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6" r:id="rId9"/>
    <p:sldId id="265" r:id="rId10"/>
    <p:sldId id="267" r:id="rId11"/>
    <p:sldId id="268" r:id="rId12"/>
    <p:sldId id="269" r:id="rId13"/>
    <p:sldId id="271" r:id="rId14"/>
    <p:sldId id="259" r:id="rId15"/>
    <p:sldId id="263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5/1/2019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geuk.org.uk/information-advice/work-learning/discrimination-rights/the-equality-act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dawsonera-com.ezproxy.uwtsd.ac.uk/abstract/9781315623849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3B04D-5E32-4D33-B7C1-8B7ECC4DB5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Age Discrimination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B1A669-8591-47D0-903E-8E14E96F4A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Emma-Jane Lovell</a:t>
            </a:r>
          </a:p>
          <a:p>
            <a:r>
              <a:rPr lang="en-GB" dirty="0"/>
              <a:t>1806986</a:t>
            </a:r>
          </a:p>
        </p:txBody>
      </p:sp>
    </p:spTree>
    <p:extLst>
      <p:ext uri="{BB962C8B-B14F-4D97-AF65-F5344CB8AC3E}">
        <p14:creationId xmlns:p14="http://schemas.microsoft.com/office/powerpoint/2010/main" val="2207173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63C55-C4AA-4379-B998-2DEA5F66A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3FDE1-7656-478B-A91D-2BF89EA1F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Gladys was recommended by a friend to an employer looking</a:t>
            </a:r>
          </a:p>
          <a:p>
            <a:r>
              <a:rPr lang="en-GB" dirty="0"/>
              <a:t>She was well prepared, with documents proving all of her experience</a:t>
            </a:r>
          </a:p>
          <a:p>
            <a:r>
              <a:rPr lang="en-GB" dirty="0"/>
              <a:t>When the employer saw her she noticed the look of distaste because of her age</a:t>
            </a:r>
          </a:p>
          <a:p>
            <a:r>
              <a:rPr lang="en-GB" dirty="0"/>
              <a:t>Was told they wanted a graduate for a fresh face</a:t>
            </a:r>
          </a:p>
          <a:p>
            <a:r>
              <a:rPr lang="en-GB" dirty="0"/>
              <a:t>Gladys is now scared of applying for new jobs for fear of rejection</a:t>
            </a:r>
          </a:p>
        </p:txBody>
      </p:sp>
    </p:spTree>
    <p:extLst>
      <p:ext uri="{BB962C8B-B14F-4D97-AF65-F5344CB8AC3E}">
        <p14:creationId xmlns:p14="http://schemas.microsoft.com/office/powerpoint/2010/main" val="3857561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A7EEF-F210-4CFF-AEDB-DF5966CE7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discrimination 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A229-03E0-4A5D-BB57-A574C5F9A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situation is called ‘direct discrimination’, being refused opportunity because of a characteristic</a:t>
            </a:r>
          </a:p>
          <a:p>
            <a:r>
              <a:rPr lang="en-GB" dirty="0"/>
              <a:t>This is Gladys’s age</a:t>
            </a:r>
          </a:p>
          <a:p>
            <a:r>
              <a:rPr lang="en-GB" dirty="0"/>
              <a:t>There are others – indirect, harassment and victimisation</a:t>
            </a:r>
          </a:p>
          <a:p>
            <a:r>
              <a:rPr lang="en-GB" dirty="0"/>
              <a:t>The employer has refused to give Gladys equal opportunity because she is an older woman</a:t>
            </a:r>
          </a:p>
          <a:p>
            <a:pPr marL="0" indent="0">
              <a:buNone/>
            </a:pPr>
            <a:r>
              <a:rPr lang="en-GB" dirty="0"/>
              <a:t>(Age </a:t>
            </a:r>
            <a:r>
              <a:rPr lang="en-GB" dirty="0" err="1"/>
              <a:t>Uk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999463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88F20-369B-4955-85E9-1B9C4B412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Is this legal?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8262B-36A6-45DF-934D-57BC67E8D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chemeClr val="accent6">
                    <a:lumMod val="75000"/>
                  </a:schemeClr>
                </a:solidFill>
              </a:rPr>
              <a:t>Easy Answer – no, it is a protected Characteristic under the Equality Act 2010, but…..</a:t>
            </a:r>
          </a:p>
          <a:p>
            <a:pPr marL="0" indent="0">
              <a:buNone/>
            </a:pPr>
            <a:r>
              <a:rPr lang="en-GB" sz="1800" dirty="0"/>
              <a:t>(</a:t>
            </a:r>
            <a:r>
              <a:rPr lang="en-GB" sz="1800" dirty="0" err="1"/>
              <a:t>Acas</a:t>
            </a:r>
            <a:r>
              <a:rPr lang="en-GB" sz="18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024922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44D5C-5106-49C9-9509-E683306DF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981350"/>
            <a:ext cx="9601196" cy="468793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Pay and Employee benefits –Time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Need for discrimination can be lawfully proved by employer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Circumstances in redundancy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Wage Differences – Affordable to small employers e.g. national minimum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/>
              <a:t>Personally, I believe adjustments should allow, except in safety issues, but that is my bias.</a:t>
            </a:r>
          </a:p>
          <a:p>
            <a:pPr marL="0" indent="0">
              <a:buNone/>
            </a:pPr>
            <a:r>
              <a:rPr lang="en-GB" sz="1800" dirty="0"/>
              <a:t>(</a:t>
            </a:r>
            <a:r>
              <a:rPr lang="en-GB" sz="1800" dirty="0" err="1"/>
              <a:t>Acas</a:t>
            </a:r>
            <a:r>
              <a:rPr lang="en-GB" sz="1800" dirty="0"/>
              <a:t>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876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077CB-378D-4103-9BB7-056BD991A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would be the emotional impact on Gladys?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0D4791-5090-4181-A154-E04401BF0F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7819" y="2557463"/>
            <a:ext cx="4976361" cy="331787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9631B49-4A86-4EA9-A2FD-A77663CE386E}"/>
              </a:ext>
            </a:extLst>
          </p:cNvPr>
          <p:cNvSpPr/>
          <p:nvPr/>
        </p:nvSpPr>
        <p:spPr>
          <a:xfrm>
            <a:off x="9145188" y="5396691"/>
            <a:ext cx="13856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(Wong, 2019)</a:t>
            </a:r>
          </a:p>
        </p:txBody>
      </p:sp>
    </p:spTree>
    <p:extLst>
      <p:ext uri="{BB962C8B-B14F-4D97-AF65-F5344CB8AC3E}">
        <p14:creationId xmlns:p14="http://schemas.microsoft.com/office/powerpoint/2010/main" val="801533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F8D3E-619C-4261-B5E8-E5B47C7E1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Discrimination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2B539-427A-4066-8EA9-100ABA5FB7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Discrimination is a cause of stress, which has negative effects on the psychological and physical </a:t>
            </a:r>
          </a:p>
          <a:p>
            <a:r>
              <a:rPr lang="en-GB" dirty="0"/>
              <a:t>Discrimination can lead to depression, anxiety, suicidal tendencies and much more </a:t>
            </a:r>
          </a:p>
          <a:p>
            <a:pPr marL="0" indent="0">
              <a:buNone/>
            </a:pPr>
            <a:r>
              <a:rPr lang="en-GB" dirty="0"/>
              <a:t>(Kite and Whitley, 2016, p. 422)</a:t>
            </a:r>
          </a:p>
          <a:p>
            <a:r>
              <a:rPr lang="en-GB" dirty="0"/>
              <a:t>Disengagement from self esteem, the danger is the positive is also affected (Kite and Whitley, 2016, p. 431)</a:t>
            </a:r>
          </a:p>
          <a:p>
            <a:r>
              <a:rPr lang="en-GB" dirty="0"/>
              <a:t>Behavioural compensation, unfortunately this can lead to loss of individuality or ones identity (Kite and Whitley, 2016, p. 432)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492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257A6-AB06-4140-9D34-30BDB88AE0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But what about the ageists….?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9E569F-9353-4CE8-A627-89340099102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6424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F8D3E-619C-4261-B5E8-E5B47C7E1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Discrimination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2B539-427A-4066-8EA9-100ABA5FB7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Well there is actual evidence that being ageist provides negative effects to the ageists….wait for it….when they get older.</a:t>
            </a:r>
          </a:p>
          <a:p>
            <a:pPr marL="0" indent="0">
              <a:buNone/>
            </a:pPr>
            <a:r>
              <a:rPr lang="en-GB" dirty="0" err="1"/>
              <a:t>Longitudal</a:t>
            </a:r>
            <a:r>
              <a:rPr lang="en-GB" dirty="0"/>
              <a:t> study showed increased risks –</a:t>
            </a:r>
          </a:p>
          <a:p>
            <a:r>
              <a:rPr lang="en-GB" dirty="0"/>
              <a:t>Heart disease, memory loss, hearing loss, lack of recovery or will to live…</a:t>
            </a:r>
          </a:p>
          <a:p>
            <a:pPr marL="0" indent="0">
              <a:buNone/>
            </a:pPr>
            <a:r>
              <a:rPr lang="en-GB" dirty="0"/>
              <a:t>You got it, everything negative we relate to old age….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Anam</a:t>
            </a:r>
            <a:r>
              <a:rPr lang="en-GB" dirty="0"/>
              <a:t>, 2014)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500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F5A46-C075-4022-B8A5-B588FE75E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4968502"/>
          </a:xfrm>
        </p:spPr>
        <p:txBody>
          <a:bodyPr/>
          <a:lstStyle/>
          <a:p>
            <a:r>
              <a:rPr lang="en-GB" dirty="0"/>
              <a:t>This shows…the powerful effect of the mind and negative thoughts…. So always be kind!</a:t>
            </a:r>
          </a:p>
        </p:txBody>
      </p:sp>
    </p:spTree>
    <p:extLst>
      <p:ext uri="{BB962C8B-B14F-4D97-AF65-F5344CB8AC3E}">
        <p14:creationId xmlns:p14="http://schemas.microsoft.com/office/powerpoint/2010/main" val="4103357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9E119-B162-438D-8DDF-F48886C5AD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88165" y="2940276"/>
            <a:ext cx="6815669" cy="1515533"/>
          </a:xfrm>
        </p:spPr>
        <p:txBody>
          <a:bodyPr/>
          <a:lstStyle/>
          <a:p>
            <a:r>
              <a:rPr lang="en-GB" dirty="0"/>
              <a:t>What about the effects on the employer refusing Gladys?</a:t>
            </a:r>
          </a:p>
        </p:txBody>
      </p:sp>
    </p:spTree>
    <p:extLst>
      <p:ext uri="{BB962C8B-B14F-4D97-AF65-F5344CB8AC3E}">
        <p14:creationId xmlns:p14="http://schemas.microsoft.com/office/powerpoint/2010/main" val="2608435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C7960-FBDF-4247-84CD-77A13153F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770335"/>
            <a:ext cx="9601196" cy="5138096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dirty="0"/>
              <a:t>Losing the opportunity for more experienced employees</a:t>
            </a:r>
          </a:p>
          <a:p>
            <a:endParaRPr lang="en-GB" dirty="0"/>
          </a:p>
          <a:p>
            <a:r>
              <a:rPr lang="en-GB" dirty="0"/>
              <a:t>Causing stress and worry to current employees, especially those getting older</a:t>
            </a:r>
          </a:p>
          <a:p>
            <a:endParaRPr lang="en-GB" dirty="0"/>
          </a:p>
          <a:p>
            <a:r>
              <a:rPr lang="en-GB" dirty="0"/>
              <a:t>Lack of productivity due to lack of respect for a discriminatory employer</a:t>
            </a:r>
          </a:p>
          <a:p>
            <a:endParaRPr lang="en-GB" dirty="0"/>
          </a:p>
          <a:p>
            <a:r>
              <a:rPr lang="en-GB" dirty="0"/>
              <a:t>This my also lead to losses</a:t>
            </a:r>
          </a:p>
          <a:p>
            <a:endParaRPr lang="en-GB" dirty="0"/>
          </a:p>
          <a:p>
            <a:r>
              <a:rPr lang="en-GB" dirty="0"/>
              <a:t>Higher risk of being made apparent to public as discriminating employer</a:t>
            </a:r>
          </a:p>
          <a:p>
            <a:endParaRPr lang="en-GB" dirty="0"/>
          </a:p>
          <a:p>
            <a:r>
              <a:rPr lang="en-GB" dirty="0"/>
              <a:t>Being unlawful – obvious </a:t>
            </a:r>
            <a:r>
              <a:rPr lang="en-GB" dirty="0" err="1"/>
              <a:t>implictions</a:t>
            </a:r>
            <a:r>
              <a:rPr lang="en-GB" dirty="0"/>
              <a:t>…</a:t>
            </a:r>
          </a:p>
          <a:p>
            <a:pPr marL="0" indent="0">
              <a:buNone/>
            </a:pPr>
            <a:r>
              <a:rPr lang="en-GB" dirty="0"/>
              <a:t>(Chron,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4739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A2539-1870-4BAE-9FE8-265A442CC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C760D-43A1-4414-A964-F84E2213A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Gladys – Mental and potentially physical state negatively affected</a:t>
            </a:r>
          </a:p>
          <a:p>
            <a:r>
              <a:rPr lang="en-GB" dirty="0"/>
              <a:t>Less likely to try for future opportunity due to anxiety and lack of self esteem</a:t>
            </a:r>
          </a:p>
          <a:p>
            <a:r>
              <a:rPr lang="en-GB" dirty="0"/>
              <a:t>People who are ageist are  more likely to embody their own prejudices</a:t>
            </a:r>
          </a:p>
          <a:p>
            <a:r>
              <a:rPr lang="en-GB" dirty="0"/>
              <a:t>Employers wo are ageist will have trouble maintaining employees</a:t>
            </a:r>
          </a:p>
          <a:p>
            <a:r>
              <a:rPr lang="en-GB" dirty="0"/>
              <a:t>Putting themselves at risk</a:t>
            </a:r>
          </a:p>
          <a:p>
            <a:r>
              <a:rPr lang="en-GB" dirty="0"/>
              <a:t>Breaking the law</a:t>
            </a:r>
          </a:p>
          <a:p>
            <a:r>
              <a:rPr lang="en-GB" dirty="0"/>
              <a:t>Can be actioned against… by people like Gladys!</a:t>
            </a:r>
          </a:p>
          <a:p>
            <a:pPr marL="0" indent="0">
              <a:buNone/>
            </a:pPr>
            <a:r>
              <a:rPr lang="en-GB" dirty="0"/>
              <a:t>Remember… Discrimination doesn’t just come </a:t>
            </a:r>
            <a:r>
              <a:rPr lang="en-GB"/>
              <a:t>in direct form….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787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B640D-9BAF-4E34-BBA2-097FFAEAF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6F98C-9E89-4E3E-9BB5-58394C5500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Age </a:t>
            </a:r>
            <a:r>
              <a:rPr lang="en-GB" dirty="0" err="1"/>
              <a:t>Uk</a:t>
            </a:r>
            <a:r>
              <a:rPr lang="en-GB" dirty="0"/>
              <a:t> (2019) </a:t>
            </a:r>
            <a:r>
              <a:rPr lang="en-GB" i="1" dirty="0"/>
              <a:t>The Equality Act and Age Discrimination. </a:t>
            </a:r>
            <a:r>
              <a:rPr lang="en-GB" dirty="0"/>
              <a:t>Available at: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https://www.ageuk.org.uk/information-advice/work-learning/discrimination-rights/the-equality-act/</a:t>
            </a:r>
            <a:r>
              <a:rPr lang="en-GB" dirty="0">
                <a:solidFill>
                  <a:schemeClr val="tx1"/>
                </a:solidFill>
              </a:rPr>
              <a:t> (Accessed: 1</a:t>
            </a:r>
            <a:r>
              <a:rPr lang="en-GB" baseline="30000" dirty="0">
                <a:solidFill>
                  <a:schemeClr val="tx1"/>
                </a:solidFill>
              </a:rPr>
              <a:t>st</a:t>
            </a:r>
            <a:r>
              <a:rPr lang="en-GB" dirty="0">
                <a:solidFill>
                  <a:schemeClr val="tx1"/>
                </a:solidFill>
              </a:rPr>
              <a:t> May 2019).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Acas</a:t>
            </a:r>
            <a:r>
              <a:rPr lang="en-GB" dirty="0">
                <a:solidFill>
                  <a:schemeClr val="tx1"/>
                </a:solidFill>
              </a:rPr>
              <a:t> (2019) </a:t>
            </a:r>
            <a:r>
              <a:rPr lang="en-GB" i="1" dirty="0">
                <a:solidFill>
                  <a:schemeClr val="tx1"/>
                </a:solidFill>
              </a:rPr>
              <a:t>Age Discrimination. </a:t>
            </a:r>
            <a:r>
              <a:rPr lang="en-GB" dirty="0">
                <a:solidFill>
                  <a:schemeClr val="tx1"/>
                </a:solidFill>
              </a:rPr>
              <a:t>Available at: http://www.acas.org.uk/index.aspx?articleid=1841 (Accessed: 1</a:t>
            </a:r>
            <a:r>
              <a:rPr lang="en-GB" baseline="30000" dirty="0">
                <a:solidFill>
                  <a:schemeClr val="tx1"/>
                </a:solidFill>
              </a:rPr>
              <a:t>st</a:t>
            </a:r>
            <a:r>
              <a:rPr lang="en-GB" dirty="0">
                <a:solidFill>
                  <a:schemeClr val="tx1"/>
                </a:solidFill>
              </a:rPr>
              <a:t> May 2019).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9561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B640D-9BAF-4E34-BBA2-097FFAEAF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6F98C-9E89-4E3E-9BB5-58394C5500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Wong, J. (2019) </a:t>
            </a:r>
            <a:r>
              <a:rPr lang="en-GB" i="1" dirty="0"/>
              <a:t>grandma crying moment during a wedding. </a:t>
            </a:r>
            <a:r>
              <a:rPr lang="en-GB" dirty="0"/>
              <a:t>Available at: https://unsplash.com/photos/1iP2NFMaMHU (Accessed: 1</a:t>
            </a:r>
            <a:r>
              <a:rPr lang="en-GB" baseline="30000" dirty="0"/>
              <a:t>st</a:t>
            </a:r>
            <a:r>
              <a:rPr lang="en-GB" dirty="0"/>
              <a:t> May 2019).</a:t>
            </a:r>
          </a:p>
          <a:p>
            <a:pPr marL="0" indent="0">
              <a:buNone/>
            </a:pPr>
            <a:endParaRPr lang="en-GB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Kite, M and Whitley, B. (2016) </a:t>
            </a:r>
            <a:r>
              <a:rPr lang="en-GB" i="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Psychology of Prejudice and Discrimination </a:t>
            </a:r>
            <a:r>
              <a:rPr lang="en-GB" i="1" dirty="0">
                <a:solidFill>
                  <a:schemeClr val="tx1"/>
                </a:solidFill>
              </a:rPr>
              <a:t>. </a:t>
            </a:r>
            <a:r>
              <a:rPr lang="en-GB" dirty="0">
                <a:solidFill>
                  <a:schemeClr val="tx1"/>
                </a:solidFill>
              </a:rPr>
              <a:t>3</a:t>
            </a:r>
            <a:r>
              <a:rPr lang="en-GB" baseline="30000" dirty="0">
                <a:solidFill>
                  <a:schemeClr val="tx1"/>
                </a:solidFill>
              </a:rPr>
              <a:t>rd</a:t>
            </a:r>
            <a:r>
              <a:rPr lang="en-GB" dirty="0">
                <a:solidFill>
                  <a:schemeClr val="tx1"/>
                </a:solidFill>
              </a:rPr>
              <a:t> Ed. New York: Routledge.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Anam</a:t>
            </a:r>
            <a:r>
              <a:rPr lang="en-GB" dirty="0">
                <a:solidFill>
                  <a:schemeClr val="tx1"/>
                </a:solidFill>
              </a:rPr>
              <a:t>, R.(2014) ‘</a:t>
            </a:r>
            <a:r>
              <a:rPr lang="en-GB" dirty="0"/>
              <a:t>The consequences of age discrimination’, </a:t>
            </a:r>
            <a:r>
              <a:rPr lang="en-GB" i="1" dirty="0"/>
              <a:t>International Conference on Geriatrics &amp; Gerontology. </a:t>
            </a:r>
            <a:r>
              <a:rPr lang="pt-BR" dirty="0"/>
              <a:t>http://dx.doi.org/10.4172/2167-7182.S1.004.</a:t>
            </a:r>
            <a:endParaRPr lang="en-GB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4018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B640D-9BAF-4E34-BBA2-097FFAEAF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6F98C-9E89-4E3E-9BB5-58394C5500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Chron (2019) "The Consequences of Age Discrimination at Work.", Available at: http://smallbusiness.chron.com/consequences-age-discrimination-work-15806.html. (Accessed: 01 May 2019).</a:t>
            </a:r>
            <a:endParaRPr lang="en-GB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73843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685</TotalTime>
  <Words>701</Words>
  <Application>Microsoft Office PowerPoint</Application>
  <PresentationFormat>Widescreen</PresentationFormat>
  <Paragraphs>81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Garamond</vt:lpstr>
      <vt:lpstr>Wingdings</vt:lpstr>
      <vt:lpstr>Organic</vt:lpstr>
      <vt:lpstr>Age Discrimination</vt:lpstr>
      <vt:lpstr>Case Scenario</vt:lpstr>
      <vt:lpstr>What is the discrimination here?</vt:lpstr>
      <vt:lpstr>Is this legal?</vt:lpstr>
      <vt:lpstr>PowerPoint Presentation</vt:lpstr>
      <vt:lpstr>What would be the emotional impact on Gladys? </vt:lpstr>
      <vt:lpstr>Effects of Discrimination</vt:lpstr>
      <vt:lpstr>But what about the ageists….?</vt:lpstr>
      <vt:lpstr>Effects of Discrimination</vt:lpstr>
      <vt:lpstr>This shows…the powerful effect of the mind and negative thoughts…. So always be kind!</vt:lpstr>
      <vt:lpstr>What about the effects on the employer refusing Gladys?</vt:lpstr>
      <vt:lpstr>PowerPoint Presentation</vt:lpstr>
      <vt:lpstr>Summary</vt:lpstr>
      <vt:lpstr> References</vt:lpstr>
      <vt:lpstr> References</vt:lpstr>
      <vt:lpstr>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 Discrimination</dc:title>
  <dc:creator>Emma-jane Lovell (1806986)</dc:creator>
  <cp:lastModifiedBy>Emma-jane Lovell (1806986)</cp:lastModifiedBy>
  <cp:revision>11</cp:revision>
  <dcterms:created xsi:type="dcterms:W3CDTF">2019-05-01T09:57:20Z</dcterms:created>
  <dcterms:modified xsi:type="dcterms:W3CDTF">2019-05-01T21:23:14Z</dcterms:modified>
</cp:coreProperties>
</file>