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734"/>
    <p:restoredTop sz="94652"/>
  </p:normalViewPr>
  <p:slideViewPr>
    <p:cSldViewPr snapToGrid="0">
      <p:cViewPr varScale="1">
        <p:scale>
          <a:sx n="123" d="100"/>
          <a:sy n="123" d="100"/>
        </p:scale>
        <p:origin x="83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B59E59-4B05-164B-BA65-CE4D82557FE3}" type="datetimeFigureOut">
              <a:rPr lang="en-US" smtClean="0"/>
              <a:t>5/19/25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226383-2929-254D-B675-5B15CE671E6C}" type="slidenum">
              <a:rPr lang="en-US" smtClean="0"/>
              <a:t>‹#›</a:t>
            </a:fld>
            <a:endParaRPr lang="en-US"/>
          </a:p>
        </p:txBody>
      </p:sp>
    </p:spTree>
    <p:extLst>
      <p:ext uri="{BB962C8B-B14F-4D97-AF65-F5344CB8AC3E}">
        <p14:creationId xmlns:p14="http://schemas.microsoft.com/office/powerpoint/2010/main" val="2149285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design of the autism </a:t>
            </a:r>
            <a:r>
              <a:rPr lang="en-US" dirty="0" err="1"/>
              <a:t>braclet</a:t>
            </a:r>
            <a:r>
              <a:rPr lang="en-US" dirty="0"/>
              <a:t>- let people know that this individual is autistic. makes people around the individual aware, ensures the individual will not be overstimulated. </a:t>
            </a:r>
          </a:p>
        </p:txBody>
      </p:sp>
      <p:sp>
        <p:nvSpPr>
          <p:cNvPr id="4" name="Slide Number Placeholder 3"/>
          <p:cNvSpPr>
            <a:spLocks noGrp="1"/>
          </p:cNvSpPr>
          <p:nvPr>
            <p:ph type="sldNum" sz="quarter" idx="5"/>
          </p:nvPr>
        </p:nvSpPr>
        <p:spPr/>
        <p:txBody>
          <a:bodyPr/>
          <a:lstStyle/>
          <a:p>
            <a:fld id="{01226383-2929-254D-B675-5B15CE671E6C}" type="slidenum">
              <a:rPr lang="en-US" smtClean="0"/>
              <a:t>1</a:t>
            </a:fld>
            <a:endParaRPr lang="en-US"/>
          </a:p>
        </p:txBody>
      </p:sp>
    </p:spTree>
    <p:extLst>
      <p:ext uri="{BB962C8B-B14F-4D97-AF65-F5344CB8AC3E}">
        <p14:creationId xmlns:p14="http://schemas.microsoft.com/office/powerpoint/2010/main" val="2435746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D468C-DAA4-EF7E-ABB5-924F69D9D7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622E349-D327-46C1-2E25-FDE14EBDE3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5744D2-B99E-A142-3321-2F54BC180547}"/>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61A13A89-8BDB-4B66-8944-3553E14BB1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CE0109-E2DB-A5C8-5BF7-861ABA798FF6}"/>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1373640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29D0E-FB48-BD12-8E2A-1F029F2EE88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60CACC-F391-04A5-6AC0-5C3709AED6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DC10DD-D190-AFE5-78AC-55D9F3B97037}"/>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1FE563F6-FFB8-3F34-3EDE-B426CC74EF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769138-E90E-577B-7F85-7E3492F9AB17}"/>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4069438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61B08-DEB9-3BA5-C28F-AC6058E0DD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B7FCAE-B3C5-5CE8-D2D8-D603EB838D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86870C-5017-C567-FEF1-F84F4E38CE0B}"/>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3BAC519D-3121-A69D-4DC4-73D6A472FB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88B96C-811B-0599-43ED-0678455AF30E}"/>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370768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38499-7013-2993-53BF-A356130C42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A59B2F-A8A6-4417-8F3C-6F48E015C2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7BFEF2-B885-F5F1-0B67-7926948CF0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333BB6C-4363-7FEF-9E79-BEE8F55870F8}"/>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6" name="Footer Placeholder 5">
            <a:extLst>
              <a:ext uri="{FF2B5EF4-FFF2-40B4-BE49-F238E27FC236}">
                <a16:creationId xmlns:a16="http://schemas.microsoft.com/office/drawing/2014/main" id="{6B9DBACE-48EA-18B6-1FB2-99181B8DF2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84A5C6-55CE-4455-19A1-C14BC402995A}"/>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3046267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23ADB-F295-06D5-A57D-8464673BED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8C707B7-75F3-7FAF-DE48-DCA47E4CA8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F3CCB9-31C5-72A7-E0E6-C75489225A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E076262-54EF-9A78-6098-E0EEF44712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C46237-42EA-6D2D-1972-4416EF653E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B5D8AF0-4CD1-F1EF-8FFD-4EAC1A8D88E0}"/>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8" name="Footer Placeholder 7">
            <a:extLst>
              <a:ext uri="{FF2B5EF4-FFF2-40B4-BE49-F238E27FC236}">
                <a16:creationId xmlns:a16="http://schemas.microsoft.com/office/drawing/2014/main" id="{D45B8B83-8DC0-0CDE-2984-9CF30621B9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2515351-6A33-2FD6-E0A4-460EC0546104}"/>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811020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757B6-27E1-234B-AD30-9073438C91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9499C4-8A25-E295-37EF-9A62D8C639BB}"/>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4" name="Footer Placeholder 3">
            <a:extLst>
              <a:ext uri="{FF2B5EF4-FFF2-40B4-BE49-F238E27FC236}">
                <a16:creationId xmlns:a16="http://schemas.microsoft.com/office/drawing/2014/main" id="{3AD10A5D-AD2B-2551-37BA-B8E6B222A0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996462-380B-7F00-A818-C4DAF3BD6232}"/>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3948116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ADAE6A-A4A6-3D55-655D-ECC40DDBA818}"/>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3" name="Footer Placeholder 2">
            <a:extLst>
              <a:ext uri="{FF2B5EF4-FFF2-40B4-BE49-F238E27FC236}">
                <a16:creationId xmlns:a16="http://schemas.microsoft.com/office/drawing/2014/main" id="{78BE81C1-B11C-FFD5-21E5-92D0BE51FDD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319223-7F06-19DE-C0AF-0944B4330761}"/>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2281079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57EDA-946E-A2CF-0649-BA4B010E0B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74F6DC1-E7EA-4E92-BF2F-4E01635304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584E0D1-C511-D79C-FB62-3B09978FFD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6728E2-61A8-CC19-97DD-710C2B238343}"/>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6" name="Footer Placeholder 5">
            <a:extLst>
              <a:ext uri="{FF2B5EF4-FFF2-40B4-BE49-F238E27FC236}">
                <a16:creationId xmlns:a16="http://schemas.microsoft.com/office/drawing/2014/main" id="{5B9DCC81-136A-42DE-6B03-C1BE69024E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399656-F00F-A493-7967-2B60992E99E6}"/>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1271694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C8DF8-690D-3893-18DF-6C8174B8A7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BB9A708-EF22-9997-0F55-0280E6FB26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171D0B-BFC3-0C73-EB66-A4CDC08444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A9C76-4622-8AB1-DF1F-A577A84468B4}"/>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6" name="Footer Placeholder 5">
            <a:extLst>
              <a:ext uri="{FF2B5EF4-FFF2-40B4-BE49-F238E27FC236}">
                <a16:creationId xmlns:a16="http://schemas.microsoft.com/office/drawing/2014/main" id="{5E48C9D8-3BED-0B1C-E098-4327133FED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BE57C3-88B8-EF94-3EFD-9D90D6EC30A7}"/>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1450096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402F9-38BF-3479-A52F-EC2E5AF116F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C2CB306-9782-625D-39B8-4A3C6178D7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014527-E158-73DE-C444-FDDE9B2CE79B}"/>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E93535B3-5F89-FB18-1803-F7750256F5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CFF602-3966-6C98-69E7-9984DFB49963}"/>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675553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817904-D280-9328-6FF4-6647540E00A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7E268DC-431F-CDDA-E1F2-5F74DF5059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A40079-996F-4E8E-7213-7DF6E8DBC2DA}"/>
              </a:ext>
            </a:extLst>
          </p:cNvPr>
          <p:cNvSpPr>
            <a:spLocks noGrp="1"/>
          </p:cNvSpPr>
          <p:nvPr>
            <p:ph type="dt" sz="half" idx="10"/>
          </p:nvPr>
        </p:nvSpPr>
        <p:spPr/>
        <p:txBody>
          <a:body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C4E33194-DA97-C753-0780-2DA04A0A7B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F9C6FB-F5DA-E7FA-90D7-CADE180EC5FA}"/>
              </a:ext>
            </a:extLst>
          </p:cNvPr>
          <p:cNvSpPr>
            <a:spLocks noGrp="1"/>
          </p:cNvSpPr>
          <p:nvPr>
            <p:ph type="sldNum" sz="quarter" idx="12"/>
          </p:nvPr>
        </p:nvSpPr>
        <p:spPr/>
        <p:txBody>
          <a:bodyPr/>
          <a:lstStyle/>
          <a:p>
            <a:fld id="{D4FD5E0B-F9A1-0745-B5B1-B6E3132CE1FA}" type="slidenum">
              <a:rPr lang="en-US" smtClean="0"/>
              <a:t>‹#›</a:t>
            </a:fld>
            <a:endParaRPr lang="en-US"/>
          </a:p>
        </p:txBody>
      </p:sp>
    </p:spTree>
    <p:extLst>
      <p:ext uri="{BB962C8B-B14F-4D97-AF65-F5344CB8AC3E}">
        <p14:creationId xmlns:p14="http://schemas.microsoft.com/office/powerpoint/2010/main" val="3468371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BF629-30D5-9416-4538-F41BF1AD49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C998055-5133-98BA-F8B9-6963D8DFBB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FCED69-8813-FDEC-AC12-FD9EAAF419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32D0D1A-EDA8-3C49-B7A0-B5489F2C1F4D}" type="datetimeFigureOut">
              <a:rPr lang="en-US" smtClean="0"/>
              <a:t>5/19/25</a:t>
            </a:fld>
            <a:endParaRPr lang="en-US"/>
          </a:p>
        </p:txBody>
      </p:sp>
      <p:sp>
        <p:nvSpPr>
          <p:cNvPr id="5" name="Footer Placeholder 4">
            <a:extLst>
              <a:ext uri="{FF2B5EF4-FFF2-40B4-BE49-F238E27FC236}">
                <a16:creationId xmlns:a16="http://schemas.microsoft.com/office/drawing/2014/main" id="{30062B8F-6FAF-E8D7-4A80-C53EF724B2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66A951D-7AFD-B366-D9FA-F8E80A5434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4FD5E0B-F9A1-0745-B5B1-B6E3132CE1FA}" type="slidenum">
              <a:rPr lang="en-US" smtClean="0"/>
              <a:t>‹#›</a:t>
            </a:fld>
            <a:endParaRPr lang="en-US"/>
          </a:p>
        </p:txBody>
      </p:sp>
    </p:spTree>
    <p:extLst>
      <p:ext uri="{BB962C8B-B14F-4D97-AF65-F5344CB8AC3E}">
        <p14:creationId xmlns:p14="http://schemas.microsoft.com/office/powerpoint/2010/main" val="3822054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hyperlink" Target="https://www.autismspeaks.org/tool-kit-excerpt/adapting-your-environment"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03C6F4E6-30A1-4F63-C8CC-028750B5AA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6668" cy="4570886"/>
            <a:chOff x="0" y="0"/>
            <a:chExt cx="12196668" cy="4570886"/>
          </a:xfrm>
        </p:grpSpPr>
        <p:sp>
          <p:nvSpPr>
            <p:cNvPr id="1032" name="Rectangle 1031">
              <a:extLst>
                <a:ext uri="{FF2B5EF4-FFF2-40B4-BE49-F238E27FC236}">
                  <a16:creationId xmlns:a16="http://schemas.microsoft.com/office/drawing/2014/main" id="{49EA7CA8-3AE6-4F5F-9932-63303CF2D4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12196668" cy="4570632"/>
            </a:xfrm>
            <a:prstGeom prst="rect">
              <a:avLst/>
            </a:prstGeom>
            <a:gradFill>
              <a:gsLst>
                <a:gs pos="0">
                  <a:schemeClr val="accent5"/>
                </a:gs>
                <a:gs pos="100000">
                  <a:schemeClr val="accent2"/>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26E3E019-A259-1130-CC5C-3165020BC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791"/>
              <a:ext cx="10565988" cy="4568095"/>
            </a:xfrm>
            <a:prstGeom prst="rect">
              <a:avLst/>
            </a:prstGeom>
            <a:gradFill flip="none" rotWithShape="1">
              <a:gsLst>
                <a:gs pos="3000">
                  <a:schemeClr val="accent2"/>
                </a:gs>
                <a:gs pos="40000">
                  <a:schemeClr val="accent2">
                    <a:alpha val="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 name="Rectangle 1033">
              <a:extLst>
                <a:ext uri="{FF2B5EF4-FFF2-40B4-BE49-F238E27FC236}">
                  <a16:creationId xmlns:a16="http://schemas.microsoft.com/office/drawing/2014/main" id="{C0769F99-CCA6-5CDC-D1E1-C59A4762F1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2192000" cy="4549891"/>
            </a:xfrm>
            <a:prstGeom prst="rect">
              <a:avLst/>
            </a:prstGeom>
            <a:gradFill>
              <a:gsLst>
                <a:gs pos="0">
                  <a:schemeClr val="accent5">
                    <a:alpha val="76000"/>
                  </a:schemeClr>
                </a:gs>
                <a:gs pos="67000">
                  <a:schemeClr val="accent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C13E73D3-029B-3D4E-1956-8EE7068A6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110544" y="18215"/>
              <a:ext cx="8086124" cy="4549887"/>
            </a:xfrm>
            <a:prstGeom prst="rect">
              <a:avLst/>
            </a:prstGeom>
            <a:gradFill flip="none" rotWithShape="1">
              <a:gsLst>
                <a:gs pos="0">
                  <a:schemeClr val="accent5">
                    <a:lumMod val="50000"/>
                    <a:alpha val="36000"/>
                  </a:schemeClr>
                </a:gs>
                <a:gs pos="45000">
                  <a:schemeClr val="accent5">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 name="Title 1">
            <a:extLst>
              <a:ext uri="{FF2B5EF4-FFF2-40B4-BE49-F238E27FC236}">
                <a16:creationId xmlns:a16="http://schemas.microsoft.com/office/drawing/2014/main" id="{2FC8EE4F-657D-CFB2-DBFA-E9AC96BF7FCE}"/>
              </a:ext>
            </a:extLst>
          </p:cNvPr>
          <p:cNvSpPr>
            <a:spLocks noGrp="1"/>
          </p:cNvSpPr>
          <p:nvPr>
            <p:ph type="ctrTitle"/>
          </p:nvPr>
        </p:nvSpPr>
        <p:spPr>
          <a:xfrm>
            <a:off x="1126348" y="1124262"/>
            <a:ext cx="8017652" cy="2690413"/>
          </a:xfrm>
        </p:spPr>
        <p:txBody>
          <a:bodyPr anchor="t">
            <a:normAutofit/>
          </a:bodyPr>
          <a:lstStyle/>
          <a:p>
            <a:pPr algn="l"/>
            <a:r>
              <a:rPr lang="en-US" sz="5400">
                <a:solidFill>
                  <a:srgbClr val="FFFFFF"/>
                </a:solidFill>
              </a:rPr>
              <a:t>Autism</a:t>
            </a:r>
          </a:p>
        </p:txBody>
      </p:sp>
      <p:sp>
        <p:nvSpPr>
          <p:cNvPr id="4" name="Subtitle 3">
            <a:extLst>
              <a:ext uri="{FF2B5EF4-FFF2-40B4-BE49-F238E27FC236}">
                <a16:creationId xmlns:a16="http://schemas.microsoft.com/office/drawing/2014/main" id="{7F448B06-0BD0-A652-BC42-A97AFDD1B4AF}"/>
              </a:ext>
            </a:extLst>
          </p:cNvPr>
          <p:cNvSpPr>
            <a:spLocks noGrp="1"/>
          </p:cNvSpPr>
          <p:nvPr>
            <p:ph type="subTitle" idx="1"/>
          </p:nvPr>
        </p:nvSpPr>
        <p:spPr>
          <a:xfrm>
            <a:off x="247650" y="4920722"/>
            <a:ext cx="6877050" cy="1334108"/>
          </a:xfrm>
        </p:spPr>
        <p:txBody>
          <a:bodyPr/>
          <a:lstStyle/>
          <a:p>
            <a:r>
              <a:rPr lang="en-US" dirty="0"/>
              <a:t>Jessica Strong </a:t>
            </a:r>
          </a:p>
          <a:p>
            <a:r>
              <a:rPr lang="en-US" dirty="0"/>
              <a:t>Student number- 2304319</a:t>
            </a:r>
          </a:p>
        </p:txBody>
      </p:sp>
      <p:pic>
        <p:nvPicPr>
          <p:cNvPr id="1028" name="Picture 4">
            <a:extLst>
              <a:ext uri="{FF2B5EF4-FFF2-40B4-BE49-F238E27FC236}">
                <a16:creationId xmlns:a16="http://schemas.microsoft.com/office/drawing/2014/main" id="{6B2A4F36-315C-73FB-E61A-2967F03ABB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484" y="1937317"/>
            <a:ext cx="2969466" cy="132234"/>
          </a:xfrm>
          <a:prstGeom prst="rect">
            <a:avLst/>
          </a:prstGeom>
          <a:noFill/>
          <a:extLst>
            <a:ext uri="{909E8E84-426E-40DD-AFC4-6F175D3DCCD1}">
              <a14:hiddenFill xmlns:a14="http://schemas.microsoft.com/office/drawing/2010/main">
                <a:solidFill>
                  <a:srgbClr val="FFFFFF"/>
                </a:solidFill>
              </a14:hiddenFill>
            </a:ext>
          </a:extLst>
        </p:spPr>
      </p:pic>
      <p:pic>
        <p:nvPicPr>
          <p:cNvPr id="44" name="Audio 43">
            <a:extLst>
              <a:ext uri="{FF2B5EF4-FFF2-40B4-BE49-F238E27FC236}">
                <a16:creationId xmlns:a16="http://schemas.microsoft.com/office/drawing/2014/main" id="{3018A129-7541-9AC5-BAFE-ACC7916DE55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563719414"/>
      </p:ext>
    </p:extLst>
  </p:cSld>
  <p:clrMapOvr>
    <a:masterClrMapping/>
  </p:clrMapOvr>
  <mc:AlternateContent xmlns:mc="http://schemas.openxmlformats.org/markup-compatibility/2006">
    <mc:Choice xmlns:p14="http://schemas.microsoft.com/office/powerpoint/2010/main" Requires="p14">
      <p:transition spd="slow" p14:dur="2000" advTm="29012"/>
    </mc:Choice>
    <mc:Fallback>
      <p:transition spd="slow" advTm="29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8D43707F-A7DB-7695-97CB-236977FA7DE1}"/>
              </a:ext>
            </a:extLst>
          </p:cNvPr>
          <p:cNvSpPr>
            <a:spLocks noGrp="1"/>
          </p:cNvSpPr>
          <p:nvPr>
            <p:ph type="title"/>
          </p:nvPr>
        </p:nvSpPr>
        <p:spPr>
          <a:xfrm>
            <a:off x="1179226" y="1280679"/>
            <a:ext cx="9833548" cy="1325563"/>
          </a:xfrm>
        </p:spPr>
        <p:txBody>
          <a:bodyPr anchor="b">
            <a:normAutofit/>
          </a:bodyPr>
          <a:lstStyle/>
          <a:p>
            <a:pPr algn="ctr"/>
            <a:r>
              <a:rPr lang="en-US" sz="3600" dirty="0">
                <a:solidFill>
                  <a:schemeClr val="tx2"/>
                </a:solidFill>
              </a:rPr>
              <a:t>What is Autism?</a:t>
            </a: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721668AD-29AE-7A5D-557A-ED877CAD02FE}"/>
              </a:ext>
            </a:extLst>
          </p:cNvPr>
          <p:cNvSpPr>
            <a:spLocks noGrp="1"/>
          </p:cNvSpPr>
          <p:nvPr>
            <p:ph idx="1"/>
          </p:nvPr>
        </p:nvSpPr>
        <p:spPr>
          <a:xfrm>
            <a:off x="1179226" y="2890979"/>
            <a:ext cx="9833548" cy="2693976"/>
          </a:xfrm>
        </p:spPr>
        <p:txBody>
          <a:bodyPr>
            <a:normAutofit/>
          </a:bodyPr>
          <a:lstStyle/>
          <a:p>
            <a:r>
              <a:rPr lang="en-US" sz="1800" dirty="0">
                <a:solidFill>
                  <a:schemeClr val="tx2"/>
                </a:solidFill>
              </a:rPr>
              <a:t>Autism also known as Autism Spectrum Disorder. Statistics from the World Health </a:t>
            </a:r>
            <a:r>
              <a:rPr lang="en-US" sz="1800" dirty="0" err="1">
                <a:solidFill>
                  <a:schemeClr val="tx2"/>
                </a:solidFill>
              </a:rPr>
              <a:t>Organisation</a:t>
            </a:r>
            <a:r>
              <a:rPr lang="en-US" sz="1800" dirty="0">
                <a:solidFill>
                  <a:schemeClr val="tx2"/>
                </a:solidFill>
              </a:rPr>
              <a:t> (2023) states that 1 in 100 children have Autism. The Oxford dictionary (2025) defines Autism as a “neurodevelopmental condition of variable severity with lifelong effects that can be </a:t>
            </a:r>
            <a:r>
              <a:rPr lang="en-US" sz="1800" dirty="0" err="1">
                <a:solidFill>
                  <a:schemeClr val="tx2"/>
                </a:solidFill>
              </a:rPr>
              <a:t>recogni</a:t>
            </a:r>
            <a:r>
              <a:rPr lang="en-GB" sz="1800" dirty="0" err="1">
                <a:solidFill>
                  <a:schemeClr val="tx2"/>
                </a:solidFill>
              </a:rPr>
              <a:t>sed</a:t>
            </a:r>
            <a:r>
              <a:rPr lang="en-GB" sz="1800" dirty="0">
                <a:solidFill>
                  <a:schemeClr val="tx2"/>
                </a:solidFill>
              </a:rPr>
              <a:t> from early childhood, mainly characterised by difficulties with social interaction and communication and by restricted and repetitive patterns of thought and behaviour”. </a:t>
            </a:r>
          </a:p>
          <a:p>
            <a:r>
              <a:rPr lang="en-GB" sz="1800" dirty="0">
                <a:solidFill>
                  <a:schemeClr val="tx2"/>
                </a:solidFill>
              </a:rPr>
              <a:t>Most children with Autism are not diagnosed until after the age of 3, even though practitioners can see developmental problems before that age. NICHD (2017). Signs of Autism include avoiding eye contact, getting very upset if they do not like a certain taste or sound, repetitive movements, such as flapping their hands or rocking their body, not talking as much as other children, not doing as much pretend play and finally repeating the same phrases. NHS (2022). </a:t>
            </a:r>
            <a:endParaRPr lang="en-US" sz="18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Audio 4">
            <a:extLst>
              <a:ext uri="{FF2B5EF4-FFF2-40B4-BE49-F238E27FC236}">
                <a16:creationId xmlns:a16="http://schemas.microsoft.com/office/drawing/2014/main" id="{C537238D-852A-959B-AD57-B026D0157D0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9515676"/>
      </p:ext>
    </p:extLst>
  </p:cSld>
  <p:clrMapOvr>
    <a:masterClrMapping/>
  </p:clrMapOvr>
  <mc:AlternateContent xmlns:mc="http://schemas.openxmlformats.org/markup-compatibility/2006">
    <mc:Choice xmlns:p14="http://schemas.microsoft.com/office/powerpoint/2010/main" Requires="p14">
      <p:transition spd="slow" p14:dur="2000" advTm="71028"/>
    </mc:Choice>
    <mc:Fallback>
      <p:transition spd="slow" advTm="710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E9274F2-F5AE-15D0-18DA-057B87EA56B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D7280E1-265C-80A2-E2B9-143F142CAC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BF5205C-52C5-1797-2C25-142A4DFC6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EC6C250-86D7-9DE6-4DF1-A3469C7BA939}"/>
              </a:ext>
            </a:extLst>
          </p:cNvPr>
          <p:cNvSpPr>
            <a:spLocks noGrp="1"/>
          </p:cNvSpPr>
          <p:nvPr>
            <p:ph type="title"/>
          </p:nvPr>
        </p:nvSpPr>
        <p:spPr>
          <a:xfrm>
            <a:off x="1179226" y="1280679"/>
            <a:ext cx="9833548" cy="1325563"/>
          </a:xfrm>
        </p:spPr>
        <p:txBody>
          <a:bodyPr anchor="b">
            <a:normAutofit/>
          </a:bodyPr>
          <a:lstStyle/>
          <a:p>
            <a:pPr algn="ctr"/>
            <a:r>
              <a:rPr lang="en-US" sz="3600" dirty="0">
                <a:solidFill>
                  <a:schemeClr val="tx2"/>
                </a:solidFill>
              </a:rPr>
              <a:t>Inclusive Strategies</a:t>
            </a:r>
          </a:p>
        </p:txBody>
      </p:sp>
      <p:grpSp>
        <p:nvGrpSpPr>
          <p:cNvPr id="12" name="Group 11">
            <a:extLst>
              <a:ext uri="{FF2B5EF4-FFF2-40B4-BE49-F238E27FC236}">
                <a16:creationId xmlns:a16="http://schemas.microsoft.com/office/drawing/2014/main" id="{BD4CDC5B-A43A-09DA-5C8B-8AED86417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FFFEB661-59F1-40CF-9C04-A664A3B73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F81B804-54C1-81E5-49F4-F6DFFBB258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7FF8581D-4286-DF5F-7550-DFF5BCC15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FF64580-B2DE-B2F1-ECFB-553DA9AC29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B7C7D11-88C4-11B0-0B0B-F16004AB0D10}"/>
              </a:ext>
            </a:extLst>
          </p:cNvPr>
          <p:cNvSpPr>
            <a:spLocks noGrp="1"/>
          </p:cNvSpPr>
          <p:nvPr>
            <p:ph idx="1"/>
          </p:nvPr>
        </p:nvSpPr>
        <p:spPr>
          <a:xfrm>
            <a:off x="653143" y="2757660"/>
            <a:ext cx="10359631" cy="3008658"/>
          </a:xfrm>
        </p:spPr>
        <p:txBody>
          <a:bodyPr>
            <a:normAutofit fontScale="62500" lnSpcReduction="20000"/>
          </a:bodyPr>
          <a:lstStyle/>
          <a:p>
            <a:r>
              <a:rPr lang="en-US" dirty="0"/>
              <a:t>From my practice in PTE I have noticed that schools are putting in the effort to make the classroom a safe and inclusive environment for children with Autism. Routines are in place everyday for learners with either a visual timetable that is up for the week or a timetable they create each day to go through what the day will consist of, Such as, </a:t>
            </a:r>
            <a:r>
              <a:rPr lang="en-US" dirty="0" err="1"/>
              <a:t>assembley</a:t>
            </a:r>
            <a:r>
              <a:rPr lang="en-US" dirty="0"/>
              <a:t>, play time, lesson time or time out of the classroom. The Council for Disabled Children (2024) state that visual timetables are particularly useful for helping children with Autism to understand their day and predict what is coming next. Having these structures in place can help these children have a clam and clear mind without any surprises in the day that may cause stress or anxiety. Having clear communication is a must with children with Autism it helps them learn, understand the world around them, connect with peers and adults and express themselves in different unique ways. However, some Autistic children communicate differently and will need other ways to communicate with their peers and teacher. This can be done through hand signals or visual aids to show you what they need or how they are feeling. Raising Children Network (2022). Seeing this in practice has been extremely </a:t>
            </a:r>
            <a:r>
              <a:rPr lang="en-US" dirty="0" err="1"/>
              <a:t>benefical</a:t>
            </a:r>
            <a:r>
              <a:rPr lang="en-US" dirty="0"/>
              <a:t> and demonstrated the need for these strategies inside the classroom, and the best way to implement them to the best potential. </a:t>
            </a:r>
            <a:endParaRPr lang="en-US" sz="1800" dirty="0">
              <a:solidFill>
                <a:schemeClr val="tx2"/>
              </a:solidFill>
            </a:endParaRPr>
          </a:p>
        </p:txBody>
      </p:sp>
      <p:grpSp>
        <p:nvGrpSpPr>
          <p:cNvPr id="18" name="Group 17">
            <a:extLst>
              <a:ext uri="{FF2B5EF4-FFF2-40B4-BE49-F238E27FC236}">
                <a16:creationId xmlns:a16="http://schemas.microsoft.com/office/drawing/2014/main" id="{C2B292A7-46DE-F2AF-6EB9-9143ACF333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CA0469B0-1769-0A2D-1769-ADD674E798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47441AE7-9EFC-5DA8-F125-DC51AD6840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3C8EC38-058E-FA59-E7E5-C7A31FB400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367E376-B304-86D6-55FD-56A0ED61F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Audio 4">
            <a:extLst>
              <a:ext uri="{FF2B5EF4-FFF2-40B4-BE49-F238E27FC236}">
                <a16:creationId xmlns:a16="http://schemas.microsoft.com/office/drawing/2014/main" id="{F2E076FA-0B2A-91C1-2055-D792D6B65E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34323834"/>
      </p:ext>
    </p:extLst>
  </p:cSld>
  <p:clrMapOvr>
    <a:masterClrMapping/>
  </p:clrMapOvr>
  <mc:AlternateContent xmlns:mc="http://schemas.openxmlformats.org/markup-compatibility/2006">
    <mc:Choice xmlns:p14="http://schemas.microsoft.com/office/powerpoint/2010/main" Requires="p14">
      <p:transition spd="slow" p14:dur="2000" advTm="95657"/>
    </mc:Choice>
    <mc:Fallback>
      <p:transition spd="slow" advTm="95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398BF3-4203-E3F7-03F4-7066AF5058C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E0F2080-EE53-A68D-9D24-DEDD895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F8FF3B-AF9B-058E-3D45-7F593DB66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3B5E4475-3DB3-1959-C53C-21DAA80E6467}"/>
              </a:ext>
            </a:extLst>
          </p:cNvPr>
          <p:cNvSpPr>
            <a:spLocks noGrp="1"/>
          </p:cNvSpPr>
          <p:nvPr>
            <p:ph type="title"/>
          </p:nvPr>
        </p:nvSpPr>
        <p:spPr>
          <a:xfrm>
            <a:off x="1179226" y="1280679"/>
            <a:ext cx="9833548" cy="1325563"/>
          </a:xfrm>
        </p:spPr>
        <p:txBody>
          <a:bodyPr anchor="b">
            <a:normAutofit/>
          </a:bodyPr>
          <a:lstStyle/>
          <a:p>
            <a:pPr algn="ctr"/>
            <a:r>
              <a:rPr lang="en-US" sz="3600" dirty="0">
                <a:solidFill>
                  <a:schemeClr val="tx2"/>
                </a:solidFill>
              </a:rPr>
              <a:t>Inclusive Classroom</a:t>
            </a:r>
          </a:p>
        </p:txBody>
      </p:sp>
      <p:grpSp>
        <p:nvGrpSpPr>
          <p:cNvPr id="12" name="Group 11">
            <a:extLst>
              <a:ext uri="{FF2B5EF4-FFF2-40B4-BE49-F238E27FC236}">
                <a16:creationId xmlns:a16="http://schemas.microsoft.com/office/drawing/2014/main" id="{6B6130FC-FF24-FA69-D799-26C5C6BF13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32672F2C-21D1-1178-F166-9F53D9984F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86DA72C-27E2-D044-A03A-DB17CFCB68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B60E4D8-5D18-95BB-5C35-22CCD62D10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16A860C-8BF0-A1B5-15F4-1D3A2EC9D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6DE049BD-E221-84C1-8039-98ABDE6F7427}"/>
              </a:ext>
            </a:extLst>
          </p:cNvPr>
          <p:cNvSpPr>
            <a:spLocks noGrp="1"/>
          </p:cNvSpPr>
          <p:nvPr>
            <p:ph idx="1"/>
          </p:nvPr>
        </p:nvSpPr>
        <p:spPr>
          <a:xfrm>
            <a:off x="634482" y="2606242"/>
            <a:ext cx="10860832" cy="3738574"/>
          </a:xfrm>
        </p:spPr>
        <p:txBody>
          <a:bodyPr>
            <a:normAutofit fontScale="77500" lnSpcReduction="20000"/>
          </a:bodyPr>
          <a:lstStyle/>
          <a:p>
            <a:r>
              <a:rPr lang="en-US" dirty="0"/>
              <a:t>The classroom is one of the main environments for children. To support these children, they need a safe and secure environment to learn and development in. This can be done by including clear and consistent visual schedules, calendars and consistent routines. In turn also informing these children with changes and transitions that can be extremely unsettling, especially when they are unexpected. To do this refer to schedules, use a countdown timer and give warnings about upcoming changes. Autistic children experience sensory differences which can be difficult to address in the classroom. Learners can have a range of fidget toys to use when they are overstimulated and need to fiddle with something without distracting others, having ear defenders for when the environment is too noisy and overstimulating. Autism Speaks (2018). The teacher needs to have a clear understanding on the learners needs and what strategies will best support that individual and not all strategies will help every child. The teacher also needs to be able to make reasonable adjustments to the curriculum materials to support their learners, adjustments to classroom routines and assessment arrangements. Autism Toolbox (2016). </a:t>
            </a:r>
            <a:endParaRPr lang="en-US" sz="1800" dirty="0">
              <a:solidFill>
                <a:schemeClr val="tx2"/>
              </a:solidFill>
            </a:endParaRPr>
          </a:p>
        </p:txBody>
      </p:sp>
      <p:grpSp>
        <p:nvGrpSpPr>
          <p:cNvPr id="18" name="Group 17">
            <a:extLst>
              <a:ext uri="{FF2B5EF4-FFF2-40B4-BE49-F238E27FC236}">
                <a16:creationId xmlns:a16="http://schemas.microsoft.com/office/drawing/2014/main" id="{B4552CB9-D91C-2973-957A-A3AF01C829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509A4FF9-F11E-656E-0D5E-DEB376BF4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E759498-23A2-9ABA-937D-D52F5420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F7C4E16B-74FE-C20A-F1F2-C29890A86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B391380-804F-470F-E653-03E25BF3D3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Audio 4">
            <a:extLst>
              <a:ext uri="{FF2B5EF4-FFF2-40B4-BE49-F238E27FC236}">
                <a16:creationId xmlns:a16="http://schemas.microsoft.com/office/drawing/2014/main" id="{7B351D52-B7E7-2AC1-92D8-4122487EE2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079246349"/>
      </p:ext>
    </p:extLst>
  </p:cSld>
  <p:clrMapOvr>
    <a:masterClrMapping/>
  </p:clrMapOvr>
  <mc:AlternateContent xmlns:mc="http://schemas.openxmlformats.org/markup-compatibility/2006">
    <mc:Choice xmlns:p14="http://schemas.microsoft.com/office/powerpoint/2010/main" Requires="p14">
      <p:transition spd="slow" p14:dur="2000" advTm="120990"/>
    </mc:Choice>
    <mc:Fallback>
      <p:transition spd="slow" advTm="120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1848A16-41C2-B78B-50A8-5C3852696CE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3F260C-BF18-A2AF-99CF-90816DE8F1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34A77CB-00C9-9915-EF56-ED3B7B663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46CE1DD4-9BF4-F6E9-1BCD-44E033458FF6}"/>
              </a:ext>
            </a:extLst>
          </p:cNvPr>
          <p:cNvSpPr>
            <a:spLocks noGrp="1"/>
          </p:cNvSpPr>
          <p:nvPr>
            <p:ph type="title"/>
          </p:nvPr>
        </p:nvSpPr>
        <p:spPr>
          <a:xfrm>
            <a:off x="1179226" y="1280679"/>
            <a:ext cx="9833548" cy="1325563"/>
          </a:xfrm>
        </p:spPr>
        <p:txBody>
          <a:bodyPr anchor="b">
            <a:normAutofit/>
          </a:bodyPr>
          <a:lstStyle/>
          <a:p>
            <a:pPr algn="ctr"/>
            <a:r>
              <a:rPr lang="en-US" sz="3600" dirty="0">
                <a:solidFill>
                  <a:schemeClr val="tx2"/>
                </a:solidFill>
              </a:rPr>
              <a:t>Barriers and Limitations</a:t>
            </a:r>
          </a:p>
        </p:txBody>
      </p:sp>
      <p:grpSp>
        <p:nvGrpSpPr>
          <p:cNvPr id="12" name="Group 11">
            <a:extLst>
              <a:ext uri="{FF2B5EF4-FFF2-40B4-BE49-F238E27FC236}">
                <a16:creationId xmlns:a16="http://schemas.microsoft.com/office/drawing/2014/main" id="{79DCFD90-054C-E01F-F200-148BCCC4867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8B49E3F2-C6A7-9893-C8E8-0AF90C419D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18C886C-4E00-EDBF-0089-1F6EE5648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F414304-34C8-36FE-3826-517D414E28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084ADE9-93C0-76DC-19FA-9ADAB98C98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1B46197A-1091-CA67-55E3-6797403290CD}"/>
              </a:ext>
            </a:extLst>
          </p:cNvPr>
          <p:cNvSpPr>
            <a:spLocks noGrp="1"/>
          </p:cNvSpPr>
          <p:nvPr>
            <p:ph idx="1"/>
          </p:nvPr>
        </p:nvSpPr>
        <p:spPr>
          <a:xfrm>
            <a:off x="298580" y="2606242"/>
            <a:ext cx="11196734" cy="3645268"/>
          </a:xfrm>
        </p:spPr>
        <p:txBody>
          <a:bodyPr>
            <a:normAutofit fontScale="77500" lnSpcReduction="20000"/>
          </a:bodyPr>
          <a:lstStyle/>
          <a:p>
            <a:pPr fontAlgn="base"/>
            <a:r>
              <a:rPr lang="en-US" dirty="0"/>
              <a:t>Individuals with Autism might experience language delay, but even more relevant in the classroom setting is that their difficulties with communication skills can manifest a social withdrawal and a lack of social interaction. Failure to engage in conversation and social interactions in a way that is typical to causing isolation from their peers in the classroom during group activities or play. Al Jaffal, M. (2022)​</a:t>
            </a:r>
          </a:p>
          <a:p>
            <a:pPr fontAlgn="base"/>
            <a:r>
              <a:rPr lang="en-US" dirty="0"/>
              <a:t>From experience many children with Autism have a hard time understanding </a:t>
            </a:r>
            <a:r>
              <a:rPr lang="en-US" dirty="0" err="1"/>
              <a:t>humour</a:t>
            </a:r>
            <a:r>
              <a:rPr lang="en-US" dirty="0"/>
              <a:t>, this can lead to children getting upset/offended to jokes which can affect their interaction with others and cause them to isolate themselves. ​</a:t>
            </a:r>
          </a:p>
          <a:p>
            <a:pPr fontAlgn="base"/>
            <a:r>
              <a:rPr lang="en-US" dirty="0"/>
              <a:t>Many children with Autism have problems with the meaning and rhythm or words and sentences. They also may be unable to understand body language and the meaning of different tones in voices, causing difficulties in their ability to interact with others, especially their own age. National Institute on Deafness and Other Communication Disorders (2022).</a:t>
            </a:r>
          </a:p>
          <a:p>
            <a:endParaRPr lang="en-US" sz="1800" dirty="0">
              <a:solidFill>
                <a:schemeClr val="tx2"/>
              </a:solidFill>
            </a:endParaRPr>
          </a:p>
        </p:txBody>
      </p:sp>
      <p:grpSp>
        <p:nvGrpSpPr>
          <p:cNvPr id="18" name="Group 17">
            <a:extLst>
              <a:ext uri="{FF2B5EF4-FFF2-40B4-BE49-F238E27FC236}">
                <a16:creationId xmlns:a16="http://schemas.microsoft.com/office/drawing/2014/main" id="{C7B7E451-D4B2-C79B-25B5-C8AE3AEE6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F81B9161-B603-BF17-45AC-74B2BFF5B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070B61E8-02B4-7445-C67D-8DD8DEA2B7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D8983BE5-6647-AF4E-5E35-070DB54E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84DC4F8F-524E-07B1-4D40-0208E17EDB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Audio 4">
            <a:extLst>
              <a:ext uri="{FF2B5EF4-FFF2-40B4-BE49-F238E27FC236}">
                <a16:creationId xmlns:a16="http://schemas.microsoft.com/office/drawing/2014/main" id="{00FD626B-F1EA-B953-3135-B06AE2AB9CC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99964148"/>
      </p:ext>
    </p:extLst>
  </p:cSld>
  <p:clrMapOvr>
    <a:masterClrMapping/>
  </p:clrMapOvr>
  <mc:AlternateContent xmlns:mc="http://schemas.openxmlformats.org/markup-compatibility/2006">
    <mc:Choice xmlns:p14="http://schemas.microsoft.com/office/powerpoint/2010/main" Requires="p14">
      <p:transition spd="slow" p14:dur="2000" advTm="87316"/>
    </mc:Choice>
    <mc:Fallback>
      <p:transition spd="slow" advTm="873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8BAC50-86CE-7BCC-E080-DB82BBDCE2F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E4791B-2C1A-F67F-77F3-B3A6A81AE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87826-A0F0-9DD0-EF57-68BE41547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64872FB-60A7-272F-E86A-E6C7B6EFD047}"/>
              </a:ext>
            </a:extLst>
          </p:cNvPr>
          <p:cNvSpPr>
            <a:spLocks noGrp="1"/>
          </p:cNvSpPr>
          <p:nvPr>
            <p:ph type="title"/>
          </p:nvPr>
        </p:nvSpPr>
        <p:spPr>
          <a:xfrm>
            <a:off x="1179226" y="1280679"/>
            <a:ext cx="9833548" cy="1325563"/>
          </a:xfrm>
        </p:spPr>
        <p:txBody>
          <a:bodyPr anchor="b">
            <a:normAutofit/>
          </a:bodyPr>
          <a:lstStyle/>
          <a:p>
            <a:pPr algn="ctr"/>
            <a:r>
              <a:rPr lang="en-US" sz="3600" dirty="0">
                <a:solidFill>
                  <a:schemeClr val="tx2"/>
                </a:solidFill>
              </a:rPr>
              <a:t>Future Practice and Considerations</a:t>
            </a:r>
          </a:p>
        </p:txBody>
      </p:sp>
      <p:grpSp>
        <p:nvGrpSpPr>
          <p:cNvPr id="12" name="Group 11">
            <a:extLst>
              <a:ext uri="{FF2B5EF4-FFF2-40B4-BE49-F238E27FC236}">
                <a16:creationId xmlns:a16="http://schemas.microsoft.com/office/drawing/2014/main" id="{9F70562E-064E-9502-12E5-EC79EC4CB7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0E82085A-8626-5875-C5C3-94F3392DD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00E4B18-7DE2-7210-830E-16746D408E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12414A6A-5EB8-5481-2183-415F8A4E4E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DEF569C-A86B-BABC-721E-A1BEA57283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5E73A5E4-35B0-6F4E-402D-49F941D0A74D}"/>
              </a:ext>
            </a:extLst>
          </p:cNvPr>
          <p:cNvSpPr>
            <a:spLocks noGrp="1"/>
          </p:cNvSpPr>
          <p:nvPr>
            <p:ph idx="1"/>
          </p:nvPr>
        </p:nvSpPr>
        <p:spPr>
          <a:xfrm>
            <a:off x="298580" y="2606242"/>
            <a:ext cx="11196734" cy="3645268"/>
          </a:xfrm>
        </p:spPr>
        <p:txBody>
          <a:bodyPr>
            <a:normAutofit/>
          </a:bodyPr>
          <a:lstStyle/>
          <a:p>
            <a:r>
              <a:rPr lang="en-US" dirty="0"/>
              <a:t>To make my classroom more inclusive in the future I would like to use all the different strategies discussed to make my classroom a safe and secure environment. Visual aids is so important in every aspect and is something I will be taking into me future teaching. Making sure I include visual timetables everyday for learners, having emotion cards and providing visuals for all lessons. I would also like to have more personal training on supporting children with ALN to wider my knowledge and understanding, this way I can better support my pupils and include new strategies. </a:t>
            </a:r>
            <a:endParaRPr lang="en-US" sz="1800" dirty="0">
              <a:solidFill>
                <a:schemeClr val="tx2"/>
              </a:solidFill>
            </a:endParaRPr>
          </a:p>
        </p:txBody>
      </p:sp>
      <p:grpSp>
        <p:nvGrpSpPr>
          <p:cNvPr id="18" name="Group 17">
            <a:extLst>
              <a:ext uri="{FF2B5EF4-FFF2-40B4-BE49-F238E27FC236}">
                <a16:creationId xmlns:a16="http://schemas.microsoft.com/office/drawing/2014/main" id="{1363A57A-5C40-276C-623C-FC5CE97003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D9ADFFC6-C68A-5102-73B4-A485F61059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A065E2-9398-C499-1F10-6DAD1635D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96A4976-89A5-1B74-5A5D-1618A2E866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9F22F4EF-3E54-2B19-5B9D-286EB66F21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Audio 4">
            <a:extLst>
              <a:ext uri="{FF2B5EF4-FFF2-40B4-BE49-F238E27FC236}">
                <a16:creationId xmlns:a16="http://schemas.microsoft.com/office/drawing/2014/main" id="{651D20D6-854A-6CCA-B734-99766963CBC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12823547"/>
      </p:ext>
    </p:extLst>
  </p:cSld>
  <p:clrMapOvr>
    <a:masterClrMapping/>
  </p:clrMapOvr>
  <mc:AlternateContent xmlns:mc="http://schemas.openxmlformats.org/markup-compatibility/2006">
    <mc:Choice xmlns:p14="http://schemas.microsoft.com/office/powerpoint/2010/main" Requires="p14">
      <p:transition spd="slow" p14:dur="2000" advTm="107828"/>
    </mc:Choice>
    <mc:Fallback>
      <p:transition spd="slow" advTm="1078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17F266-06E3-6EE7-DF2F-02274477AE5C}"/>
              </a:ext>
            </a:extLst>
          </p:cNvPr>
          <p:cNvSpPr txBox="1"/>
          <p:nvPr/>
        </p:nvSpPr>
        <p:spPr>
          <a:xfrm>
            <a:off x="503853" y="373224"/>
            <a:ext cx="11457992" cy="6955750"/>
          </a:xfrm>
          <a:prstGeom prst="rect">
            <a:avLst/>
          </a:prstGeom>
          <a:noFill/>
        </p:spPr>
        <p:txBody>
          <a:bodyPr wrap="square" rtlCol="0">
            <a:spAutoFit/>
          </a:bodyPr>
          <a:lstStyle/>
          <a:p>
            <a:r>
              <a:rPr lang="en-US" sz="3200" u="sng" dirty="0"/>
              <a:t>References</a:t>
            </a:r>
          </a:p>
          <a:p>
            <a:pPr marL="285750" indent="-285750">
              <a:buFont typeface="Arial" panose="020B0604020202020204" pitchFamily="34" charset="0"/>
              <a:buChar char="•"/>
            </a:pPr>
            <a:r>
              <a:rPr lang="en-US" dirty="0"/>
              <a:t>Al Jaffal, M. (2022). Barriers general education teachers face regarding the inclusion of students with autism. </a:t>
            </a:r>
            <a:r>
              <a:rPr lang="en-US" i="1" dirty="0"/>
              <a:t>Frontiers in Psychology</a:t>
            </a:r>
            <a:r>
              <a:rPr lang="en-US" dirty="0"/>
              <a:t>, [online] 13(1). </a:t>
            </a:r>
            <a:r>
              <a:rPr lang="en-US" dirty="0" err="1"/>
              <a:t>doi:https</a:t>
            </a:r>
            <a:r>
              <a:rPr lang="en-US" dirty="0"/>
              <a:t>://</a:t>
            </a:r>
            <a:r>
              <a:rPr lang="en-US" dirty="0" err="1"/>
              <a:t>doi.org</a:t>
            </a:r>
            <a:r>
              <a:rPr lang="en-US" dirty="0"/>
              <a:t>/10.3389/fpsyg.2022.873248.</a:t>
            </a:r>
          </a:p>
          <a:p>
            <a:endParaRPr lang="en-US" dirty="0"/>
          </a:p>
          <a:p>
            <a:pPr marL="285750" indent="-285750">
              <a:buFont typeface="Arial" panose="020B0604020202020204" pitchFamily="34" charset="0"/>
              <a:buChar char="•"/>
            </a:pPr>
            <a:r>
              <a:rPr lang="en-US" dirty="0"/>
              <a:t>Autism Speaks (2018). </a:t>
            </a:r>
            <a:r>
              <a:rPr lang="en-US" i="1" dirty="0"/>
              <a:t>Adapting Your Environment</a:t>
            </a:r>
            <a:r>
              <a:rPr lang="en-US" dirty="0"/>
              <a:t>. [online] Autism Speaks. Available at: </a:t>
            </a:r>
            <a:r>
              <a:rPr lang="en-US" dirty="0">
                <a:hlinkClick r:id="rId4"/>
              </a:rPr>
              <a:t>https://www.autismspeaks.org/tool-kit-excerpt/adapting-your-environment</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Autism Toolbox (2016). </a:t>
            </a:r>
            <a:r>
              <a:rPr lang="en-US" i="1" dirty="0"/>
              <a:t>Inclusive Classrooms | Autism Toolbox</a:t>
            </a:r>
            <a:r>
              <a:rPr lang="en-US" dirty="0"/>
              <a:t>. [online] Autism Toolbox. Available at: https://</a:t>
            </a:r>
            <a:r>
              <a:rPr lang="en-US" dirty="0" err="1"/>
              <a:t>www.autismtoolbox.co.uk</a:t>
            </a:r>
            <a:r>
              <a:rPr lang="en-US" dirty="0"/>
              <a:t>/</a:t>
            </a:r>
            <a:r>
              <a:rPr lang="en-US" dirty="0" err="1"/>
              <a:t>scottish</a:t>
            </a:r>
            <a:r>
              <a:rPr lang="en-US" dirty="0"/>
              <a:t>-context/inclusive-education/inclusive-classrooms/.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Council for Disabled Children (2024). </a:t>
            </a:r>
            <a:r>
              <a:rPr lang="en-US" i="1" dirty="0"/>
              <a:t>What is a visual timetable?</a:t>
            </a:r>
            <a:r>
              <a:rPr lang="en-US" dirty="0"/>
              <a:t> [online] Available at: https://</a:t>
            </a:r>
            <a:r>
              <a:rPr lang="en-US" dirty="0" err="1"/>
              <a:t>councilfordisabledchildren.org.uk</a:t>
            </a:r>
            <a:r>
              <a:rPr lang="en-US" dirty="0"/>
              <a:t>/sites/default/files/uploads/attachments/Visual%20Timetables%20Resource.I%20CAN.FINAL_.pdf.</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http://</a:t>
            </a:r>
            <a:r>
              <a:rPr lang="en-US" dirty="0" err="1"/>
              <a:t>www.nichd.nih.gov</a:t>
            </a:r>
            <a:r>
              <a:rPr lang="en-US" dirty="0"/>
              <a:t>/. (2017). </a:t>
            </a:r>
            <a:r>
              <a:rPr lang="en-US" i="1" dirty="0"/>
              <a:t>When do children usually show symptoms of autism?</a:t>
            </a:r>
            <a:r>
              <a:rPr lang="en-US" dirty="0"/>
              <a:t> [online] Available at: http://</a:t>
            </a:r>
            <a:r>
              <a:rPr lang="en-US" dirty="0" err="1"/>
              <a:t>www.nichd.nih.gov</a:t>
            </a:r>
            <a:r>
              <a:rPr lang="en-US" dirty="0"/>
              <a:t>/health/topics/autism/</a:t>
            </a:r>
            <a:r>
              <a:rPr lang="en-US" dirty="0" err="1"/>
              <a:t>conditioninfo</a:t>
            </a:r>
            <a:r>
              <a:rPr lang="en-US" dirty="0"/>
              <a:t>/symptoms-appear.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National Institute on Deafness and Other Communication Disorders (2020). </a:t>
            </a:r>
            <a:r>
              <a:rPr lang="en-US" i="1" dirty="0"/>
              <a:t>Autism Spectrum Disorder: Communication Problems in Children</a:t>
            </a:r>
            <a:r>
              <a:rPr lang="en-US" dirty="0"/>
              <a:t>. [online] NIDCD. Available at: https://</a:t>
            </a:r>
            <a:r>
              <a:rPr lang="en-US" dirty="0" err="1"/>
              <a:t>www.nidcd.nih.gov</a:t>
            </a:r>
            <a:r>
              <a:rPr lang="en-US" dirty="0"/>
              <a:t>/health/autism-spectrum-disorder-communication-problems-children.</a:t>
            </a:r>
          </a:p>
          <a:p>
            <a:pPr marL="285750" indent="-285750">
              <a:buFont typeface="Arial" panose="020B0604020202020204" pitchFamily="34" charset="0"/>
              <a:buChar char="•"/>
            </a:pPr>
            <a:endParaRPr lang="en-US" dirty="0"/>
          </a:p>
          <a:p>
            <a:endParaRPr lang="en-US" dirty="0"/>
          </a:p>
          <a:p>
            <a:endParaRPr lang="en-US" dirty="0"/>
          </a:p>
          <a:p>
            <a:pPr marL="285750" indent="-285750">
              <a:buFont typeface="Arial" panose="020B0604020202020204" pitchFamily="34" charset="0"/>
              <a:buChar char="•"/>
            </a:pPr>
            <a:endParaRPr lang="en-US" u="sng" dirty="0"/>
          </a:p>
        </p:txBody>
      </p:sp>
      <p:pic>
        <p:nvPicPr>
          <p:cNvPr id="4" name="Audio 3">
            <a:extLst>
              <a:ext uri="{FF2B5EF4-FFF2-40B4-BE49-F238E27FC236}">
                <a16:creationId xmlns:a16="http://schemas.microsoft.com/office/drawing/2014/main" id="{1A271478-68DD-5845-33AB-4C9338F88E0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674645855"/>
      </p:ext>
    </p:extLst>
  </p:cSld>
  <p:clrMapOvr>
    <a:masterClrMapping/>
  </p:clrMapOvr>
  <mc:AlternateContent xmlns:mc="http://schemas.openxmlformats.org/markup-compatibility/2006">
    <mc:Choice xmlns:p14="http://schemas.microsoft.com/office/powerpoint/2010/main" Requires="p14">
      <p:transition spd="slow" p14:dur="2000" advTm="636"/>
    </mc:Choice>
    <mc:Fallback>
      <p:transition spd="slow" advTm="6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E28895-77B5-93C2-78A3-926101CC8920}"/>
              </a:ext>
            </a:extLst>
          </p:cNvPr>
          <p:cNvSpPr txBox="1"/>
          <p:nvPr/>
        </p:nvSpPr>
        <p:spPr>
          <a:xfrm>
            <a:off x="167952" y="354563"/>
            <a:ext cx="11532636" cy="3693319"/>
          </a:xfrm>
          <a:prstGeom prst="rect">
            <a:avLst/>
          </a:prstGeom>
          <a:noFill/>
        </p:spPr>
        <p:txBody>
          <a:bodyPr wrap="square" rtlCol="0">
            <a:spAutoFit/>
          </a:bodyPr>
          <a:lstStyle/>
          <a:p>
            <a:pPr marL="285750" indent="-285750">
              <a:buFont typeface="Arial" panose="020B0604020202020204" pitchFamily="34" charset="0"/>
              <a:buChar char="•"/>
            </a:pPr>
            <a:r>
              <a:rPr lang="en-US" dirty="0"/>
              <a:t>NHS (2022). </a:t>
            </a:r>
            <a:r>
              <a:rPr lang="en-US" i="1" dirty="0"/>
              <a:t>Signs of autism in children</a:t>
            </a:r>
            <a:r>
              <a:rPr lang="en-US" dirty="0"/>
              <a:t>. [online] NHS. Available at: https://</a:t>
            </a:r>
            <a:r>
              <a:rPr lang="en-US" dirty="0" err="1"/>
              <a:t>www.nhs.uk</a:t>
            </a:r>
            <a:r>
              <a:rPr lang="en-US" dirty="0"/>
              <a:t>/conditions/autism/signs/children/.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Oxford Languages (2025). </a:t>
            </a:r>
            <a:r>
              <a:rPr lang="en-US" i="1" dirty="0"/>
              <a:t>Oxford Languages</a:t>
            </a:r>
            <a:r>
              <a:rPr lang="en-US" dirty="0"/>
              <a:t>. [online] Oxford Languages. Available at: https://</a:t>
            </a:r>
            <a:r>
              <a:rPr lang="en-US" dirty="0" err="1"/>
              <a:t>languages.oup.com</a:t>
            </a:r>
            <a:r>
              <a:rPr lang="en-US" dirty="0"/>
              <a:t>/google-dictionary-</a:t>
            </a:r>
            <a:r>
              <a:rPr lang="en-US" dirty="0" err="1"/>
              <a:t>en</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Raising Children Network (2017). </a:t>
            </a:r>
            <a:r>
              <a:rPr lang="en-US" i="1" dirty="0"/>
              <a:t>Communication: children with autism spectrum disorder</a:t>
            </a:r>
            <a:r>
              <a:rPr lang="en-US" dirty="0"/>
              <a:t>. [online] Raising Children Network. Available at: https://</a:t>
            </a:r>
            <a:r>
              <a:rPr lang="en-US" dirty="0" err="1"/>
              <a:t>raisingchildren.net.au</a:t>
            </a:r>
            <a:r>
              <a:rPr lang="en-US" dirty="0"/>
              <a:t>/autism/communicating-relationships/communicating/communication-</a:t>
            </a:r>
            <a:r>
              <a:rPr lang="en-US" dirty="0" err="1"/>
              <a:t>asd</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World Health Organization (2023). </a:t>
            </a:r>
            <a:r>
              <a:rPr lang="en-US" i="1" dirty="0"/>
              <a:t>Autism Spectrum Disorders</a:t>
            </a:r>
            <a:r>
              <a:rPr lang="en-US" dirty="0"/>
              <a:t>. [online] World Health Organization. Available at: https://</a:t>
            </a:r>
            <a:r>
              <a:rPr lang="en-US" dirty="0" err="1"/>
              <a:t>www.who.int</a:t>
            </a:r>
            <a:r>
              <a:rPr lang="en-US" dirty="0"/>
              <a:t>/news-room/fact-sheets/detail/autism-spectrum-disorders.</a:t>
            </a:r>
          </a:p>
          <a:p>
            <a:pPr marL="285750" indent="-285750">
              <a:buFont typeface="Arial" panose="020B0604020202020204" pitchFamily="34" charset="0"/>
              <a:buChar char="•"/>
            </a:pPr>
            <a:endParaRPr lang="en-US" dirty="0"/>
          </a:p>
        </p:txBody>
      </p:sp>
      <p:pic>
        <p:nvPicPr>
          <p:cNvPr id="4" name="Audio 3">
            <a:extLst>
              <a:ext uri="{FF2B5EF4-FFF2-40B4-BE49-F238E27FC236}">
                <a16:creationId xmlns:a16="http://schemas.microsoft.com/office/drawing/2014/main" id="{FE209C30-1AD6-F6D1-46B3-BA1865E90C9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1120846"/>
      </p:ext>
    </p:extLst>
  </p:cSld>
  <p:clrMapOvr>
    <a:masterClrMapping/>
  </p:clrMapOvr>
  <mc:AlternateContent xmlns:mc="http://schemas.openxmlformats.org/markup-compatibility/2006">
    <mc:Choice xmlns:p14="http://schemas.microsoft.com/office/powerpoint/2010/main" Requires="p14">
      <p:transition spd="slow" p14:dur="2000" advTm="4770"/>
    </mc:Choice>
    <mc:Fallback>
      <p:transition spd="slow" advTm="4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83</TotalTime>
  <Words>1334</Words>
  <Application>Microsoft Macintosh PowerPoint</Application>
  <PresentationFormat>Widescreen</PresentationFormat>
  <Paragraphs>39</Paragraphs>
  <Slides>8</Slides>
  <Notes>1</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Autism</vt:lpstr>
      <vt:lpstr>What is Autism?</vt:lpstr>
      <vt:lpstr>Inclusive Strategies</vt:lpstr>
      <vt:lpstr>Inclusive Classroom</vt:lpstr>
      <vt:lpstr>Barriers and Limitations</vt:lpstr>
      <vt:lpstr>Future Practice and Considerations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Strong (University Wales Trinity St Davids ITE)</dc:creator>
  <cp:lastModifiedBy>J Strong (University Wales Trinity St Davids ITE)</cp:lastModifiedBy>
  <cp:revision>1</cp:revision>
  <dcterms:created xsi:type="dcterms:W3CDTF">2025-05-19T11:29:07Z</dcterms:created>
  <dcterms:modified xsi:type="dcterms:W3CDTF">2025-05-19T12:52:13Z</dcterms:modified>
</cp:coreProperties>
</file>