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2" r:id="rId1"/>
    <p:sldMasterId id="2147483701" r:id="rId2"/>
  </p:sldMasterIdLst>
  <p:notesMasterIdLst>
    <p:notesMasterId r:id="rId34"/>
  </p:notesMasterIdLst>
  <p:sldIdLst>
    <p:sldId id="256" r:id="rId3"/>
    <p:sldId id="257" r:id="rId4"/>
    <p:sldId id="348" r:id="rId5"/>
    <p:sldId id="344" r:id="rId6"/>
    <p:sldId id="405" r:id="rId7"/>
    <p:sldId id="391" r:id="rId8"/>
    <p:sldId id="411" r:id="rId9"/>
    <p:sldId id="392" r:id="rId10"/>
    <p:sldId id="393" r:id="rId11"/>
    <p:sldId id="394" r:id="rId12"/>
    <p:sldId id="396" r:id="rId13"/>
    <p:sldId id="397" r:id="rId14"/>
    <p:sldId id="399" r:id="rId15"/>
    <p:sldId id="258" r:id="rId16"/>
    <p:sldId id="261" r:id="rId17"/>
    <p:sldId id="264" r:id="rId18"/>
    <p:sldId id="266" r:id="rId19"/>
    <p:sldId id="268" r:id="rId20"/>
    <p:sldId id="269" r:id="rId21"/>
    <p:sldId id="271" r:id="rId22"/>
    <p:sldId id="406" r:id="rId23"/>
    <p:sldId id="407" r:id="rId24"/>
    <p:sldId id="408" r:id="rId25"/>
    <p:sldId id="409" r:id="rId26"/>
    <p:sldId id="275" r:id="rId27"/>
    <p:sldId id="276" r:id="rId28"/>
    <p:sldId id="284" r:id="rId29"/>
    <p:sldId id="285" r:id="rId30"/>
    <p:sldId id="286" r:id="rId31"/>
    <p:sldId id="410" r:id="rId32"/>
    <p:sldId id="41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BB1535-F7A8-4E97-A9DC-30CF43985765}"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2AC6EF2D-A9A7-4EFE-8EA3-891DA8EB9F93}">
      <dgm:prSet/>
      <dgm:spPr/>
      <dgm:t>
        <a:bodyPr/>
        <a:lstStyle/>
        <a:p>
          <a:r>
            <a:rPr lang="en-GB"/>
            <a:t>Conformity: Sherif; Asch</a:t>
          </a:r>
          <a:endParaRPr lang="en-US"/>
        </a:p>
      </dgm:t>
    </dgm:pt>
    <dgm:pt modelId="{C94329CF-5F15-46D5-9003-47DBF0ACF401}" type="parTrans" cxnId="{4C735693-CE0D-4FD8-81B3-66514EFEE615}">
      <dgm:prSet/>
      <dgm:spPr/>
      <dgm:t>
        <a:bodyPr/>
        <a:lstStyle/>
        <a:p>
          <a:endParaRPr lang="en-US"/>
        </a:p>
      </dgm:t>
    </dgm:pt>
    <dgm:pt modelId="{6BD76FB6-24EA-430E-8E34-12FF5728C1D4}" type="sibTrans" cxnId="{4C735693-CE0D-4FD8-81B3-66514EFEE615}">
      <dgm:prSet/>
      <dgm:spPr/>
      <dgm:t>
        <a:bodyPr/>
        <a:lstStyle/>
        <a:p>
          <a:endParaRPr lang="en-US"/>
        </a:p>
      </dgm:t>
    </dgm:pt>
    <dgm:pt modelId="{271A3623-0A8B-48B1-99DD-6360F6FE33BA}">
      <dgm:prSet/>
      <dgm:spPr/>
      <dgm:t>
        <a:bodyPr/>
        <a:lstStyle/>
        <a:p>
          <a:r>
            <a:rPr lang="en-GB"/>
            <a:t>Compliance techniques</a:t>
          </a:r>
          <a:endParaRPr lang="en-US"/>
        </a:p>
      </dgm:t>
    </dgm:pt>
    <dgm:pt modelId="{161722FA-AB66-4AAC-8A33-CBD8E13553BF}" type="parTrans" cxnId="{A34FAF1E-09FA-483B-8F71-4637CA1CD4BE}">
      <dgm:prSet/>
      <dgm:spPr/>
      <dgm:t>
        <a:bodyPr/>
        <a:lstStyle/>
        <a:p>
          <a:endParaRPr lang="en-US"/>
        </a:p>
      </dgm:t>
    </dgm:pt>
    <dgm:pt modelId="{EBC3B935-1591-4B9E-A61C-0ACACA117EEE}" type="sibTrans" cxnId="{A34FAF1E-09FA-483B-8F71-4637CA1CD4BE}">
      <dgm:prSet/>
      <dgm:spPr/>
      <dgm:t>
        <a:bodyPr/>
        <a:lstStyle/>
        <a:p>
          <a:endParaRPr lang="en-US"/>
        </a:p>
      </dgm:t>
    </dgm:pt>
    <dgm:pt modelId="{B6D0C239-4970-4BA5-A2E0-0E0096C8C732}">
      <dgm:prSet/>
      <dgm:spPr/>
      <dgm:t>
        <a:bodyPr/>
        <a:lstStyle/>
        <a:p>
          <a:r>
            <a:rPr lang="en-GB"/>
            <a:t>Obedience: Milgram: Hofling et al (Astroten)</a:t>
          </a:r>
          <a:endParaRPr lang="en-US"/>
        </a:p>
      </dgm:t>
    </dgm:pt>
    <dgm:pt modelId="{42065240-5731-4303-A70B-B04AC5F70FB9}" type="parTrans" cxnId="{A30FD569-49CE-489F-AC18-07D2624C437C}">
      <dgm:prSet/>
      <dgm:spPr/>
      <dgm:t>
        <a:bodyPr/>
        <a:lstStyle/>
        <a:p>
          <a:endParaRPr lang="en-US"/>
        </a:p>
      </dgm:t>
    </dgm:pt>
    <dgm:pt modelId="{02045CED-2205-4D36-8BD4-286A27182EC0}" type="sibTrans" cxnId="{A30FD569-49CE-489F-AC18-07D2624C437C}">
      <dgm:prSet/>
      <dgm:spPr/>
      <dgm:t>
        <a:bodyPr/>
        <a:lstStyle/>
        <a:p>
          <a:endParaRPr lang="en-US"/>
        </a:p>
      </dgm:t>
    </dgm:pt>
    <dgm:pt modelId="{3CCCB87B-E768-41C0-A838-0917A96DAE34}">
      <dgm:prSet/>
      <dgm:spPr/>
      <dgm:t>
        <a:bodyPr/>
        <a:lstStyle/>
        <a:p>
          <a:r>
            <a:rPr lang="en-GB"/>
            <a:t>Stanford Prison Experiment</a:t>
          </a:r>
          <a:endParaRPr lang="en-US"/>
        </a:p>
      </dgm:t>
    </dgm:pt>
    <dgm:pt modelId="{EBC4A837-3C3D-41CD-B6D8-FA47A8E4209F}" type="parTrans" cxnId="{21B9D00C-D074-487E-8EE3-7AB970B7FE63}">
      <dgm:prSet/>
      <dgm:spPr/>
      <dgm:t>
        <a:bodyPr/>
        <a:lstStyle/>
        <a:p>
          <a:endParaRPr lang="en-US"/>
        </a:p>
      </dgm:t>
    </dgm:pt>
    <dgm:pt modelId="{F182D92A-7BDB-4ADD-93D0-D196B99C5270}" type="sibTrans" cxnId="{21B9D00C-D074-487E-8EE3-7AB970B7FE63}">
      <dgm:prSet/>
      <dgm:spPr/>
      <dgm:t>
        <a:bodyPr/>
        <a:lstStyle/>
        <a:p>
          <a:endParaRPr lang="en-US"/>
        </a:p>
      </dgm:t>
    </dgm:pt>
    <dgm:pt modelId="{5709F4D6-B3B5-429B-B8F0-ED3EB81E1CE0}" type="pres">
      <dgm:prSet presAssocID="{68BB1535-F7A8-4E97-A9DC-30CF43985765}" presName="matrix" presStyleCnt="0">
        <dgm:presLayoutVars>
          <dgm:chMax val="1"/>
          <dgm:dir/>
          <dgm:resizeHandles val="exact"/>
        </dgm:presLayoutVars>
      </dgm:prSet>
      <dgm:spPr/>
    </dgm:pt>
    <dgm:pt modelId="{6382D596-B678-42CD-8812-CDDA24B31E21}" type="pres">
      <dgm:prSet presAssocID="{68BB1535-F7A8-4E97-A9DC-30CF43985765}" presName="diamond" presStyleLbl="bgShp" presStyleIdx="0" presStyleCnt="1"/>
      <dgm:spPr/>
    </dgm:pt>
    <dgm:pt modelId="{F2C12EAB-902A-465C-92B7-D0F81F77D013}" type="pres">
      <dgm:prSet presAssocID="{68BB1535-F7A8-4E97-A9DC-30CF43985765}" presName="quad1" presStyleLbl="node1" presStyleIdx="0" presStyleCnt="4">
        <dgm:presLayoutVars>
          <dgm:chMax val="0"/>
          <dgm:chPref val="0"/>
          <dgm:bulletEnabled val="1"/>
        </dgm:presLayoutVars>
      </dgm:prSet>
      <dgm:spPr/>
    </dgm:pt>
    <dgm:pt modelId="{4F464B93-F82A-4C82-BAC0-5C0EE8E8D79E}" type="pres">
      <dgm:prSet presAssocID="{68BB1535-F7A8-4E97-A9DC-30CF43985765}" presName="quad2" presStyleLbl="node1" presStyleIdx="1" presStyleCnt="4">
        <dgm:presLayoutVars>
          <dgm:chMax val="0"/>
          <dgm:chPref val="0"/>
          <dgm:bulletEnabled val="1"/>
        </dgm:presLayoutVars>
      </dgm:prSet>
      <dgm:spPr/>
    </dgm:pt>
    <dgm:pt modelId="{5103AAA2-AACE-467D-87AD-1824EDC8A990}" type="pres">
      <dgm:prSet presAssocID="{68BB1535-F7A8-4E97-A9DC-30CF43985765}" presName="quad3" presStyleLbl="node1" presStyleIdx="2" presStyleCnt="4">
        <dgm:presLayoutVars>
          <dgm:chMax val="0"/>
          <dgm:chPref val="0"/>
          <dgm:bulletEnabled val="1"/>
        </dgm:presLayoutVars>
      </dgm:prSet>
      <dgm:spPr/>
    </dgm:pt>
    <dgm:pt modelId="{03E14B49-D431-40F7-AA45-67332FF86403}" type="pres">
      <dgm:prSet presAssocID="{68BB1535-F7A8-4E97-A9DC-30CF43985765}" presName="quad4" presStyleLbl="node1" presStyleIdx="3" presStyleCnt="4">
        <dgm:presLayoutVars>
          <dgm:chMax val="0"/>
          <dgm:chPref val="0"/>
          <dgm:bulletEnabled val="1"/>
        </dgm:presLayoutVars>
      </dgm:prSet>
      <dgm:spPr/>
    </dgm:pt>
  </dgm:ptLst>
  <dgm:cxnLst>
    <dgm:cxn modelId="{21B9D00C-D074-487E-8EE3-7AB970B7FE63}" srcId="{68BB1535-F7A8-4E97-A9DC-30CF43985765}" destId="{3CCCB87B-E768-41C0-A838-0917A96DAE34}" srcOrd="3" destOrd="0" parTransId="{EBC4A837-3C3D-41CD-B6D8-FA47A8E4209F}" sibTransId="{F182D92A-7BDB-4ADD-93D0-D196B99C5270}"/>
    <dgm:cxn modelId="{A34FAF1E-09FA-483B-8F71-4637CA1CD4BE}" srcId="{68BB1535-F7A8-4E97-A9DC-30CF43985765}" destId="{271A3623-0A8B-48B1-99DD-6360F6FE33BA}" srcOrd="1" destOrd="0" parTransId="{161722FA-AB66-4AAC-8A33-CBD8E13553BF}" sibTransId="{EBC3B935-1591-4B9E-A61C-0ACACA117EEE}"/>
    <dgm:cxn modelId="{1B951A2D-0AB3-4578-8DEE-E92C7A675E9D}" type="presOf" srcId="{3CCCB87B-E768-41C0-A838-0917A96DAE34}" destId="{03E14B49-D431-40F7-AA45-67332FF86403}" srcOrd="0" destOrd="0" presId="urn:microsoft.com/office/officeart/2005/8/layout/matrix3"/>
    <dgm:cxn modelId="{A30FD569-49CE-489F-AC18-07D2624C437C}" srcId="{68BB1535-F7A8-4E97-A9DC-30CF43985765}" destId="{B6D0C239-4970-4BA5-A2E0-0E0096C8C732}" srcOrd="2" destOrd="0" parTransId="{42065240-5731-4303-A70B-B04AC5F70FB9}" sibTransId="{02045CED-2205-4D36-8BD4-286A27182EC0}"/>
    <dgm:cxn modelId="{4C735693-CE0D-4FD8-81B3-66514EFEE615}" srcId="{68BB1535-F7A8-4E97-A9DC-30CF43985765}" destId="{2AC6EF2D-A9A7-4EFE-8EA3-891DA8EB9F93}" srcOrd="0" destOrd="0" parTransId="{C94329CF-5F15-46D5-9003-47DBF0ACF401}" sibTransId="{6BD76FB6-24EA-430E-8E34-12FF5728C1D4}"/>
    <dgm:cxn modelId="{BCD3F6B5-DBF9-4B74-AA13-0474A02D18C1}" type="presOf" srcId="{2AC6EF2D-A9A7-4EFE-8EA3-891DA8EB9F93}" destId="{F2C12EAB-902A-465C-92B7-D0F81F77D013}" srcOrd="0" destOrd="0" presId="urn:microsoft.com/office/officeart/2005/8/layout/matrix3"/>
    <dgm:cxn modelId="{1E8CA4EE-80DC-4F6D-A3C4-1EB5613B086B}" type="presOf" srcId="{271A3623-0A8B-48B1-99DD-6360F6FE33BA}" destId="{4F464B93-F82A-4C82-BAC0-5C0EE8E8D79E}" srcOrd="0" destOrd="0" presId="urn:microsoft.com/office/officeart/2005/8/layout/matrix3"/>
    <dgm:cxn modelId="{8FB89DF0-7831-4283-9594-85012CC2A3F9}" type="presOf" srcId="{68BB1535-F7A8-4E97-A9DC-30CF43985765}" destId="{5709F4D6-B3B5-429B-B8F0-ED3EB81E1CE0}" srcOrd="0" destOrd="0" presId="urn:microsoft.com/office/officeart/2005/8/layout/matrix3"/>
    <dgm:cxn modelId="{051171F6-4B51-41EA-8EA2-19FDCF7A5080}" type="presOf" srcId="{B6D0C239-4970-4BA5-A2E0-0E0096C8C732}" destId="{5103AAA2-AACE-467D-87AD-1824EDC8A990}" srcOrd="0" destOrd="0" presId="urn:microsoft.com/office/officeart/2005/8/layout/matrix3"/>
    <dgm:cxn modelId="{DD4BEE40-400F-46CC-9B7A-E9729C989208}" type="presParOf" srcId="{5709F4D6-B3B5-429B-B8F0-ED3EB81E1CE0}" destId="{6382D596-B678-42CD-8812-CDDA24B31E21}" srcOrd="0" destOrd="0" presId="urn:microsoft.com/office/officeart/2005/8/layout/matrix3"/>
    <dgm:cxn modelId="{205D17D9-EA60-4B11-96CB-46190624ADD9}" type="presParOf" srcId="{5709F4D6-B3B5-429B-B8F0-ED3EB81E1CE0}" destId="{F2C12EAB-902A-465C-92B7-D0F81F77D013}" srcOrd="1" destOrd="0" presId="urn:microsoft.com/office/officeart/2005/8/layout/matrix3"/>
    <dgm:cxn modelId="{7301B163-B646-4654-A24C-72B28E112427}" type="presParOf" srcId="{5709F4D6-B3B5-429B-B8F0-ED3EB81E1CE0}" destId="{4F464B93-F82A-4C82-BAC0-5C0EE8E8D79E}" srcOrd="2" destOrd="0" presId="urn:microsoft.com/office/officeart/2005/8/layout/matrix3"/>
    <dgm:cxn modelId="{2D1BB598-E587-4F15-86CC-37781836E5A5}" type="presParOf" srcId="{5709F4D6-B3B5-429B-B8F0-ED3EB81E1CE0}" destId="{5103AAA2-AACE-467D-87AD-1824EDC8A990}" srcOrd="3" destOrd="0" presId="urn:microsoft.com/office/officeart/2005/8/layout/matrix3"/>
    <dgm:cxn modelId="{1B447D31-50B6-4683-ACB5-58ADFC0EA2AF}" type="presParOf" srcId="{5709F4D6-B3B5-429B-B8F0-ED3EB81E1CE0}" destId="{03E14B49-D431-40F7-AA45-67332FF86403}"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826387-8418-8F43-AE78-4638C2C91B30}" type="doc">
      <dgm:prSet loTypeId="urn:microsoft.com/office/officeart/2005/8/layout/radial4" loCatId="" qsTypeId="urn:microsoft.com/office/officeart/2005/8/quickstyle/simple4" qsCatId="simple" csTypeId="urn:microsoft.com/office/officeart/2005/8/colors/colorful3" csCatId="colorful" phldr="1"/>
      <dgm:spPr/>
      <dgm:t>
        <a:bodyPr/>
        <a:lstStyle/>
        <a:p>
          <a:endParaRPr lang="en-US"/>
        </a:p>
      </dgm:t>
    </dgm:pt>
    <dgm:pt modelId="{04688EC7-E3EF-BC42-BBA9-8969506CB335}">
      <dgm:prSet/>
      <dgm:spPr/>
      <dgm:t>
        <a:bodyPr/>
        <a:lstStyle/>
        <a:p>
          <a:pPr rtl="0"/>
          <a:r>
            <a:rPr lang="en-US" b="1" dirty="0">
              <a:solidFill>
                <a:srgbClr val="000000"/>
              </a:solidFill>
            </a:rPr>
            <a:t>Major types of social influence</a:t>
          </a:r>
          <a:endParaRPr lang="en-US" dirty="0">
            <a:solidFill>
              <a:srgbClr val="000000"/>
            </a:solidFill>
          </a:endParaRPr>
        </a:p>
      </dgm:t>
    </dgm:pt>
    <dgm:pt modelId="{B657D088-7FB3-5C4D-A594-637E2C75ADC4}" type="parTrans" cxnId="{57EC72C3-298D-E94F-9092-2683E5D611AF}">
      <dgm:prSet/>
      <dgm:spPr/>
      <dgm:t>
        <a:bodyPr/>
        <a:lstStyle/>
        <a:p>
          <a:endParaRPr lang="en-US">
            <a:solidFill>
              <a:srgbClr val="000000"/>
            </a:solidFill>
          </a:endParaRPr>
        </a:p>
      </dgm:t>
    </dgm:pt>
    <dgm:pt modelId="{B793484D-2727-CB4B-A121-2295ED4E4970}" type="sibTrans" cxnId="{57EC72C3-298D-E94F-9092-2683E5D611AF}">
      <dgm:prSet/>
      <dgm:spPr/>
      <dgm:t>
        <a:bodyPr/>
        <a:lstStyle/>
        <a:p>
          <a:endParaRPr lang="en-US">
            <a:solidFill>
              <a:srgbClr val="000000"/>
            </a:solidFill>
          </a:endParaRPr>
        </a:p>
      </dgm:t>
    </dgm:pt>
    <dgm:pt modelId="{D0D423C5-EA50-A14A-9080-672BAF96784B}">
      <dgm:prSet/>
      <dgm:spPr/>
      <dgm:t>
        <a:bodyPr/>
        <a:lstStyle/>
        <a:p>
          <a:pPr rtl="0"/>
          <a:r>
            <a:rPr lang="en-US" dirty="0">
              <a:solidFill>
                <a:srgbClr val="000000"/>
              </a:solidFill>
            </a:rPr>
            <a:t>Informational social influence</a:t>
          </a:r>
        </a:p>
      </dgm:t>
    </dgm:pt>
    <dgm:pt modelId="{FD1B79FE-7C4E-8E42-8718-6A8ABA1A922E}" type="parTrans" cxnId="{F4BE82B5-AB16-B242-AD03-3492387E1D2B}">
      <dgm:prSet/>
      <dgm:spPr/>
      <dgm:t>
        <a:bodyPr/>
        <a:lstStyle/>
        <a:p>
          <a:endParaRPr lang="en-US">
            <a:solidFill>
              <a:srgbClr val="000000"/>
            </a:solidFill>
          </a:endParaRPr>
        </a:p>
      </dgm:t>
    </dgm:pt>
    <dgm:pt modelId="{5E957D57-2FAD-1E4B-B42D-54B500EC5786}" type="sibTrans" cxnId="{F4BE82B5-AB16-B242-AD03-3492387E1D2B}">
      <dgm:prSet/>
      <dgm:spPr/>
      <dgm:t>
        <a:bodyPr/>
        <a:lstStyle/>
        <a:p>
          <a:endParaRPr lang="en-US">
            <a:solidFill>
              <a:srgbClr val="000000"/>
            </a:solidFill>
          </a:endParaRPr>
        </a:p>
      </dgm:t>
    </dgm:pt>
    <dgm:pt modelId="{E4D733B5-7CE8-524E-BC8C-5B98C15DA5C3}">
      <dgm:prSet/>
      <dgm:spPr/>
      <dgm:t>
        <a:bodyPr/>
        <a:lstStyle/>
        <a:p>
          <a:pPr rtl="0"/>
          <a:r>
            <a:rPr lang="en-US">
              <a:solidFill>
                <a:srgbClr val="000000"/>
              </a:solidFill>
            </a:rPr>
            <a:t>Normative social influence</a:t>
          </a:r>
        </a:p>
      </dgm:t>
    </dgm:pt>
    <dgm:pt modelId="{9C0F973A-2F58-6646-9A15-8C0DDFBBA364}" type="parTrans" cxnId="{CFFFAB05-3182-FB48-8445-4AEA8425795B}">
      <dgm:prSet/>
      <dgm:spPr/>
      <dgm:t>
        <a:bodyPr/>
        <a:lstStyle/>
        <a:p>
          <a:endParaRPr lang="en-US">
            <a:solidFill>
              <a:srgbClr val="000000"/>
            </a:solidFill>
          </a:endParaRPr>
        </a:p>
      </dgm:t>
    </dgm:pt>
    <dgm:pt modelId="{FFB6AF6F-B15A-714F-BB64-FEDDDE012D02}" type="sibTrans" cxnId="{CFFFAB05-3182-FB48-8445-4AEA8425795B}">
      <dgm:prSet/>
      <dgm:spPr/>
      <dgm:t>
        <a:bodyPr/>
        <a:lstStyle/>
        <a:p>
          <a:endParaRPr lang="en-US">
            <a:solidFill>
              <a:srgbClr val="000000"/>
            </a:solidFill>
          </a:endParaRPr>
        </a:p>
      </dgm:t>
    </dgm:pt>
    <dgm:pt modelId="{69CE9225-E27A-FE47-A7FA-EDA9A22F466D}">
      <dgm:prSet/>
      <dgm:spPr/>
      <dgm:t>
        <a:bodyPr/>
        <a:lstStyle/>
        <a:p>
          <a:pPr rtl="0"/>
          <a:r>
            <a:rPr lang="en-US" dirty="0">
              <a:solidFill>
                <a:srgbClr val="000000"/>
              </a:solidFill>
            </a:rPr>
            <a:t>Situational factors</a:t>
          </a:r>
        </a:p>
      </dgm:t>
    </dgm:pt>
    <dgm:pt modelId="{14DA9111-766E-6944-93BC-F15ACF480F68}" type="parTrans" cxnId="{0DC7533C-9EE0-CC49-AD5C-858ABEB973E6}">
      <dgm:prSet/>
      <dgm:spPr/>
      <dgm:t>
        <a:bodyPr/>
        <a:lstStyle/>
        <a:p>
          <a:endParaRPr lang="en-US">
            <a:solidFill>
              <a:srgbClr val="000000"/>
            </a:solidFill>
          </a:endParaRPr>
        </a:p>
      </dgm:t>
    </dgm:pt>
    <dgm:pt modelId="{410F3253-79DC-FD47-A9A5-8061B725077E}" type="sibTrans" cxnId="{0DC7533C-9EE0-CC49-AD5C-858ABEB973E6}">
      <dgm:prSet/>
      <dgm:spPr/>
      <dgm:t>
        <a:bodyPr/>
        <a:lstStyle/>
        <a:p>
          <a:endParaRPr lang="en-US">
            <a:solidFill>
              <a:srgbClr val="000000"/>
            </a:solidFill>
          </a:endParaRPr>
        </a:p>
      </dgm:t>
    </dgm:pt>
    <dgm:pt modelId="{336EACCD-17AB-5C4D-9690-104184D69BEC}" type="pres">
      <dgm:prSet presAssocID="{B9826387-8418-8F43-AE78-4638C2C91B30}" presName="cycle" presStyleCnt="0">
        <dgm:presLayoutVars>
          <dgm:chMax val="1"/>
          <dgm:dir/>
          <dgm:animLvl val="ctr"/>
          <dgm:resizeHandles val="exact"/>
        </dgm:presLayoutVars>
      </dgm:prSet>
      <dgm:spPr/>
    </dgm:pt>
    <dgm:pt modelId="{B6C8752C-AEF8-5845-B923-5AEB3C0BA920}" type="pres">
      <dgm:prSet presAssocID="{04688EC7-E3EF-BC42-BBA9-8969506CB335}" presName="centerShape" presStyleLbl="node0" presStyleIdx="0" presStyleCnt="1"/>
      <dgm:spPr/>
    </dgm:pt>
    <dgm:pt modelId="{F83CF670-87AD-874E-A88B-3B38B53C28F0}" type="pres">
      <dgm:prSet presAssocID="{FD1B79FE-7C4E-8E42-8718-6A8ABA1A922E}" presName="parTrans" presStyleLbl="bgSibTrans2D1" presStyleIdx="0" presStyleCnt="3"/>
      <dgm:spPr/>
    </dgm:pt>
    <dgm:pt modelId="{10268FFE-C4D7-9C46-8A83-6D4B9EC50EED}" type="pres">
      <dgm:prSet presAssocID="{D0D423C5-EA50-A14A-9080-672BAF96784B}" presName="node" presStyleLbl="node1" presStyleIdx="0" presStyleCnt="3">
        <dgm:presLayoutVars>
          <dgm:bulletEnabled val="1"/>
        </dgm:presLayoutVars>
      </dgm:prSet>
      <dgm:spPr/>
    </dgm:pt>
    <dgm:pt modelId="{8E8F9663-37F3-B54D-8E1E-493DE20C6C9E}" type="pres">
      <dgm:prSet presAssocID="{14DA9111-766E-6944-93BC-F15ACF480F68}" presName="parTrans" presStyleLbl="bgSibTrans2D1" presStyleIdx="1" presStyleCnt="3"/>
      <dgm:spPr/>
    </dgm:pt>
    <dgm:pt modelId="{876C1E7B-8583-5148-81B6-537FE5A190A2}" type="pres">
      <dgm:prSet presAssocID="{69CE9225-E27A-FE47-A7FA-EDA9A22F466D}" presName="node" presStyleLbl="node1" presStyleIdx="1" presStyleCnt="3">
        <dgm:presLayoutVars>
          <dgm:bulletEnabled val="1"/>
        </dgm:presLayoutVars>
      </dgm:prSet>
      <dgm:spPr/>
    </dgm:pt>
    <dgm:pt modelId="{A14F175F-0B70-704D-9D25-8AF649E094EB}" type="pres">
      <dgm:prSet presAssocID="{9C0F973A-2F58-6646-9A15-8C0DDFBBA364}" presName="parTrans" presStyleLbl="bgSibTrans2D1" presStyleIdx="2" presStyleCnt="3"/>
      <dgm:spPr/>
    </dgm:pt>
    <dgm:pt modelId="{766C5F92-3B83-2240-9CC8-6BEE398AFF6F}" type="pres">
      <dgm:prSet presAssocID="{E4D733B5-7CE8-524E-BC8C-5B98C15DA5C3}" presName="node" presStyleLbl="node1" presStyleIdx="2" presStyleCnt="3">
        <dgm:presLayoutVars>
          <dgm:bulletEnabled val="1"/>
        </dgm:presLayoutVars>
      </dgm:prSet>
      <dgm:spPr/>
    </dgm:pt>
  </dgm:ptLst>
  <dgm:cxnLst>
    <dgm:cxn modelId="{60235003-E451-4F19-8962-84D6E3BFC116}" type="presOf" srcId="{FD1B79FE-7C4E-8E42-8718-6A8ABA1A922E}" destId="{F83CF670-87AD-874E-A88B-3B38B53C28F0}" srcOrd="0" destOrd="0" presId="urn:microsoft.com/office/officeart/2005/8/layout/radial4"/>
    <dgm:cxn modelId="{CFFFAB05-3182-FB48-8445-4AEA8425795B}" srcId="{04688EC7-E3EF-BC42-BBA9-8969506CB335}" destId="{E4D733B5-7CE8-524E-BC8C-5B98C15DA5C3}" srcOrd="2" destOrd="0" parTransId="{9C0F973A-2F58-6646-9A15-8C0DDFBBA364}" sibTransId="{FFB6AF6F-B15A-714F-BB64-FEDDDE012D02}"/>
    <dgm:cxn modelId="{FB34691E-00FB-4F31-9911-C8A4E71F8F96}" type="presOf" srcId="{E4D733B5-7CE8-524E-BC8C-5B98C15DA5C3}" destId="{766C5F92-3B83-2240-9CC8-6BEE398AFF6F}" srcOrd="0" destOrd="0" presId="urn:microsoft.com/office/officeart/2005/8/layout/radial4"/>
    <dgm:cxn modelId="{07BB6739-F3C2-4EC3-AB98-BDE928A4E6B7}" type="presOf" srcId="{B9826387-8418-8F43-AE78-4638C2C91B30}" destId="{336EACCD-17AB-5C4D-9690-104184D69BEC}" srcOrd="0" destOrd="0" presId="urn:microsoft.com/office/officeart/2005/8/layout/radial4"/>
    <dgm:cxn modelId="{0DC7533C-9EE0-CC49-AD5C-858ABEB973E6}" srcId="{04688EC7-E3EF-BC42-BBA9-8969506CB335}" destId="{69CE9225-E27A-FE47-A7FA-EDA9A22F466D}" srcOrd="1" destOrd="0" parTransId="{14DA9111-766E-6944-93BC-F15ACF480F68}" sibTransId="{410F3253-79DC-FD47-A9A5-8061B725077E}"/>
    <dgm:cxn modelId="{A0493F4C-9BC6-43AA-AC32-75FCD0C44F0C}" type="presOf" srcId="{04688EC7-E3EF-BC42-BBA9-8969506CB335}" destId="{B6C8752C-AEF8-5845-B923-5AEB3C0BA920}" srcOrd="0" destOrd="0" presId="urn:microsoft.com/office/officeart/2005/8/layout/radial4"/>
    <dgm:cxn modelId="{067AB34F-2BF0-4DAC-87FE-2C0DEF9DA547}" type="presOf" srcId="{D0D423C5-EA50-A14A-9080-672BAF96784B}" destId="{10268FFE-C4D7-9C46-8A83-6D4B9EC50EED}" srcOrd="0" destOrd="0" presId="urn:microsoft.com/office/officeart/2005/8/layout/radial4"/>
    <dgm:cxn modelId="{58F30879-902F-42DA-A945-FD0CB4241E53}" type="presOf" srcId="{14DA9111-766E-6944-93BC-F15ACF480F68}" destId="{8E8F9663-37F3-B54D-8E1E-493DE20C6C9E}" srcOrd="0" destOrd="0" presId="urn:microsoft.com/office/officeart/2005/8/layout/radial4"/>
    <dgm:cxn modelId="{0610E192-DEA5-4E81-B737-53C406DFFFED}" type="presOf" srcId="{69CE9225-E27A-FE47-A7FA-EDA9A22F466D}" destId="{876C1E7B-8583-5148-81B6-537FE5A190A2}" srcOrd="0" destOrd="0" presId="urn:microsoft.com/office/officeart/2005/8/layout/radial4"/>
    <dgm:cxn modelId="{F4BE82B5-AB16-B242-AD03-3492387E1D2B}" srcId="{04688EC7-E3EF-BC42-BBA9-8969506CB335}" destId="{D0D423C5-EA50-A14A-9080-672BAF96784B}" srcOrd="0" destOrd="0" parTransId="{FD1B79FE-7C4E-8E42-8718-6A8ABA1A922E}" sibTransId="{5E957D57-2FAD-1E4B-B42D-54B500EC5786}"/>
    <dgm:cxn modelId="{57EC72C3-298D-E94F-9092-2683E5D611AF}" srcId="{B9826387-8418-8F43-AE78-4638C2C91B30}" destId="{04688EC7-E3EF-BC42-BBA9-8969506CB335}" srcOrd="0" destOrd="0" parTransId="{B657D088-7FB3-5C4D-A594-637E2C75ADC4}" sibTransId="{B793484D-2727-CB4B-A121-2295ED4E4970}"/>
    <dgm:cxn modelId="{ED71CACC-3C02-4FBF-9749-AA4FB17A97A0}" type="presOf" srcId="{9C0F973A-2F58-6646-9A15-8C0DDFBBA364}" destId="{A14F175F-0B70-704D-9D25-8AF649E094EB}" srcOrd="0" destOrd="0" presId="urn:microsoft.com/office/officeart/2005/8/layout/radial4"/>
    <dgm:cxn modelId="{D8A66078-894D-43ED-989D-8E83616BDB73}" type="presParOf" srcId="{336EACCD-17AB-5C4D-9690-104184D69BEC}" destId="{B6C8752C-AEF8-5845-B923-5AEB3C0BA920}" srcOrd="0" destOrd="0" presId="urn:microsoft.com/office/officeart/2005/8/layout/radial4"/>
    <dgm:cxn modelId="{F9FDC044-7ECC-4A00-A86A-3BBA3F61BBC5}" type="presParOf" srcId="{336EACCD-17AB-5C4D-9690-104184D69BEC}" destId="{F83CF670-87AD-874E-A88B-3B38B53C28F0}" srcOrd="1" destOrd="0" presId="urn:microsoft.com/office/officeart/2005/8/layout/radial4"/>
    <dgm:cxn modelId="{FBED9B16-359A-4618-97BA-34BF014A1CCE}" type="presParOf" srcId="{336EACCD-17AB-5C4D-9690-104184D69BEC}" destId="{10268FFE-C4D7-9C46-8A83-6D4B9EC50EED}" srcOrd="2" destOrd="0" presId="urn:microsoft.com/office/officeart/2005/8/layout/radial4"/>
    <dgm:cxn modelId="{529A27E2-FEEC-4E85-A20D-4A221FADAE91}" type="presParOf" srcId="{336EACCD-17AB-5C4D-9690-104184D69BEC}" destId="{8E8F9663-37F3-B54D-8E1E-493DE20C6C9E}" srcOrd="3" destOrd="0" presId="urn:microsoft.com/office/officeart/2005/8/layout/radial4"/>
    <dgm:cxn modelId="{3F9E6838-D217-4F09-91B3-D9DA90923E77}" type="presParOf" srcId="{336EACCD-17AB-5C4D-9690-104184D69BEC}" destId="{876C1E7B-8583-5148-81B6-537FE5A190A2}" srcOrd="4" destOrd="0" presId="urn:microsoft.com/office/officeart/2005/8/layout/radial4"/>
    <dgm:cxn modelId="{2DAAFA35-C9D2-49A7-BBCB-B931DB94670E}" type="presParOf" srcId="{336EACCD-17AB-5C4D-9690-104184D69BEC}" destId="{A14F175F-0B70-704D-9D25-8AF649E094EB}" srcOrd="5" destOrd="0" presId="urn:microsoft.com/office/officeart/2005/8/layout/radial4"/>
    <dgm:cxn modelId="{11031552-A93E-446F-9D02-399FEC4F248D}" type="presParOf" srcId="{336EACCD-17AB-5C4D-9690-104184D69BEC}" destId="{766C5F92-3B83-2240-9CC8-6BEE398AFF6F}"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46C011E-9CEA-AC41-A1A4-23F786F29095}" type="doc">
      <dgm:prSet loTypeId="urn:microsoft.com/office/officeart/2005/8/layout/StepDownProcess" loCatId="" qsTypeId="urn:microsoft.com/office/officeart/2005/8/quickstyle/3d3" qsCatId="3D" csTypeId="urn:microsoft.com/office/officeart/2005/8/colors/colorful1" csCatId="colorful" phldr="1"/>
      <dgm:spPr/>
      <dgm:t>
        <a:bodyPr/>
        <a:lstStyle/>
        <a:p>
          <a:endParaRPr lang="en-US"/>
        </a:p>
      </dgm:t>
    </dgm:pt>
    <dgm:pt modelId="{3FB231DD-3811-354B-9AB6-90BB4BBF7DBF}">
      <dgm:prSet/>
      <dgm:spPr/>
      <dgm:t>
        <a:bodyPr/>
        <a:lstStyle/>
        <a:p>
          <a:pPr rtl="0"/>
          <a:r>
            <a:rPr lang="en-US"/>
            <a:t>Door-in-the-face</a:t>
          </a:r>
          <a:endParaRPr lang="en-US" dirty="0"/>
        </a:p>
      </dgm:t>
    </dgm:pt>
    <dgm:pt modelId="{CEFE16A2-9553-8D43-BB7B-4A46C2F65B9E}" type="parTrans" cxnId="{4825E7EF-1E9F-6644-ABBE-B7D903524AAB}">
      <dgm:prSet/>
      <dgm:spPr/>
      <dgm:t>
        <a:bodyPr/>
        <a:lstStyle/>
        <a:p>
          <a:endParaRPr lang="en-US">
            <a:solidFill>
              <a:srgbClr val="000000"/>
            </a:solidFill>
          </a:endParaRPr>
        </a:p>
      </dgm:t>
    </dgm:pt>
    <dgm:pt modelId="{E2BB6367-BB2C-604B-A55B-5FFEC6FF0731}" type="sibTrans" cxnId="{4825E7EF-1E9F-6644-ABBE-B7D903524AAB}">
      <dgm:prSet/>
      <dgm:spPr/>
      <dgm:t>
        <a:bodyPr/>
        <a:lstStyle/>
        <a:p>
          <a:endParaRPr lang="en-US">
            <a:solidFill>
              <a:srgbClr val="000000"/>
            </a:solidFill>
          </a:endParaRPr>
        </a:p>
      </dgm:t>
    </dgm:pt>
    <dgm:pt modelId="{BCE52228-2565-7040-9469-54C0218AD063}">
      <dgm:prSet/>
      <dgm:spPr/>
      <dgm:t>
        <a:bodyPr/>
        <a:lstStyle/>
        <a:p>
          <a:pPr rtl="0"/>
          <a:r>
            <a:rPr lang="en-US"/>
            <a:t>Low-ball</a:t>
          </a:r>
          <a:endParaRPr lang="en-US" dirty="0"/>
        </a:p>
      </dgm:t>
    </dgm:pt>
    <dgm:pt modelId="{8F53182F-5AD6-814A-9ECE-B3E2C91E6CE2}" type="parTrans" cxnId="{4FDF05D7-7F15-2646-8B69-11BE7F5E6046}">
      <dgm:prSet/>
      <dgm:spPr/>
      <dgm:t>
        <a:bodyPr/>
        <a:lstStyle/>
        <a:p>
          <a:endParaRPr lang="en-US">
            <a:solidFill>
              <a:srgbClr val="000000"/>
            </a:solidFill>
          </a:endParaRPr>
        </a:p>
      </dgm:t>
    </dgm:pt>
    <dgm:pt modelId="{9180026B-5250-5244-8CF8-2A0BA1A8F039}" type="sibTrans" cxnId="{4FDF05D7-7F15-2646-8B69-11BE7F5E6046}">
      <dgm:prSet/>
      <dgm:spPr/>
      <dgm:t>
        <a:bodyPr/>
        <a:lstStyle/>
        <a:p>
          <a:endParaRPr lang="en-US">
            <a:solidFill>
              <a:srgbClr val="000000"/>
            </a:solidFill>
          </a:endParaRPr>
        </a:p>
      </dgm:t>
    </dgm:pt>
    <dgm:pt modelId="{A581C09E-A2BD-D047-B24F-044C7B9EBEDF}">
      <dgm:prSet/>
      <dgm:spPr/>
      <dgm:t>
        <a:bodyPr/>
        <a:lstStyle/>
        <a:p>
          <a:pPr rtl="0"/>
          <a:r>
            <a:rPr lang="en-US"/>
            <a:t>That</a:t>
          </a:r>
          <a:r>
            <a:rPr lang="fr-FR"/>
            <a:t>'</a:t>
          </a:r>
          <a:r>
            <a:rPr lang="en-US"/>
            <a:t>s-not-all</a:t>
          </a:r>
          <a:endParaRPr lang="en-US" dirty="0"/>
        </a:p>
      </dgm:t>
    </dgm:pt>
    <dgm:pt modelId="{E157D8B3-9C4E-3B42-9C32-7748C0D28D01}" type="parTrans" cxnId="{78097C7B-8E96-B04F-893B-F44490AAA21D}">
      <dgm:prSet/>
      <dgm:spPr/>
      <dgm:t>
        <a:bodyPr/>
        <a:lstStyle/>
        <a:p>
          <a:endParaRPr lang="en-US">
            <a:solidFill>
              <a:srgbClr val="000000"/>
            </a:solidFill>
          </a:endParaRPr>
        </a:p>
      </dgm:t>
    </dgm:pt>
    <dgm:pt modelId="{C5773641-D740-A442-AC44-C4769599A554}" type="sibTrans" cxnId="{78097C7B-8E96-B04F-893B-F44490AAA21D}">
      <dgm:prSet/>
      <dgm:spPr/>
      <dgm:t>
        <a:bodyPr/>
        <a:lstStyle/>
        <a:p>
          <a:endParaRPr lang="en-US">
            <a:solidFill>
              <a:srgbClr val="000000"/>
            </a:solidFill>
          </a:endParaRPr>
        </a:p>
      </dgm:t>
    </dgm:pt>
    <dgm:pt modelId="{31FE0200-36DF-C94B-B406-39585B12AA77}">
      <dgm:prSet/>
      <dgm:spPr/>
      <dgm:t>
        <a:bodyPr/>
        <a:lstStyle/>
        <a:p>
          <a:pPr rtl="0"/>
          <a:r>
            <a:rPr lang="en-US"/>
            <a:t>Foot-in-the-door</a:t>
          </a:r>
          <a:endParaRPr lang="en-US" dirty="0"/>
        </a:p>
      </dgm:t>
    </dgm:pt>
    <dgm:pt modelId="{196FE544-9074-D842-92C2-BF2F48E42C0D}" type="sibTrans" cxnId="{CD53E25A-B5AE-8F44-BEA1-F3CC505A93D1}">
      <dgm:prSet/>
      <dgm:spPr/>
      <dgm:t>
        <a:bodyPr/>
        <a:lstStyle/>
        <a:p>
          <a:endParaRPr lang="en-US">
            <a:solidFill>
              <a:srgbClr val="000000"/>
            </a:solidFill>
          </a:endParaRPr>
        </a:p>
      </dgm:t>
    </dgm:pt>
    <dgm:pt modelId="{D5B9EF57-F5BC-C845-BBA9-EE93A160DDCA}" type="parTrans" cxnId="{CD53E25A-B5AE-8F44-BEA1-F3CC505A93D1}">
      <dgm:prSet/>
      <dgm:spPr/>
      <dgm:t>
        <a:bodyPr/>
        <a:lstStyle/>
        <a:p>
          <a:endParaRPr lang="en-US">
            <a:solidFill>
              <a:srgbClr val="000000"/>
            </a:solidFill>
          </a:endParaRPr>
        </a:p>
      </dgm:t>
    </dgm:pt>
    <dgm:pt modelId="{F28B22D0-2856-D042-B505-D884720E9692}" type="pres">
      <dgm:prSet presAssocID="{A46C011E-9CEA-AC41-A1A4-23F786F29095}" presName="rootnode" presStyleCnt="0">
        <dgm:presLayoutVars>
          <dgm:chMax/>
          <dgm:chPref/>
          <dgm:dir/>
          <dgm:animLvl val="lvl"/>
        </dgm:presLayoutVars>
      </dgm:prSet>
      <dgm:spPr/>
    </dgm:pt>
    <dgm:pt modelId="{3EC0CF09-431C-8948-9085-3021A2E536E6}" type="pres">
      <dgm:prSet presAssocID="{31FE0200-36DF-C94B-B406-39585B12AA77}" presName="composite" presStyleCnt="0"/>
      <dgm:spPr/>
    </dgm:pt>
    <dgm:pt modelId="{5D3BAC38-DB64-164C-A33A-D3E57345F52F}" type="pres">
      <dgm:prSet presAssocID="{31FE0200-36DF-C94B-B406-39585B12AA77}" presName="bentUpArrow1" presStyleLbl="alignImgPlace1" presStyleIdx="0" presStyleCnt="3"/>
      <dgm:spPr/>
    </dgm:pt>
    <dgm:pt modelId="{F315B40E-C995-E444-8602-002DF8AA488F}" type="pres">
      <dgm:prSet presAssocID="{31FE0200-36DF-C94B-B406-39585B12AA77}" presName="ParentText" presStyleLbl="node1" presStyleIdx="0" presStyleCnt="4" custScaleX="217724" custLinFactNeighborX="-28643" custLinFactNeighborY="4885">
        <dgm:presLayoutVars>
          <dgm:chMax val="1"/>
          <dgm:chPref val="1"/>
          <dgm:bulletEnabled val="1"/>
        </dgm:presLayoutVars>
      </dgm:prSet>
      <dgm:spPr/>
    </dgm:pt>
    <dgm:pt modelId="{A90B8FF1-2C66-EF46-8EAC-FF6A78EBD518}" type="pres">
      <dgm:prSet presAssocID="{31FE0200-36DF-C94B-B406-39585B12AA77}" presName="ChildText" presStyleLbl="revTx" presStyleIdx="0" presStyleCnt="3">
        <dgm:presLayoutVars>
          <dgm:chMax val="0"/>
          <dgm:chPref val="0"/>
          <dgm:bulletEnabled val="1"/>
        </dgm:presLayoutVars>
      </dgm:prSet>
      <dgm:spPr/>
    </dgm:pt>
    <dgm:pt modelId="{3BEB41BA-A8EE-5545-A3BA-06ECA6C5A2EF}" type="pres">
      <dgm:prSet presAssocID="{196FE544-9074-D842-92C2-BF2F48E42C0D}" presName="sibTrans" presStyleCnt="0"/>
      <dgm:spPr/>
    </dgm:pt>
    <dgm:pt modelId="{37EC2B71-D87E-F948-94B6-17A8B3350B9A}" type="pres">
      <dgm:prSet presAssocID="{3FB231DD-3811-354B-9AB6-90BB4BBF7DBF}" presName="composite" presStyleCnt="0"/>
      <dgm:spPr/>
    </dgm:pt>
    <dgm:pt modelId="{A5F83FD1-EB5F-8143-A77C-5BA73C5C1E38}" type="pres">
      <dgm:prSet presAssocID="{3FB231DD-3811-354B-9AB6-90BB4BBF7DBF}" presName="bentUpArrow1" presStyleLbl="alignImgPlace1" presStyleIdx="1" presStyleCnt="3"/>
      <dgm:spPr/>
    </dgm:pt>
    <dgm:pt modelId="{3C99CEE4-245C-924D-AAD8-3E5F6AB47048}" type="pres">
      <dgm:prSet presAssocID="{3FB231DD-3811-354B-9AB6-90BB4BBF7DBF}" presName="ParentText" presStyleLbl="node1" presStyleIdx="1" presStyleCnt="4" custScaleX="217724">
        <dgm:presLayoutVars>
          <dgm:chMax val="1"/>
          <dgm:chPref val="1"/>
          <dgm:bulletEnabled val="1"/>
        </dgm:presLayoutVars>
      </dgm:prSet>
      <dgm:spPr/>
    </dgm:pt>
    <dgm:pt modelId="{9A8BE6A0-9C07-A843-889D-0BE05995A9E6}" type="pres">
      <dgm:prSet presAssocID="{3FB231DD-3811-354B-9AB6-90BB4BBF7DBF}" presName="ChildText" presStyleLbl="revTx" presStyleIdx="1" presStyleCnt="3">
        <dgm:presLayoutVars>
          <dgm:chMax val="0"/>
          <dgm:chPref val="0"/>
          <dgm:bulletEnabled val="1"/>
        </dgm:presLayoutVars>
      </dgm:prSet>
      <dgm:spPr/>
    </dgm:pt>
    <dgm:pt modelId="{799348DF-B48E-5A4E-9AD6-BBB097148073}" type="pres">
      <dgm:prSet presAssocID="{E2BB6367-BB2C-604B-A55B-5FFEC6FF0731}" presName="sibTrans" presStyleCnt="0"/>
      <dgm:spPr/>
    </dgm:pt>
    <dgm:pt modelId="{5687E96F-F6ED-FA43-A9FA-0F5746B356D3}" type="pres">
      <dgm:prSet presAssocID="{BCE52228-2565-7040-9469-54C0218AD063}" presName="composite" presStyleCnt="0"/>
      <dgm:spPr/>
    </dgm:pt>
    <dgm:pt modelId="{606A4276-2BF6-3C4B-A334-5B2231094101}" type="pres">
      <dgm:prSet presAssocID="{BCE52228-2565-7040-9469-54C0218AD063}" presName="bentUpArrow1" presStyleLbl="alignImgPlace1" presStyleIdx="2" presStyleCnt="3"/>
      <dgm:spPr/>
    </dgm:pt>
    <dgm:pt modelId="{ADB31F65-BE64-674F-8A82-AC3A5358752D}" type="pres">
      <dgm:prSet presAssocID="{BCE52228-2565-7040-9469-54C0218AD063}" presName="ParentText" presStyleLbl="node1" presStyleIdx="2" presStyleCnt="4" custScaleX="217724">
        <dgm:presLayoutVars>
          <dgm:chMax val="1"/>
          <dgm:chPref val="1"/>
          <dgm:bulletEnabled val="1"/>
        </dgm:presLayoutVars>
      </dgm:prSet>
      <dgm:spPr/>
    </dgm:pt>
    <dgm:pt modelId="{E5FEE9AE-9BFA-2F4A-8BD6-DA3B599CA672}" type="pres">
      <dgm:prSet presAssocID="{BCE52228-2565-7040-9469-54C0218AD063}" presName="ChildText" presStyleLbl="revTx" presStyleIdx="2" presStyleCnt="3">
        <dgm:presLayoutVars>
          <dgm:chMax val="0"/>
          <dgm:chPref val="0"/>
          <dgm:bulletEnabled val="1"/>
        </dgm:presLayoutVars>
      </dgm:prSet>
      <dgm:spPr/>
    </dgm:pt>
    <dgm:pt modelId="{8A4CB54F-80E1-F641-81CB-88DE7F18CA98}" type="pres">
      <dgm:prSet presAssocID="{9180026B-5250-5244-8CF8-2A0BA1A8F039}" presName="sibTrans" presStyleCnt="0"/>
      <dgm:spPr/>
    </dgm:pt>
    <dgm:pt modelId="{F331FB63-2F01-7445-8377-7EBBC6AFCFB9}" type="pres">
      <dgm:prSet presAssocID="{A581C09E-A2BD-D047-B24F-044C7B9EBEDF}" presName="composite" presStyleCnt="0"/>
      <dgm:spPr/>
    </dgm:pt>
    <dgm:pt modelId="{0A9D34E9-658B-864C-8719-C42EEFE55F75}" type="pres">
      <dgm:prSet presAssocID="{A581C09E-A2BD-D047-B24F-044C7B9EBEDF}" presName="ParentText" presStyleLbl="node1" presStyleIdx="3" presStyleCnt="4" custScaleX="197952">
        <dgm:presLayoutVars>
          <dgm:chMax val="1"/>
          <dgm:chPref val="1"/>
          <dgm:bulletEnabled val="1"/>
        </dgm:presLayoutVars>
      </dgm:prSet>
      <dgm:spPr/>
    </dgm:pt>
  </dgm:ptLst>
  <dgm:cxnLst>
    <dgm:cxn modelId="{CCE86D43-513E-4C2D-86D7-3F07F27B4963}" type="presOf" srcId="{31FE0200-36DF-C94B-B406-39585B12AA77}" destId="{F315B40E-C995-E444-8602-002DF8AA488F}" srcOrd="0" destOrd="0" presId="urn:microsoft.com/office/officeart/2005/8/layout/StepDownProcess"/>
    <dgm:cxn modelId="{CD53E25A-B5AE-8F44-BEA1-F3CC505A93D1}" srcId="{A46C011E-9CEA-AC41-A1A4-23F786F29095}" destId="{31FE0200-36DF-C94B-B406-39585B12AA77}" srcOrd="0" destOrd="0" parTransId="{D5B9EF57-F5BC-C845-BBA9-EE93A160DDCA}" sibTransId="{196FE544-9074-D842-92C2-BF2F48E42C0D}"/>
    <dgm:cxn modelId="{78097C7B-8E96-B04F-893B-F44490AAA21D}" srcId="{A46C011E-9CEA-AC41-A1A4-23F786F29095}" destId="{A581C09E-A2BD-D047-B24F-044C7B9EBEDF}" srcOrd="3" destOrd="0" parTransId="{E157D8B3-9C4E-3B42-9C32-7748C0D28D01}" sibTransId="{C5773641-D740-A442-AC44-C4769599A554}"/>
    <dgm:cxn modelId="{D582E886-3F90-4CDD-9853-D3A9C633F067}" type="presOf" srcId="{3FB231DD-3811-354B-9AB6-90BB4BBF7DBF}" destId="{3C99CEE4-245C-924D-AAD8-3E5F6AB47048}" srcOrd="0" destOrd="0" presId="urn:microsoft.com/office/officeart/2005/8/layout/StepDownProcess"/>
    <dgm:cxn modelId="{B864A3A4-44F9-4A75-96CB-FCA3BF88FD31}" type="presOf" srcId="{BCE52228-2565-7040-9469-54C0218AD063}" destId="{ADB31F65-BE64-674F-8A82-AC3A5358752D}" srcOrd="0" destOrd="0" presId="urn:microsoft.com/office/officeart/2005/8/layout/StepDownProcess"/>
    <dgm:cxn modelId="{40F057BC-3A10-480C-A753-76CCAC3C2173}" type="presOf" srcId="{A581C09E-A2BD-D047-B24F-044C7B9EBEDF}" destId="{0A9D34E9-658B-864C-8719-C42EEFE55F75}" srcOrd="0" destOrd="0" presId="urn:microsoft.com/office/officeart/2005/8/layout/StepDownProcess"/>
    <dgm:cxn modelId="{4FDF05D7-7F15-2646-8B69-11BE7F5E6046}" srcId="{A46C011E-9CEA-AC41-A1A4-23F786F29095}" destId="{BCE52228-2565-7040-9469-54C0218AD063}" srcOrd="2" destOrd="0" parTransId="{8F53182F-5AD6-814A-9ECE-B3E2C91E6CE2}" sibTransId="{9180026B-5250-5244-8CF8-2A0BA1A8F039}"/>
    <dgm:cxn modelId="{15E7CFDF-9EC0-42E9-91B5-8A4F1D606DF4}" type="presOf" srcId="{A46C011E-9CEA-AC41-A1A4-23F786F29095}" destId="{F28B22D0-2856-D042-B505-D884720E9692}" srcOrd="0" destOrd="0" presId="urn:microsoft.com/office/officeart/2005/8/layout/StepDownProcess"/>
    <dgm:cxn modelId="{4825E7EF-1E9F-6644-ABBE-B7D903524AAB}" srcId="{A46C011E-9CEA-AC41-A1A4-23F786F29095}" destId="{3FB231DD-3811-354B-9AB6-90BB4BBF7DBF}" srcOrd="1" destOrd="0" parTransId="{CEFE16A2-9553-8D43-BB7B-4A46C2F65B9E}" sibTransId="{E2BB6367-BB2C-604B-A55B-5FFEC6FF0731}"/>
    <dgm:cxn modelId="{32FE84E8-6740-4520-B0FE-27223FD206D7}" type="presParOf" srcId="{F28B22D0-2856-D042-B505-D884720E9692}" destId="{3EC0CF09-431C-8948-9085-3021A2E536E6}" srcOrd="0" destOrd="0" presId="urn:microsoft.com/office/officeart/2005/8/layout/StepDownProcess"/>
    <dgm:cxn modelId="{1D9598A0-A147-4C7D-B153-448438EC0892}" type="presParOf" srcId="{3EC0CF09-431C-8948-9085-3021A2E536E6}" destId="{5D3BAC38-DB64-164C-A33A-D3E57345F52F}" srcOrd="0" destOrd="0" presId="urn:microsoft.com/office/officeart/2005/8/layout/StepDownProcess"/>
    <dgm:cxn modelId="{3DEFCBE2-C834-4204-AC18-A7436F186026}" type="presParOf" srcId="{3EC0CF09-431C-8948-9085-3021A2E536E6}" destId="{F315B40E-C995-E444-8602-002DF8AA488F}" srcOrd="1" destOrd="0" presId="urn:microsoft.com/office/officeart/2005/8/layout/StepDownProcess"/>
    <dgm:cxn modelId="{435A4D7F-727F-44B5-8465-5E5C4D5996AC}" type="presParOf" srcId="{3EC0CF09-431C-8948-9085-3021A2E536E6}" destId="{A90B8FF1-2C66-EF46-8EAC-FF6A78EBD518}" srcOrd="2" destOrd="0" presId="urn:microsoft.com/office/officeart/2005/8/layout/StepDownProcess"/>
    <dgm:cxn modelId="{A0A36B1D-2F54-4148-B607-3B97415F7452}" type="presParOf" srcId="{F28B22D0-2856-D042-B505-D884720E9692}" destId="{3BEB41BA-A8EE-5545-A3BA-06ECA6C5A2EF}" srcOrd="1" destOrd="0" presId="urn:microsoft.com/office/officeart/2005/8/layout/StepDownProcess"/>
    <dgm:cxn modelId="{B3C8A6E7-C56D-42F7-BB04-490F67C40424}" type="presParOf" srcId="{F28B22D0-2856-D042-B505-D884720E9692}" destId="{37EC2B71-D87E-F948-94B6-17A8B3350B9A}" srcOrd="2" destOrd="0" presId="urn:microsoft.com/office/officeart/2005/8/layout/StepDownProcess"/>
    <dgm:cxn modelId="{D11C07F1-C0FE-486E-AEC1-1688512DCF3E}" type="presParOf" srcId="{37EC2B71-D87E-F948-94B6-17A8B3350B9A}" destId="{A5F83FD1-EB5F-8143-A77C-5BA73C5C1E38}" srcOrd="0" destOrd="0" presId="urn:microsoft.com/office/officeart/2005/8/layout/StepDownProcess"/>
    <dgm:cxn modelId="{2B5C29F3-5F2A-45A2-BD97-8713122795F0}" type="presParOf" srcId="{37EC2B71-D87E-F948-94B6-17A8B3350B9A}" destId="{3C99CEE4-245C-924D-AAD8-3E5F6AB47048}" srcOrd="1" destOrd="0" presId="urn:microsoft.com/office/officeart/2005/8/layout/StepDownProcess"/>
    <dgm:cxn modelId="{5F4B3414-9814-4E80-8FC5-99C05BA71187}" type="presParOf" srcId="{37EC2B71-D87E-F948-94B6-17A8B3350B9A}" destId="{9A8BE6A0-9C07-A843-889D-0BE05995A9E6}" srcOrd="2" destOrd="0" presId="urn:microsoft.com/office/officeart/2005/8/layout/StepDownProcess"/>
    <dgm:cxn modelId="{0E52DDAD-6AF4-42A9-933B-ED792C77C117}" type="presParOf" srcId="{F28B22D0-2856-D042-B505-D884720E9692}" destId="{799348DF-B48E-5A4E-9AD6-BBB097148073}" srcOrd="3" destOrd="0" presId="urn:microsoft.com/office/officeart/2005/8/layout/StepDownProcess"/>
    <dgm:cxn modelId="{1C495E39-B5C7-4B44-BB51-2E58641EDEC5}" type="presParOf" srcId="{F28B22D0-2856-D042-B505-D884720E9692}" destId="{5687E96F-F6ED-FA43-A9FA-0F5746B356D3}" srcOrd="4" destOrd="0" presId="urn:microsoft.com/office/officeart/2005/8/layout/StepDownProcess"/>
    <dgm:cxn modelId="{CD8B076D-8227-448E-BDC8-365429ECEA06}" type="presParOf" srcId="{5687E96F-F6ED-FA43-A9FA-0F5746B356D3}" destId="{606A4276-2BF6-3C4B-A334-5B2231094101}" srcOrd="0" destOrd="0" presId="urn:microsoft.com/office/officeart/2005/8/layout/StepDownProcess"/>
    <dgm:cxn modelId="{1729F828-EFD3-4EF0-93D3-F512631204D9}" type="presParOf" srcId="{5687E96F-F6ED-FA43-A9FA-0F5746B356D3}" destId="{ADB31F65-BE64-674F-8A82-AC3A5358752D}" srcOrd="1" destOrd="0" presId="urn:microsoft.com/office/officeart/2005/8/layout/StepDownProcess"/>
    <dgm:cxn modelId="{C4663D23-AA47-4937-B7C3-81E44AEB6819}" type="presParOf" srcId="{5687E96F-F6ED-FA43-A9FA-0F5746B356D3}" destId="{E5FEE9AE-9BFA-2F4A-8BD6-DA3B599CA672}" srcOrd="2" destOrd="0" presId="urn:microsoft.com/office/officeart/2005/8/layout/StepDownProcess"/>
    <dgm:cxn modelId="{97FC6EB7-287B-4739-9271-970269C53940}" type="presParOf" srcId="{F28B22D0-2856-D042-B505-D884720E9692}" destId="{8A4CB54F-80E1-F641-81CB-88DE7F18CA98}" srcOrd="5" destOrd="0" presId="urn:microsoft.com/office/officeart/2005/8/layout/StepDownProcess"/>
    <dgm:cxn modelId="{68F49204-0477-4843-9DCB-62F40BF90204}" type="presParOf" srcId="{F28B22D0-2856-D042-B505-D884720E9692}" destId="{F331FB63-2F01-7445-8377-7EBBC6AFCFB9}" srcOrd="6" destOrd="0" presId="urn:microsoft.com/office/officeart/2005/8/layout/StepDownProcess"/>
    <dgm:cxn modelId="{629205AF-E8BA-4305-99E8-D6228961ABD4}" type="presParOf" srcId="{F331FB63-2F01-7445-8377-7EBBC6AFCFB9}" destId="{0A9D34E9-658B-864C-8719-C42EEFE55F75}"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6BB415-F15C-F44E-96F7-3DECA2ECF3C0}" type="doc">
      <dgm:prSet loTypeId="urn:microsoft.com/office/officeart/2005/8/layout/hProcess9" loCatId="" qsTypeId="urn:microsoft.com/office/officeart/2005/8/quickstyle/3d3" qsCatId="3D" csTypeId="urn:microsoft.com/office/officeart/2005/8/colors/colorful1" csCatId="colorful" phldr="1"/>
      <dgm:spPr/>
      <dgm:t>
        <a:bodyPr/>
        <a:lstStyle/>
        <a:p>
          <a:endParaRPr lang="en-US"/>
        </a:p>
      </dgm:t>
    </dgm:pt>
    <dgm:pt modelId="{E5FA2DAF-8ED2-2A41-9556-25F1E0823E74}">
      <dgm:prSet/>
      <dgm:spPr/>
      <dgm:t>
        <a:bodyPr/>
        <a:lstStyle/>
        <a:p>
          <a:pPr rtl="0"/>
          <a:r>
            <a:rPr lang="en-US"/>
            <a:t>Milgram</a:t>
          </a:r>
          <a:r>
            <a:rPr lang="fr-FR"/>
            <a:t>'</a:t>
          </a:r>
          <a:r>
            <a:rPr lang="en-US"/>
            <a:t>s experiment</a:t>
          </a:r>
          <a:endParaRPr lang="en-US" dirty="0"/>
        </a:p>
      </dgm:t>
    </dgm:pt>
    <dgm:pt modelId="{96EFE673-733E-734F-915C-87C81236B558}" type="parTrans" cxnId="{CC955F11-6D8A-EF40-AD38-CF4478F105E0}">
      <dgm:prSet/>
      <dgm:spPr/>
      <dgm:t>
        <a:bodyPr/>
        <a:lstStyle/>
        <a:p>
          <a:endParaRPr lang="en-US">
            <a:solidFill>
              <a:srgbClr val="000000"/>
            </a:solidFill>
          </a:endParaRPr>
        </a:p>
      </dgm:t>
    </dgm:pt>
    <dgm:pt modelId="{1A50B3D0-C8FA-AC4C-8F26-B71C248D47BA}" type="sibTrans" cxnId="{CC955F11-6D8A-EF40-AD38-CF4478F105E0}">
      <dgm:prSet/>
      <dgm:spPr/>
      <dgm:t>
        <a:bodyPr/>
        <a:lstStyle/>
        <a:p>
          <a:endParaRPr lang="en-US">
            <a:solidFill>
              <a:srgbClr val="000000"/>
            </a:solidFill>
          </a:endParaRPr>
        </a:p>
      </dgm:t>
    </dgm:pt>
    <dgm:pt modelId="{6747B5CC-2F0E-0C4C-B212-64CFBA446A0B}">
      <dgm:prSet/>
      <dgm:spPr/>
      <dgm:t>
        <a:bodyPr/>
        <a:lstStyle/>
        <a:p>
          <a:pPr rtl="0"/>
          <a:r>
            <a:rPr lang="en-US" dirty="0"/>
            <a:t>The </a:t>
          </a:r>
          <a:r>
            <a:rPr lang="en-US" dirty="0" err="1"/>
            <a:t>Astroten</a:t>
          </a:r>
          <a:r>
            <a:rPr lang="en-US" dirty="0"/>
            <a:t> study</a:t>
          </a:r>
        </a:p>
      </dgm:t>
    </dgm:pt>
    <dgm:pt modelId="{697BF4F8-90FA-5044-806E-1EC98387EEDD}" type="parTrans" cxnId="{0E12A6FA-413C-D34A-BEC8-6F0B2C6E1A42}">
      <dgm:prSet/>
      <dgm:spPr/>
      <dgm:t>
        <a:bodyPr/>
        <a:lstStyle/>
        <a:p>
          <a:endParaRPr lang="en-US">
            <a:solidFill>
              <a:srgbClr val="000000"/>
            </a:solidFill>
          </a:endParaRPr>
        </a:p>
      </dgm:t>
    </dgm:pt>
    <dgm:pt modelId="{076C8F0B-64D3-3B4D-B5FE-29A1FB613721}" type="sibTrans" cxnId="{0E12A6FA-413C-D34A-BEC8-6F0B2C6E1A42}">
      <dgm:prSet/>
      <dgm:spPr/>
      <dgm:t>
        <a:bodyPr/>
        <a:lstStyle/>
        <a:p>
          <a:endParaRPr lang="en-US">
            <a:solidFill>
              <a:srgbClr val="000000"/>
            </a:solidFill>
          </a:endParaRPr>
        </a:p>
      </dgm:t>
    </dgm:pt>
    <dgm:pt modelId="{B8B7B5C4-931B-3E4B-A39A-C8150D94F859}">
      <dgm:prSet/>
      <dgm:spPr/>
      <dgm:t>
        <a:bodyPr/>
        <a:lstStyle/>
        <a:p>
          <a:pPr rtl="0"/>
          <a:r>
            <a:rPr lang="en-US"/>
            <a:t>The Jonestown massacre</a:t>
          </a:r>
        </a:p>
      </dgm:t>
    </dgm:pt>
    <dgm:pt modelId="{3DB26D16-6738-5A4D-AA28-ADAF6B74A618}" type="parTrans" cxnId="{C3E96FFA-EB2F-084E-B665-F42A9668EA35}">
      <dgm:prSet/>
      <dgm:spPr/>
      <dgm:t>
        <a:bodyPr/>
        <a:lstStyle/>
        <a:p>
          <a:endParaRPr lang="en-US">
            <a:solidFill>
              <a:srgbClr val="000000"/>
            </a:solidFill>
          </a:endParaRPr>
        </a:p>
      </dgm:t>
    </dgm:pt>
    <dgm:pt modelId="{D580A2D2-0A95-5347-BEBF-FFADB9784B81}" type="sibTrans" cxnId="{C3E96FFA-EB2F-084E-B665-F42A9668EA35}">
      <dgm:prSet/>
      <dgm:spPr/>
      <dgm:t>
        <a:bodyPr/>
        <a:lstStyle/>
        <a:p>
          <a:endParaRPr lang="en-US">
            <a:solidFill>
              <a:srgbClr val="000000"/>
            </a:solidFill>
          </a:endParaRPr>
        </a:p>
      </dgm:t>
    </dgm:pt>
    <dgm:pt modelId="{600D1D33-48AF-CB44-8628-9ECFE27AAF87}" type="pres">
      <dgm:prSet presAssocID="{026BB415-F15C-F44E-96F7-3DECA2ECF3C0}" presName="CompostProcess" presStyleCnt="0">
        <dgm:presLayoutVars>
          <dgm:dir/>
          <dgm:resizeHandles val="exact"/>
        </dgm:presLayoutVars>
      </dgm:prSet>
      <dgm:spPr/>
    </dgm:pt>
    <dgm:pt modelId="{B51EDBD4-65C7-4645-A7CC-61190E1DD7CB}" type="pres">
      <dgm:prSet presAssocID="{026BB415-F15C-F44E-96F7-3DECA2ECF3C0}" presName="arrow" presStyleLbl="bgShp" presStyleIdx="0" presStyleCnt="1"/>
      <dgm:spPr/>
    </dgm:pt>
    <dgm:pt modelId="{05BBD437-0FA1-0A42-9F53-D00997E07B4F}" type="pres">
      <dgm:prSet presAssocID="{026BB415-F15C-F44E-96F7-3DECA2ECF3C0}" presName="linearProcess" presStyleCnt="0"/>
      <dgm:spPr/>
    </dgm:pt>
    <dgm:pt modelId="{D2470A18-464E-0C42-A6C5-6043CC2160EB}" type="pres">
      <dgm:prSet presAssocID="{E5FA2DAF-8ED2-2A41-9556-25F1E0823E74}" presName="textNode" presStyleLbl="node1" presStyleIdx="0" presStyleCnt="3">
        <dgm:presLayoutVars>
          <dgm:bulletEnabled val="1"/>
        </dgm:presLayoutVars>
      </dgm:prSet>
      <dgm:spPr/>
    </dgm:pt>
    <dgm:pt modelId="{93461016-3109-7B49-9ED9-DD91E465D370}" type="pres">
      <dgm:prSet presAssocID="{1A50B3D0-C8FA-AC4C-8F26-B71C248D47BA}" presName="sibTrans" presStyleCnt="0"/>
      <dgm:spPr/>
    </dgm:pt>
    <dgm:pt modelId="{D7E74413-4623-734B-87A6-BEC12929E6DB}" type="pres">
      <dgm:prSet presAssocID="{6747B5CC-2F0E-0C4C-B212-64CFBA446A0B}" presName="textNode" presStyleLbl="node1" presStyleIdx="1" presStyleCnt="3">
        <dgm:presLayoutVars>
          <dgm:bulletEnabled val="1"/>
        </dgm:presLayoutVars>
      </dgm:prSet>
      <dgm:spPr/>
    </dgm:pt>
    <dgm:pt modelId="{B3604761-E3B1-6E4A-A2D0-17FDEC242D59}" type="pres">
      <dgm:prSet presAssocID="{076C8F0B-64D3-3B4D-B5FE-29A1FB613721}" presName="sibTrans" presStyleCnt="0"/>
      <dgm:spPr/>
    </dgm:pt>
    <dgm:pt modelId="{526E3019-DA17-DC48-BCC3-3C7ADEE21591}" type="pres">
      <dgm:prSet presAssocID="{B8B7B5C4-931B-3E4B-A39A-C8150D94F859}" presName="textNode" presStyleLbl="node1" presStyleIdx="2" presStyleCnt="3">
        <dgm:presLayoutVars>
          <dgm:bulletEnabled val="1"/>
        </dgm:presLayoutVars>
      </dgm:prSet>
      <dgm:spPr/>
    </dgm:pt>
  </dgm:ptLst>
  <dgm:cxnLst>
    <dgm:cxn modelId="{C3152602-499E-423E-AEA8-5A51049A5C27}" type="presOf" srcId="{E5FA2DAF-8ED2-2A41-9556-25F1E0823E74}" destId="{D2470A18-464E-0C42-A6C5-6043CC2160EB}" srcOrd="0" destOrd="0" presId="urn:microsoft.com/office/officeart/2005/8/layout/hProcess9"/>
    <dgm:cxn modelId="{CC955F11-6D8A-EF40-AD38-CF4478F105E0}" srcId="{026BB415-F15C-F44E-96F7-3DECA2ECF3C0}" destId="{E5FA2DAF-8ED2-2A41-9556-25F1E0823E74}" srcOrd="0" destOrd="0" parTransId="{96EFE673-733E-734F-915C-87C81236B558}" sibTransId="{1A50B3D0-C8FA-AC4C-8F26-B71C248D47BA}"/>
    <dgm:cxn modelId="{FDAC0365-D5A9-4F64-A84A-0A8F6FB8FBC4}" type="presOf" srcId="{B8B7B5C4-931B-3E4B-A39A-C8150D94F859}" destId="{526E3019-DA17-DC48-BCC3-3C7ADEE21591}" srcOrd="0" destOrd="0" presId="urn:microsoft.com/office/officeart/2005/8/layout/hProcess9"/>
    <dgm:cxn modelId="{26C89868-7377-4B14-8C82-086AF216FB59}" type="presOf" srcId="{6747B5CC-2F0E-0C4C-B212-64CFBA446A0B}" destId="{D7E74413-4623-734B-87A6-BEC12929E6DB}" srcOrd="0" destOrd="0" presId="urn:microsoft.com/office/officeart/2005/8/layout/hProcess9"/>
    <dgm:cxn modelId="{D63289CD-5996-4F54-A7CF-BCCA4AC44999}" type="presOf" srcId="{026BB415-F15C-F44E-96F7-3DECA2ECF3C0}" destId="{600D1D33-48AF-CB44-8628-9ECFE27AAF87}" srcOrd="0" destOrd="0" presId="urn:microsoft.com/office/officeart/2005/8/layout/hProcess9"/>
    <dgm:cxn modelId="{C3E96FFA-EB2F-084E-B665-F42A9668EA35}" srcId="{026BB415-F15C-F44E-96F7-3DECA2ECF3C0}" destId="{B8B7B5C4-931B-3E4B-A39A-C8150D94F859}" srcOrd="2" destOrd="0" parTransId="{3DB26D16-6738-5A4D-AA28-ADAF6B74A618}" sibTransId="{D580A2D2-0A95-5347-BEBF-FFADB9784B81}"/>
    <dgm:cxn modelId="{0E12A6FA-413C-D34A-BEC8-6F0B2C6E1A42}" srcId="{026BB415-F15C-F44E-96F7-3DECA2ECF3C0}" destId="{6747B5CC-2F0E-0C4C-B212-64CFBA446A0B}" srcOrd="1" destOrd="0" parTransId="{697BF4F8-90FA-5044-806E-1EC98387EEDD}" sibTransId="{076C8F0B-64D3-3B4D-B5FE-29A1FB613721}"/>
    <dgm:cxn modelId="{116A4E32-BF87-490F-8DE4-8FA7737B604F}" type="presParOf" srcId="{600D1D33-48AF-CB44-8628-9ECFE27AAF87}" destId="{B51EDBD4-65C7-4645-A7CC-61190E1DD7CB}" srcOrd="0" destOrd="0" presId="urn:microsoft.com/office/officeart/2005/8/layout/hProcess9"/>
    <dgm:cxn modelId="{4F5B02CF-FC97-4C8D-87F4-F18755243616}" type="presParOf" srcId="{600D1D33-48AF-CB44-8628-9ECFE27AAF87}" destId="{05BBD437-0FA1-0A42-9F53-D00997E07B4F}" srcOrd="1" destOrd="0" presId="urn:microsoft.com/office/officeart/2005/8/layout/hProcess9"/>
    <dgm:cxn modelId="{2DDDB218-92B2-41E2-B220-9B264F28D4AF}" type="presParOf" srcId="{05BBD437-0FA1-0A42-9F53-D00997E07B4F}" destId="{D2470A18-464E-0C42-A6C5-6043CC2160EB}" srcOrd="0" destOrd="0" presId="urn:microsoft.com/office/officeart/2005/8/layout/hProcess9"/>
    <dgm:cxn modelId="{5059A377-8E0F-4ACC-AAC4-A5D0150E6D88}" type="presParOf" srcId="{05BBD437-0FA1-0A42-9F53-D00997E07B4F}" destId="{93461016-3109-7B49-9ED9-DD91E465D370}" srcOrd="1" destOrd="0" presId="urn:microsoft.com/office/officeart/2005/8/layout/hProcess9"/>
    <dgm:cxn modelId="{6E75A4AA-0792-403B-BBBF-59399B1F0376}" type="presParOf" srcId="{05BBD437-0FA1-0A42-9F53-D00997E07B4F}" destId="{D7E74413-4623-734B-87A6-BEC12929E6DB}" srcOrd="2" destOrd="0" presId="urn:microsoft.com/office/officeart/2005/8/layout/hProcess9"/>
    <dgm:cxn modelId="{D9E3373F-DFDC-4E25-9D8B-20EED48C8E31}" type="presParOf" srcId="{05BBD437-0FA1-0A42-9F53-D00997E07B4F}" destId="{B3604761-E3B1-6E4A-A2D0-17FDEC242D59}" srcOrd="3" destOrd="0" presId="urn:microsoft.com/office/officeart/2005/8/layout/hProcess9"/>
    <dgm:cxn modelId="{1563F442-ACB4-4DCF-ACC1-9E33B9608F6B}" type="presParOf" srcId="{05BBD437-0FA1-0A42-9F53-D00997E07B4F}" destId="{526E3019-DA17-DC48-BCC3-3C7ADEE2159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82D596-B678-42CD-8812-CDDA24B31E21}">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C12EAB-902A-465C-92B7-D0F81F77D013}">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Conformity: Sherif; Asch</a:t>
          </a:r>
          <a:endParaRPr lang="en-US" sz="2700" kern="1200"/>
        </a:p>
      </dsp:txBody>
      <dsp:txXfrm>
        <a:off x="1007221" y="627745"/>
        <a:ext cx="1937228" cy="1937228"/>
      </dsp:txXfrm>
    </dsp:sp>
    <dsp:sp modelId="{4F464B93-F82A-4C82-BAC0-5C0EE8E8D79E}">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Compliance techniques</a:t>
          </a:r>
          <a:endParaRPr lang="en-US" sz="2700" kern="1200"/>
        </a:p>
      </dsp:txBody>
      <dsp:txXfrm>
        <a:off x="3319190" y="627745"/>
        <a:ext cx="1937228" cy="1937228"/>
      </dsp:txXfrm>
    </dsp:sp>
    <dsp:sp modelId="{5103AAA2-AACE-467D-87AD-1824EDC8A990}">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Obedience: Milgram: Hofling et al (Astroten)</a:t>
          </a:r>
          <a:endParaRPr lang="en-US" sz="2700" kern="1200"/>
        </a:p>
      </dsp:txBody>
      <dsp:txXfrm>
        <a:off x="1007221" y="2939714"/>
        <a:ext cx="1937228" cy="1937228"/>
      </dsp:txXfrm>
    </dsp:sp>
    <dsp:sp modelId="{03E14B49-D431-40F7-AA45-67332FF86403}">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Stanford Prison Experiment</a:t>
          </a:r>
          <a:endParaRPr lang="en-US" sz="2700" kern="1200"/>
        </a:p>
      </dsp:txBody>
      <dsp:txXfrm>
        <a:off x="3319190" y="2939714"/>
        <a:ext cx="1937228" cy="19372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8752C-AEF8-5845-B923-5AEB3C0BA920}">
      <dsp:nvSpPr>
        <dsp:cNvPr id="0" name=""/>
        <dsp:cNvSpPr/>
      </dsp:nvSpPr>
      <dsp:spPr>
        <a:xfrm>
          <a:off x="3063115" y="2690164"/>
          <a:ext cx="2259808" cy="2259808"/>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rtl="0">
            <a:lnSpc>
              <a:spcPct val="90000"/>
            </a:lnSpc>
            <a:spcBef>
              <a:spcPct val="0"/>
            </a:spcBef>
            <a:spcAft>
              <a:spcPct val="35000"/>
            </a:spcAft>
            <a:buNone/>
          </a:pPr>
          <a:r>
            <a:rPr lang="en-US" sz="2700" b="1" kern="1200" dirty="0">
              <a:solidFill>
                <a:srgbClr val="000000"/>
              </a:solidFill>
            </a:rPr>
            <a:t>Major types of social influence</a:t>
          </a:r>
          <a:endParaRPr lang="en-US" sz="2700" kern="1200" dirty="0">
            <a:solidFill>
              <a:srgbClr val="000000"/>
            </a:solidFill>
          </a:endParaRPr>
        </a:p>
      </dsp:txBody>
      <dsp:txXfrm>
        <a:off x="3394056" y="3021105"/>
        <a:ext cx="1597926" cy="1597926"/>
      </dsp:txXfrm>
    </dsp:sp>
    <dsp:sp modelId="{F83CF670-87AD-874E-A88B-3B38B53C28F0}">
      <dsp:nvSpPr>
        <dsp:cNvPr id="0" name=""/>
        <dsp:cNvSpPr/>
      </dsp:nvSpPr>
      <dsp:spPr>
        <a:xfrm rot="12900000">
          <a:off x="1610950" y="2295909"/>
          <a:ext cx="1730481" cy="644045"/>
        </a:xfrm>
        <a:prstGeom prst="lef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0268FFE-C4D7-9C46-8A83-6D4B9EC50EED}">
      <dsp:nvSpPr>
        <dsp:cNvPr id="0" name=""/>
        <dsp:cNvSpPr/>
      </dsp:nvSpPr>
      <dsp:spPr>
        <a:xfrm>
          <a:off x="694018" y="1262923"/>
          <a:ext cx="2146818" cy="171745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rtl="0">
            <a:lnSpc>
              <a:spcPct val="90000"/>
            </a:lnSpc>
            <a:spcBef>
              <a:spcPct val="0"/>
            </a:spcBef>
            <a:spcAft>
              <a:spcPct val="35000"/>
            </a:spcAft>
            <a:buNone/>
          </a:pPr>
          <a:r>
            <a:rPr lang="en-US" sz="2700" kern="1200" dirty="0">
              <a:solidFill>
                <a:srgbClr val="000000"/>
              </a:solidFill>
            </a:rPr>
            <a:t>Informational social influence</a:t>
          </a:r>
        </a:p>
      </dsp:txBody>
      <dsp:txXfrm>
        <a:off x="744321" y="1313226"/>
        <a:ext cx="2046212" cy="1616848"/>
      </dsp:txXfrm>
    </dsp:sp>
    <dsp:sp modelId="{8E8F9663-37F3-B54D-8E1E-493DE20C6C9E}">
      <dsp:nvSpPr>
        <dsp:cNvPr id="0" name=""/>
        <dsp:cNvSpPr/>
      </dsp:nvSpPr>
      <dsp:spPr>
        <a:xfrm rot="16200000">
          <a:off x="3327779" y="1402185"/>
          <a:ext cx="1730481" cy="644045"/>
        </a:xfrm>
        <a:prstGeom prst="leftArrow">
          <a:avLst>
            <a:gd name="adj1" fmla="val 60000"/>
            <a:gd name="adj2" fmla="val 50000"/>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76C1E7B-8583-5148-81B6-537FE5A190A2}">
      <dsp:nvSpPr>
        <dsp:cNvPr id="0" name=""/>
        <dsp:cNvSpPr/>
      </dsp:nvSpPr>
      <dsp:spPr>
        <a:xfrm>
          <a:off x="3119610" y="239"/>
          <a:ext cx="2146818" cy="1717454"/>
        </a:xfrm>
        <a:prstGeom prst="roundRect">
          <a:avLst>
            <a:gd name="adj" fmla="val 10000"/>
          </a:avLst>
        </a:prstGeom>
        <a:gradFill rotWithShape="0">
          <a:gsLst>
            <a:gs pos="0">
              <a:schemeClr val="accent3">
                <a:hueOff val="1355300"/>
                <a:satOff val="50000"/>
                <a:lumOff val="-7353"/>
                <a:alphaOff val="0"/>
                <a:satMod val="103000"/>
                <a:lumMod val="102000"/>
                <a:tint val="94000"/>
              </a:schemeClr>
            </a:gs>
            <a:gs pos="50000">
              <a:schemeClr val="accent3">
                <a:hueOff val="1355300"/>
                <a:satOff val="50000"/>
                <a:lumOff val="-7353"/>
                <a:alphaOff val="0"/>
                <a:satMod val="110000"/>
                <a:lumMod val="100000"/>
                <a:shade val="100000"/>
              </a:schemeClr>
            </a:gs>
            <a:gs pos="100000">
              <a:schemeClr val="accent3">
                <a:hueOff val="1355300"/>
                <a:satOff val="50000"/>
                <a:lumOff val="-7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rtl="0">
            <a:lnSpc>
              <a:spcPct val="90000"/>
            </a:lnSpc>
            <a:spcBef>
              <a:spcPct val="0"/>
            </a:spcBef>
            <a:spcAft>
              <a:spcPct val="35000"/>
            </a:spcAft>
            <a:buNone/>
          </a:pPr>
          <a:r>
            <a:rPr lang="en-US" sz="2700" kern="1200" dirty="0">
              <a:solidFill>
                <a:srgbClr val="000000"/>
              </a:solidFill>
            </a:rPr>
            <a:t>Situational factors</a:t>
          </a:r>
        </a:p>
      </dsp:txBody>
      <dsp:txXfrm>
        <a:off x="3169913" y="50542"/>
        <a:ext cx="2046212" cy="1616848"/>
      </dsp:txXfrm>
    </dsp:sp>
    <dsp:sp modelId="{A14F175F-0B70-704D-9D25-8AF649E094EB}">
      <dsp:nvSpPr>
        <dsp:cNvPr id="0" name=""/>
        <dsp:cNvSpPr/>
      </dsp:nvSpPr>
      <dsp:spPr>
        <a:xfrm rot="19500000">
          <a:off x="5044607" y="2295909"/>
          <a:ext cx="1730481" cy="644045"/>
        </a:xfrm>
        <a:prstGeom prst="leftArrow">
          <a:avLst>
            <a:gd name="adj1" fmla="val 60000"/>
            <a:gd name="adj2" fmla="val 50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66C5F92-3B83-2240-9CC8-6BEE398AFF6F}">
      <dsp:nvSpPr>
        <dsp:cNvPr id="0" name=""/>
        <dsp:cNvSpPr/>
      </dsp:nvSpPr>
      <dsp:spPr>
        <a:xfrm>
          <a:off x="5545203" y="1262923"/>
          <a:ext cx="2146818" cy="1717454"/>
        </a:xfrm>
        <a:prstGeom prst="roundRect">
          <a:avLst>
            <a:gd name="adj" fmla="val 10000"/>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1435" tIns="51435" rIns="51435" bIns="51435" numCol="1" spcCol="1270" anchor="ctr" anchorCtr="0">
          <a:noAutofit/>
        </a:bodyPr>
        <a:lstStyle/>
        <a:p>
          <a:pPr marL="0" lvl="0" indent="0" algn="ctr" defTabSz="1200150" rtl="0">
            <a:lnSpc>
              <a:spcPct val="90000"/>
            </a:lnSpc>
            <a:spcBef>
              <a:spcPct val="0"/>
            </a:spcBef>
            <a:spcAft>
              <a:spcPct val="35000"/>
            </a:spcAft>
            <a:buNone/>
          </a:pPr>
          <a:r>
            <a:rPr lang="en-US" sz="2700" kern="1200">
              <a:solidFill>
                <a:srgbClr val="000000"/>
              </a:solidFill>
            </a:rPr>
            <a:t>Normative social influence</a:t>
          </a:r>
        </a:p>
      </dsp:txBody>
      <dsp:txXfrm>
        <a:off x="5595506" y="1313226"/>
        <a:ext cx="2046212" cy="16168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BAC38-DB64-164C-A33A-D3E57345F52F}">
      <dsp:nvSpPr>
        <dsp:cNvPr id="0" name=""/>
        <dsp:cNvSpPr/>
      </dsp:nvSpPr>
      <dsp:spPr>
        <a:xfrm rot="5400000">
          <a:off x="1264186" y="1401035"/>
          <a:ext cx="1006399" cy="1145749"/>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F315B40E-C995-E444-8602-002DF8AA488F}">
      <dsp:nvSpPr>
        <dsp:cNvPr id="0" name=""/>
        <dsp:cNvSpPr/>
      </dsp:nvSpPr>
      <dsp:spPr>
        <a:xfrm>
          <a:off x="0" y="343351"/>
          <a:ext cx="3688644" cy="1185873"/>
        </a:xfrm>
        <a:prstGeom prst="roundRect">
          <a:avLst>
            <a:gd name="adj" fmla="val 1667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Foot-in-the-door</a:t>
          </a:r>
          <a:endParaRPr lang="en-US" sz="3800" kern="1200" dirty="0"/>
        </a:p>
      </dsp:txBody>
      <dsp:txXfrm>
        <a:off x="57900" y="401251"/>
        <a:ext cx="3572844" cy="1070073"/>
      </dsp:txXfrm>
    </dsp:sp>
    <dsp:sp modelId="{A90B8FF1-2C66-EF46-8EAC-FF6A78EBD518}">
      <dsp:nvSpPr>
        <dsp:cNvPr id="0" name=""/>
        <dsp:cNvSpPr/>
      </dsp:nvSpPr>
      <dsp:spPr>
        <a:xfrm>
          <a:off x="2691735" y="398521"/>
          <a:ext cx="1232187" cy="95847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5F83FD1-EB5F-8143-A77C-5BA73C5C1E38}">
      <dsp:nvSpPr>
        <dsp:cNvPr id="0" name=""/>
        <dsp:cNvSpPr/>
      </dsp:nvSpPr>
      <dsp:spPr>
        <a:xfrm rot="5400000">
          <a:off x="3147515" y="2733163"/>
          <a:ext cx="1006399" cy="1145749"/>
        </a:xfrm>
        <a:prstGeom prst="bentUpArrow">
          <a:avLst>
            <a:gd name="adj1" fmla="val 32840"/>
            <a:gd name="adj2" fmla="val 25000"/>
            <a:gd name="adj3" fmla="val 35780"/>
          </a:avLst>
        </a:prstGeom>
        <a:solidFill>
          <a:schemeClr val="accent1">
            <a:tint val="50000"/>
            <a:hueOff val="-6359532"/>
            <a:satOff val="17037"/>
            <a:lumOff val="6188"/>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3C99CEE4-245C-924D-AAD8-3E5F6AB47048}">
      <dsp:nvSpPr>
        <dsp:cNvPr id="0" name=""/>
        <dsp:cNvSpPr/>
      </dsp:nvSpPr>
      <dsp:spPr>
        <a:xfrm>
          <a:off x="1883650" y="1617549"/>
          <a:ext cx="3688644" cy="1185873"/>
        </a:xfrm>
        <a:prstGeom prst="roundRect">
          <a:avLst>
            <a:gd name="adj" fmla="val 1667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Door-in-the-face</a:t>
          </a:r>
          <a:endParaRPr lang="en-US" sz="3800" kern="1200" dirty="0"/>
        </a:p>
      </dsp:txBody>
      <dsp:txXfrm>
        <a:off x="1941550" y="1675449"/>
        <a:ext cx="3572844" cy="1070073"/>
      </dsp:txXfrm>
    </dsp:sp>
    <dsp:sp modelId="{9A8BE6A0-9C07-A843-889D-0BE05995A9E6}">
      <dsp:nvSpPr>
        <dsp:cNvPr id="0" name=""/>
        <dsp:cNvSpPr/>
      </dsp:nvSpPr>
      <dsp:spPr>
        <a:xfrm>
          <a:off x="4575064" y="1730649"/>
          <a:ext cx="1232187" cy="95847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06A4276-2BF6-3C4B-A334-5B2231094101}">
      <dsp:nvSpPr>
        <dsp:cNvPr id="0" name=""/>
        <dsp:cNvSpPr/>
      </dsp:nvSpPr>
      <dsp:spPr>
        <a:xfrm rot="5400000">
          <a:off x="5030844" y="4065290"/>
          <a:ext cx="1006399" cy="1145749"/>
        </a:xfrm>
        <a:prstGeom prst="bentUpArrow">
          <a:avLst>
            <a:gd name="adj1" fmla="val 32840"/>
            <a:gd name="adj2" fmla="val 25000"/>
            <a:gd name="adj3" fmla="val 35780"/>
          </a:avLst>
        </a:prstGeom>
        <a:solidFill>
          <a:schemeClr val="accent1">
            <a:tint val="50000"/>
            <a:hueOff val="-12719064"/>
            <a:satOff val="34075"/>
            <a:lumOff val="12376"/>
            <a:alphaOff val="0"/>
          </a:schemeClr>
        </a:solidFill>
        <a:ln>
          <a:noFill/>
        </a:ln>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DB31F65-BE64-674F-8A82-AC3A5358752D}">
      <dsp:nvSpPr>
        <dsp:cNvPr id="0" name=""/>
        <dsp:cNvSpPr/>
      </dsp:nvSpPr>
      <dsp:spPr>
        <a:xfrm>
          <a:off x="3766979" y="2949676"/>
          <a:ext cx="3688644" cy="1185873"/>
        </a:xfrm>
        <a:prstGeom prst="roundRect">
          <a:avLst>
            <a:gd name="adj" fmla="val 1667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Low-ball</a:t>
          </a:r>
          <a:endParaRPr lang="en-US" sz="3800" kern="1200" dirty="0"/>
        </a:p>
      </dsp:txBody>
      <dsp:txXfrm>
        <a:off x="3824879" y="3007576"/>
        <a:ext cx="3572844" cy="1070073"/>
      </dsp:txXfrm>
    </dsp:sp>
    <dsp:sp modelId="{E5FEE9AE-9BFA-2F4A-8BD6-DA3B599CA672}">
      <dsp:nvSpPr>
        <dsp:cNvPr id="0" name=""/>
        <dsp:cNvSpPr/>
      </dsp:nvSpPr>
      <dsp:spPr>
        <a:xfrm>
          <a:off x="6458393" y="3062776"/>
          <a:ext cx="1232187" cy="958475"/>
        </a:xfrm>
        <a:prstGeom prst="rect">
          <a:avLst/>
        </a:prstGeom>
        <a:noFill/>
        <a:ln w="6350" cap="flat" cmpd="sng" algn="ctr">
          <a:solidFill>
            <a:schemeClr val="dk1">
              <a:alpha val="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A9D34E9-658B-864C-8719-C42EEFE55F75}">
      <dsp:nvSpPr>
        <dsp:cNvPr id="0" name=""/>
        <dsp:cNvSpPr/>
      </dsp:nvSpPr>
      <dsp:spPr>
        <a:xfrm>
          <a:off x="5650308" y="4281804"/>
          <a:ext cx="3353670" cy="1185873"/>
        </a:xfrm>
        <a:prstGeom prst="roundRect">
          <a:avLst>
            <a:gd name="adj" fmla="val 16670"/>
          </a:avLst>
        </a:prstGeom>
        <a:solidFill>
          <a:schemeClr val="accent5">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rtl="0">
            <a:lnSpc>
              <a:spcPct val="90000"/>
            </a:lnSpc>
            <a:spcBef>
              <a:spcPct val="0"/>
            </a:spcBef>
            <a:spcAft>
              <a:spcPct val="35000"/>
            </a:spcAft>
            <a:buNone/>
          </a:pPr>
          <a:r>
            <a:rPr lang="en-US" sz="3800" kern="1200"/>
            <a:t>That</a:t>
          </a:r>
          <a:r>
            <a:rPr lang="fr-FR" sz="3800" kern="1200"/>
            <a:t>'</a:t>
          </a:r>
          <a:r>
            <a:rPr lang="en-US" sz="3800" kern="1200"/>
            <a:t>s-not-all</a:t>
          </a:r>
          <a:endParaRPr lang="en-US" sz="3800" kern="1200" dirty="0"/>
        </a:p>
      </dsp:txBody>
      <dsp:txXfrm>
        <a:off x="5708208" y="4339704"/>
        <a:ext cx="3237870" cy="10700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1EDBD4-65C7-4645-A7CC-61190E1DD7CB}">
      <dsp:nvSpPr>
        <dsp:cNvPr id="0" name=""/>
        <dsp:cNvSpPr/>
      </dsp:nvSpPr>
      <dsp:spPr>
        <a:xfrm>
          <a:off x="708659" y="0"/>
          <a:ext cx="8031480" cy="4997224"/>
        </a:xfrm>
        <a:prstGeom prst="rightArrow">
          <a:avLst/>
        </a:prstGeom>
        <a:solidFill>
          <a:schemeClr val="accent2">
            <a:tint val="40000"/>
            <a:hueOff val="0"/>
            <a:satOff val="0"/>
            <a:lumOff val="0"/>
            <a:alphaOff val="0"/>
          </a:schemeClr>
        </a:solidFill>
        <a:ln w="6350" cap="flat" cmpd="sng" algn="ctr">
          <a:solidFill>
            <a:schemeClr val="dk1">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D2470A18-464E-0C42-A6C5-6043CC2160EB}">
      <dsp:nvSpPr>
        <dsp:cNvPr id="0" name=""/>
        <dsp:cNvSpPr/>
      </dsp:nvSpPr>
      <dsp:spPr>
        <a:xfrm>
          <a:off x="313960" y="1499167"/>
          <a:ext cx="2834640" cy="1998889"/>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Milgram</a:t>
          </a:r>
          <a:r>
            <a:rPr lang="fr-FR" sz="3600" kern="1200"/>
            <a:t>'</a:t>
          </a:r>
          <a:r>
            <a:rPr lang="en-US" sz="3600" kern="1200"/>
            <a:t>s experiment</a:t>
          </a:r>
          <a:endParaRPr lang="en-US" sz="3600" kern="1200" dirty="0"/>
        </a:p>
      </dsp:txBody>
      <dsp:txXfrm>
        <a:off x="411538" y="1596745"/>
        <a:ext cx="2639484" cy="1803733"/>
      </dsp:txXfrm>
    </dsp:sp>
    <dsp:sp modelId="{D7E74413-4623-734B-87A6-BEC12929E6DB}">
      <dsp:nvSpPr>
        <dsp:cNvPr id="0" name=""/>
        <dsp:cNvSpPr/>
      </dsp:nvSpPr>
      <dsp:spPr>
        <a:xfrm>
          <a:off x="3307080" y="1499167"/>
          <a:ext cx="2834640" cy="1998889"/>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dirty="0"/>
            <a:t>The </a:t>
          </a:r>
          <a:r>
            <a:rPr lang="en-US" sz="3600" kern="1200" dirty="0" err="1"/>
            <a:t>Astroten</a:t>
          </a:r>
          <a:r>
            <a:rPr lang="en-US" sz="3600" kern="1200" dirty="0"/>
            <a:t> study</a:t>
          </a:r>
        </a:p>
      </dsp:txBody>
      <dsp:txXfrm>
        <a:off x="3404658" y="1596745"/>
        <a:ext cx="2639484" cy="1803733"/>
      </dsp:txXfrm>
    </dsp:sp>
    <dsp:sp modelId="{526E3019-DA17-DC48-BCC3-3C7ADEE21591}">
      <dsp:nvSpPr>
        <dsp:cNvPr id="0" name=""/>
        <dsp:cNvSpPr/>
      </dsp:nvSpPr>
      <dsp:spPr>
        <a:xfrm>
          <a:off x="6300199" y="1499167"/>
          <a:ext cx="2834640" cy="1998889"/>
        </a:xfrm>
        <a:prstGeom prst="round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US" sz="3600" kern="1200"/>
            <a:t>The Jonestown massacre</a:t>
          </a:r>
        </a:p>
      </dsp:txBody>
      <dsp:txXfrm>
        <a:off x="6397777" y="1596745"/>
        <a:ext cx="2639484" cy="1803733"/>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5DF06F-A8FD-418A-A283-E0B89604C54D}" type="datetimeFigureOut">
              <a:rPr lang="en-GB" smtClean="0"/>
              <a:t>30/11/2022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00FB5B-B34A-4069-BB95-62192D784343}" type="slidenum">
              <a:rPr lang="en-GB" smtClean="0"/>
              <a:t>‹#›</a:t>
            </a:fld>
            <a:endParaRPr lang="en-GB"/>
          </a:p>
        </p:txBody>
      </p:sp>
    </p:spTree>
    <p:extLst>
      <p:ext uri="{BB962C8B-B14F-4D97-AF65-F5344CB8AC3E}">
        <p14:creationId xmlns:p14="http://schemas.microsoft.com/office/powerpoint/2010/main" val="20003172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457200" indent="-457200" eaLnBrk="1" fontAlgn="auto" hangingPunct="1">
              <a:spcBef>
                <a:spcPts val="0"/>
              </a:spcBef>
              <a:spcAft>
                <a:spcPts val="0"/>
              </a:spcAft>
              <a:buFont typeface="Arial"/>
              <a:buChar char="•"/>
              <a:defRPr/>
            </a:pPr>
            <a:r>
              <a:rPr lang="en-US" sz="2600" dirty="0">
                <a:latin typeface="Calibri" charset="0"/>
                <a:ea typeface="+mn-ea"/>
                <a:cs typeface="+mn-cs"/>
              </a:rPr>
              <a:t>Participants, who thought they were in a visual perception experiment, were placed in a completely dark room and exposed to a stationary point of light, and their task was to estimate the distance this light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The light never moved.</a:t>
            </a:r>
          </a:p>
          <a:p>
            <a:pPr marL="800100" lvl="1" indent="-342900" eaLnBrk="1" fontAlgn="auto" hangingPunct="1">
              <a:spcBef>
                <a:spcPts val="0"/>
              </a:spcBef>
              <a:spcAft>
                <a:spcPts val="0"/>
              </a:spcAft>
              <a:buFont typeface="Arial"/>
              <a:buChar char="•"/>
              <a:defRPr/>
            </a:pPr>
            <a:r>
              <a:rPr lang="en-US" sz="2200" dirty="0">
                <a:latin typeface="Calibri" charset="0"/>
                <a:ea typeface="+mn-ea"/>
              </a:rPr>
              <a:t>It was an illusion called the </a:t>
            </a:r>
            <a:r>
              <a:rPr lang="en-US" sz="2200" dirty="0" err="1">
                <a:latin typeface="Calibri" charset="0"/>
                <a:ea typeface="+mn-ea"/>
              </a:rPr>
              <a:t>autokinetic</a:t>
            </a:r>
            <a:r>
              <a:rPr lang="en-US" sz="2200" dirty="0">
                <a:latin typeface="Calibri" charset="0"/>
                <a:ea typeface="+mn-ea"/>
              </a:rPr>
              <a:t> effect, whereby a stationary point of light appears to move in a dark room because there is no frame of reference and our eyes spontaneously move</a:t>
            </a:r>
          </a:p>
          <a:p>
            <a:pPr eaLnBrk="1" fontAlgn="auto" hangingPunct="1">
              <a:spcBef>
                <a:spcPts val="0"/>
              </a:spcBef>
              <a:spcAft>
                <a:spcPts val="0"/>
              </a:spcAft>
              <a:buFont typeface="Arial"/>
              <a:buChar char="•"/>
              <a:defRPr/>
            </a:pPr>
            <a:r>
              <a:rPr lang="en-US" sz="2500" dirty="0">
                <a:ea typeface="+mn-ea"/>
                <a:cs typeface="+mn-cs"/>
              </a:rPr>
              <a:t>During the first session, each participant was alone in the dark room when making their judgments</a:t>
            </a:r>
          </a:p>
          <a:p>
            <a:pPr lvl="1" eaLnBrk="1" fontAlgn="auto" hangingPunct="1">
              <a:spcBef>
                <a:spcPts val="0"/>
              </a:spcBef>
              <a:spcAft>
                <a:spcPts val="0"/>
              </a:spcAft>
              <a:buFont typeface="Arial"/>
              <a:buChar char="–"/>
              <a:defRPr/>
            </a:pPr>
            <a:r>
              <a:rPr lang="en-US" sz="2200" dirty="0">
                <a:ea typeface="+mn-ea"/>
              </a:rPr>
              <a:t>But during the next three sessions, they were in the room with two other participants and could hear each others estimates of the illusory light movement</a:t>
            </a:r>
          </a:p>
          <a:p>
            <a:pPr eaLnBrk="1" fontAlgn="auto" hangingPunct="1">
              <a:spcBef>
                <a:spcPts val="0"/>
              </a:spcBef>
              <a:spcAft>
                <a:spcPts val="0"/>
              </a:spcAft>
              <a:buFont typeface="Arial"/>
              <a:buChar char="•"/>
              <a:defRPr/>
            </a:pPr>
            <a:r>
              <a:rPr lang="en-US" sz="2500" dirty="0">
                <a:ea typeface="+mn-ea"/>
                <a:cs typeface="+mn-cs"/>
              </a:rPr>
              <a:t>The average individual estimates varied greatly during the first session</a:t>
            </a:r>
          </a:p>
          <a:p>
            <a:pPr lvl="1" eaLnBrk="1" fontAlgn="auto" hangingPunct="1">
              <a:spcBef>
                <a:spcPts val="0"/>
              </a:spcBef>
              <a:spcAft>
                <a:spcPts val="0"/>
              </a:spcAft>
              <a:buFont typeface="Arial"/>
              <a:buChar char="–"/>
              <a:defRPr/>
            </a:pPr>
            <a:r>
              <a:rPr lang="en-US" sz="2200" dirty="0">
                <a:ea typeface="+mn-ea"/>
              </a:rPr>
              <a:t>During the next three sessions, though, the individual estimates converged on a common group norm</a:t>
            </a:r>
          </a:p>
          <a:p>
            <a:pPr lvl="1" eaLnBrk="1" fontAlgn="auto" hangingPunct="1">
              <a:spcBef>
                <a:spcPts val="0"/>
              </a:spcBef>
              <a:spcAft>
                <a:spcPts val="0"/>
              </a:spcAft>
              <a:buFont typeface="Arial"/>
              <a:buChar char="–"/>
              <a:defRPr/>
            </a:pPr>
            <a:r>
              <a:rPr lang="en-US" sz="2200" dirty="0">
                <a:ea typeface="+mn-ea"/>
              </a:rPr>
              <a:t>A year later, participants were brought back and made estimates alone; yet, these estimates remained at the group norm </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This pattern of results suggests the impact of </a:t>
            </a:r>
            <a:r>
              <a:rPr lang="en-US" b="1" dirty="0">
                <a:solidFill>
                  <a:schemeClr val="accent1"/>
                </a:solidFill>
                <a:latin typeface="Calibri" charset="0"/>
                <a:ea typeface="+mn-ea"/>
                <a:cs typeface="+mn-cs"/>
              </a:rPr>
              <a:t>informational social influence</a:t>
            </a:r>
            <a:r>
              <a:rPr lang="en-US" dirty="0">
                <a:latin typeface="Calibri" charset="0"/>
                <a:ea typeface="+mn-ea"/>
                <a:cs typeface="+mn-cs"/>
              </a:rPr>
              <a:t>, which is influence that stems from our desire to be correct in situations in which the correct action of judgment is uncertain and we need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When a task is ambiguous or difficult and we want to be correct, we look to others for information</a:t>
            </a:r>
          </a:p>
          <a:p>
            <a:pPr marL="171450" indent="-171450" eaLnBrk="1" fontAlgn="auto" hangingPunct="1">
              <a:lnSpc>
                <a:spcPct val="95000"/>
              </a:lnSpc>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2531"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AE020B5-86A7-2F4E-A220-DA49FEA7FE11}"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2852770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spcBef>
                <a:spcPts val="0"/>
              </a:spcBef>
              <a:spcAft>
                <a:spcPts val="0"/>
              </a:spcAft>
              <a:buFont typeface="Arial"/>
              <a:buChar char="•"/>
              <a:defRPr/>
            </a:pPr>
            <a:r>
              <a:rPr lang="en-US" dirty="0">
                <a:latin typeface="Calibri" charset="0"/>
                <a:ea typeface="+mn-ea"/>
                <a:cs typeface="+mn-cs"/>
              </a:rPr>
              <a:t>For instance, when visiting a foreign culture, it is usually a good idea to watch how the people living in that culture behave in various situations because they provide information to outsiders on how to behave in that culture </a:t>
            </a:r>
          </a:p>
          <a:p>
            <a:pPr eaLnBrk="1" fontAlgn="auto" hangingPunct="1">
              <a:spcBef>
                <a:spcPts val="0"/>
              </a:spcBef>
              <a:spcAft>
                <a:spcPts val="0"/>
              </a:spcAft>
              <a:defRPr/>
            </a:pPr>
            <a:endParaRPr lang="en-US" dirty="0">
              <a:ea typeface="+mn-ea"/>
              <a:cs typeface="+mn-cs"/>
            </a:endParaRPr>
          </a:p>
        </p:txBody>
      </p:sp>
      <p:sp>
        <p:nvSpPr>
          <p:cNvPr id="2457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B1B6007-2B8E-224F-A2D2-EA0F2DB8D4AA}"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5865061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0" marR="0" lvl="1" indent="0" algn="l" defTabSz="457200" rtl="0" eaLnBrk="1" fontAlgn="auto" latinLnBrk="0" hangingPunct="1">
              <a:lnSpc>
                <a:spcPct val="100000"/>
              </a:lnSpc>
              <a:spcBef>
                <a:spcPts val="0"/>
              </a:spcBef>
              <a:spcAft>
                <a:spcPts val="0"/>
              </a:spcAft>
              <a:buClrTx/>
              <a:buSzTx/>
              <a:buFont typeface="Arial"/>
              <a:buNone/>
              <a:tabLst/>
              <a:defRPr/>
            </a:pPr>
            <a:r>
              <a:rPr lang="en-US" sz="2400" baseline="0" dirty="0"/>
              <a:t>This is a photograph taken from one of Asch</a:t>
            </a:r>
            <a:r>
              <a:rPr lang="fr-FR" sz="2400" baseline="0" dirty="0"/>
              <a:t>'</a:t>
            </a:r>
            <a:r>
              <a:rPr lang="en-US" sz="2400" baseline="0" dirty="0"/>
              <a:t>s conformity experiments. The student in the middle (#6) is the actual participant. The other participants are confederates of the experimenter. As you can see, the actual participant is perplexed by the obviously incorrect responses of the confederate participants on this trial.</a:t>
            </a:r>
            <a:endParaRPr lang="en-US" sz="2200" baseline="0" dirty="0">
              <a:latin typeface="Calibri" charset="0"/>
              <a:ea typeface="+mn-ea"/>
            </a:endParaRPr>
          </a:p>
          <a:p>
            <a:pPr marL="342900" lvl="1" indent="-342900" eaLnBrk="1" fontAlgn="auto" hangingPunct="1">
              <a:spcBef>
                <a:spcPts val="0"/>
              </a:spcBef>
              <a:spcAft>
                <a:spcPts val="0"/>
              </a:spcAft>
              <a:buFont typeface="Arial"/>
              <a:buChar char="•"/>
              <a:defRPr/>
            </a:pPr>
            <a:endParaRPr lang="en-US" sz="2200" dirty="0">
              <a:latin typeface="Calibri" charset="0"/>
              <a:ea typeface="+mn-ea"/>
            </a:endParaRPr>
          </a:p>
          <a:p>
            <a:pPr marL="342900" lvl="1" indent="-342900" eaLnBrk="1" fontAlgn="auto" hangingPunct="1">
              <a:spcBef>
                <a:spcPts val="0"/>
              </a:spcBef>
              <a:spcAft>
                <a:spcPts val="0"/>
              </a:spcAft>
              <a:buFont typeface="Arial"/>
              <a:buChar char="•"/>
              <a:defRPr/>
            </a:pPr>
            <a:r>
              <a:rPr lang="en-US" sz="2200" dirty="0">
                <a:latin typeface="Calibri" charset="0"/>
                <a:ea typeface="+mn-ea"/>
              </a:rPr>
              <a:t>Specifically, participants had to judge which one of three lines was the same length as a </a:t>
            </a:r>
            <a:r>
              <a:rPr lang="ja-JP" altLang="en-US" sz="2200" dirty="0">
                <a:latin typeface="Arial" charset="0"/>
                <a:ea typeface="+mn-ea"/>
              </a:rPr>
              <a:t>“</a:t>
            </a:r>
            <a:r>
              <a:rPr lang="en-US" altLang="ja-JP" sz="2200" dirty="0">
                <a:latin typeface="Calibri" charset="0"/>
                <a:ea typeface="+mn-ea"/>
              </a:rPr>
              <a:t>standard line</a:t>
            </a:r>
            <a:r>
              <a:rPr lang="ja-JP" altLang="en-US" sz="2200" dirty="0">
                <a:latin typeface="Arial" charset="0"/>
                <a:ea typeface="+mn-ea"/>
              </a:rPr>
              <a:t>”</a:t>
            </a:r>
            <a:r>
              <a:rPr lang="en-US" altLang="ja-JP" sz="2200" dirty="0">
                <a:latin typeface="Arial" charset="0"/>
                <a:ea typeface="+mn-ea"/>
              </a:rPr>
              <a:t>.</a:t>
            </a:r>
          </a:p>
          <a:p>
            <a:pPr eaLnBrk="1" fontAlgn="auto" hangingPunct="1">
              <a:spcBef>
                <a:spcPts val="0"/>
              </a:spcBef>
              <a:spcAft>
                <a:spcPts val="0"/>
              </a:spcAft>
              <a:buFont typeface="Arial"/>
              <a:buChar char="•"/>
              <a:defRPr/>
            </a:pPr>
            <a:r>
              <a:rPr lang="en-US" sz="2800" dirty="0">
                <a:ea typeface="+mn-ea"/>
                <a:cs typeface="+mn-cs"/>
              </a:rPr>
              <a:t>In Asch</a:t>
            </a:r>
            <a:r>
              <a:rPr lang="fr-FR" altLang="ja-JP" sz="2800" dirty="0">
                <a:latin typeface="Arial"/>
                <a:ea typeface="+mn-ea"/>
                <a:cs typeface="+mn-cs"/>
              </a:rPr>
              <a:t>'</a:t>
            </a:r>
            <a:r>
              <a:rPr lang="en-US" sz="2800" dirty="0">
                <a:ea typeface="+mn-ea"/>
                <a:cs typeface="+mn-cs"/>
              </a:rPr>
              <a:t>s study, there were other </a:t>
            </a:r>
            <a:r>
              <a:rPr lang="ja-JP" altLang="en-US" sz="2800" dirty="0">
                <a:latin typeface="Arial"/>
                <a:ea typeface="+mn-ea"/>
                <a:cs typeface="+mn-cs"/>
              </a:rPr>
              <a:t>“</a:t>
            </a:r>
            <a:r>
              <a:rPr lang="en-US" sz="2800" dirty="0">
                <a:ea typeface="+mn-ea"/>
                <a:cs typeface="+mn-cs"/>
              </a:rPr>
              <a:t>participants</a:t>
            </a:r>
            <a:r>
              <a:rPr lang="ja-JP" altLang="en-US" sz="2800" dirty="0">
                <a:latin typeface="Arial"/>
                <a:ea typeface="+mn-ea"/>
                <a:cs typeface="+mn-cs"/>
              </a:rPr>
              <a:t>”</a:t>
            </a:r>
            <a:r>
              <a:rPr lang="en-US" sz="2800" dirty="0">
                <a:ea typeface="+mn-ea"/>
                <a:cs typeface="+mn-cs"/>
              </a:rPr>
              <a:t> who were in fact experimental confederates, part of the experimental setting</a:t>
            </a:r>
          </a:p>
          <a:p>
            <a:pPr lvl="1" eaLnBrk="1" fontAlgn="auto" hangingPunct="1">
              <a:spcBef>
                <a:spcPts val="0"/>
              </a:spcBef>
              <a:spcAft>
                <a:spcPts val="0"/>
              </a:spcAft>
              <a:buFont typeface="Arial"/>
              <a:buChar char="–"/>
              <a:defRPr/>
            </a:pPr>
            <a:r>
              <a:rPr lang="en-US" sz="2500" dirty="0">
                <a:ea typeface="+mn-ea"/>
              </a:rPr>
              <a:t>On each trial, judgments were made orally, and Asch structured the situation so the experimental confederates responded before the true participant</a:t>
            </a:r>
          </a:p>
          <a:p>
            <a:pPr lvl="1" eaLnBrk="1" fontAlgn="auto" hangingPunct="1">
              <a:spcBef>
                <a:spcPts val="0"/>
              </a:spcBef>
              <a:spcAft>
                <a:spcPts val="0"/>
              </a:spcAft>
              <a:buFont typeface="Arial"/>
              <a:buChar char="–"/>
              <a:defRPr/>
            </a:pPr>
            <a:r>
              <a:rPr lang="en-US" sz="2500" dirty="0">
                <a:ea typeface="+mn-ea"/>
              </a:rPr>
              <a:t>These experimental confederates arranged to make mistakes on certain trials in an effort to see how the </a:t>
            </a:r>
            <a:r>
              <a:rPr lang="ja-JP" altLang="en-US" sz="2500" dirty="0">
                <a:latin typeface="Arial"/>
                <a:ea typeface="+mn-ea"/>
              </a:rPr>
              <a:t>“</a:t>
            </a:r>
            <a:r>
              <a:rPr lang="en-US" sz="2500" dirty="0">
                <a:ea typeface="+mn-ea"/>
              </a:rPr>
              <a:t>real</a:t>
            </a:r>
            <a:r>
              <a:rPr lang="ja-JP" altLang="en-US" sz="2500" dirty="0">
                <a:latin typeface="Arial"/>
                <a:ea typeface="+mn-ea"/>
              </a:rPr>
              <a:t>”</a:t>
            </a:r>
            <a:r>
              <a:rPr lang="en-US" sz="2500" dirty="0">
                <a:ea typeface="+mn-ea"/>
              </a:rPr>
              <a:t> participant would respond when asked to make line length judgments</a:t>
            </a:r>
          </a:p>
          <a:p>
            <a:pPr marL="342900" lvl="1" indent="-342900" eaLnBrk="1" fontAlgn="auto" hangingPunct="1">
              <a:spcBef>
                <a:spcPts val="0"/>
              </a:spcBef>
              <a:spcAft>
                <a:spcPts val="0"/>
              </a:spcAft>
              <a:buFont typeface="Arial"/>
              <a:buChar char="•"/>
              <a:defRPr/>
            </a:pPr>
            <a:endParaRPr lang="en-US" altLang="ja-JP" sz="2200" dirty="0">
              <a:latin typeface="Calibri" charset="0"/>
              <a:ea typeface="+mn-ea"/>
            </a:endParaRPr>
          </a:p>
          <a:p>
            <a:pPr eaLnBrk="1" fontAlgn="auto" hangingPunct="1">
              <a:spcBef>
                <a:spcPts val="0"/>
              </a:spcBef>
              <a:spcAft>
                <a:spcPts val="0"/>
              </a:spcAft>
              <a:defRPr/>
            </a:pPr>
            <a:endParaRPr lang="en-US" dirty="0">
              <a:ea typeface="+mn-ea"/>
              <a:cs typeface="+mn-cs"/>
            </a:endParaRPr>
          </a:p>
        </p:txBody>
      </p:sp>
      <p:sp>
        <p:nvSpPr>
          <p:cNvPr id="26627"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569FCD2-C0B0-5840-B789-FE21C128EA54}"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2879938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ＭＳ Ｐゴシック" charset="0"/>
                <a:cs typeface="ＭＳ Ｐゴシック" charset="0"/>
              </a:rPr>
              <a:t>The task is to judge which one</a:t>
            </a:r>
          </a:p>
          <a:p>
            <a:r>
              <a:rPr lang="en-US" sz="1200" b="0" i="0" u="none" strike="noStrike" kern="1200" baseline="0" dirty="0">
                <a:solidFill>
                  <a:schemeClr val="tx1"/>
                </a:solidFill>
                <a:latin typeface="+mn-lt"/>
                <a:ea typeface="ＭＳ Ｐゴシック" charset="0"/>
                <a:cs typeface="ＭＳ Ｐゴシック" charset="0"/>
              </a:rPr>
              <a:t>of the comparison lines (1, 2, or 3) is</a:t>
            </a:r>
          </a:p>
          <a:p>
            <a:r>
              <a:rPr lang="en-US" sz="1200" b="0" i="0" u="none" strike="noStrike" kern="1200" baseline="0" dirty="0">
                <a:solidFill>
                  <a:schemeClr val="tx1"/>
                </a:solidFill>
                <a:latin typeface="+mn-lt"/>
                <a:ea typeface="ＭＳ Ｐゴシック" charset="0"/>
                <a:cs typeface="ＭＳ Ｐゴシック" charset="0"/>
              </a:rPr>
              <a:t>the same length as the standard line</a:t>
            </a:r>
          </a:p>
          <a:p>
            <a:r>
              <a:rPr lang="en-US" sz="1200" b="0" i="0" u="none" strike="noStrike" kern="1200" baseline="0" dirty="0">
                <a:solidFill>
                  <a:schemeClr val="tx1"/>
                </a:solidFill>
                <a:latin typeface="+mn-lt"/>
                <a:ea typeface="ＭＳ Ｐゴシック" charset="0"/>
                <a:cs typeface="ＭＳ Ｐゴシック" charset="0"/>
              </a:rPr>
              <a:t>on the left.</a:t>
            </a:r>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CD7DD8-1714-C843-9DBC-E2F19F494B4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2626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lnSpc>
                <a:spcPct val="95000"/>
              </a:lnSpc>
              <a:spcAft>
                <a:spcPts val="0"/>
              </a:spcAft>
              <a:buFont typeface="Arial"/>
              <a:buChar char="•"/>
              <a:defRPr/>
            </a:pPr>
            <a:r>
              <a:rPr lang="en-US" sz="1100" dirty="0">
                <a:latin typeface="Calibri" charset="0"/>
                <a:ea typeface="+mn-ea"/>
                <a:cs typeface="+mn-cs"/>
              </a:rPr>
              <a:t>In essence, we change our </a:t>
            </a:r>
            <a:r>
              <a:rPr lang="en-US" sz="1100" dirty="0" err="1">
                <a:latin typeface="Calibri" charset="0"/>
                <a:ea typeface="+mn-ea"/>
                <a:cs typeface="+mn-cs"/>
              </a:rPr>
              <a:t>behaviour</a:t>
            </a:r>
            <a:r>
              <a:rPr lang="en-US" sz="1100" dirty="0">
                <a:latin typeface="Calibri" charset="0"/>
                <a:ea typeface="+mn-ea"/>
                <a:cs typeface="+mn-cs"/>
              </a:rPr>
              <a:t> to meet the expectations of others and to gain the acceptance of others.</a:t>
            </a:r>
          </a:p>
          <a:p>
            <a:pPr marL="171450" indent="-171450" eaLnBrk="1" fontAlgn="auto" hangingPunct="1">
              <a:lnSpc>
                <a:spcPct val="95000"/>
              </a:lnSpc>
              <a:spcAft>
                <a:spcPts val="0"/>
              </a:spcAft>
              <a:buFont typeface="Arial"/>
              <a:buChar char="•"/>
              <a:defRPr/>
            </a:pPr>
            <a:r>
              <a:rPr lang="en-US" dirty="0">
                <a:latin typeface="Calibri" charset="0"/>
                <a:ea typeface="+mn-ea"/>
                <a:cs typeface="+mn-cs"/>
              </a:rPr>
              <a:t>If the line-length judgments were extremely difficult, and the correct answers were not clear, then informational social influence would likely lead to even higher levels of conformity. </a:t>
            </a:r>
          </a:p>
          <a:p>
            <a:pPr eaLnBrk="1" fontAlgn="auto" hangingPunct="1">
              <a:spcBef>
                <a:spcPts val="0"/>
              </a:spcBef>
              <a:spcAft>
                <a:spcPts val="0"/>
              </a:spcAft>
              <a:defRPr/>
            </a:pPr>
            <a:endParaRPr lang="en-US" dirty="0">
              <a:ea typeface="+mn-ea"/>
              <a:cs typeface="+mn-cs"/>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DD3167-EF03-274C-8BB2-207D75E8469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477729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 name="Notes Placeholder 2"/>
          <p:cNvSpPr>
            <a:spLocks noGrp="1"/>
          </p:cNvSpPr>
          <p:nvPr>
            <p:ph type="body" idx="1"/>
          </p:nvPr>
        </p:nvSpPr>
        <p:spPr/>
        <p:txBody>
          <a:bodyPr/>
          <a:lstStyle/>
          <a:p>
            <a:pPr marL="171450" indent="-171450" eaLnBrk="1" fontAlgn="auto" hangingPunct="1">
              <a:lnSpc>
                <a:spcPct val="95000"/>
              </a:lnSpc>
              <a:spcAft>
                <a:spcPts val="0"/>
              </a:spcAft>
              <a:buFont typeface="Arial"/>
              <a:buChar char="•"/>
              <a:defRPr/>
            </a:pPr>
            <a:r>
              <a:rPr lang="en-US" sz="1100" dirty="0">
                <a:latin typeface="Calibri" charset="0"/>
                <a:ea typeface="+mn-ea"/>
                <a:cs typeface="+mn-cs"/>
              </a:rPr>
              <a:t>In essence, we change our </a:t>
            </a:r>
            <a:r>
              <a:rPr lang="en-US" sz="1100" dirty="0" err="1">
                <a:latin typeface="Calibri" charset="0"/>
                <a:ea typeface="+mn-ea"/>
                <a:cs typeface="+mn-cs"/>
              </a:rPr>
              <a:t>behaviour</a:t>
            </a:r>
            <a:r>
              <a:rPr lang="en-US" sz="1100" dirty="0">
                <a:latin typeface="Calibri" charset="0"/>
                <a:ea typeface="+mn-ea"/>
                <a:cs typeface="+mn-cs"/>
              </a:rPr>
              <a:t> to meet the expectations of others and to gain the acceptance of others.</a:t>
            </a:r>
          </a:p>
          <a:p>
            <a:pPr marL="171450" indent="-171450" eaLnBrk="1" fontAlgn="auto" hangingPunct="1">
              <a:lnSpc>
                <a:spcPct val="95000"/>
              </a:lnSpc>
              <a:spcAft>
                <a:spcPts val="0"/>
              </a:spcAft>
              <a:buFont typeface="Arial"/>
              <a:buChar char="•"/>
              <a:defRPr/>
            </a:pPr>
            <a:r>
              <a:rPr lang="en-US" dirty="0">
                <a:latin typeface="Calibri" charset="0"/>
                <a:ea typeface="+mn-ea"/>
                <a:cs typeface="+mn-cs"/>
              </a:rPr>
              <a:t>If the line-length judgments were extremely difficult, and the correct answers were not clear, then informational social influence would likely lead to even higher levels of conformity. </a:t>
            </a:r>
          </a:p>
          <a:p>
            <a:pPr eaLnBrk="1" fontAlgn="auto" hangingPunct="1">
              <a:spcBef>
                <a:spcPts val="0"/>
              </a:spcBef>
              <a:spcAft>
                <a:spcPts val="0"/>
              </a:spcAft>
              <a:defRPr/>
            </a:pPr>
            <a:endParaRPr lang="en-US" dirty="0">
              <a:ea typeface="+mn-ea"/>
              <a:cs typeface="+mn-cs"/>
            </a:endParaRPr>
          </a:p>
        </p:txBody>
      </p:sp>
      <p:sp>
        <p:nvSpPr>
          <p:cNvPr id="296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55DD3167-EF03-274C-8BB2-207D75E84699}"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5368726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3481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eaLnBrk="1" hangingPunct="1">
              <a:spcBef>
                <a:spcPct val="0"/>
              </a:spcBef>
              <a:buFontTx/>
              <a:buChar char="•"/>
            </a:pPr>
            <a:r>
              <a:rPr lang="en-US">
                <a:latin typeface="Calibri" charset="0"/>
              </a:rPr>
              <a:t>Occurs in many facets of life (e.g., salespeople, fundraisers, politicians, and anyone else who to get people to say </a:t>
            </a:r>
            <a:r>
              <a:rPr lang="ja-JP" altLang="en-US">
                <a:latin typeface="Arial" charset="0"/>
              </a:rPr>
              <a:t>“</a:t>
            </a:r>
            <a:r>
              <a:rPr lang="en-US" altLang="ja-JP">
                <a:latin typeface="Calibri" charset="0"/>
              </a:rPr>
              <a:t>yes</a:t>
            </a:r>
            <a:r>
              <a:rPr lang="ja-JP" altLang="en-US">
                <a:latin typeface="Arial" charset="0"/>
              </a:rPr>
              <a:t>”</a:t>
            </a:r>
            <a:r>
              <a:rPr lang="en-US" altLang="ja-JP">
                <a:latin typeface="Calibri" charset="0"/>
              </a:rPr>
              <a:t> to their requests).</a:t>
            </a:r>
          </a:p>
          <a:p>
            <a:pPr eaLnBrk="1" hangingPunct="1">
              <a:spcBef>
                <a:spcPct val="0"/>
              </a:spcBef>
            </a:pPr>
            <a:endParaRPr lang="en-US">
              <a:latin typeface="Calibri" charset="0"/>
            </a:endParaRPr>
          </a:p>
        </p:txBody>
      </p:sp>
      <p:sp>
        <p:nvSpPr>
          <p:cNvPr id="3481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8A6F2B1-2D66-E94B-A9C5-E06B59F2D7D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974426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97231E-18B9-432D-9E68-6EB372FCCF0C}"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22984217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342900" indent="-342900" eaLnBrk="1" hangingPunct="1">
              <a:spcBef>
                <a:spcPct val="40000"/>
              </a:spcBef>
              <a:buFont typeface="Arial"/>
              <a:buChar char="•"/>
              <a:defRPr/>
            </a:pPr>
            <a:r>
              <a:rPr lang="en-US" sz="2400" dirty="0">
                <a:latin typeface="Calibri" charset="0"/>
              </a:rPr>
              <a:t>Often in infomercials on TV, for example, the announcer says </a:t>
            </a:r>
            <a:r>
              <a:rPr lang="ja-JP" altLang="en-US" sz="2400" dirty="0">
                <a:latin typeface="Arial" charset="0"/>
              </a:rPr>
              <a:t>“</a:t>
            </a:r>
            <a:r>
              <a:rPr lang="en-US" altLang="ja-JP" sz="2400" dirty="0">
                <a:latin typeface="Calibri" charset="0"/>
              </a:rPr>
              <a:t>But wait, that</a:t>
            </a:r>
            <a:r>
              <a:rPr lang="fr-FR" altLang="ja-JP" sz="2400" dirty="0">
                <a:latin typeface="Arial" charset="0"/>
              </a:rPr>
              <a:t>'</a:t>
            </a:r>
            <a:r>
              <a:rPr lang="en-US" altLang="ja-JP" sz="2400" dirty="0">
                <a:latin typeface="Calibri" charset="0"/>
              </a:rPr>
              <a:t>s not all, there</a:t>
            </a:r>
            <a:r>
              <a:rPr lang="fr-FR" altLang="ja-JP" sz="2400" dirty="0">
                <a:latin typeface="Arial" charset="0"/>
              </a:rPr>
              <a:t>'</a:t>
            </a:r>
            <a:r>
              <a:rPr lang="en-US" altLang="ja-JP" sz="2400" dirty="0">
                <a:latin typeface="Calibri" charset="0"/>
              </a:rPr>
              <a:t>s more!</a:t>
            </a:r>
            <a:r>
              <a:rPr lang="ja-JP" altLang="en-US" sz="2400" dirty="0">
                <a:latin typeface="Arial" charset="0"/>
              </a:rPr>
              <a:t>”</a:t>
            </a:r>
            <a:r>
              <a:rPr lang="en-US" altLang="ja-JP" sz="2400" dirty="0">
                <a:latin typeface="Calibri" charset="0"/>
              </a:rPr>
              <a:t> and the price is lowered or more merchandise is added to sweeten the deal, usually before you even have a chance to respond </a:t>
            </a:r>
          </a:p>
          <a:p>
            <a:pPr marL="342900" indent="-342900" eaLnBrk="1" hangingPunct="1">
              <a:spcBef>
                <a:spcPct val="40000"/>
              </a:spcBef>
              <a:buFont typeface="Arial"/>
              <a:buChar char="•"/>
              <a:defRPr/>
            </a:pPr>
            <a:r>
              <a:rPr lang="en-US" sz="2400" dirty="0">
                <a:latin typeface="Calibri" charset="0"/>
              </a:rPr>
              <a:t>Similarly, a car salesperson is likely to throw in additional options as bonuses before you can answer yes or no to a price offered.</a:t>
            </a:r>
          </a:p>
          <a:p>
            <a:pPr marL="342900" indent="-342900" eaLnBrk="1" hangingPunct="1">
              <a:spcBef>
                <a:spcPct val="40000"/>
              </a:spcBef>
              <a:buFont typeface="Arial"/>
              <a:buChar char="•"/>
              <a:defRPr/>
            </a:pPr>
            <a:r>
              <a:rPr lang="en-US" sz="2400" dirty="0">
                <a:latin typeface="Calibri" charset="0"/>
              </a:rPr>
              <a:t>The seller has done you a favor (thrown in bonus options, lowered the price), so you </a:t>
            </a:r>
            <a:r>
              <a:rPr lang="ja-JP" altLang="en-US" sz="2400" dirty="0">
                <a:latin typeface="Arial" charset="0"/>
              </a:rPr>
              <a:t>“</a:t>
            </a:r>
            <a:r>
              <a:rPr lang="en-US" altLang="ja-JP" sz="2400" dirty="0">
                <a:latin typeface="Calibri" charset="0"/>
              </a:rPr>
              <a:t>should</a:t>
            </a:r>
            <a:r>
              <a:rPr lang="ja-JP" altLang="en-US" sz="2400" dirty="0">
                <a:latin typeface="Arial" charset="0"/>
              </a:rPr>
              <a:t>”</a:t>
            </a:r>
            <a:r>
              <a:rPr lang="en-US" altLang="ja-JP" sz="2400" dirty="0">
                <a:latin typeface="Calibri" charset="0"/>
              </a:rPr>
              <a:t> reciprocate by accepting the offer (i.e., comply). </a:t>
            </a:r>
            <a:endParaRPr lang="en-US" sz="2400" dirty="0">
              <a:latin typeface="Calibri" charset="0"/>
            </a:endParaRPr>
          </a:p>
          <a:p>
            <a:pPr eaLnBrk="1" hangingPunct="1">
              <a:spcBef>
                <a:spcPct val="40000"/>
              </a:spcBef>
              <a:buFont typeface="Arial"/>
              <a:buNone/>
              <a:defRPr/>
            </a:pPr>
            <a:endParaRPr lang="en-US" sz="2400" dirty="0">
              <a:latin typeface="Calibri" charset="0"/>
            </a:endParaRPr>
          </a:p>
          <a:p>
            <a:pPr eaLnBrk="1" hangingPunct="1">
              <a:defRPr/>
            </a:pPr>
            <a:endParaRPr lang="en-US" dirty="0"/>
          </a:p>
        </p:txBody>
      </p:sp>
      <p:sp>
        <p:nvSpPr>
          <p:cNvPr id="4403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5D6E898-E1C1-3F44-96F6-4D822FE7EC77}" type="slidenum">
              <a:rPr lang="en-US" sz="1200">
                <a:solidFill>
                  <a:prstClr val="black"/>
                </a:solidFill>
              </a:rPr>
              <a:pPr eaLnBrk="1" hangingPunct="1"/>
              <a:t>18</a:t>
            </a:fld>
            <a:endParaRPr lang="en-US" sz="1200">
              <a:solidFill>
                <a:prstClr val="black"/>
              </a:solidFill>
            </a:endParaRPr>
          </a:p>
        </p:txBody>
      </p:sp>
    </p:spTree>
    <p:extLst>
      <p:ext uri="{BB962C8B-B14F-4D97-AF65-F5344CB8AC3E}">
        <p14:creationId xmlns:p14="http://schemas.microsoft.com/office/powerpoint/2010/main" val="42335732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9294-E6CA-436C-97CD-DAB87C5A49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7DAF8F-471A-426A-AECB-D7FC782DD6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50D5A0-B55C-4242-AD5C-7CFFC7ECB82E}"/>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E3C0FCE1-EBED-4F38-A987-7ACF11594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785BC-C4C1-4C8C-9DDA-80ABCD415B9A}"/>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66600542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0E78-0DE7-41D5-A4E6-5E641074F3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BB5356-4940-4210-A751-683163D652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7FD8D-2A4A-485E-88E9-278DA285D472}"/>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247A0A41-5161-454F-80DF-1142A1228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0A35C-D95E-419D-A26A-2B401F263BB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079676785"/>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2EE7-DC79-4167-B7D9-58B9C2B8BA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0CD68A-ACEC-44C1-A88A-F5B9F6BCB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F3DA2-5B47-4D0B-BFA1-78AB526A75B5}"/>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72B308BB-01EB-4F74-AC65-8D30480B0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2FC08-7981-4B07-BA68-D87DC2E87A6C}"/>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14893820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9193-7F1E-4196-ACF6-6B1CD2E4EF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77BD7-0EC4-4807-8467-FD0351B9D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E7988-4A32-469C-AAD5-04E135517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74AE8A-735E-45E0-ABC2-2A681BBC866F}"/>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6" name="Footer Placeholder 5">
            <a:extLst>
              <a:ext uri="{FF2B5EF4-FFF2-40B4-BE49-F238E27FC236}">
                <a16:creationId xmlns:a16="http://schemas.microsoft.com/office/drawing/2014/main" id="{6BE6FFFE-A613-493D-96E5-D4FD8EBAB1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59F3F-948A-4C18-8B5F-53A6D0FA308E}"/>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030064956"/>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5AC7D-9C6F-4FFC-9516-F2FB4FA65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86185C-3953-4BB4-8CF8-DA2C452DC4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DFA109-4771-48D5-84F5-C480E9AE66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4049FC-0B4F-4FEF-BB6B-860E8FC20C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88FE6F-551D-4DF7-8DC5-7F515A8F4C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6844D9-935E-4100-8153-6402B4A02CD9}"/>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8" name="Footer Placeholder 7">
            <a:extLst>
              <a:ext uri="{FF2B5EF4-FFF2-40B4-BE49-F238E27FC236}">
                <a16:creationId xmlns:a16="http://schemas.microsoft.com/office/drawing/2014/main" id="{BAAA6472-3E25-4615-A905-F54923BA0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DC0488-A5E0-4D8A-96BE-222BA2EA64F6}"/>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63296429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EBB93-3819-474B-AA2E-DA5AACA3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D39D7A-5D9B-41DE-8C8F-B07BFECDD5B7}"/>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4" name="Footer Placeholder 3">
            <a:extLst>
              <a:ext uri="{FF2B5EF4-FFF2-40B4-BE49-F238E27FC236}">
                <a16:creationId xmlns:a16="http://schemas.microsoft.com/office/drawing/2014/main" id="{D4F9994F-3BE9-41C3-9008-49FB1E3E8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B727A5-897C-43AF-8DCE-3405D192A698}"/>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3577383253"/>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F0A099-C84C-4286-9D55-9B63AD1CEE34}"/>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3" name="Footer Placeholder 2">
            <a:extLst>
              <a:ext uri="{FF2B5EF4-FFF2-40B4-BE49-F238E27FC236}">
                <a16:creationId xmlns:a16="http://schemas.microsoft.com/office/drawing/2014/main" id="{42DF8DDD-2299-4AF7-A370-99064D77A0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C9E0B7-9214-44B8-94B0-32416CBEF6BB}"/>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992298220"/>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98114-DF38-4BF9-9E14-A11B799759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2890F7-C8C1-4F7E-A9B7-5AA69E2835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5552DE-B855-4D86-9819-1AFF0AC75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E016B-211B-4AD1-A63C-638F858D94D4}"/>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6" name="Footer Placeholder 5">
            <a:extLst>
              <a:ext uri="{FF2B5EF4-FFF2-40B4-BE49-F238E27FC236}">
                <a16:creationId xmlns:a16="http://schemas.microsoft.com/office/drawing/2014/main" id="{C0EB375D-A08E-41BF-AD2B-BD5A1933C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A39B0D-D366-4418-B58C-FD630BD4EF1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77699573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665B-95AC-4F16-BF0F-2898B7198B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E693CD-7A47-4D29-9D96-1F4D61162D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A95698-2C19-49E2-BE9F-5D9DD48B7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053B3-47B4-4990-BBE0-0BDAD49808D9}"/>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6" name="Footer Placeholder 5">
            <a:extLst>
              <a:ext uri="{FF2B5EF4-FFF2-40B4-BE49-F238E27FC236}">
                <a16:creationId xmlns:a16="http://schemas.microsoft.com/office/drawing/2014/main" id="{ABA4C432-526A-4E3F-ACE2-A02F98587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FBEAEB-3143-414F-9897-FAAE10FDAFF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3068942010"/>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2B52-E04F-4A69-92DB-095492D5AF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AE4173-7F9B-425D-BE42-84846D96A5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F02F44-1963-4DCF-BC51-AD219CEE75A5}"/>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BD20EA88-3A20-4B89-8147-15B5B8623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AB250-C182-49A2-BC7C-DDB960B3D83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36761082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E7368-3918-456D-8898-48ECA8FD3E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682FDB-F6F6-460A-831B-A8D04DDB9F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E837F-291A-4E75-903C-E4577EA09B43}"/>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1D56C06D-C791-40A4-AB1B-13AE4D05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36816-E807-4FF7-9CEC-CAAA214DEB8D}"/>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64410148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9294-E6CA-436C-97CD-DAB87C5A49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7DAF8F-471A-426A-AECB-D7FC782DD6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50D5A0-B55C-4242-AD5C-7CFFC7ECB82E}"/>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E3C0FCE1-EBED-4F38-A987-7ACF11594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785BC-C4C1-4C8C-9DDA-80ABCD415B9A}"/>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83752144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00E78-0DE7-41D5-A4E6-5E641074F3F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BB5356-4940-4210-A751-683163D652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A7FD8D-2A4A-485E-88E9-278DA285D472}"/>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247A0A41-5161-454F-80DF-1142A12287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0A35C-D95E-419D-A26A-2B401F263BB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494845825"/>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22EE7-DC79-4167-B7D9-58B9C2B8BA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40CD68A-ACEC-44C1-A88A-F5B9F6BCB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2F3DA2-5B47-4D0B-BFA1-78AB526A75B5}"/>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72B308BB-01EB-4F74-AC65-8D30480B03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62FC08-7981-4B07-BA68-D87DC2E87A6C}"/>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14361877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39193-7F1E-4196-ACF6-6B1CD2E4EF7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77BD7-0EC4-4807-8467-FD0351B9DE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2E7988-4A32-469C-AAD5-04E1355171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774AE8A-735E-45E0-ABC2-2A681BBC866F}"/>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6" name="Footer Placeholder 5">
            <a:extLst>
              <a:ext uri="{FF2B5EF4-FFF2-40B4-BE49-F238E27FC236}">
                <a16:creationId xmlns:a16="http://schemas.microsoft.com/office/drawing/2014/main" id="{6BE6FFFE-A613-493D-96E5-D4FD8EBAB1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559F3F-948A-4C18-8B5F-53A6D0FA308E}"/>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118966313"/>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5AC7D-9C6F-4FFC-9516-F2FB4FA656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86185C-3953-4BB4-8CF8-DA2C452DC4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7DFA109-4771-48D5-84F5-C480E9AE66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4049FC-0B4F-4FEF-BB6B-860E8FC20C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88FE6F-551D-4DF7-8DC5-7F515A8F4C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46844D9-935E-4100-8153-6402B4A02CD9}"/>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8" name="Footer Placeholder 7">
            <a:extLst>
              <a:ext uri="{FF2B5EF4-FFF2-40B4-BE49-F238E27FC236}">
                <a16:creationId xmlns:a16="http://schemas.microsoft.com/office/drawing/2014/main" id="{BAAA6472-3E25-4615-A905-F54923BA0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3DC0488-A5E0-4D8A-96BE-222BA2EA64F6}"/>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94256977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EBB93-3819-474B-AA2E-DA5AACA396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D39D7A-5D9B-41DE-8C8F-B07BFECDD5B7}"/>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4" name="Footer Placeholder 3">
            <a:extLst>
              <a:ext uri="{FF2B5EF4-FFF2-40B4-BE49-F238E27FC236}">
                <a16:creationId xmlns:a16="http://schemas.microsoft.com/office/drawing/2014/main" id="{D4F9994F-3BE9-41C3-9008-49FB1E3E8B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0B727A5-897C-43AF-8DCE-3405D192A698}"/>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293023797"/>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F0A099-C84C-4286-9D55-9B63AD1CEE34}"/>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3" name="Footer Placeholder 2">
            <a:extLst>
              <a:ext uri="{FF2B5EF4-FFF2-40B4-BE49-F238E27FC236}">
                <a16:creationId xmlns:a16="http://schemas.microsoft.com/office/drawing/2014/main" id="{42DF8DDD-2299-4AF7-A370-99064D77A07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C9E0B7-9214-44B8-94B0-32416CBEF6BB}"/>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932506508"/>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98114-DF38-4BF9-9E14-A11B799759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D2890F7-C8C1-4F7E-A9B7-5AA69E2835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F5552DE-B855-4D86-9819-1AFF0AC758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3E016B-211B-4AD1-A63C-638F858D94D4}"/>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6" name="Footer Placeholder 5">
            <a:extLst>
              <a:ext uri="{FF2B5EF4-FFF2-40B4-BE49-F238E27FC236}">
                <a16:creationId xmlns:a16="http://schemas.microsoft.com/office/drawing/2014/main" id="{C0EB375D-A08E-41BF-AD2B-BD5A1933C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A39B0D-D366-4418-B58C-FD630BD4EF1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526903685"/>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C665B-95AC-4F16-BF0F-2898B7198B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E693CD-7A47-4D29-9D96-1F4D61162D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A95698-2C19-49E2-BE9F-5D9DD48B7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E053B3-47B4-4990-BBE0-0BDAD49808D9}"/>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6" name="Footer Placeholder 5">
            <a:extLst>
              <a:ext uri="{FF2B5EF4-FFF2-40B4-BE49-F238E27FC236}">
                <a16:creationId xmlns:a16="http://schemas.microsoft.com/office/drawing/2014/main" id="{ABA4C432-526A-4E3F-ACE2-A02F98587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FBEAEB-3143-414F-9897-FAAE10FDAFF4}"/>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913846743"/>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2B52-E04F-4A69-92DB-095492D5AF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AE4173-7F9B-425D-BE42-84846D96A5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F02F44-1963-4DCF-BC51-AD219CEE75A5}"/>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BD20EA88-3A20-4B89-8147-15B5B8623C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FAB250-C182-49A2-BC7C-DDB960B3D835}"/>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254100989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E7368-3918-456D-8898-48ECA8FD3E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682FDB-F6F6-460A-831B-A8D04DDB9F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E837F-291A-4E75-903C-E4577EA09B43}"/>
              </a:ext>
            </a:extLst>
          </p:cNvPr>
          <p:cNvSpPr>
            <a:spLocks noGrp="1"/>
          </p:cNvSpPr>
          <p:nvPr>
            <p:ph type="dt" sz="half" idx="10"/>
          </p:nvPr>
        </p:nvSpPr>
        <p:spPr/>
        <p:txBody>
          <a:bodyPr/>
          <a:lstStyle/>
          <a:p>
            <a:fld id="{FCFA98D3-FBF8-4963-8C89-C5D120AF5D2E}" type="datetimeFigureOut">
              <a:rPr lang="en-GB" smtClean="0"/>
              <a:t>30/11/2022</a:t>
            </a:fld>
            <a:endParaRPr lang="en-GB"/>
          </a:p>
        </p:txBody>
      </p:sp>
      <p:sp>
        <p:nvSpPr>
          <p:cNvPr id="5" name="Footer Placeholder 4">
            <a:extLst>
              <a:ext uri="{FF2B5EF4-FFF2-40B4-BE49-F238E27FC236}">
                <a16:creationId xmlns:a16="http://schemas.microsoft.com/office/drawing/2014/main" id="{1D56C06D-C791-40A4-AB1B-13AE4D058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36816-E807-4FF7-9CEC-CAAA214DEB8D}"/>
              </a:ext>
            </a:extLst>
          </p:cNvPr>
          <p:cNvSpPr>
            <a:spLocks noGrp="1"/>
          </p:cNvSpPr>
          <p:nvPr>
            <p:ph type="sldNum" sz="quarter" idx="12"/>
          </p:nvPr>
        </p:nvSpPr>
        <p:spPr/>
        <p:txBody>
          <a:bodyPr/>
          <a:lstStyle/>
          <a:p>
            <a:fld id="{D684D448-2D92-4FDA-A3FF-3DEEA6193AE7}" type="slidenum">
              <a:rPr lang="en-GB" smtClean="0"/>
              <a:t>‹#›</a:t>
            </a:fld>
            <a:endParaRPr lang="en-GB"/>
          </a:p>
        </p:txBody>
      </p:sp>
    </p:spTree>
    <p:extLst>
      <p:ext uri="{BB962C8B-B14F-4D97-AF65-F5344CB8AC3E}">
        <p14:creationId xmlns:p14="http://schemas.microsoft.com/office/powerpoint/2010/main" val="167077078"/>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609F59-760D-4CB9-85E1-F3626CCC28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3C5B36-2B62-4119-A366-D0DD8A15C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A036AC-EB8E-4C68-88C8-BFF910FB8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45051-2045-45DA-935E-2E3CA1A69ADC}" type="datetimeFigureOut">
              <a:rPr lang="en-US" smtClean="0"/>
              <a:t>11/30/2022</a:t>
            </a:fld>
            <a:endParaRPr lang="en-US" dirty="0"/>
          </a:p>
        </p:txBody>
      </p:sp>
      <p:sp>
        <p:nvSpPr>
          <p:cNvPr id="5" name="Footer Placeholder 4">
            <a:extLst>
              <a:ext uri="{FF2B5EF4-FFF2-40B4-BE49-F238E27FC236}">
                <a16:creationId xmlns:a16="http://schemas.microsoft.com/office/drawing/2014/main" id="{5E1080E2-8A9C-49FE-AED6-F7615DD69D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8F0555D-583D-44C2-AA7D-B1C89566A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13892187"/>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ransition spd="med">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609F59-760D-4CB9-85E1-F3626CCC28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3C5B36-2B62-4119-A366-D0DD8A15CB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A036AC-EB8E-4C68-88C8-BFF910FB84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45051-2045-45DA-935E-2E3CA1A69ADC}" type="datetimeFigureOut">
              <a:rPr lang="en-US" smtClean="0"/>
              <a:t>11/30/2022</a:t>
            </a:fld>
            <a:endParaRPr lang="en-US" dirty="0"/>
          </a:p>
        </p:txBody>
      </p:sp>
      <p:sp>
        <p:nvSpPr>
          <p:cNvPr id="5" name="Footer Placeholder 4">
            <a:extLst>
              <a:ext uri="{FF2B5EF4-FFF2-40B4-BE49-F238E27FC236}">
                <a16:creationId xmlns:a16="http://schemas.microsoft.com/office/drawing/2014/main" id="{5E1080E2-8A9C-49FE-AED6-F7615DD69D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B8F0555D-583D-44C2-AA7D-B1C89566A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41434896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ransition spd="med">
    <p:fade/>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www.bbc.co.uk/news/uk-scotland-49813941" TargetMode="Externa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White puzzle with one red piece">
            <a:extLst>
              <a:ext uri="{FF2B5EF4-FFF2-40B4-BE49-F238E27FC236}">
                <a16:creationId xmlns:a16="http://schemas.microsoft.com/office/drawing/2014/main" id="{7B275013-833D-40BC-BA4D-D049A5C74C5B}"/>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4F2E5834-87E5-4D34-8AD0-F90244A0A4B0}"/>
              </a:ext>
            </a:extLst>
          </p:cNvPr>
          <p:cNvSpPr>
            <a:spLocks noGrp="1"/>
          </p:cNvSpPr>
          <p:nvPr>
            <p:ph type="ctrTitle"/>
          </p:nvPr>
        </p:nvSpPr>
        <p:spPr>
          <a:xfrm>
            <a:off x="8022021" y="3231931"/>
            <a:ext cx="3852041" cy="1834056"/>
          </a:xfrm>
        </p:spPr>
        <p:txBody>
          <a:bodyPr>
            <a:normAutofit/>
          </a:bodyPr>
          <a:lstStyle/>
          <a:p>
            <a:r>
              <a:rPr lang="en-GB" dirty="0"/>
              <a:t>E. Social Psychology</a:t>
            </a:r>
          </a:p>
        </p:txBody>
      </p:sp>
      <p:sp>
        <p:nvSpPr>
          <p:cNvPr id="3" name="Subtitle 2">
            <a:extLst>
              <a:ext uri="{FF2B5EF4-FFF2-40B4-BE49-F238E27FC236}">
                <a16:creationId xmlns:a16="http://schemas.microsoft.com/office/drawing/2014/main" id="{D81E9416-E4AE-4CCF-B3D3-D1715BE5A285}"/>
              </a:ext>
            </a:extLst>
          </p:cNvPr>
          <p:cNvSpPr>
            <a:spLocks noGrp="1"/>
          </p:cNvSpPr>
          <p:nvPr>
            <p:ph type="subTitle" idx="1"/>
          </p:nvPr>
        </p:nvSpPr>
        <p:spPr>
          <a:xfrm>
            <a:off x="7782910" y="5242675"/>
            <a:ext cx="4330262" cy="683284"/>
          </a:xfrm>
        </p:spPr>
        <p:txBody>
          <a:bodyPr>
            <a:normAutofit/>
          </a:bodyPr>
          <a:lstStyle/>
          <a:p>
            <a:endParaRPr lang="en-GB" sz="200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089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91CA96-21D4-4ED4-B5A3-D9E200A2578C}"/>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Content</a:t>
            </a:r>
          </a:p>
        </p:txBody>
      </p:sp>
      <p:graphicFrame>
        <p:nvGraphicFramePr>
          <p:cNvPr id="7" name="Content Placeholder 4">
            <a:extLst>
              <a:ext uri="{FF2B5EF4-FFF2-40B4-BE49-F238E27FC236}">
                <a16:creationId xmlns:a16="http://schemas.microsoft.com/office/drawing/2014/main" id="{E9412C67-58A9-4478-8E8A-239917A7D9DB}"/>
              </a:ext>
            </a:extLst>
          </p:cNvPr>
          <p:cNvGraphicFramePr>
            <a:graphicFrameLocks noGrp="1"/>
          </p:cNvGraphicFramePr>
          <p:nvPr>
            <p:ph idx="1"/>
            <p:extLst>
              <p:ext uri="{D42A27DB-BD31-4B8C-83A1-F6EECF244321}">
                <p14:modId xmlns:p14="http://schemas.microsoft.com/office/powerpoint/2010/main" val="1363141743"/>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1462352"/>
      </p:ext>
    </p:extLst>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ChangeArrowheads="1"/>
          </p:cNvSpPr>
          <p:nvPr>
            <p:ph type="title"/>
          </p:nvPr>
        </p:nvSpPr>
        <p:spPr>
          <a:xfrm>
            <a:off x="75414" y="5722070"/>
            <a:ext cx="5486400" cy="1124147"/>
          </a:xfrm>
          <a:solidFill>
            <a:srgbClr val="7030A0"/>
          </a:solidFill>
        </p:spPr>
        <p:txBody>
          <a:bodyPr>
            <a:noAutofit/>
          </a:bodyPr>
          <a:lstStyle/>
          <a:p>
            <a:pPr algn="ctr"/>
            <a:r>
              <a:rPr lang="en-US" sz="4800" dirty="0">
                <a:solidFill>
                  <a:schemeClr val="bg1"/>
                </a:solidFill>
              </a:rPr>
              <a:t>Why We Conform</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4085350378"/>
              </p:ext>
            </p:extLst>
          </p:nvPr>
        </p:nvGraphicFramePr>
        <p:xfrm>
          <a:off x="163527" y="593858"/>
          <a:ext cx="8386040" cy="49502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Cloud Callout 1"/>
          <p:cNvSpPr/>
          <p:nvPr/>
        </p:nvSpPr>
        <p:spPr bwMode="auto">
          <a:xfrm>
            <a:off x="5647038" y="4323367"/>
            <a:ext cx="2648262" cy="2068643"/>
          </a:xfrm>
          <a:prstGeom prst="cloudCallout">
            <a:avLst>
              <a:gd name="adj1" fmla="val -2402"/>
              <a:gd name="adj2" fmla="val -8094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0" i="0" u="none" strike="noStrike" kern="1200" cap="none" spc="0" normalizeH="0" baseline="0" noProof="0" dirty="0">
                <a:ln>
                  <a:noFill/>
                </a:ln>
                <a:solidFill>
                  <a:srgbClr val="000000"/>
                </a:solidFill>
                <a:effectLst/>
                <a:uLnTx/>
                <a:uFillTx/>
                <a:latin typeface="Arial" charset="0"/>
                <a:ea typeface="ＭＳ Ｐゴシック" charset="0"/>
                <a:cs typeface="+mn-cs"/>
              </a:rPr>
              <a:t>What we ought to do</a:t>
            </a:r>
          </a:p>
        </p:txBody>
      </p:sp>
      <p:pic>
        <p:nvPicPr>
          <p:cNvPr id="4" name="Picture 3">
            <a:extLst>
              <a:ext uri="{FF2B5EF4-FFF2-40B4-BE49-F238E27FC236}">
                <a16:creationId xmlns:a16="http://schemas.microsoft.com/office/drawing/2014/main" id="{7BD5B198-56C4-4604-B373-CD0DB728DD85}"/>
              </a:ext>
            </a:extLst>
          </p:cNvPr>
          <p:cNvPicPr>
            <a:picLocks noChangeAspect="1"/>
          </p:cNvPicPr>
          <p:nvPr/>
        </p:nvPicPr>
        <p:blipFill>
          <a:blip r:embed="rId7"/>
          <a:stretch>
            <a:fillRect/>
          </a:stretch>
        </p:blipFill>
        <p:spPr>
          <a:xfrm>
            <a:off x="8692407" y="171588"/>
            <a:ext cx="3499593" cy="1980770"/>
          </a:xfrm>
          <a:prstGeom prst="rect">
            <a:avLst/>
          </a:prstGeom>
        </p:spPr>
      </p:pic>
      <p:pic>
        <p:nvPicPr>
          <p:cNvPr id="6" name="Picture 5">
            <a:extLst>
              <a:ext uri="{FF2B5EF4-FFF2-40B4-BE49-F238E27FC236}">
                <a16:creationId xmlns:a16="http://schemas.microsoft.com/office/drawing/2014/main" id="{3F48F36A-9E6B-4A3D-80FB-D490E5EFC284}"/>
              </a:ext>
            </a:extLst>
          </p:cNvPr>
          <p:cNvPicPr>
            <a:picLocks noChangeAspect="1"/>
          </p:cNvPicPr>
          <p:nvPr/>
        </p:nvPicPr>
        <p:blipFill>
          <a:blip r:embed="rId8"/>
          <a:stretch>
            <a:fillRect/>
          </a:stretch>
        </p:blipFill>
        <p:spPr>
          <a:xfrm>
            <a:off x="9116047" y="4477733"/>
            <a:ext cx="3075953" cy="2368484"/>
          </a:xfrm>
          <a:prstGeom prst="rect">
            <a:avLst/>
          </a:prstGeom>
        </p:spPr>
      </p:pic>
      <p:pic>
        <p:nvPicPr>
          <p:cNvPr id="7" name="Picture 6">
            <a:extLst>
              <a:ext uri="{FF2B5EF4-FFF2-40B4-BE49-F238E27FC236}">
                <a16:creationId xmlns:a16="http://schemas.microsoft.com/office/drawing/2014/main" id="{EB124137-2C45-46C8-940D-44CABAB41976}"/>
              </a:ext>
            </a:extLst>
          </p:cNvPr>
          <p:cNvPicPr>
            <a:picLocks noChangeAspect="1"/>
          </p:cNvPicPr>
          <p:nvPr/>
        </p:nvPicPr>
        <p:blipFill>
          <a:blip r:embed="rId9"/>
          <a:stretch>
            <a:fillRect/>
          </a:stretch>
        </p:blipFill>
        <p:spPr>
          <a:xfrm>
            <a:off x="9196698" y="2380267"/>
            <a:ext cx="2914650" cy="1943100"/>
          </a:xfrm>
          <a:prstGeom prst="rect">
            <a:avLst/>
          </a:prstGeom>
        </p:spPr>
      </p:pic>
    </p:spTree>
    <p:extLst>
      <p:ext uri="{BB962C8B-B14F-4D97-AF65-F5344CB8AC3E}">
        <p14:creationId xmlns:p14="http://schemas.microsoft.com/office/powerpoint/2010/main" val="36415714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3">
                                            <p:graphicEl>
                                              <a:dgm id="{B6C8752C-AEF8-5845-B923-5AEB3C0BA920}"/>
                                            </p:graphicEl>
                                          </p:spTgt>
                                        </p:tgtEl>
                                        <p:attrNameLst>
                                          <p:attrName>style.visibility</p:attrName>
                                        </p:attrNameLst>
                                      </p:cBhvr>
                                      <p:to>
                                        <p:strVal val="visible"/>
                                      </p:to>
                                    </p:set>
                                    <p:animEffect transition="in" filter="fade">
                                      <p:cBhvr>
                                        <p:cTn id="25" dur="1000"/>
                                        <p:tgtEl>
                                          <p:spTgt spid="3">
                                            <p:graphicEl>
                                              <a:dgm id="{B6C8752C-AEF8-5845-B923-5AEB3C0BA920}"/>
                                            </p:graphicEl>
                                          </p:spTgt>
                                        </p:tgtEl>
                                      </p:cBhvr>
                                    </p:animEffect>
                                    <p:anim calcmode="lin" valueType="num">
                                      <p:cBhvr>
                                        <p:cTn id="26" dur="1000" fill="hold"/>
                                        <p:tgtEl>
                                          <p:spTgt spid="3">
                                            <p:graphicEl>
                                              <a:dgm id="{B6C8752C-AEF8-5845-B923-5AEB3C0BA920}"/>
                                            </p:graphicEl>
                                          </p:spTgt>
                                        </p:tgtEl>
                                        <p:attrNameLst>
                                          <p:attrName>ppt_x</p:attrName>
                                        </p:attrNameLst>
                                      </p:cBhvr>
                                      <p:tavLst>
                                        <p:tav tm="0">
                                          <p:val>
                                            <p:strVal val="#ppt_x"/>
                                          </p:val>
                                        </p:tav>
                                        <p:tav tm="100000">
                                          <p:val>
                                            <p:strVal val="#ppt_x"/>
                                          </p:val>
                                        </p:tav>
                                      </p:tavLst>
                                    </p:anim>
                                    <p:anim calcmode="lin" valueType="num">
                                      <p:cBhvr>
                                        <p:cTn id="27" dur="1000" fill="hold"/>
                                        <p:tgtEl>
                                          <p:spTgt spid="3">
                                            <p:graphicEl>
                                              <a:dgm id="{B6C8752C-AEF8-5845-B923-5AEB3C0BA920}"/>
                                            </p:graphic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3">
                                            <p:graphicEl>
                                              <a:dgm id="{F83CF670-87AD-874E-A88B-3B38B53C28F0}"/>
                                            </p:graphicEl>
                                          </p:spTgt>
                                        </p:tgtEl>
                                        <p:attrNameLst>
                                          <p:attrName>style.visibility</p:attrName>
                                        </p:attrNameLst>
                                      </p:cBhvr>
                                      <p:to>
                                        <p:strVal val="visible"/>
                                      </p:to>
                                    </p:set>
                                    <p:animEffect transition="in" filter="fade">
                                      <p:cBhvr>
                                        <p:cTn id="32" dur="1000"/>
                                        <p:tgtEl>
                                          <p:spTgt spid="3">
                                            <p:graphicEl>
                                              <a:dgm id="{F83CF670-87AD-874E-A88B-3B38B53C28F0}"/>
                                            </p:graphicEl>
                                          </p:spTgt>
                                        </p:tgtEl>
                                      </p:cBhvr>
                                    </p:animEffect>
                                    <p:anim calcmode="lin" valueType="num">
                                      <p:cBhvr>
                                        <p:cTn id="33" dur="1000" fill="hold"/>
                                        <p:tgtEl>
                                          <p:spTgt spid="3">
                                            <p:graphicEl>
                                              <a:dgm id="{F83CF670-87AD-874E-A88B-3B38B53C28F0}"/>
                                            </p:graphicEl>
                                          </p:spTgt>
                                        </p:tgtEl>
                                        <p:attrNameLst>
                                          <p:attrName>ppt_x</p:attrName>
                                        </p:attrNameLst>
                                      </p:cBhvr>
                                      <p:tavLst>
                                        <p:tav tm="0">
                                          <p:val>
                                            <p:strVal val="#ppt_x"/>
                                          </p:val>
                                        </p:tav>
                                        <p:tav tm="100000">
                                          <p:val>
                                            <p:strVal val="#ppt_x"/>
                                          </p:val>
                                        </p:tav>
                                      </p:tavLst>
                                    </p:anim>
                                    <p:anim calcmode="lin" valueType="num">
                                      <p:cBhvr>
                                        <p:cTn id="34" dur="1000" fill="hold"/>
                                        <p:tgtEl>
                                          <p:spTgt spid="3">
                                            <p:graphicEl>
                                              <a:dgm id="{F83CF670-87AD-874E-A88B-3B38B53C28F0}"/>
                                            </p:graphic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graphicEl>
                                              <a:dgm id="{10268FFE-C4D7-9C46-8A83-6D4B9EC50EED}"/>
                                            </p:graphicEl>
                                          </p:spTgt>
                                        </p:tgtEl>
                                        <p:attrNameLst>
                                          <p:attrName>style.visibility</p:attrName>
                                        </p:attrNameLst>
                                      </p:cBhvr>
                                      <p:to>
                                        <p:strVal val="visible"/>
                                      </p:to>
                                    </p:set>
                                    <p:animEffect transition="in" filter="fade">
                                      <p:cBhvr>
                                        <p:cTn id="37" dur="1000"/>
                                        <p:tgtEl>
                                          <p:spTgt spid="3">
                                            <p:graphicEl>
                                              <a:dgm id="{10268FFE-C4D7-9C46-8A83-6D4B9EC50EED}"/>
                                            </p:graphicEl>
                                          </p:spTgt>
                                        </p:tgtEl>
                                      </p:cBhvr>
                                    </p:animEffect>
                                    <p:anim calcmode="lin" valueType="num">
                                      <p:cBhvr>
                                        <p:cTn id="38" dur="1000" fill="hold"/>
                                        <p:tgtEl>
                                          <p:spTgt spid="3">
                                            <p:graphicEl>
                                              <a:dgm id="{10268FFE-C4D7-9C46-8A83-6D4B9EC50EED}"/>
                                            </p:graphicEl>
                                          </p:spTgt>
                                        </p:tgtEl>
                                        <p:attrNameLst>
                                          <p:attrName>ppt_x</p:attrName>
                                        </p:attrNameLst>
                                      </p:cBhvr>
                                      <p:tavLst>
                                        <p:tav tm="0">
                                          <p:val>
                                            <p:strVal val="#ppt_x"/>
                                          </p:val>
                                        </p:tav>
                                        <p:tav tm="100000">
                                          <p:val>
                                            <p:strVal val="#ppt_x"/>
                                          </p:val>
                                        </p:tav>
                                      </p:tavLst>
                                    </p:anim>
                                    <p:anim calcmode="lin" valueType="num">
                                      <p:cBhvr>
                                        <p:cTn id="39" dur="1000" fill="hold"/>
                                        <p:tgtEl>
                                          <p:spTgt spid="3">
                                            <p:graphicEl>
                                              <a:dgm id="{10268FFE-C4D7-9C46-8A83-6D4B9EC50EED}"/>
                                            </p:graphic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3">
                                            <p:graphicEl>
                                              <a:dgm id="{8E8F9663-37F3-B54D-8E1E-493DE20C6C9E}"/>
                                            </p:graphicEl>
                                          </p:spTgt>
                                        </p:tgtEl>
                                        <p:attrNameLst>
                                          <p:attrName>style.visibility</p:attrName>
                                        </p:attrNameLst>
                                      </p:cBhvr>
                                      <p:to>
                                        <p:strVal val="visible"/>
                                      </p:to>
                                    </p:set>
                                    <p:animEffect transition="in" filter="fade">
                                      <p:cBhvr>
                                        <p:cTn id="44" dur="1000"/>
                                        <p:tgtEl>
                                          <p:spTgt spid="3">
                                            <p:graphicEl>
                                              <a:dgm id="{8E8F9663-37F3-B54D-8E1E-493DE20C6C9E}"/>
                                            </p:graphicEl>
                                          </p:spTgt>
                                        </p:tgtEl>
                                      </p:cBhvr>
                                    </p:animEffect>
                                    <p:anim calcmode="lin" valueType="num">
                                      <p:cBhvr>
                                        <p:cTn id="45" dur="1000" fill="hold"/>
                                        <p:tgtEl>
                                          <p:spTgt spid="3">
                                            <p:graphicEl>
                                              <a:dgm id="{8E8F9663-37F3-B54D-8E1E-493DE20C6C9E}"/>
                                            </p:graphicEl>
                                          </p:spTgt>
                                        </p:tgtEl>
                                        <p:attrNameLst>
                                          <p:attrName>ppt_x</p:attrName>
                                        </p:attrNameLst>
                                      </p:cBhvr>
                                      <p:tavLst>
                                        <p:tav tm="0">
                                          <p:val>
                                            <p:strVal val="#ppt_x"/>
                                          </p:val>
                                        </p:tav>
                                        <p:tav tm="100000">
                                          <p:val>
                                            <p:strVal val="#ppt_x"/>
                                          </p:val>
                                        </p:tav>
                                      </p:tavLst>
                                    </p:anim>
                                    <p:anim calcmode="lin" valueType="num">
                                      <p:cBhvr>
                                        <p:cTn id="46" dur="1000" fill="hold"/>
                                        <p:tgtEl>
                                          <p:spTgt spid="3">
                                            <p:graphicEl>
                                              <a:dgm id="{8E8F9663-37F3-B54D-8E1E-493DE20C6C9E}"/>
                                            </p:graphicEl>
                                          </p:spTgt>
                                        </p:tgtEl>
                                        <p:attrNameLst>
                                          <p:attrName>ppt_y</p:attrName>
                                        </p:attrNameLst>
                                      </p:cBhvr>
                                      <p:tavLst>
                                        <p:tav tm="0">
                                          <p:val>
                                            <p:strVal val="#ppt_y+.1"/>
                                          </p:val>
                                        </p:tav>
                                        <p:tav tm="100000">
                                          <p:val>
                                            <p:strVal val="#ppt_y"/>
                                          </p:val>
                                        </p:tav>
                                      </p:tavLst>
                                    </p:anim>
                                  </p:childTnLst>
                                </p:cTn>
                              </p:par>
                              <p:par>
                                <p:cTn id="47" presetID="42" presetClass="entr" presetSubtype="0" fill="hold" grpId="0" nodeType="withEffect">
                                  <p:stCondLst>
                                    <p:cond delay="0"/>
                                  </p:stCondLst>
                                  <p:childTnLst>
                                    <p:set>
                                      <p:cBhvr>
                                        <p:cTn id="48" dur="1" fill="hold">
                                          <p:stCondLst>
                                            <p:cond delay="0"/>
                                          </p:stCondLst>
                                        </p:cTn>
                                        <p:tgtEl>
                                          <p:spTgt spid="3">
                                            <p:graphicEl>
                                              <a:dgm id="{876C1E7B-8583-5148-81B6-537FE5A190A2}"/>
                                            </p:graphicEl>
                                          </p:spTgt>
                                        </p:tgtEl>
                                        <p:attrNameLst>
                                          <p:attrName>style.visibility</p:attrName>
                                        </p:attrNameLst>
                                      </p:cBhvr>
                                      <p:to>
                                        <p:strVal val="visible"/>
                                      </p:to>
                                    </p:set>
                                    <p:animEffect transition="in" filter="fade">
                                      <p:cBhvr>
                                        <p:cTn id="49" dur="1000"/>
                                        <p:tgtEl>
                                          <p:spTgt spid="3">
                                            <p:graphicEl>
                                              <a:dgm id="{876C1E7B-8583-5148-81B6-537FE5A190A2}"/>
                                            </p:graphicEl>
                                          </p:spTgt>
                                        </p:tgtEl>
                                      </p:cBhvr>
                                    </p:animEffect>
                                    <p:anim calcmode="lin" valueType="num">
                                      <p:cBhvr>
                                        <p:cTn id="50" dur="1000" fill="hold"/>
                                        <p:tgtEl>
                                          <p:spTgt spid="3">
                                            <p:graphicEl>
                                              <a:dgm id="{876C1E7B-8583-5148-81B6-537FE5A190A2}"/>
                                            </p:graphicEl>
                                          </p:spTgt>
                                        </p:tgtEl>
                                        <p:attrNameLst>
                                          <p:attrName>ppt_x</p:attrName>
                                        </p:attrNameLst>
                                      </p:cBhvr>
                                      <p:tavLst>
                                        <p:tav tm="0">
                                          <p:val>
                                            <p:strVal val="#ppt_x"/>
                                          </p:val>
                                        </p:tav>
                                        <p:tav tm="100000">
                                          <p:val>
                                            <p:strVal val="#ppt_x"/>
                                          </p:val>
                                        </p:tav>
                                      </p:tavLst>
                                    </p:anim>
                                    <p:anim calcmode="lin" valueType="num">
                                      <p:cBhvr>
                                        <p:cTn id="51" dur="1000" fill="hold"/>
                                        <p:tgtEl>
                                          <p:spTgt spid="3">
                                            <p:graphicEl>
                                              <a:dgm id="{876C1E7B-8583-5148-81B6-537FE5A190A2}"/>
                                            </p:graphic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graphicEl>
                                              <a:dgm id="{A14F175F-0B70-704D-9D25-8AF649E094EB}"/>
                                            </p:graphicEl>
                                          </p:spTgt>
                                        </p:tgtEl>
                                        <p:attrNameLst>
                                          <p:attrName>style.visibility</p:attrName>
                                        </p:attrNameLst>
                                      </p:cBhvr>
                                      <p:to>
                                        <p:strVal val="visible"/>
                                      </p:to>
                                    </p:set>
                                    <p:animEffect transition="in" filter="fade">
                                      <p:cBhvr>
                                        <p:cTn id="56" dur="1000"/>
                                        <p:tgtEl>
                                          <p:spTgt spid="3">
                                            <p:graphicEl>
                                              <a:dgm id="{A14F175F-0B70-704D-9D25-8AF649E094EB}"/>
                                            </p:graphicEl>
                                          </p:spTgt>
                                        </p:tgtEl>
                                      </p:cBhvr>
                                    </p:animEffect>
                                    <p:anim calcmode="lin" valueType="num">
                                      <p:cBhvr>
                                        <p:cTn id="57" dur="1000" fill="hold"/>
                                        <p:tgtEl>
                                          <p:spTgt spid="3">
                                            <p:graphicEl>
                                              <a:dgm id="{A14F175F-0B70-704D-9D25-8AF649E094EB}"/>
                                            </p:graphicEl>
                                          </p:spTgt>
                                        </p:tgtEl>
                                        <p:attrNameLst>
                                          <p:attrName>ppt_x</p:attrName>
                                        </p:attrNameLst>
                                      </p:cBhvr>
                                      <p:tavLst>
                                        <p:tav tm="0">
                                          <p:val>
                                            <p:strVal val="#ppt_x"/>
                                          </p:val>
                                        </p:tav>
                                        <p:tav tm="100000">
                                          <p:val>
                                            <p:strVal val="#ppt_x"/>
                                          </p:val>
                                        </p:tav>
                                      </p:tavLst>
                                    </p:anim>
                                    <p:anim calcmode="lin" valueType="num">
                                      <p:cBhvr>
                                        <p:cTn id="58" dur="1000" fill="hold"/>
                                        <p:tgtEl>
                                          <p:spTgt spid="3">
                                            <p:graphicEl>
                                              <a:dgm id="{A14F175F-0B70-704D-9D25-8AF649E094EB}"/>
                                            </p:graphicEl>
                                          </p:spTgt>
                                        </p:tgtEl>
                                        <p:attrNameLst>
                                          <p:attrName>ppt_y</p:attrName>
                                        </p:attrNameLst>
                                      </p:cBhvr>
                                      <p:tavLst>
                                        <p:tav tm="0">
                                          <p:val>
                                            <p:strVal val="#ppt_y+.1"/>
                                          </p:val>
                                        </p:tav>
                                        <p:tav tm="100000">
                                          <p:val>
                                            <p:strVal val="#ppt_y"/>
                                          </p:val>
                                        </p:tav>
                                      </p:tavLst>
                                    </p:anim>
                                  </p:childTnLst>
                                </p:cTn>
                              </p:par>
                              <p:par>
                                <p:cTn id="59" presetID="42" presetClass="entr" presetSubtype="0" fill="hold" grpId="0" nodeType="withEffect">
                                  <p:stCondLst>
                                    <p:cond delay="0"/>
                                  </p:stCondLst>
                                  <p:childTnLst>
                                    <p:set>
                                      <p:cBhvr>
                                        <p:cTn id="60" dur="1" fill="hold">
                                          <p:stCondLst>
                                            <p:cond delay="0"/>
                                          </p:stCondLst>
                                        </p:cTn>
                                        <p:tgtEl>
                                          <p:spTgt spid="3">
                                            <p:graphicEl>
                                              <a:dgm id="{766C5F92-3B83-2240-9CC8-6BEE398AFF6F}"/>
                                            </p:graphicEl>
                                          </p:spTgt>
                                        </p:tgtEl>
                                        <p:attrNameLst>
                                          <p:attrName>style.visibility</p:attrName>
                                        </p:attrNameLst>
                                      </p:cBhvr>
                                      <p:to>
                                        <p:strVal val="visible"/>
                                      </p:to>
                                    </p:set>
                                    <p:animEffect transition="in" filter="fade">
                                      <p:cBhvr>
                                        <p:cTn id="61" dur="1000"/>
                                        <p:tgtEl>
                                          <p:spTgt spid="3">
                                            <p:graphicEl>
                                              <a:dgm id="{766C5F92-3B83-2240-9CC8-6BEE398AFF6F}"/>
                                            </p:graphicEl>
                                          </p:spTgt>
                                        </p:tgtEl>
                                      </p:cBhvr>
                                    </p:animEffect>
                                    <p:anim calcmode="lin" valueType="num">
                                      <p:cBhvr>
                                        <p:cTn id="62" dur="1000" fill="hold"/>
                                        <p:tgtEl>
                                          <p:spTgt spid="3">
                                            <p:graphicEl>
                                              <a:dgm id="{766C5F92-3B83-2240-9CC8-6BEE398AFF6F}"/>
                                            </p:graphicEl>
                                          </p:spTgt>
                                        </p:tgtEl>
                                        <p:attrNameLst>
                                          <p:attrName>ppt_x</p:attrName>
                                        </p:attrNameLst>
                                      </p:cBhvr>
                                      <p:tavLst>
                                        <p:tav tm="0">
                                          <p:val>
                                            <p:strVal val="#ppt_x"/>
                                          </p:val>
                                        </p:tav>
                                        <p:tav tm="100000">
                                          <p:val>
                                            <p:strVal val="#ppt_x"/>
                                          </p:val>
                                        </p:tav>
                                      </p:tavLst>
                                    </p:anim>
                                    <p:anim calcmode="lin" valueType="num">
                                      <p:cBhvr>
                                        <p:cTn id="63" dur="1000" fill="hold"/>
                                        <p:tgtEl>
                                          <p:spTgt spid="3">
                                            <p:graphicEl>
                                              <a:dgm id="{766C5F92-3B83-2240-9CC8-6BEE398AFF6F}"/>
                                            </p:graphic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tgtEl>
                                        <p:attrNameLst>
                                          <p:attrName>style.visibility</p:attrName>
                                        </p:attrNameLst>
                                      </p:cBhvr>
                                      <p:to>
                                        <p:strVal val="visible"/>
                                      </p:to>
                                    </p:set>
                                    <p:animEffect transition="in" filter="fade">
                                      <p:cBhvr>
                                        <p:cTn id="68"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3" name="Group 72">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74"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5361" name="Rectangle 2"/>
          <p:cNvSpPr>
            <a:spLocks noGrp="1" noChangeArrowheads="1"/>
          </p:cNvSpPr>
          <p:nvPr>
            <p:ph type="title"/>
          </p:nvPr>
        </p:nvSpPr>
        <p:spPr>
          <a:xfrm>
            <a:off x="1098468" y="885651"/>
            <a:ext cx="3419211" cy="4624603"/>
          </a:xfrm>
        </p:spPr>
        <p:txBody>
          <a:bodyPr>
            <a:normAutofit/>
          </a:bodyPr>
          <a:lstStyle/>
          <a:p>
            <a:r>
              <a:rPr lang="en-US" sz="5400" dirty="0">
                <a:solidFill>
                  <a:srgbClr val="FFFFFF"/>
                </a:solidFill>
              </a:rPr>
              <a:t>What is…?</a:t>
            </a:r>
          </a:p>
        </p:txBody>
      </p:sp>
      <p:sp>
        <p:nvSpPr>
          <p:cNvPr id="15362" name="Rectangle 3"/>
          <p:cNvSpPr>
            <a:spLocks noGrp="1" noChangeArrowheads="1"/>
          </p:cNvSpPr>
          <p:nvPr>
            <p:ph idx="1"/>
          </p:nvPr>
        </p:nvSpPr>
        <p:spPr>
          <a:xfrm>
            <a:off x="4978708" y="885651"/>
            <a:ext cx="6525220" cy="4616849"/>
          </a:xfrm>
        </p:spPr>
        <p:txBody>
          <a:bodyPr anchor="ctr">
            <a:normAutofit/>
          </a:bodyPr>
          <a:lstStyle/>
          <a:p>
            <a:r>
              <a:rPr lang="en-US" sz="4000" b="1" dirty="0"/>
              <a:t>Social psychology</a:t>
            </a:r>
          </a:p>
          <a:p>
            <a:pPr lvl="1"/>
            <a:r>
              <a:rPr lang="en-US" dirty="0"/>
              <a:t>The scientific study of how we influence one another</a:t>
            </a:r>
            <a:r>
              <a:rPr lang="fr-FR" altLang="ja-JP" dirty="0"/>
              <a:t>'</a:t>
            </a:r>
            <a:r>
              <a:rPr lang="en-US" altLang="ja-JP" dirty="0"/>
              <a:t>s </a:t>
            </a:r>
            <a:r>
              <a:rPr lang="en-US" altLang="ja-JP" dirty="0" err="1"/>
              <a:t>behaviour</a:t>
            </a:r>
            <a:r>
              <a:rPr lang="en-US" altLang="ja-JP" dirty="0"/>
              <a:t> and thinking</a:t>
            </a:r>
          </a:p>
          <a:p>
            <a:pPr lvl="1"/>
            <a:r>
              <a:rPr lang="en-US" altLang="ja-JP" dirty="0"/>
              <a:t>Focuses on how situational forces influence our </a:t>
            </a:r>
            <a:r>
              <a:rPr lang="en-US" altLang="ja-JP" dirty="0" err="1"/>
              <a:t>behaviour</a:t>
            </a:r>
            <a:r>
              <a:rPr lang="en-US" altLang="ja-JP" dirty="0"/>
              <a:t> and thinking</a:t>
            </a:r>
          </a:p>
          <a:p>
            <a:r>
              <a:rPr lang="en-US" sz="4000" b="1" dirty="0"/>
              <a:t>Social influence</a:t>
            </a:r>
          </a:p>
          <a:p>
            <a:pPr lvl="1"/>
            <a:r>
              <a:rPr lang="en-US" dirty="0"/>
              <a:t>Examines how other people and the social forces they create influence an individual</a:t>
            </a:r>
            <a:r>
              <a:rPr lang="fr-FR" altLang="ja-JP" dirty="0"/>
              <a:t>'</a:t>
            </a:r>
            <a:r>
              <a:rPr lang="en-US" altLang="ja-JP" dirty="0"/>
              <a:t>s </a:t>
            </a:r>
            <a:r>
              <a:rPr lang="en-US" altLang="ja-JP" dirty="0" err="1"/>
              <a:t>behaviour</a:t>
            </a:r>
            <a:r>
              <a:rPr lang="en-US" altLang="ja-JP" dirty="0"/>
              <a:t> </a:t>
            </a:r>
          </a:p>
          <a:p>
            <a:endParaRPr lang="en-US" sz="2400" dirty="0"/>
          </a:p>
        </p:txBody>
      </p:sp>
    </p:spTree>
    <p:extLst>
      <p:ext uri="{BB962C8B-B14F-4D97-AF65-F5344CB8AC3E}">
        <p14:creationId xmlns:p14="http://schemas.microsoft.com/office/powerpoint/2010/main" val="7857968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362">
                                            <p:txEl>
                                              <p:pRg st="0" end="0"/>
                                            </p:txEl>
                                          </p:spTgt>
                                        </p:tgtEl>
                                        <p:attrNameLst>
                                          <p:attrName>style.visibility</p:attrName>
                                        </p:attrNameLst>
                                      </p:cBhvr>
                                      <p:to>
                                        <p:strVal val="visible"/>
                                      </p:to>
                                    </p:set>
                                    <p:anim calcmode="lin" valueType="num">
                                      <p:cBhvr additive="base">
                                        <p:cTn id="7" dur="500" fill="hold"/>
                                        <p:tgtEl>
                                          <p:spTgt spid="1536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536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5362">
                                            <p:txEl>
                                              <p:pRg st="1" end="1"/>
                                            </p:txEl>
                                          </p:spTgt>
                                        </p:tgtEl>
                                        <p:attrNameLst>
                                          <p:attrName>style.visibility</p:attrName>
                                        </p:attrNameLst>
                                      </p:cBhvr>
                                      <p:to>
                                        <p:strVal val="visible"/>
                                      </p:to>
                                    </p:set>
                                    <p:anim calcmode="lin" valueType="num">
                                      <p:cBhvr additive="base">
                                        <p:cTn id="11" dur="500" fill="hold"/>
                                        <p:tgtEl>
                                          <p:spTgt spid="1536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536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5362">
                                            <p:txEl>
                                              <p:pRg st="2" end="2"/>
                                            </p:txEl>
                                          </p:spTgt>
                                        </p:tgtEl>
                                        <p:attrNameLst>
                                          <p:attrName>style.visibility</p:attrName>
                                        </p:attrNameLst>
                                      </p:cBhvr>
                                      <p:to>
                                        <p:strVal val="visible"/>
                                      </p:to>
                                    </p:set>
                                    <p:anim calcmode="lin" valueType="num">
                                      <p:cBhvr additive="base">
                                        <p:cTn id="15" dur="500" fill="hold"/>
                                        <p:tgtEl>
                                          <p:spTgt spid="1536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536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5362">
                                            <p:txEl>
                                              <p:pRg st="3" end="3"/>
                                            </p:txEl>
                                          </p:spTgt>
                                        </p:tgtEl>
                                        <p:attrNameLst>
                                          <p:attrName>style.visibility</p:attrName>
                                        </p:attrNameLst>
                                      </p:cBhvr>
                                      <p:to>
                                        <p:strVal val="visible"/>
                                      </p:to>
                                    </p:set>
                                    <p:anim calcmode="lin" valueType="num">
                                      <p:cBhvr additive="base">
                                        <p:cTn id="21" dur="500" fill="hold"/>
                                        <p:tgtEl>
                                          <p:spTgt spid="15362">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15362">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15362">
                                            <p:txEl>
                                              <p:pRg st="4" end="4"/>
                                            </p:txEl>
                                          </p:spTgt>
                                        </p:tgtEl>
                                        <p:attrNameLst>
                                          <p:attrName>style.visibility</p:attrName>
                                        </p:attrNameLst>
                                      </p:cBhvr>
                                      <p:to>
                                        <p:strVal val="visible"/>
                                      </p:to>
                                    </p:set>
                                    <p:anim calcmode="lin" valueType="num">
                                      <p:cBhvr additive="base">
                                        <p:cTn id="25" dur="500" fill="hold"/>
                                        <p:tgtEl>
                                          <p:spTgt spid="1536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536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14F6B93-6BE1-440A-B360-DC3B7AE4ED9B}"/>
              </a:ext>
            </a:extLst>
          </p:cNvPr>
          <p:cNvSpPr/>
          <p:nvPr/>
        </p:nvSpPr>
        <p:spPr bwMode="auto">
          <a:xfrm>
            <a:off x="5930842" y="3295651"/>
            <a:ext cx="165158" cy="133349"/>
          </a:xfrm>
          <a:prstGeom prst="ellipse">
            <a:avLst/>
          </a:prstGeom>
          <a:solidFill>
            <a:schemeClr val="bg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3773055063"/>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9362" name="Rectangle 2"/>
          <p:cNvSpPr>
            <a:spLocks noGrp="1" noChangeArrowheads="1"/>
          </p:cNvSpPr>
          <p:nvPr>
            <p:ph type="title"/>
          </p:nvPr>
        </p:nvSpPr>
        <p:spPr>
          <a:xfrm>
            <a:off x="4965430" y="629268"/>
            <a:ext cx="6586491" cy="1286160"/>
          </a:xfrm>
        </p:spPr>
        <p:txBody>
          <a:bodyPr anchor="b">
            <a:normAutofit/>
          </a:bodyPr>
          <a:lstStyle/>
          <a:p>
            <a:r>
              <a:rPr lang="en-US" sz="4100"/>
              <a:t>The </a:t>
            </a:r>
            <a:r>
              <a:rPr lang="en-US" sz="4100" err="1"/>
              <a:t>Sherif</a:t>
            </a:r>
            <a:r>
              <a:rPr lang="en-US" sz="4100"/>
              <a:t> Study and Informational Social Influence </a:t>
            </a:r>
          </a:p>
        </p:txBody>
      </p:sp>
      <p:sp>
        <p:nvSpPr>
          <p:cNvPr id="20482" name="Rectangle 3"/>
          <p:cNvSpPr>
            <a:spLocks noGrp="1" noChangeArrowheads="1"/>
          </p:cNvSpPr>
          <p:nvPr>
            <p:ph idx="1"/>
          </p:nvPr>
        </p:nvSpPr>
        <p:spPr>
          <a:xfrm>
            <a:off x="4965431" y="2438400"/>
            <a:ext cx="6586489" cy="3785419"/>
          </a:xfrm>
        </p:spPr>
        <p:txBody>
          <a:bodyPr>
            <a:normAutofit/>
          </a:bodyPr>
          <a:lstStyle/>
          <a:p>
            <a:r>
              <a:rPr lang="en-US" sz="2400" dirty="0"/>
              <a:t>The light never moved (autokinetic effect), but participants reported movement when alone and in a group setting</a:t>
            </a:r>
          </a:p>
          <a:p>
            <a:pPr lvl="1"/>
            <a:r>
              <a:rPr lang="en-US" dirty="0"/>
              <a:t>After several exposures, the individual estimates converged on a common group norm</a:t>
            </a:r>
          </a:p>
          <a:p>
            <a:pPr lvl="1"/>
            <a:r>
              <a:rPr lang="en-US" dirty="0"/>
              <a:t>A year later, participants were brought back and made estimates alone; these estimates remained at the group norm</a:t>
            </a:r>
          </a:p>
        </p:txBody>
      </p:sp>
      <p:pic>
        <p:nvPicPr>
          <p:cNvPr id="399364" name="Picture 399363" descr="One in a crowd">
            <a:extLst>
              <a:ext uri="{FF2B5EF4-FFF2-40B4-BE49-F238E27FC236}">
                <a16:creationId xmlns:a16="http://schemas.microsoft.com/office/drawing/2014/main" id="{C742FDFD-470A-44CE-976A-171C9E07BD32}"/>
              </a:ext>
            </a:extLst>
          </p:cNvPr>
          <p:cNvPicPr>
            <a:picLocks noChangeAspect="1"/>
          </p:cNvPicPr>
          <p:nvPr/>
        </p:nvPicPr>
        <p:blipFill rotWithShape="1">
          <a:blip r:embed="rId3"/>
          <a:srcRect l="28748" r="20557"/>
          <a:stretch/>
        </p:blipFill>
        <p:spPr>
          <a:xfrm>
            <a:off x="20" y="10"/>
            <a:ext cx="4635571" cy="6857990"/>
          </a:xfrm>
          <a:prstGeom prst="rect">
            <a:avLst/>
          </a:prstGeom>
          <a:effec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B38F6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343825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482">
                                            <p:txEl>
                                              <p:pRg st="0" end="0"/>
                                            </p:txEl>
                                          </p:spTgt>
                                        </p:tgtEl>
                                        <p:attrNameLst>
                                          <p:attrName>style.visibility</p:attrName>
                                        </p:attrNameLst>
                                      </p:cBhvr>
                                      <p:to>
                                        <p:strVal val="visible"/>
                                      </p:to>
                                    </p:set>
                                    <p:animEffect transition="in" filter="fade">
                                      <p:cBhvr>
                                        <p:cTn id="7" dur="1000"/>
                                        <p:tgtEl>
                                          <p:spTgt spid="20482">
                                            <p:txEl>
                                              <p:pRg st="0" end="0"/>
                                            </p:txEl>
                                          </p:spTgt>
                                        </p:tgtEl>
                                      </p:cBhvr>
                                    </p:animEffect>
                                    <p:anim calcmode="lin" valueType="num">
                                      <p:cBhvr>
                                        <p:cTn id="8" dur="1000" fill="hold"/>
                                        <p:tgtEl>
                                          <p:spTgt spid="2048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048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482">
                                            <p:txEl>
                                              <p:pRg st="1" end="1"/>
                                            </p:txEl>
                                          </p:spTgt>
                                        </p:tgtEl>
                                        <p:attrNameLst>
                                          <p:attrName>style.visibility</p:attrName>
                                        </p:attrNameLst>
                                      </p:cBhvr>
                                      <p:to>
                                        <p:strVal val="visible"/>
                                      </p:to>
                                    </p:set>
                                    <p:animEffect transition="in" filter="fade">
                                      <p:cBhvr>
                                        <p:cTn id="14" dur="1000"/>
                                        <p:tgtEl>
                                          <p:spTgt spid="20482">
                                            <p:txEl>
                                              <p:pRg st="1" end="1"/>
                                            </p:txEl>
                                          </p:spTgt>
                                        </p:tgtEl>
                                      </p:cBhvr>
                                    </p:animEffect>
                                    <p:anim calcmode="lin" valueType="num">
                                      <p:cBhvr>
                                        <p:cTn id="15" dur="1000" fill="hold"/>
                                        <p:tgtEl>
                                          <p:spTgt spid="2048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048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482">
                                            <p:txEl>
                                              <p:pRg st="2" end="2"/>
                                            </p:txEl>
                                          </p:spTgt>
                                        </p:tgtEl>
                                        <p:attrNameLst>
                                          <p:attrName>style.visibility</p:attrName>
                                        </p:attrNameLst>
                                      </p:cBhvr>
                                      <p:to>
                                        <p:strVal val="visible"/>
                                      </p:to>
                                    </p:set>
                                    <p:animEffect transition="in" filter="fade">
                                      <p:cBhvr>
                                        <p:cTn id="21" dur="1000"/>
                                        <p:tgtEl>
                                          <p:spTgt spid="20482">
                                            <p:txEl>
                                              <p:pRg st="2" end="2"/>
                                            </p:txEl>
                                          </p:spTgt>
                                        </p:tgtEl>
                                      </p:cBhvr>
                                    </p:animEffect>
                                    <p:anim calcmode="lin" valueType="num">
                                      <p:cBhvr>
                                        <p:cTn id="22" dur="1000" fill="hold"/>
                                        <p:tgtEl>
                                          <p:spTgt spid="2048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048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525D5B85-7931-4F67-A564-A9C8C9E7DE2C}"/>
              </a:ext>
            </a:extLst>
          </p:cNvPr>
          <p:cNvSpPr>
            <a:spLocks noChangeArrowheads="1"/>
          </p:cNvSpPr>
          <p:nvPr/>
        </p:nvSpPr>
        <p:spPr bwMode="auto">
          <a:xfrm>
            <a:off x="638882" y="639193"/>
            <a:ext cx="3571810" cy="3573516"/>
          </a:xfrm>
          <a:prstGeom prst="rect">
            <a:avLst/>
          </a:prstGeom>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lIns="91440" tIns="45720" rIns="91440" bIns="45720" rtlCol="0" anchor="b">
            <a:normAutofit/>
          </a:bodyPr>
          <a:lstStyle/>
          <a:p>
            <a:pPr marL="0" marR="0" lvl="0" indent="0" fontAlgn="base">
              <a:lnSpc>
                <a:spcPct val="90000"/>
              </a:lnSpc>
              <a:spcBef>
                <a:spcPct val="0"/>
              </a:spcBef>
              <a:spcAft>
                <a:spcPts val="600"/>
              </a:spcAft>
              <a:buClrTx/>
              <a:buSzTx/>
              <a:tabLst/>
              <a:defRPr/>
            </a:pPr>
            <a:r>
              <a:rPr kumimoji="0" lang="en-US" sz="5600" b="1" i="0" u="none" strike="noStrike" kern="1200" cap="none" spc="0" normalizeH="0" baseline="0" noProof="0">
                <a:ln>
                  <a:noFill/>
                </a:ln>
                <a:solidFill>
                  <a:schemeClr val="tx1"/>
                </a:solidFill>
                <a:effectLst/>
                <a:uLnTx/>
                <a:uFillTx/>
                <a:latin typeface="+mj-lt"/>
                <a:ea typeface="+mj-ea"/>
                <a:cs typeface="+mj-cs"/>
              </a:rPr>
              <a:t>Results of Sherif's Study of Conformity</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een Shot 2013-11-05 at 3.37.56 PM.png">
            <a:extLst>
              <a:ext uri="{FF2B5EF4-FFF2-40B4-BE49-F238E27FC236}">
                <a16:creationId xmlns:a16="http://schemas.microsoft.com/office/drawing/2014/main" id="{4C4DF307-321A-4BF8-AF52-05A0F3CFB8A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0692" y="1044331"/>
            <a:ext cx="7661588" cy="4769338"/>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109062058"/>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1410" name="Rectangle 2"/>
          <p:cNvSpPr>
            <a:spLocks noGrp="1" noChangeArrowheads="1"/>
          </p:cNvSpPr>
          <p:nvPr>
            <p:ph type="title"/>
          </p:nvPr>
        </p:nvSpPr>
        <p:spPr>
          <a:xfrm>
            <a:off x="5931239" y="256584"/>
            <a:ext cx="6093367" cy="2071995"/>
          </a:xfrm>
        </p:spPr>
        <p:txBody>
          <a:bodyPr vert="horz" lIns="91440" tIns="45720" rIns="91440" bIns="45720" rtlCol="0" anchor="ctr">
            <a:noAutofit/>
          </a:bodyPr>
          <a:lstStyle/>
          <a:p>
            <a:pPr algn="ctr"/>
            <a:r>
              <a:rPr lang="en-US" kern="1200" dirty="0">
                <a:solidFill>
                  <a:schemeClr val="tx2"/>
                </a:solidFill>
                <a:latin typeface="+mj-lt"/>
                <a:ea typeface="+mj-ea"/>
                <a:cs typeface="+mj-cs"/>
              </a:rPr>
              <a:t>The </a:t>
            </a:r>
            <a:r>
              <a:rPr lang="en-US" kern="1200" dirty="0" err="1">
                <a:solidFill>
                  <a:schemeClr val="tx2"/>
                </a:solidFill>
                <a:latin typeface="+mj-lt"/>
                <a:ea typeface="+mj-ea"/>
                <a:cs typeface="+mj-cs"/>
              </a:rPr>
              <a:t>Sherif</a:t>
            </a:r>
            <a:r>
              <a:rPr lang="en-US" kern="1200" dirty="0">
                <a:solidFill>
                  <a:schemeClr val="tx2"/>
                </a:solidFill>
                <a:latin typeface="+mj-lt"/>
                <a:ea typeface="+mj-ea"/>
                <a:cs typeface="+mj-cs"/>
              </a:rPr>
              <a:t> Study and Informational Social Influence </a:t>
            </a:r>
          </a:p>
        </p:txBody>
      </p:sp>
      <p:pic>
        <p:nvPicPr>
          <p:cNvPr id="71" name="Graphic 70" descr="Person with Idea">
            <a:extLst>
              <a:ext uri="{FF2B5EF4-FFF2-40B4-BE49-F238E27FC236}">
                <a16:creationId xmlns:a16="http://schemas.microsoft.com/office/drawing/2014/main" id="{7E35BE27-A4BB-45DF-9921-603587D6F1F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22530" name="Rectangle 3"/>
          <p:cNvSpPr>
            <a:spLocks noGrp="1" noChangeArrowheads="1"/>
          </p:cNvSpPr>
          <p:nvPr>
            <p:ph sz="half" idx="1"/>
          </p:nvPr>
        </p:nvSpPr>
        <p:spPr>
          <a:xfrm>
            <a:off x="6096000" y="2328580"/>
            <a:ext cx="5928607" cy="3639289"/>
          </a:xfrm>
        </p:spPr>
        <p:txBody>
          <a:bodyPr vert="horz" lIns="91440" tIns="45720" rIns="91440" bIns="45720" rtlCol="0" anchor="ctr">
            <a:normAutofit/>
          </a:bodyPr>
          <a:lstStyle/>
          <a:p>
            <a:r>
              <a:rPr lang="en-US" dirty="0">
                <a:solidFill>
                  <a:schemeClr val="tx2"/>
                </a:solidFill>
              </a:rPr>
              <a:t>Impact of informational social influence stems from the desire to be correct in situations in which the correct action of judgment is uncertain</a:t>
            </a:r>
          </a:p>
          <a:p>
            <a:r>
              <a:rPr lang="en-US" dirty="0">
                <a:solidFill>
                  <a:schemeClr val="tx2"/>
                </a:solidFill>
              </a:rPr>
              <a:t>When a task is ambiguous or difficult and people want to be correct they look to others for information</a:t>
            </a:r>
          </a:p>
        </p:txBody>
      </p:sp>
      <p:grpSp>
        <p:nvGrpSpPr>
          <p:cNvPr id="78" name="Group 77">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79" name="Freeform: Shape 78">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Freeform: Shape 80">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74863587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 calcmode="lin" valueType="num">
                                      <p:cBhvr additive="base">
                                        <p:cTn id="7" dur="500" fill="hold"/>
                                        <p:tgtEl>
                                          <p:spTgt spid="2253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25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530">
                                            <p:txEl>
                                              <p:pRg st="1" end="1"/>
                                            </p:txEl>
                                          </p:spTgt>
                                        </p:tgtEl>
                                        <p:attrNameLst>
                                          <p:attrName>style.visibility</p:attrName>
                                        </p:attrNameLst>
                                      </p:cBhvr>
                                      <p:to>
                                        <p:strVal val="visible"/>
                                      </p:to>
                                    </p:set>
                                    <p:anim calcmode="lin" valueType="num">
                                      <p:cBhvr additive="base">
                                        <p:cTn id="13" dur="500" fill="hold"/>
                                        <p:tgtEl>
                                          <p:spTgt spid="2253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53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p:cNvPicPr>
            <a:picLocks noChangeAspect="1"/>
          </p:cNvPicPr>
          <p:nvPr/>
        </p:nvPicPr>
        <p:blipFill rotWithShape="1">
          <a:blip r:embed="rId3"/>
          <a:srcRect r="-1" b="1939"/>
          <a:stretch/>
        </p:blipFill>
        <p:spPr>
          <a:xfrm>
            <a:off x="320040" y="320040"/>
            <a:ext cx="11548872" cy="4303462"/>
          </a:xfrm>
          <a:prstGeom prst="rect">
            <a:avLst/>
          </a:prstGeom>
        </p:spPr>
      </p:pic>
      <p:sp>
        <p:nvSpPr>
          <p:cNvPr id="137" name="Rectangle 136">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2434" name="Rectangle 2"/>
          <p:cNvSpPr>
            <a:spLocks noGrp="1" noChangeArrowheads="1"/>
          </p:cNvSpPr>
          <p:nvPr>
            <p:ph type="title"/>
          </p:nvPr>
        </p:nvSpPr>
        <p:spPr>
          <a:xfrm>
            <a:off x="407405" y="4852657"/>
            <a:ext cx="3650997" cy="1602464"/>
          </a:xfrm>
        </p:spPr>
        <p:txBody>
          <a:bodyPr anchor="ctr">
            <a:noAutofit/>
          </a:bodyPr>
          <a:lstStyle/>
          <a:p>
            <a:r>
              <a:rPr lang="en-US" sz="4000" dirty="0">
                <a:solidFill>
                  <a:schemeClr val="bg1"/>
                </a:solidFill>
              </a:rPr>
              <a:t>The Asch Study and Normative Social Influence </a:t>
            </a:r>
          </a:p>
        </p:txBody>
      </p:sp>
      <p:cxnSp>
        <p:nvCxnSpPr>
          <p:cNvPr id="139" name="Straight Connector 138">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25602" name="Rectangle 3"/>
          <p:cNvSpPr>
            <a:spLocks noGrp="1" noChangeArrowheads="1"/>
          </p:cNvSpPr>
          <p:nvPr>
            <p:ph idx="1"/>
          </p:nvPr>
        </p:nvSpPr>
        <p:spPr>
          <a:xfrm>
            <a:off x="4152915" y="4782313"/>
            <a:ext cx="7715992" cy="1755648"/>
          </a:xfrm>
        </p:spPr>
        <p:txBody>
          <a:bodyPr anchor="ctr">
            <a:noAutofit/>
          </a:bodyPr>
          <a:lstStyle/>
          <a:p>
            <a:r>
              <a:rPr lang="en-US" altLang="ja-JP" sz="1800" dirty="0">
                <a:solidFill>
                  <a:schemeClr val="bg1"/>
                </a:solidFill>
              </a:rPr>
              <a:t>Visual judgments </a:t>
            </a:r>
            <a:r>
              <a:rPr lang="en-US" altLang="ja-JP" sz="1800">
                <a:solidFill>
                  <a:schemeClr val="bg1"/>
                </a:solidFill>
              </a:rPr>
              <a:t>involving line-lengths</a:t>
            </a:r>
            <a:endParaRPr lang="en-US" altLang="ja-JP" sz="1800" dirty="0">
              <a:solidFill>
                <a:schemeClr val="bg1"/>
              </a:solidFill>
            </a:endParaRPr>
          </a:p>
          <a:p>
            <a:r>
              <a:rPr lang="en-US" sz="1800" dirty="0">
                <a:solidFill>
                  <a:schemeClr val="bg1"/>
                </a:solidFill>
              </a:rPr>
              <a:t>In this study, the correct answer was obvious</a:t>
            </a:r>
          </a:p>
          <a:p>
            <a:r>
              <a:rPr lang="en-US" sz="1800" dirty="0">
                <a:solidFill>
                  <a:schemeClr val="bg1"/>
                </a:solidFill>
              </a:rPr>
              <a:t>When making such judgments alone, almost no mistakes were made</a:t>
            </a:r>
          </a:p>
          <a:p>
            <a:r>
              <a:rPr lang="en-US" sz="1800" dirty="0">
                <a:solidFill>
                  <a:schemeClr val="bg1"/>
                </a:solidFill>
              </a:rPr>
              <a:t>Experimental confederates, part of the experimental setting, made deliberate mistakes on certain trials.</a:t>
            </a:r>
          </a:p>
        </p:txBody>
      </p:sp>
    </p:spTree>
    <p:extLst>
      <p:ext uri="{BB962C8B-B14F-4D97-AF65-F5344CB8AC3E}">
        <p14:creationId xmlns:p14="http://schemas.microsoft.com/office/powerpoint/2010/main" val="3146372065"/>
      </p:ext>
    </p:extLst>
  </p:cSld>
  <p:clrMapOvr>
    <a:overrideClrMapping bg1="dk1" tx1="lt1" bg2="dk2" tx2="lt2" accent1="accent1" accent2="accent2" accent3="accent3" accent4="accent4" accent5="accent5" accent6="accent6" hlink="hlink" folHlink="folHlink"/>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 calcmode="lin" valueType="num">
                                      <p:cBhvr additive="base">
                                        <p:cTn id="7" dur="5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560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5602">
                                            <p:txEl>
                                              <p:pRg st="1" end="1"/>
                                            </p:txEl>
                                          </p:spTgt>
                                        </p:tgtEl>
                                        <p:attrNameLst>
                                          <p:attrName>style.visibility</p:attrName>
                                        </p:attrNameLst>
                                      </p:cBhvr>
                                      <p:to>
                                        <p:strVal val="visible"/>
                                      </p:to>
                                    </p:set>
                                    <p:anim calcmode="lin" valueType="num">
                                      <p:cBhvr additive="base">
                                        <p:cTn id="13" dur="5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560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5602">
                                            <p:txEl>
                                              <p:pRg st="2" end="2"/>
                                            </p:txEl>
                                          </p:spTgt>
                                        </p:tgtEl>
                                        <p:attrNameLst>
                                          <p:attrName>style.visibility</p:attrName>
                                        </p:attrNameLst>
                                      </p:cBhvr>
                                      <p:to>
                                        <p:strVal val="visible"/>
                                      </p:to>
                                    </p:set>
                                    <p:anim calcmode="lin" valueType="num">
                                      <p:cBhvr additive="base">
                                        <p:cTn id="19" dur="5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560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5602">
                                            <p:txEl>
                                              <p:pRg st="3" end="3"/>
                                            </p:txEl>
                                          </p:spTgt>
                                        </p:tgtEl>
                                        <p:attrNameLst>
                                          <p:attrName>style.visibility</p:attrName>
                                        </p:attrNameLst>
                                      </p:cBhvr>
                                      <p:to>
                                        <p:strVal val="visible"/>
                                      </p:to>
                                    </p:set>
                                    <p:anim calcmode="lin" valueType="num">
                                      <p:cBhvr additive="base">
                                        <p:cTn id="25" dur="500" fill="hold"/>
                                        <p:tgtEl>
                                          <p:spTgt spid="2560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560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animEffect transition="in" filter="fade">
                                      <p:cBhvr>
                                        <p:cTn id="31" dur="1000"/>
                                        <p:tgtEl>
                                          <p:spTgt spid="2"/>
                                        </p:tgtEl>
                                      </p:cBhvr>
                                    </p:animEffect>
                                    <p:anim calcmode="lin" valueType="num">
                                      <p:cBhvr>
                                        <p:cTn id="32" dur="1000" fill="hold"/>
                                        <p:tgtEl>
                                          <p:spTgt spid="2"/>
                                        </p:tgtEl>
                                        <p:attrNameLst>
                                          <p:attrName>ppt_x</p:attrName>
                                        </p:attrNameLst>
                                      </p:cBhvr>
                                      <p:tavLst>
                                        <p:tav tm="0">
                                          <p:val>
                                            <p:strVal val="#ppt_x"/>
                                          </p:val>
                                        </p:tav>
                                        <p:tav tm="100000">
                                          <p:val>
                                            <p:strVal val="#ppt_x"/>
                                          </p:val>
                                        </p:tav>
                                      </p:tavLst>
                                    </p:anim>
                                    <p:anim calcmode="lin" valueType="num">
                                      <p:cBhvr>
                                        <p:cTn id="3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2" name="Rectangle 4"/>
          <p:cNvSpPr>
            <a:spLocks noGrp="1" noChangeArrowheads="1"/>
          </p:cNvSpPr>
          <p:nvPr>
            <p:ph type="title"/>
          </p:nvPr>
        </p:nvSpPr>
        <p:spPr/>
        <p:txBody>
          <a:bodyPr>
            <a:normAutofit/>
          </a:bodyPr>
          <a:lstStyle/>
          <a:p>
            <a:r>
              <a:rPr lang="en-US" sz="5400" dirty="0"/>
              <a:t>Asch</a:t>
            </a:r>
            <a:r>
              <a:rPr lang="fr-FR" altLang="ja-JP" sz="5400" dirty="0"/>
              <a:t>'</a:t>
            </a:r>
            <a:r>
              <a:rPr lang="en-US" sz="5400" dirty="0"/>
              <a:t>s Line-Length Judgment Task</a:t>
            </a:r>
          </a:p>
        </p:txBody>
      </p:sp>
      <p:pic>
        <p:nvPicPr>
          <p:cNvPr id="3" name="Picture 2" descr="Screen Shot 2013-11-05 at 3.40.00 PM.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3529" y="2206750"/>
            <a:ext cx="9597667" cy="4369366"/>
          </a:xfrm>
          <a:prstGeom prst="rect">
            <a:avLst/>
          </a:prstGeom>
        </p:spPr>
      </p:pic>
      <p:sp>
        <p:nvSpPr>
          <p:cNvPr id="2" name="Rectangle 1"/>
          <p:cNvSpPr/>
          <p:nvPr/>
        </p:nvSpPr>
        <p:spPr bwMode="auto">
          <a:xfrm>
            <a:off x="6295869" y="2338465"/>
            <a:ext cx="959370" cy="223353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5" name="Rectangle 4"/>
          <p:cNvSpPr/>
          <p:nvPr/>
        </p:nvSpPr>
        <p:spPr bwMode="auto">
          <a:xfrm>
            <a:off x="7301255" y="2338466"/>
            <a:ext cx="959370" cy="223353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
        <p:nvSpPr>
          <p:cNvPr id="6" name="Rectangle 5"/>
          <p:cNvSpPr/>
          <p:nvPr/>
        </p:nvSpPr>
        <p:spPr bwMode="auto">
          <a:xfrm>
            <a:off x="8306642" y="2338466"/>
            <a:ext cx="959370" cy="223353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2400" b="0" i="0" u="none" strike="noStrike" kern="1200" cap="none" spc="0" normalizeH="0" baseline="0" noProof="0">
              <a:ln>
                <a:noFill/>
              </a:ln>
              <a:solidFill>
                <a:srgbClr val="000000"/>
              </a:solidFill>
              <a:effectLst/>
              <a:uLnTx/>
              <a:uFillTx/>
              <a:latin typeface="Arial" charset="0"/>
              <a:ea typeface="ＭＳ Ｐゴシック" charset="0"/>
              <a:cs typeface="+mn-cs"/>
            </a:endParaRPr>
          </a:p>
        </p:txBody>
      </p:sp>
    </p:spTree>
    <p:extLst>
      <p:ext uri="{BB962C8B-B14F-4D97-AF65-F5344CB8AC3E}">
        <p14:creationId xmlns:p14="http://schemas.microsoft.com/office/powerpoint/2010/main" val="367970117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
                                        </p:tgtEl>
                                        <p:attrNameLst>
                                          <p:attrName>ppt_x</p:attrName>
                                        </p:attrNameLst>
                                      </p:cBhvr>
                                      <p:tavLst>
                                        <p:tav tm="0">
                                          <p:val>
                                            <p:strVal val="ppt_x"/>
                                          </p:val>
                                        </p:tav>
                                        <p:tav tm="100000">
                                          <p:val>
                                            <p:strVal val="ppt_x"/>
                                          </p:val>
                                        </p:tav>
                                      </p:tavLst>
                                    </p:anim>
                                    <p:anim calcmode="lin" valueType="num">
                                      <p:cBhvr additive="base">
                                        <p:cTn id="7" dur="500"/>
                                        <p:tgtEl>
                                          <p:spTgt spid="2"/>
                                        </p:tgtEl>
                                        <p:attrNameLst>
                                          <p:attrName>ppt_y</p:attrName>
                                        </p:attrNameLst>
                                      </p:cBhvr>
                                      <p:tavLst>
                                        <p:tav tm="0">
                                          <p:val>
                                            <p:strVal val="ppt_y"/>
                                          </p:val>
                                        </p:tav>
                                        <p:tav tm="100000">
                                          <p:val>
                                            <p:strVal val="1+ppt_h/2"/>
                                          </p:val>
                                        </p:tav>
                                      </p:tavLst>
                                    </p:anim>
                                    <p:set>
                                      <p:cBhvr>
                                        <p:cTn id="8" dur="1" fill="hold">
                                          <p:stCondLst>
                                            <p:cond delay="499"/>
                                          </p:stCondLst>
                                        </p:cTn>
                                        <p:tgtEl>
                                          <p:spTgt spid="2"/>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5"/>
                                        </p:tgtEl>
                                        <p:attrNameLst>
                                          <p:attrName>ppt_x</p:attrName>
                                        </p:attrNameLst>
                                      </p:cBhvr>
                                      <p:tavLst>
                                        <p:tav tm="0">
                                          <p:val>
                                            <p:strVal val="ppt_x"/>
                                          </p:val>
                                        </p:tav>
                                        <p:tav tm="100000">
                                          <p:val>
                                            <p:strVal val="ppt_x"/>
                                          </p:val>
                                        </p:tav>
                                      </p:tavLst>
                                    </p:anim>
                                    <p:anim calcmode="lin" valueType="num">
                                      <p:cBhvr additive="base">
                                        <p:cTn id="13" dur="500"/>
                                        <p:tgtEl>
                                          <p:spTgt spid="5"/>
                                        </p:tgtEl>
                                        <p:attrNameLst>
                                          <p:attrName>ppt_y</p:attrName>
                                        </p:attrNameLst>
                                      </p:cBhvr>
                                      <p:tavLst>
                                        <p:tav tm="0">
                                          <p:val>
                                            <p:strVal val="ppt_y"/>
                                          </p:val>
                                        </p:tav>
                                        <p:tav tm="100000">
                                          <p:val>
                                            <p:strVal val="1+ppt_h/2"/>
                                          </p:val>
                                        </p:tav>
                                      </p:tavLst>
                                    </p:anim>
                                    <p:set>
                                      <p:cBhvr>
                                        <p:cTn id="14" dur="1" fill="hold">
                                          <p:stCondLst>
                                            <p:cond delay="499"/>
                                          </p:stCondLst>
                                        </p:cTn>
                                        <p:tgtEl>
                                          <p:spTgt spid="5"/>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6"/>
                                        </p:tgtEl>
                                        <p:attrNameLst>
                                          <p:attrName>ppt_x</p:attrName>
                                        </p:attrNameLst>
                                      </p:cBhvr>
                                      <p:tavLst>
                                        <p:tav tm="0">
                                          <p:val>
                                            <p:strVal val="ppt_x"/>
                                          </p:val>
                                        </p:tav>
                                        <p:tav tm="100000">
                                          <p:val>
                                            <p:strVal val="ppt_x"/>
                                          </p:val>
                                        </p:tav>
                                      </p:tavLst>
                                    </p:anim>
                                    <p:anim calcmode="lin" valueType="num">
                                      <p:cBhvr additive="base">
                                        <p:cTn id="19" dur="500"/>
                                        <p:tgtEl>
                                          <p:spTgt spid="6"/>
                                        </p:tgtEl>
                                        <p:attrNameLst>
                                          <p:attrName>ppt_y</p:attrName>
                                        </p:attrNameLst>
                                      </p:cBhvr>
                                      <p:tavLst>
                                        <p:tav tm="0">
                                          <p:val>
                                            <p:strVal val="ppt_y"/>
                                          </p:val>
                                        </p:tav>
                                        <p:tav tm="100000">
                                          <p:val>
                                            <p:strVal val="1+ppt_h/2"/>
                                          </p:val>
                                        </p:tav>
                                      </p:tavLst>
                                    </p:anim>
                                    <p:set>
                                      <p:cBhvr>
                                        <p:cTn id="20" dur="1" fill="hold">
                                          <p:stCondLst>
                                            <p:cond delay="4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7970" name="Rectangle 2"/>
          <p:cNvSpPr>
            <a:spLocks noGrp="1" noChangeArrowheads="1"/>
          </p:cNvSpPr>
          <p:nvPr>
            <p:ph type="title"/>
          </p:nvPr>
        </p:nvSpPr>
        <p:spPr>
          <a:xfrm>
            <a:off x="5297762" y="329184"/>
            <a:ext cx="6797668" cy="1917746"/>
          </a:xfrm>
        </p:spPr>
        <p:txBody>
          <a:bodyPr vert="horz" lIns="91440" tIns="45720" rIns="91440" bIns="45720" rtlCol="0" anchor="b">
            <a:noAutofit/>
          </a:bodyPr>
          <a:lstStyle/>
          <a:p>
            <a:r>
              <a:rPr lang="en-US" sz="4800" dirty="0"/>
              <a:t>The Asch Study and Normative Social Influence </a:t>
            </a:r>
          </a:p>
        </p:txBody>
      </p:sp>
      <p:sp>
        <p:nvSpPr>
          <p:cNvPr id="13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Griggs4e_9UN02.jpg"/>
          <p:cNvPicPr>
            <a:picLocks noChangeAspect="1"/>
          </p:cNvPicPr>
          <p:nvPr/>
        </p:nvPicPr>
        <p:blipFill rotWithShape="1">
          <a:blip r:embed="rId3">
            <a:extLst>
              <a:ext uri="{28A0092B-C50C-407E-A947-70E740481C1C}">
                <a14:useLocalDpi xmlns:a14="http://schemas.microsoft.com/office/drawing/2010/main" val="0"/>
              </a:ext>
            </a:extLst>
          </a:blip>
          <a:srcRect r="1" b="2447"/>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26" name="Rectangle 3"/>
          <p:cNvSpPr>
            <a:spLocks noGrp="1" noChangeArrowheads="1"/>
          </p:cNvSpPr>
          <p:nvPr>
            <p:ph sz="half" idx="1"/>
          </p:nvPr>
        </p:nvSpPr>
        <p:spPr>
          <a:xfrm>
            <a:off x="5297762" y="2883685"/>
            <a:ext cx="6251110" cy="3483864"/>
          </a:xfrm>
        </p:spPr>
        <p:txBody>
          <a:bodyPr vert="horz" lIns="91440" tIns="45720" rIns="91440" bIns="45720" rtlCol="0">
            <a:normAutofit/>
          </a:bodyPr>
          <a:lstStyle/>
          <a:p>
            <a:r>
              <a:rPr lang="en-US" dirty="0"/>
              <a:t>About 75% of the participants gave an obviously wrong answer at least once, and overall, conformity occurred 37% of the time</a:t>
            </a:r>
          </a:p>
          <a:p>
            <a:r>
              <a:rPr lang="en-US" dirty="0"/>
              <a:t>This conformity occurred despite the fact that the </a:t>
            </a:r>
            <a:r>
              <a:rPr lang="en-US" altLang="ja-JP" dirty="0"/>
              <a:t>“correct” answer, unlike in </a:t>
            </a:r>
            <a:r>
              <a:rPr lang="en-US" altLang="ja-JP" dirty="0" err="1"/>
              <a:t>Sherif's</a:t>
            </a:r>
            <a:r>
              <a:rPr lang="en-US" altLang="ja-JP" dirty="0"/>
              <a:t> study, was obvious</a:t>
            </a:r>
          </a:p>
          <a:p>
            <a:endParaRPr lang="en-US" sz="2200" dirty="0"/>
          </a:p>
        </p:txBody>
      </p:sp>
    </p:spTree>
    <p:extLst>
      <p:ext uri="{BB962C8B-B14F-4D97-AF65-F5344CB8AC3E}">
        <p14:creationId xmlns:p14="http://schemas.microsoft.com/office/powerpoint/2010/main" val="129014335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1000"/>
                                        <p:tgtEl>
                                          <p:spTgt spid="26626">
                                            <p:txEl>
                                              <p:pRg st="0" end="0"/>
                                            </p:txEl>
                                          </p:spTgt>
                                        </p:tgtEl>
                                      </p:cBhvr>
                                    </p:animEffect>
                                    <p:anim calcmode="lin" valueType="num">
                                      <p:cBhvr>
                                        <p:cTn id="8" dur="10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6626">
                                            <p:txEl>
                                              <p:pRg st="1" end="1"/>
                                            </p:txEl>
                                          </p:spTgt>
                                        </p:tgtEl>
                                        <p:attrNameLst>
                                          <p:attrName>style.visibility</p:attrName>
                                        </p:attrNameLst>
                                      </p:cBhvr>
                                      <p:to>
                                        <p:strVal val="visible"/>
                                      </p:to>
                                    </p:set>
                                    <p:animEffect transition="in" filter="fade">
                                      <p:cBhvr>
                                        <p:cTn id="14" dur="1000"/>
                                        <p:tgtEl>
                                          <p:spTgt spid="26626">
                                            <p:txEl>
                                              <p:pRg st="1" end="1"/>
                                            </p:txEl>
                                          </p:spTgt>
                                        </p:tgtEl>
                                      </p:cBhvr>
                                    </p:animEffect>
                                    <p:anim calcmode="lin" valueType="num">
                                      <p:cBhvr>
                                        <p:cTn id="15" dur="1000" fill="hold"/>
                                        <p:tgtEl>
                                          <p:spTgt spid="2662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662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7973" name="Rectangle 13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7970" name="Rectangle 2"/>
          <p:cNvSpPr>
            <a:spLocks noGrp="1" noChangeArrowheads="1"/>
          </p:cNvSpPr>
          <p:nvPr>
            <p:ph type="title"/>
          </p:nvPr>
        </p:nvSpPr>
        <p:spPr>
          <a:xfrm>
            <a:off x="5297761" y="329184"/>
            <a:ext cx="6815775" cy="1952108"/>
          </a:xfrm>
        </p:spPr>
        <p:txBody>
          <a:bodyPr vert="horz" lIns="91440" tIns="45720" rIns="91440" bIns="45720" rtlCol="0" anchor="b">
            <a:noAutofit/>
          </a:bodyPr>
          <a:lstStyle/>
          <a:p>
            <a:r>
              <a:rPr lang="en-US" sz="4800" dirty="0"/>
              <a:t>The Asch Study and Normative Social Influence </a:t>
            </a:r>
          </a:p>
        </p:txBody>
      </p:sp>
      <p:sp>
        <p:nvSpPr>
          <p:cNvPr id="46797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Griggs4e_9UN02.jpg"/>
          <p:cNvPicPr>
            <a:picLocks noChangeAspect="1"/>
          </p:cNvPicPr>
          <p:nvPr/>
        </p:nvPicPr>
        <p:blipFill rotWithShape="1">
          <a:blip r:embed="rId3">
            <a:extLst>
              <a:ext uri="{28A0092B-C50C-407E-A947-70E740481C1C}">
                <a14:useLocalDpi xmlns:a14="http://schemas.microsoft.com/office/drawing/2010/main" val="0"/>
              </a:ext>
            </a:extLst>
          </a:blip>
          <a:srcRect r="1" b="2447"/>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6626" name="Rectangle 3"/>
          <p:cNvSpPr>
            <a:spLocks noGrp="1" noChangeArrowheads="1"/>
          </p:cNvSpPr>
          <p:nvPr>
            <p:ph sz="half" idx="1"/>
          </p:nvPr>
        </p:nvSpPr>
        <p:spPr>
          <a:xfrm>
            <a:off x="5297762" y="3177540"/>
            <a:ext cx="6251110" cy="3012948"/>
          </a:xfrm>
        </p:spPr>
        <p:txBody>
          <a:bodyPr vert="horz" lIns="91440" tIns="45720" rIns="91440" bIns="45720" rtlCol="0">
            <a:normAutofit/>
          </a:bodyPr>
          <a:lstStyle/>
          <a:p>
            <a:r>
              <a:rPr lang="en-US" sz="2400" dirty="0"/>
              <a:t>Asch</a:t>
            </a:r>
            <a:r>
              <a:rPr lang="en-US" altLang="ja-JP" sz="2400" dirty="0"/>
              <a:t>'s results illustrate the power of normative social influence, influence stemming from our desire to gain the approval of and to avoid the disapproval of other people</a:t>
            </a:r>
          </a:p>
          <a:p>
            <a:endParaRPr lang="en-US" sz="2200" dirty="0"/>
          </a:p>
        </p:txBody>
      </p:sp>
    </p:spTree>
    <p:extLst>
      <p:ext uri="{BB962C8B-B14F-4D97-AF65-F5344CB8AC3E}">
        <p14:creationId xmlns:p14="http://schemas.microsoft.com/office/powerpoint/2010/main" val="309210180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Effect transition="in" filter="fade">
                                      <p:cBhvr>
                                        <p:cTn id="7" dur="1000"/>
                                        <p:tgtEl>
                                          <p:spTgt spid="26626">
                                            <p:txEl>
                                              <p:pRg st="0" end="0"/>
                                            </p:txEl>
                                          </p:spTgt>
                                        </p:tgtEl>
                                      </p:cBhvr>
                                    </p:animEffect>
                                    <p:anim calcmode="lin" valueType="num">
                                      <p:cBhvr>
                                        <p:cTn id="8" dur="1000" fill="hold"/>
                                        <p:tgtEl>
                                          <p:spTgt spid="266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626">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3" name="Rectangle 2"/>
          <p:cNvSpPr>
            <a:spLocks noGrp="1" noChangeArrowheads="1"/>
          </p:cNvSpPr>
          <p:nvPr>
            <p:ph type="title"/>
          </p:nvPr>
        </p:nvSpPr>
        <p:spPr>
          <a:xfrm>
            <a:off x="630936" y="640080"/>
            <a:ext cx="4818888" cy="1481328"/>
          </a:xfrm>
        </p:spPr>
        <p:txBody>
          <a:bodyPr anchor="b">
            <a:normAutofit/>
          </a:bodyPr>
          <a:lstStyle/>
          <a:p>
            <a:r>
              <a:rPr lang="en-US" sz="5000" dirty="0"/>
              <a:t>Why We Comply</a:t>
            </a:r>
          </a:p>
        </p:txBody>
      </p:sp>
      <p:sp>
        <p:nvSpPr>
          <p:cNvPr id="7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4" name="Rectangle 3"/>
          <p:cNvSpPr>
            <a:spLocks noGrp="1" noChangeArrowheads="1"/>
          </p:cNvSpPr>
          <p:nvPr>
            <p:ph idx="1"/>
          </p:nvPr>
        </p:nvSpPr>
        <p:spPr>
          <a:xfrm>
            <a:off x="630935" y="2660904"/>
            <a:ext cx="4986093" cy="3547872"/>
          </a:xfrm>
        </p:spPr>
        <p:txBody>
          <a:bodyPr anchor="t">
            <a:normAutofit/>
          </a:bodyPr>
          <a:lstStyle/>
          <a:p>
            <a:r>
              <a:rPr lang="en-US" sz="4000" b="1" dirty="0"/>
              <a:t>Compliance</a:t>
            </a:r>
          </a:p>
          <a:p>
            <a:pPr lvl="1"/>
            <a:r>
              <a:rPr lang="en-US" sz="2800" dirty="0"/>
              <a:t>Involves acting in accordance with a direct request from another person or group </a:t>
            </a:r>
          </a:p>
          <a:p>
            <a:pPr lvl="1"/>
            <a:r>
              <a:rPr lang="en-US" sz="2800" dirty="0"/>
              <a:t>Occurs in many facets of life</a:t>
            </a:r>
          </a:p>
          <a:p>
            <a:pPr lvl="1"/>
            <a:r>
              <a:rPr lang="en-US" sz="2800" dirty="0"/>
              <a:t>“Please say yes”</a:t>
            </a:r>
          </a:p>
        </p:txBody>
      </p:sp>
      <p:pic>
        <p:nvPicPr>
          <p:cNvPr id="4" name="Picture 3">
            <a:extLst>
              <a:ext uri="{FF2B5EF4-FFF2-40B4-BE49-F238E27FC236}">
                <a16:creationId xmlns:a16="http://schemas.microsoft.com/office/drawing/2014/main" id="{7D00361A-39AF-4551-B641-EA5C6531E964}"/>
              </a:ext>
            </a:extLst>
          </p:cNvPr>
          <p:cNvPicPr>
            <a:picLocks noChangeAspect="1"/>
          </p:cNvPicPr>
          <p:nvPr/>
        </p:nvPicPr>
        <p:blipFill>
          <a:blip r:embed="rId3"/>
          <a:stretch>
            <a:fillRect/>
          </a:stretch>
        </p:blipFill>
        <p:spPr>
          <a:xfrm>
            <a:off x="6099048" y="1133172"/>
            <a:ext cx="5458968" cy="4591655"/>
          </a:xfrm>
          <a:prstGeom prst="rect">
            <a:avLst/>
          </a:prstGeom>
        </p:spPr>
      </p:pic>
    </p:spTree>
    <p:extLst>
      <p:ext uri="{BB962C8B-B14F-4D97-AF65-F5344CB8AC3E}">
        <p14:creationId xmlns:p14="http://schemas.microsoft.com/office/powerpoint/2010/main" val="259056214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3794">
                                            <p:txEl>
                                              <p:pRg st="1" end="1"/>
                                            </p:txEl>
                                          </p:spTgt>
                                        </p:tgtEl>
                                        <p:attrNameLst>
                                          <p:attrName>style.visibility</p:attrName>
                                        </p:attrNameLst>
                                      </p:cBhvr>
                                      <p:to>
                                        <p:strVal val="visible"/>
                                      </p:to>
                                    </p:set>
                                    <p:anim calcmode="lin" valueType="num">
                                      <p:cBhvr additive="base">
                                        <p:cTn id="7" dur="500" fill="hold"/>
                                        <p:tgtEl>
                                          <p:spTgt spid="3379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3794">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3794">
                                            <p:txEl>
                                              <p:pRg st="2" end="2"/>
                                            </p:txEl>
                                          </p:spTgt>
                                        </p:tgtEl>
                                        <p:attrNameLst>
                                          <p:attrName>style.visibility</p:attrName>
                                        </p:attrNameLst>
                                      </p:cBhvr>
                                      <p:to>
                                        <p:strVal val="visible"/>
                                      </p:to>
                                    </p:set>
                                    <p:anim calcmode="lin" valueType="num">
                                      <p:cBhvr additive="base">
                                        <p:cTn id="11" dur="500" fill="hold"/>
                                        <p:tgtEl>
                                          <p:spTgt spid="33794">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3794">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3794">
                                            <p:txEl>
                                              <p:pRg st="3" end="3"/>
                                            </p:txEl>
                                          </p:spTgt>
                                        </p:tgtEl>
                                        <p:attrNameLst>
                                          <p:attrName>style.visibility</p:attrName>
                                        </p:attrNameLst>
                                      </p:cBhvr>
                                      <p:to>
                                        <p:strVal val="visible"/>
                                      </p:to>
                                    </p:set>
                                    <p:anim calcmode="lin" valueType="num">
                                      <p:cBhvr additive="base">
                                        <p:cTn id="15" dur="500" fill="hold"/>
                                        <p:tgtEl>
                                          <p:spTgt spid="33794">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379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a:xfrm>
            <a:off x="685800" y="3487738"/>
            <a:ext cx="4343400" cy="2544762"/>
          </a:xfrm>
        </p:spPr>
        <p:txBody>
          <a:bodyPr>
            <a:normAutofit/>
          </a:bodyPr>
          <a:lstStyle/>
          <a:p>
            <a:r>
              <a:rPr lang="en-US" sz="6000" dirty="0"/>
              <a:t>Compliance Techniques</a:t>
            </a:r>
          </a:p>
        </p:txBody>
      </p:sp>
      <p:graphicFrame>
        <p:nvGraphicFramePr>
          <p:cNvPr id="3" name="Content Placeholder 2"/>
          <p:cNvGraphicFramePr>
            <a:graphicFrameLocks noGrp="1"/>
          </p:cNvGraphicFramePr>
          <p:nvPr>
            <p:ph idx="1"/>
          </p:nvPr>
        </p:nvGraphicFramePr>
        <p:xfrm>
          <a:off x="2857500" y="279401"/>
          <a:ext cx="9004300" cy="5753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6689190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5D3BAC38-DB64-164C-A33A-D3E57345F52F}"/>
                                            </p:graphicEl>
                                          </p:spTgt>
                                        </p:tgtEl>
                                        <p:attrNameLst>
                                          <p:attrName>style.visibility</p:attrName>
                                        </p:attrNameLst>
                                      </p:cBhvr>
                                      <p:to>
                                        <p:strVal val="visible"/>
                                      </p:to>
                                    </p:set>
                                    <p:animEffect transition="in" filter="fade">
                                      <p:cBhvr>
                                        <p:cTn id="7" dur="1000"/>
                                        <p:tgtEl>
                                          <p:spTgt spid="3">
                                            <p:graphicEl>
                                              <a:dgm id="{5D3BAC38-DB64-164C-A33A-D3E57345F52F}"/>
                                            </p:graphicEl>
                                          </p:spTgt>
                                        </p:tgtEl>
                                      </p:cBhvr>
                                    </p:animEffect>
                                    <p:anim calcmode="lin" valueType="num">
                                      <p:cBhvr>
                                        <p:cTn id="8" dur="1000" fill="hold"/>
                                        <p:tgtEl>
                                          <p:spTgt spid="3">
                                            <p:graphicEl>
                                              <a:dgm id="{5D3BAC38-DB64-164C-A33A-D3E57345F52F}"/>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5D3BAC38-DB64-164C-A33A-D3E57345F52F}"/>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graphicEl>
                                              <a:dgm id="{F315B40E-C995-E444-8602-002DF8AA488F}"/>
                                            </p:graphicEl>
                                          </p:spTgt>
                                        </p:tgtEl>
                                        <p:attrNameLst>
                                          <p:attrName>style.visibility</p:attrName>
                                        </p:attrNameLst>
                                      </p:cBhvr>
                                      <p:to>
                                        <p:strVal val="visible"/>
                                      </p:to>
                                    </p:set>
                                    <p:animEffect transition="in" filter="fade">
                                      <p:cBhvr>
                                        <p:cTn id="12" dur="1000"/>
                                        <p:tgtEl>
                                          <p:spTgt spid="3">
                                            <p:graphicEl>
                                              <a:dgm id="{F315B40E-C995-E444-8602-002DF8AA488F}"/>
                                            </p:graphicEl>
                                          </p:spTgt>
                                        </p:tgtEl>
                                      </p:cBhvr>
                                    </p:animEffect>
                                    <p:anim calcmode="lin" valueType="num">
                                      <p:cBhvr>
                                        <p:cTn id="13" dur="1000" fill="hold"/>
                                        <p:tgtEl>
                                          <p:spTgt spid="3">
                                            <p:graphicEl>
                                              <a:dgm id="{F315B40E-C995-E444-8602-002DF8AA488F}"/>
                                            </p:graphicEl>
                                          </p:spTgt>
                                        </p:tgtEl>
                                        <p:attrNameLst>
                                          <p:attrName>ppt_x</p:attrName>
                                        </p:attrNameLst>
                                      </p:cBhvr>
                                      <p:tavLst>
                                        <p:tav tm="0">
                                          <p:val>
                                            <p:strVal val="#ppt_x"/>
                                          </p:val>
                                        </p:tav>
                                        <p:tav tm="100000">
                                          <p:val>
                                            <p:strVal val="#ppt_x"/>
                                          </p:val>
                                        </p:tav>
                                      </p:tavLst>
                                    </p:anim>
                                    <p:anim calcmode="lin" valueType="num">
                                      <p:cBhvr>
                                        <p:cTn id="14" dur="1000" fill="hold"/>
                                        <p:tgtEl>
                                          <p:spTgt spid="3">
                                            <p:graphicEl>
                                              <a:dgm id="{F315B40E-C995-E444-8602-002DF8AA488F}"/>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graphicEl>
                                              <a:dgm id="{A5F83FD1-EB5F-8143-A77C-5BA73C5C1E38}"/>
                                            </p:graphicEl>
                                          </p:spTgt>
                                        </p:tgtEl>
                                        <p:attrNameLst>
                                          <p:attrName>style.visibility</p:attrName>
                                        </p:attrNameLst>
                                      </p:cBhvr>
                                      <p:to>
                                        <p:strVal val="visible"/>
                                      </p:to>
                                    </p:set>
                                    <p:animEffect transition="in" filter="fade">
                                      <p:cBhvr>
                                        <p:cTn id="19" dur="1000"/>
                                        <p:tgtEl>
                                          <p:spTgt spid="3">
                                            <p:graphicEl>
                                              <a:dgm id="{A5F83FD1-EB5F-8143-A77C-5BA73C5C1E38}"/>
                                            </p:graphicEl>
                                          </p:spTgt>
                                        </p:tgtEl>
                                      </p:cBhvr>
                                    </p:animEffect>
                                    <p:anim calcmode="lin" valueType="num">
                                      <p:cBhvr>
                                        <p:cTn id="20" dur="1000" fill="hold"/>
                                        <p:tgtEl>
                                          <p:spTgt spid="3">
                                            <p:graphicEl>
                                              <a:dgm id="{A5F83FD1-EB5F-8143-A77C-5BA73C5C1E38}"/>
                                            </p:graphicEl>
                                          </p:spTgt>
                                        </p:tgtEl>
                                        <p:attrNameLst>
                                          <p:attrName>ppt_x</p:attrName>
                                        </p:attrNameLst>
                                      </p:cBhvr>
                                      <p:tavLst>
                                        <p:tav tm="0">
                                          <p:val>
                                            <p:strVal val="#ppt_x"/>
                                          </p:val>
                                        </p:tav>
                                        <p:tav tm="100000">
                                          <p:val>
                                            <p:strVal val="#ppt_x"/>
                                          </p:val>
                                        </p:tav>
                                      </p:tavLst>
                                    </p:anim>
                                    <p:anim calcmode="lin" valueType="num">
                                      <p:cBhvr>
                                        <p:cTn id="21" dur="1000" fill="hold"/>
                                        <p:tgtEl>
                                          <p:spTgt spid="3">
                                            <p:graphicEl>
                                              <a:dgm id="{A5F83FD1-EB5F-8143-A77C-5BA73C5C1E38}"/>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graphicEl>
                                              <a:dgm id="{3C99CEE4-245C-924D-AAD8-3E5F6AB47048}"/>
                                            </p:graphicEl>
                                          </p:spTgt>
                                        </p:tgtEl>
                                        <p:attrNameLst>
                                          <p:attrName>style.visibility</p:attrName>
                                        </p:attrNameLst>
                                      </p:cBhvr>
                                      <p:to>
                                        <p:strVal val="visible"/>
                                      </p:to>
                                    </p:set>
                                    <p:animEffect transition="in" filter="fade">
                                      <p:cBhvr>
                                        <p:cTn id="24" dur="1000"/>
                                        <p:tgtEl>
                                          <p:spTgt spid="3">
                                            <p:graphicEl>
                                              <a:dgm id="{3C99CEE4-245C-924D-AAD8-3E5F6AB47048}"/>
                                            </p:graphicEl>
                                          </p:spTgt>
                                        </p:tgtEl>
                                      </p:cBhvr>
                                    </p:animEffect>
                                    <p:anim calcmode="lin" valueType="num">
                                      <p:cBhvr>
                                        <p:cTn id="25" dur="1000" fill="hold"/>
                                        <p:tgtEl>
                                          <p:spTgt spid="3">
                                            <p:graphicEl>
                                              <a:dgm id="{3C99CEE4-245C-924D-AAD8-3E5F6AB47048}"/>
                                            </p:graphicEl>
                                          </p:spTgt>
                                        </p:tgtEl>
                                        <p:attrNameLst>
                                          <p:attrName>ppt_x</p:attrName>
                                        </p:attrNameLst>
                                      </p:cBhvr>
                                      <p:tavLst>
                                        <p:tav tm="0">
                                          <p:val>
                                            <p:strVal val="#ppt_x"/>
                                          </p:val>
                                        </p:tav>
                                        <p:tav tm="100000">
                                          <p:val>
                                            <p:strVal val="#ppt_x"/>
                                          </p:val>
                                        </p:tav>
                                      </p:tavLst>
                                    </p:anim>
                                    <p:anim calcmode="lin" valueType="num">
                                      <p:cBhvr>
                                        <p:cTn id="26" dur="1000" fill="hold"/>
                                        <p:tgtEl>
                                          <p:spTgt spid="3">
                                            <p:graphicEl>
                                              <a:dgm id="{3C99CEE4-245C-924D-AAD8-3E5F6AB4704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graphicEl>
                                              <a:dgm id="{606A4276-2BF6-3C4B-A334-5B2231094101}"/>
                                            </p:graphicEl>
                                          </p:spTgt>
                                        </p:tgtEl>
                                        <p:attrNameLst>
                                          <p:attrName>style.visibility</p:attrName>
                                        </p:attrNameLst>
                                      </p:cBhvr>
                                      <p:to>
                                        <p:strVal val="visible"/>
                                      </p:to>
                                    </p:set>
                                    <p:animEffect transition="in" filter="fade">
                                      <p:cBhvr>
                                        <p:cTn id="31" dur="1000"/>
                                        <p:tgtEl>
                                          <p:spTgt spid="3">
                                            <p:graphicEl>
                                              <a:dgm id="{606A4276-2BF6-3C4B-A334-5B2231094101}"/>
                                            </p:graphicEl>
                                          </p:spTgt>
                                        </p:tgtEl>
                                      </p:cBhvr>
                                    </p:animEffect>
                                    <p:anim calcmode="lin" valueType="num">
                                      <p:cBhvr>
                                        <p:cTn id="32" dur="1000" fill="hold"/>
                                        <p:tgtEl>
                                          <p:spTgt spid="3">
                                            <p:graphicEl>
                                              <a:dgm id="{606A4276-2BF6-3C4B-A334-5B2231094101}"/>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606A4276-2BF6-3C4B-A334-5B2231094101}"/>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graphicEl>
                                              <a:dgm id="{ADB31F65-BE64-674F-8A82-AC3A5358752D}"/>
                                            </p:graphicEl>
                                          </p:spTgt>
                                        </p:tgtEl>
                                        <p:attrNameLst>
                                          <p:attrName>style.visibility</p:attrName>
                                        </p:attrNameLst>
                                      </p:cBhvr>
                                      <p:to>
                                        <p:strVal val="visible"/>
                                      </p:to>
                                    </p:set>
                                    <p:animEffect transition="in" filter="fade">
                                      <p:cBhvr>
                                        <p:cTn id="36" dur="1000"/>
                                        <p:tgtEl>
                                          <p:spTgt spid="3">
                                            <p:graphicEl>
                                              <a:dgm id="{ADB31F65-BE64-674F-8A82-AC3A5358752D}"/>
                                            </p:graphicEl>
                                          </p:spTgt>
                                        </p:tgtEl>
                                      </p:cBhvr>
                                    </p:animEffect>
                                    <p:anim calcmode="lin" valueType="num">
                                      <p:cBhvr>
                                        <p:cTn id="37" dur="1000" fill="hold"/>
                                        <p:tgtEl>
                                          <p:spTgt spid="3">
                                            <p:graphicEl>
                                              <a:dgm id="{ADB31F65-BE64-674F-8A82-AC3A5358752D}"/>
                                            </p:graphicEl>
                                          </p:spTgt>
                                        </p:tgtEl>
                                        <p:attrNameLst>
                                          <p:attrName>ppt_x</p:attrName>
                                        </p:attrNameLst>
                                      </p:cBhvr>
                                      <p:tavLst>
                                        <p:tav tm="0">
                                          <p:val>
                                            <p:strVal val="#ppt_x"/>
                                          </p:val>
                                        </p:tav>
                                        <p:tav tm="100000">
                                          <p:val>
                                            <p:strVal val="#ppt_x"/>
                                          </p:val>
                                        </p:tav>
                                      </p:tavLst>
                                    </p:anim>
                                    <p:anim calcmode="lin" valueType="num">
                                      <p:cBhvr>
                                        <p:cTn id="38" dur="1000" fill="hold"/>
                                        <p:tgtEl>
                                          <p:spTgt spid="3">
                                            <p:graphicEl>
                                              <a:dgm id="{ADB31F65-BE64-674F-8A82-AC3A5358752D}"/>
                                            </p:graphic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graphicEl>
                                              <a:dgm id="{0A9D34E9-658B-864C-8719-C42EEFE55F75}"/>
                                            </p:graphicEl>
                                          </p:spTgt>
                                        </p:tgtEl>
                                        <p:attrNameLst>
                                          <p:attrName>style.visibility</p:attrName>
                                        </p:attrNameLst>
                                      </p:cBhvr>
                                      <p:to>
                                        <p:strVal val="visible"/>
                                      </p:to>
                                    </p:set>
                                    <p:animEffect transition="in" filter="fade">
                                      <p:cBhvr>
                                        <p:cTn id="43" dur="1000"/>
                                        <p:tgtEl>
                                          <p:spTgt spid="3">
                                            <p:graphicEl>
                                              <a:dgm id="{0A9D34E9-658B-864C-8719-C42EEFE55F75}"/>
                                            </p:graphicEl>
                                          </p:spTgt>
                                        </p:tgtEl>
                                      </p:cBhvr>
                                    </p:animEffect>
                                    <p:anim calcmode="lin" valueType="num">
                                      <p:cBhvr>
                                        <p:cTn id="44" dur="1000" fill="hold"/>
                                        <p:tgtEl>
                                          <p:spTgt spid="3">
                                            <p:graphicEl>
                                              <a:dgm id="{0A9D34E9-658B-864C-8719-C42EEFE55F75}"/>
                                            </p:graphicEl>
                                          </p:spTgt>
                                        </p:tgtEl>
                                        <p:attrNameLst>
                                          <p:attrName>ppt_x</p:attrName>
                                        </p:attrNameLst>
                                      </p:cBhvr>
                                      <p:tavLst>
                                        <p:tav tm="0">
                                          <p:val>
                                            <p:strVal val="#ppt_x"/>
                                          </p:val>
                                        </p:tav>
                                        <p:tav tm="100000">
                                          <p:val>
                                            <p:strVal val="#ppt_x"/>
                                          </p:val>
                                        </p:tav>
                                      </p:tavLst>
                                    </p:anim>
                                    <p:anim calcmode="lin" valueType="num">
                                      <p:cBhvr>
                                        <p:cTn id="45" dur="1000" fill="hold"/>
                                        <p:tgtEl>
                                          <p:spTgt spid="3">
                                            <p:graphicEl>
                                              <a:dgm id="{0A9D34E9-658B-864C-8719-C42EEFE55F75}"/>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graphicEl>
                                              <a:dgm id="{A90B8FF1-2C66-EF46-8EAC-FF6A78EBD518}"/>
                                            </p:graphicEl>
                                          </p:spTgt>
                                        </p:tgtEl>
                                        <p:attrNameLst>
                                          <p:attrName>style.visibility</p:attrName>
                                        </p:attrNameLst>
                                      </p:cBhvr>
                                      <p:to>
                                        <p:strVal val="visible"/>
                                      </p:to>
                                    </p:set>
                                    <p:animEffect transition="in" filter="fade">
                                      <p:cBhvr>
                                        <p:cTn id="50" dur="1000"/>
                                        <p:tgtEl>
                                          <p:spTgt spid="3">
                                            <p:graphicEl>
                                              <a:dgm id="{A90B8FF1-2C66-EF46-8EAC-FF6A78EBD518}"/>
                                            </p:graphicEl>
                                          </p:spTgt>
                                        </p:tgtEl>
                                      </p:cBhvr>
                                    </p:animEffect>
                                    <p:anim calcmode="lin" valueType="num">
                                      <p:cBhvr>
                                        <p:cTn id="51" dur="1000" fill="hold"/>
                                        <p:tgtEl>
                                          <p:spTgt spid="3">
                                            <p:graphicEl>
                                              <a:dgm id="{A90B8FF1-2C66-EF46-8EAC-FF6A78EBD518}"/>
                                            </p:graphicEl>
                                          </p:spTgt>
                                        </p:tgtEl>
                                        <p:attrNameLst>
                                          <p:attrName>ppt_x</p:attrName>
                                        </p:attrNameLst>
                                      </p:cBhvr>
                                      <p:tavLst>
                                        <p:tav tm="0">
                                          <p:val>
                                            <p:strVal val="#ppt_x"/>
                                          </p:val>
                                        </p:tav>
                                        <p:tav tm="100000">
                                          <p:val>
                                            <p:strVal val="#ppt_x"/>
                                          </p:val>
                                        </p:tav>
                                      </p:tavLst>
                                    </p:anim>
                                    <p:anim calcmode="lin" valueType="num">
                                      <p:cBhvr>
                                        <p:cTn id="52" dur="1000" fill="hold"/>
                                        <p:tgtEl>
                                          <p:spTgt spid="3">
                                            <p:graphicEl>
                                              <a:dgm id="{A90B8FF1-2C66-EF46-8EAC-FF6A78EBD518}"/>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graphicEl>
                                              <a:dgm id="{9A8BE6A0-9C07-A843-889D-0BE05995A9E6}"/>
                                            </p:graphicEl>
                                          </p:spTgt>
                                        </p:tgtEl>
                                        <p:attrNameLst>
                                          <p:attrName>style.visibility</p:attrName>
                                        </p:attrNameLst>
                                      </p:cBhvr>
                                      <p:to>
                                        <p:strVal val="visible"/>
                                      </p:to>
                                    </p:set>
                                    <p:animEffect transition="in" filter="fade">
                                      <p:cBhvr>
                                        <p:cTn id="57" dur="1000"/>
                                        <p:tgtEl>
                                          <p:spTgt spid="3">
                                            <p:graphicEl>
                                              <a:dgm id="{9A8BE6A0-9C07-A843-889D-0BE05995A9E6}"/>
                                            </p:graphicEl>
                                          </p:spTgt>
                                        </p:tgtEl>
                                      </p:cBhvr>
                                    </p:animEffect>
                                    <p:anim calcmode="lin" valueType="num">
                                      <p:cBhvr>
                                        <p:cTn id="58" dur="1000" fill="hold"/>
                                        <p:tgtEl>
                                          <p:spTgt spid="3">
                                            <p:graphicEl>
                                              <a:dgm id="{9A8BE6A0-9C07-A843-889D-0BE05995A9E6}"/>
                                            </p:graphicEl>
                                          </p:spTgt>
                                        </p:tgtEl>
                                        <p:attrNameLst>
                                          <p:attrName>ppt_x</p:attrName>
                                        </p:attrNameLst>
                                      </p:cBhvr>
                                      <p:tavLst>
                                        <p:tav tm="0">
                                          <p:val>
                                            <p:strVal val="#ppt_x"/>
                                          </p:val>
                                        </p:tav>
                                        <p:tav tm="100000">
                                          <p:val>
                                            <p:strVal val="#ppt_x"/>
                                          </p:val>
                                        </p:tav>
                                      </p:tavLst>
                                    </p:anim>
                                    <p:anim calcmode="lin" valueType="num">
                                      <p:cBhvr>
                                        <p:cTn id="59" dur="1000" fill="hold"/>
                                        <p:tgtEl>
                                          <p:spTgt spid="3">
                                            <p:graphicEl>
                                              <a:dgm id="{9A8BE6A0-9C07-A843-889D-0BE05995A9E6}"/>
                                            </p:graphic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graphicEl>
                                              <a:dgm id="{E5FEE9AE-9BFA-2F4A-8BD6-DA3B599CA672}"/>
                                            </p:graphicEl>
                                          </p:spTgt>
                                        </p:tgtEl>
                                        <p:attrNameLst>
                                          <p:attrName>style.visibility</p:attrName>
                                        </p:attrNameLst>
                                      </p:cBhvr>
                                      <p:to>
                                        <p:strVal val="visible"/>
                                      </p:to>
                                    </p:set>
                                    <p:animEffect transition="in" filter="fade">
                                      <p:cBhvr>
                                        <p:cTn id="64" dur="1000"/>
                                        <p:tgtEl>
                                          <p:spTgt spid="3">
                                            <p:graphicEl>
                                              <a:dgm id="{E5FEE9AE-9BFA-2F4A-8BD6-DA3B599CA672}"/>
                                            </p:graphicEl>
                                          </p:spTgt>
                                        </p:tgtEl>
                                      </p:cBhvr>
                                    </p:animEffect>
                                    <p:anim calcmode="lin" valueType="num">
                                      <p:cBhvr>
                                        <p:cTn id="65" dur="1000" fill="hold"/>
                                        <p:tgtEl>
                                          <p:spTgt spid="3">
                                            <p:graphicEl>
                                              <a:dgm id="{E5FEE9AE-9BFA-2F4A-8BD6-DA3B599CA672}"/>
                                            </p:graphicEl>
                                          </p:spTgt>
                                        </p:tgtEl>
                                        <p:attrNameLst>
                                          <p:attrName>ppt_x</p:attrName>
                                        </p:attrNameLst>
                                      </p:cBhvr>
                                      <p:tavLst>
                                        <p:tav tm="0">
                                          <p:val>
                                            <p:strVal val="#ppt_x"/>
                                          </p:val>
                                        </p:tav>
                                        <p:tav tm="100000">
                                          <p:val>
                                            <p:strVal val="#ppt_x"/>
                                          </p:val>
                                        </p:tav>
                                      </p:tavLst>
                                    </p:anim>
                                    <p:anim calcmode="lin" valueType="num">
                                      <p:cBhvr>
                                        <p:cTn id="66" dur="1000" fill="hold"/>
                                        <p:tgtEl>
                                          <p:spTgt spid="3">
                                            <p:graphicEl>
                                              <a:dgm id="{E5FEE9AE-9BFA-2F4A-8BD6-DA3B599CA672}"/>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Foot-in-the-door</a:t>
            </a:r>
          </a:p>
        </p:txBody>
      </p:sp>
      <p:sp>
        <p:nvSpPr>
          <p:cNvPr id="3" name="Content Placeholder 2"/>
          <p:cNvSpPr>
            <a:spLocks noGrp="1"/>
          </p:cNvSpPr>
          <p:nvPr>
            <p:ph idx="1"/>
          </p:nvPr>
        </p:nvSpPr>
        <p:spPr>
          <a:xfrm>
            <a:off x="609600" y="1828800"/>
            <a:ext cx="8739116" cy="4419601"/>
          </a:xfrm>
        </p:spPr>
        <p:txBody>
          <a:bodyPr>
            <a:normAutofit/>
          </a:bodyPr>
          <a:lstStyle/>
          <a:p>
            <a:r>
              <a:rPr lang="en-GB" dirty="0"/>
              <a:t>Start small and build</a:t>
            </a:r>
          </a:p>
          <a:p>
            <a:r>
              <a:rPr lang="en-GB" dirty="0"/>
              <a:t>Would you agree to wear a pin badge to support cancer and/or to help a charity?</a:t>
            </a:r>
          </a:p>
          <a:p>
            <a:r>
              <a:rPr lang="en-GB" dirty="0" err="1"/>
              <a:t>Pliner</a:t>
            </a:r>
            <a:r>
              <a:rPr lang="en-GB" dirty="0"/>
              <a:t>, Hart, Kohl and </a:t>
            </a:r>
            <a:r>
              <a:rPr lang="en-GB" dirty="0" err="1"/>
              <a:t>Saari</a:t>
            </a:r>
            <a:r>
              <a:rPr lang="en-GB" dirty="0"/>
              <a:t> (1974) found that those who had previously agreed to wear the badge were far more likely to donate</a:t>
            </a:r>
          </a:p>
          <a:p>
            <a:r>
              <a:rPr lang="en-GB" dirty="0"/>
              <a:t>Once you have said, ‘Yes!’, saying, ‘No!’ becomes much more difficult</a:t>
            </a:r>
          </a:p>
          <a:p>
            <a:r>
              <a:rPr lang="en-GB" b="1" u="sng" dirty="0">
                <a:solidFill>
                  <a:srgbClr val="FF0000"/>
                </a:solidFill>
              </a:rPr>
              <a:t>Always say no, before it is too late!</a:t>
            </a:r>
          </a:p>
        </p:txBody>
      </p:sp>
      <p:pic>
        <p:nvPicPr>
          <p:cNvPr id="6" name="Picture 5"/>
          <p:cNvPicPr>
            <a:picLocks noChangeAspect="1"/>
          </p:cNvPicPr>
          <p:nvPr/>
        </p:nvPicPr>
        <p:blipFill>
          <a:blip r:embed="rId2"/>
          <a:stretch>
            <a:fillRect/>
          </a:stretch>
        </p:blipFill>
        <p:spPr>
          <a:xfrm>
            <a:off x="9140237" y="1909138"/>
            <a:ext cx="2650643" cy="3307439"/>
          </a:xfrm>
          <a:prstGeom prst="rect">
            <a:avLst/>
          </a:prstGeom>
        </p:spPr>
      </p:pic>
    </p:spTree>
    <p:extLst>
      <p:ext uri="{BB962C8B-B14F-4D97-AF65-F5344CB8AC3E}">
        <p14:creationId xmlns:p14="http://schemas.microsoft.com/office/powerpoint/2010/main" val="342172881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down)">
                                      <p:cBhvr>
                                        <p:cTn id="4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09600" y="1514006"/>
            <a:ext cx="4612154" cy="4801457"/>
          </a:xfrm>
        </p:spPr>
        <p:txBody>
          <a:bodyPr>
            <a:normAutofit/>
          </a:bodyPr>
          <a:lstStyle/>
          <a:p>
            <a:pPr marL="0" indent="0">
              <a:buNone/>
            </a:pPr>
            <a:r>
              <a:rPr lang="en-GB" dirty="0"/>
              <a:t> </a:t>
            </a:r>
          </a:p>
          <a:p>
            <a:r>
              <a:rPr lang="en-GB" sz="3200" dirty="0"/>
              <a:t>Door-in-the-face</a:t>
            </a:r>
          </a:p>
          <a:p>
            <a:r>
              <a:rPr lang="en-GB" sz="3200" dirty="0"/>
              <a:t>Fall back position</a:t>
            </a:r>
          </a:p>
          <a:p>
            <a:r>
              <a:rPr lang="en-GB" sz="3200" dirty="0"/>
              <a:t>Ask for more/expect less</a:t>
            </a:r>
          </a:p>
          <a:p>
            <a:r>
              <a:rPr lang="en-GB" sz="3200" dirty="0"/>
              <a:t>Key skill in negotiation</a:t>
            </a:r>
          </a:p>
          <a:p>
            <a:pPr marL="0" indent="0">
              <a:buNone/>
            </a:pPr>
            <a:endParaRPr lang="en-GB" sz="3200" dirty="0"/>
          </a:p>
          <a:p>
            <a:pPr marL="0" indent="0">
              <a:buNone/>
            </a:pPr>
            <a:r>
              <a:rPr lang="en-GB" sz="3200" b="1" u="sng" dirty="0">
                <a:solidFill>
                  <a:srgbClr val="FF0000"/>
                </a:solidFill>
              </a:rPr>
              <a:t>Stick to your guns!</a:t>
            </a:r>
          </a:p>
        </p:txBody>
      </p:sp>
      <p:pic>
        <p:nvPicPr>
          <p:cNvPr id="4" name="Picture 3"/>
          <p:cNvPicPr>
            <a:picLocks noChangeAspect="1"/>
          </p:cNvPicPr>
          <p:nvPr/>
        </p:nvPicPr>
        <p:blipFill>
          <a:blip r:embed="rId2"/>
          <a:stretch>
            <a:fillRect/>
          </a:stretch>
        </p:blipFill>
        <p:spPr>
          <a:xfrm>
            <a:off x="5294181" y="1455932"/>
            <a:ext cx="6556804" cy="4917603"/>
          </a:xfrm>
          <a:prstGeom prst="rect">
            <a:avLst/>
          </a:prstGeom>
        </p:spPr>
      </p:pic>
      <p:sp>
        <p:nvSpPr>
          <p:cNvPr id="6" name="Title 5">
            <a:extLst>
              <a:ext uri="{FF2B5EF4-FFF2-40B4-BE49-F238E27FC236}">
                <a16:creationId xmlns:a16="http://schemas.microsoft.com/office/drawing/2014/main" id="{C2E61B27-5D8F-49A7-BE57-9EAFEAB90FC5}"/>
              </a:ext>
            </a:extLst>
          </p:cNvPr>
          <p:cNvSpPr>
            <a:spLocks noGrp="1"/>
          </p:cNvSpPr>
          <p:nvPr>
            <p:ph type="title"/>
          </p:nvPr>
        </p:nvSpPr>
        <p:spPr>
          <a:xfrm>
            <a:off x="609600" y="81886"/>
            <a:ext cx="10515600" cy="1325563"/>
          </a:xfrm>
        </p:spPr>
        <p:txBody>
          <a:bodyPr>
            <a:normAutofit/>
          </a:bodyPr>
          <a:lstStyle/>
          <a:p>
            <a:r>
              <a:rPr lang="en-GB" sz="6000" dirty="0"/>
              <a:t>Compliance Techniques</a:t>
            </a:r>
          </a:p>
        </p:txBody>
      </p:sp>
    </p:spTree>
    <p:extLst>
      <p:ext uri="{BB962C8B-B14F-4D97-AF65-F5344CB8AC3E}">
        <p14:creationId xmlns:p14="http://schemas.microsoft.com/office/powerpoint/2010/main" val="4071406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1000"/>
                                        <p:tgtEl>
                                          <p:spTgt spid="3">
                                            <p:txEl>
                                              <p:pRg st="2" end="2"/>
                                            </p:txEl>
                                          </p:spTgt>
                                        </p:tgtEl>
                                      </p:cBhvr>
                                    </p:animEffect>
                                    <p:anim calcmode="lin" valueType="num">
                                      <p:cBhvr>
                                        <p:cTn id="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Compliance Techniques</a:t>
            </a:r>
          </a:p>
        </p:txBody>
      </p:sp>
      <p:sp>
        <p:nvSpPr>
          <p:cNvPr id="3" name="Content Placeholder 2"/>
          <p:cNvSpPr>
            <a:spLocks noGrp="1"/>
          </p:cNvSpPr>
          <p:nvPr>
            <p:ph idx="1"/>
          </p:nvPr>
        </p:nvSpPr>
        <p:spPr>
          <a:xfrm>
            <a:off x="609600" y="1678898"/>
            <a:ext cx="11582400" cy="4961745"/>
          </a:xfrm>
        </p:spPr>
        <p:txBody>
          <a:bodyPr>
            <a:normAutofit/>
          </a:bodyPr>
          <a:lstStyle/>
          <a:p>
            <a:pPr marL="0" indent="0">
              <a:buNone/>
            </a:pPr>
            <a:r>
              <a:rPr lang="en-GB" sz="4000" b="1" dirty="0"/>
              <a:t>Low-Ball</a:t>
            </a:r>
          </a:p>
          <a:p>
            <a:pPr>
              <a:buFont typeface="Wingdings" panose="05000000000000000000" pitchFamily="2" charset="2"/>
              <a:buChar char="ü"/>
            </a:pPr>
            <a:r>
              <a:rPr lang="en-GB" sz="3200" dirty="0"/>
              <a:t>‘We love the kitchen but it’s just too expensive.’</a:t>
            </a:r>
          </a:p>
          <a:p>
            <a:pPr>
              <a:buFont typeface="Wingdings" panose="05000000000000000000" pitchFamily="2" charset="2"/>
              <a:buChar char="ü"/>
            </a:pPr>
            <a:r>
              <a:rPr lang="en-GB" sz="3200" dirty="0"/>
              <a:t>‘It is a great flat but I can’t afford the deposit’</a:t>
            </a:r>
          </a:p>
          <a:p>
            <a:pPr>
              <a:buFont typeface="Wingdings" panose="05000000000000000000" pitchFamily="2" charset="2"/>
              <a:buChar char="ü"/>
            </a:pPr>
            <a:r>
              <a:rPr lang="en-GB" sz="3200" dirty="0"/>
              <a:t>‘I wish I could afford new windows and doors.’</a:t>
            </a:r>
          </a:p>
          <a:p>
            <a:pPr>
              <a:buFont typeface="Wingdings" panose="05000000000000000000" pitchFamily="2" charset="2"/>
              <a:buChar char="ü"/>
            </a:pPr>
            <a:r>
              <a:rPr lang="en-GB" sz="3200" dirty="0"/>
              <a:t>‘I love the new car but with the insurance it is unaffordable.’</a:t>
            </a:r>
          </a:p>
          <a:p>
            <a:pPr>
              <a:buFont typeface="Wingdings" panose="05000000000000000000" pitchFamily="2" charset="2"/>
              <a:buChar char="ü"/>
            </a:pPr>
            <a:endParaRPr lang="en-GB" sz="3200" dirty="0"/>
          </a:p>
          <a:p>
            <a:pPr marL="0" indent="0" algn="ctr">
              <a:buNone/>
            </a:pPr>
            <a:r>
              <a:rPr lang="en-GB" sz="3200" b="1" u="sng" dirty="0">
                <a:solidFill>
                  <a:srgbClr val="FF0000"/>
                </a:solidFill>
              </a:rPr>
              <a:t>Don’t play their game!</a:t>
            </a:r>
          </a:p>
        </p:txBody>
      </p:sp>
    </p:spTree>
    <p:extLst>
      <p:ext uri="{BB962C8B-B14F-4D97-AF65-F5344CB8AC3E}">
        <p14:creationId xmlns:p14="http://schemas.microsoft.com/office/powerpoint/2010/main" val="371107328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ChangeArrowheads="1"/>
          </p:cNvSpPr>
          <p:nvPr>
            <p:ph type="title"/>
          </p:nvPr>
        </p:nvSpPr>
        <p:spPr>
          <a:xfrm>
            <a:off x="609599" y="574252"/>
            <a:ext cx="10972800" cy="874308"/>
          </a:xfrm>
        </p:spPr>
        <p:txBody>
          <a:bodyPr>
            <a:noAutofit/>
          </a:bodyPr>
          <a:lstStyle/>
          <a:p>
            <a:r>
              <a:rPr lang="en-US" sz="6000" dirty="0"/>
              <a:t>Compliance Techniques</a:t>
            </a:r>
          </a:p>
        </p:txBody>
      </p:sp>
      <p:sp>
        <p:nvSpPr>
          <p:cNvPr id="35842" name="Rectangle 3"/>
          <p:cNvSpPr>
            <a:spLocks noGrp="1" noChangeArrowheads="1"/>
          </p:cNvSpPr>
          <p:nvPr>
            <p:ph sz="half" idx="1"/>
          </p:nvPr>
        </p:nvSpPr>
        <p:spPr>
          <a:xfrm>
            <a:off x="1258646" y="1823906"/>
            <a:ext cx="6554496" cy="3210187"/>
          </a:xfrm>
        </p:spPr>
        <p:txBody>
          <a:bodyPr>
            <a:normAutofit lnSpcReduction="10000"/>
          </a:bodyPr>
          <a:lstStyle/>
          <a:p>
            <a:pPr marL="0" indent="0">
              <a:buNone/>
            </a:pPr>
            <a:r>
              <a:rPr lang="en-US" sz="4000" b="1" dirty="0"/>
              <a:t>That</a:t>
            </a:r>
            <a:r>
              <a:rPr lang="fr-FR" sz="4000" b="1" dirty="0"/>
              <a:t>'</a:t>
            </a:r>
            <a:r>
              <a:rPr lang="en-US" altLang="ja-JP" sz="4000" b="1" dirty="0"/>
              <a:t>s-not-all </a:t>
            </a:r>
          </a:p>
          <a:p>
            <a:r>
              <a:rPr lang="en-GB" sz="3200" dirty="0"/>
              <a:t>Shopping channels, ‘But wait, that’s not all …’</a:t>
            </a:r>
          </a:p>
          <a:p>
            <a:r>
              <a:rPr lang="en-GB" sz="3200" dirty="0"/>
              <a:t>I do need to get fit, but the add-ons make it unaffordable</a:t>
            </a:r>
          </a:p>
          <a:p>
            <a:r>
              <a:rPr lang="en-GB" sz="3200" dirty="0"/>
              <a:t>If you are not entirely satisfied …</a:t>
            </a:r>
          </a:p>
        </p:txBody>
      </p:sp>
      <p:sp>
        <p:nvSpPr>
          <p:cNvPr id="3" name="TextBox 2"/>
          <p:cNvSpPr txBox="1"/>
          <p:nvPr/>
        </p:nvSpPr>
        <p:spPr>
          <a:xfrm>
            <a:off x="1748117" y="5329641"/>
            <a:ext cx="8695765" cy="954107"/>
          </a:xfrm>
          <a:prstGeom prst="rect">
            <a:avLst/>
          </a:prstGeom>
          <a:noFill/>
        </p:spPr>
        <p:txBody>
          <a:bodyPr wrap="square" rtlCol="0">
            <a:spAutoFit/>
          </a:bodyPr>
          <a:lstStyle/>
          <a:p>
            <a:pPr algn="ctr"/>
            <a:r>
              <a:rPr lang="en-GB" sz="2800" b="1" dirty="0">
                <a:solidFill>
                  <a:srgbClr val="FF0000"/>
                </a:solidFill>
              </a:rPr>
              <a:t>Don’t give them a light at the end of the tunnel, or check out how low they will go!</a:t>
            </a:r>
          </a:p>
        </p:txBody>
      </p:sp>
      <p:pic>
        <p:nvPicPr>
          <p:cNvPr id="2" name="Picture 1">
            <a:extLst>
              <a:ext uri="{FF2B5EF4-FFF2-40B4-BE49-F238E27FC236}">
                <a16:creationId xmlns:a16="http://schemas.microsoft.com/office/drawing/2014/main" id="{F28D7A22-A5F2-4EFB-B56C-5F892B6F3AC3}"/>
              </a:ext>
            </a:extLst>
          </p:cNvPr>
          <p:cNvPicPr>
            <a:picLocks noChangeAspect="1"/>
          </p:cNvPicPr>
          <p:nvPr/>
        </p:nvPicPr>
        <p:blipFill>
          <a:blip r:embed="rId3"/>
          <a:stretch>
            <a:fillRect/>
          </a:stretch>
        </p:blipFill>
        <p:spPr>
          <a:xfrm>
            <a:off x="7704499" y="2272680"/>
            <a:ext cx="4263522" cy="2312638"/>
          </a:xfrm>
          <a:prstGeom prst="rect">
            <a:avLst/>
          </a:prstGeom>
        </p:spPr>
      </p:pic>
    </p:spTree>
    <p:extLst>
      <p:ext uri="{BB962C8B-B14F-4D97-AF65-F5344CB8AC3E}">
        <p14:creationId xmlns:p14="http://schemas.microsoft.com/office/powerpoint/2010/main" val="237865169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5842">
                                            <p:txEl>
                                              <p:pRg st="0" end="0"/>
                                            </p:txEl>
                                          </p:spTgt>
                                        </p:tgtEl>
                                        <p:attrNameLst>
                                          <p:attrName>style.visibility</p:attrName>
                                        </p:attrNameLst>
                                      </p:cBhvr>
                                      <p:to>
                                        <p:strVal val="visible"/>
                                      </p:to>
                                    </p:set>
                                    <p:animEffect transition="in" filter="fade">
                                      <p:cBhvr>
                                        <p:cTn id="7" dur="1000"/>
                                        <p:tgtEl>
                                          <p:spTgt spid="35842">
                                            <p:txEl>
                                              <p:pRg st="0" end="0"/>
                                            </p:txEl>
                                          </p:spTgt>
                                        </p:tgtEl>
                                      </p:cBhvr>
                                    </p:animEffect>
                                    <p:anim calcmode="lin" valueType="num">
                                      <p:cBhvr>
                                        <p:cTn id="8" dur="1000" fill="hold"/>
                                        <p:tgtEl>
                                          <p:spTgt spid="358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58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5842">
                                            <p:txEl>
                                              <p:pRg st="1" end="1"/>
                                            </p:txEl>
                                          </p:spTgt>
                                        </p:tgtEl>
                                        <p:attrNameLst>
                                          <p:attrName>style.visibility</p:attrName>
                                        </p:attrNameLst>
                                      </p:cBhvr>
                                      <p:to>
                                        <p:strVal val="visible"/>
                                      </p:to>
                                    </p:set>
                                    <p:animEffect transition="in" filter="fade">
                                      <p:cBhvr>
                                        <p:cTn id="14" dur="1000"/>
                                        <p:tgtEl>
                                          <p:spTgt spid="35842">
                                            <p:txEl>
                                              <p:pRg st="1" end="1"/>
                                            </p:txEl>
                                          </p:spTgt>
                                        </p:tgtEl>
                                      </p:cBhvr>
                                    </p:animEffect>
                                    <p:anim calcmode="lin" valueType="num">
                                      <p:cBhvr>
                                        <p:cTn id="15" dur="1000" fill="hold"/>
                                        <p:tgtEl>
                                          <p:spTgt spid="3584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58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5842">
                                            <p:txEl>
                                              <p:pRg st="2" end="2"/>
                                            </p:txEl>
                                          </p:spTgt>
                                        </p:tgtEl>
                                        <p:attrNameLst>
                                          <p:attrName>style.visibility</p:attrName>
                                        </p:attrNameLst>
                                      </p:cBhvr>
                                      <p:to>
                                        <p:strVal val="visible"/>
                                      </p:to>
                                    </p:set>
                                    <p:animEffect transition="in" filter="fade">
                                      <p:cBhvr>
                                        <p:cTn id="21" dur="1000"/>
                                        <p:tgtEl>
                                          <p:spTgt spid="35842">
                                            <p:txEl>
                                              <p:pRg st="2" end="2"/>
                                            </p:txEl>
                                          </p:spTgt>
                                        </p:tgtEl>
                                      </p:cBhvr>
                                    </p:animEffect>
                                    <p:anim calcmode="lin" valueType="num">
                                      <p:cBhvr>
                                        <p:cTn id="22" dur="1000" fill="hold"/>
                                        <p:tgtEl>
                                          <p:spTgt spid="3584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58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5842">
                                            <p:txEl>
                                              <p:pRg st="3" end="3"/>
                                            </p:txEl>
                                          </p:spTgt>
                                        </p:tgtEl>
                                        <p:attrNameLst>
                                          <p:attrName>style.visibility</p:attrName>
                                        </p:attrNameLst>
                                      </p:cBhvr>
                                      <p:to>
                                        <p:strVal val="visible"/>
                                      </p:to>
                                    </p:set>
                                    <p:animEffect transition="in" filter="fade">
                                      <p:cBhvr>
                                        <p:cTn id="28" dur="1000"/>
                                        <p:tgtEl>
                                          <p:spTgt spid="35842">
                                            <p:txEl>
                                              <p:pRg st="3" end="3"/>
                                            </p:txEl>
                                          </p:spTgt>
                                        </p:tgtEl>
                                      </p:cBhvr>
                                    </p:animEffect>
                                    <p:anim calcmode="lin" valueType="num">
                                      <p:cBhvr>
                                        <p:cTn id="29" dur="1000" fill="hold"/>
                                        <p:tgtEl>
                                          <p:spTgt spid="3584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58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gtEl>
                                        <p:attrNameLst>
                                          <p:attrName>style.visibility</p:attrName>
                                        </p:attrNameLst>
                                      </p:cBhvr>
                                      <p:to>
                                        <p:strVal val="visible"/>
                                      </p:to>
                                    </p:set>
                                    <p:animEffect transition="in" filter="fade">
                                      <p:cBhvr>
                                        <p:cTn id="35" dur="1000"/>
                                        <p:tgtEl>
                                          <p:spTgt spid="3"/>
                                        </p:tgtEl>
                                      </p:cBhvr>
                                    </p:animEffect>
                                    <p:anim calcmode="lin" valueType="num">
                                      <p:cBhvr>
                                        <p:cTn id="36" dur="1000" fill="hold"/>
                                        <p:tgtEl>
                                          <p:spTgt spid="3"/>
                                        </p:tgtEl>
                                        <p:attrNameLst>
                                          <p:attrName>ppt_x</p:attrName>
                                        </p:attrNameLst>
                                      </p:cBhvr>
                                      <p:tavLst>
                                        <p:tav tm="0">
                                          <p:val>
                                            <p:strVal val="#ppt_x"/>
                                          </p:val>
                                        </p:tav>
                                        <p:tav tm="100000">
                                          <p:val>
                                            <p:strVal val="#ppt_x"/>
                                          </p:val>
                                        </p:tav>
                                      </p:tavLst>
                                    </p:anim>
                                    <p:anim calcmode="lin" valueType="num">
                                      <p:cBhvr>
                                        <p:cTn id="37"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p:txBody>
          <a:bodyPr/>
          <a:lstStyle/>
          <a:p>
            <a:r>
              <a:rPr lang="en-US"/>
              <a:t>Four Compliance Techniques</a:t>
            </a:r>
          </a:p>
        </p:txBody>
      </p:sp>
      <p:pic>
        <p:nvPicPr>
          <p:cNvPr id="5" name="Picture 4" descr="Screen Shot 2013-11-05 at 3.43.05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547" y="1810435"/>
            <a:ext cx="10803671" cy="4182959"/>
          </a:xfrm>
          <a:prstGeom prst="rect">
            <a:avLst/>
          </a:prstGeom>
          <a:ln w="57150">
            <a:solidFill>
              <a:schemeClr val="tx1"/>
            </a:solidFill>
          </a:ln>
        </p:spPr>
      </p:pic>
    </p:spTree>
    <p:extLst>
      <p:ext uri="{BB962C8B-B14F-4D97-AF65-F5344CB8AC3E}">
        <p14:creationId xmlns:p14="http://schemas.microsoft.com/office/powerpoint/2010/main" val="1410157874"/>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title"/>
          </p:nvPr>
        </p:nvSpPr>
        <p:spPr/>
        <p:txBody>
          <a:bodyPr>
            <a:normAutofit/>
          </a:bodyPr>
          <a:lstStyle/>
          <a:p>
            <a:r>
              <a:rPr lang="en-US" sz="6600" b="1" dirty="0"/>
              <a:t>Why We Obey</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673705008"/>
              </p:ext>
            </p:extLst>
          </p:nvPr>
        </p:nvGraphicFramePr>
        <p:xfrm>
          <a:off x="1905000" y="1414281"/>
          <a:ext cx="9448800" cy="4997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84093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graphicEl>
                                              <a:dgm id="{B51EDBD4-65C7-4645-A7CC-61190E1DD7CB}"/>
                                            </p:graphicEl>
                                          </p:spTgt>
                                        </p:tgtEl>
                                        <p:attrNameLst>
                                          <p:attrName>style.visibility</p:attrName>
                                        </p:attrNameLst>
                                      </p:cBhvr>
                                      <p:to>
                                        <p:strVal val="visible"/>
                                      </p:to>
                                    </p:set>
                                    <p:animEffect transition="in" filter="wheel(1)">
                                      <p:cBhvr>
                                        <p:cTn id="7" dur="2000"/>
                                        <p:tgtEl>
                                          <p:spTgt spid="3">
                                            <p:graphicEl>
                                              <a:dgm id="{B51EDBD4-65C7-4645-A7CC-61190E1DD7C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graphicEl>
                                              <a:dgm id="{D2470A18-464E-0C42-A6C5-6043CC2160EB}"/>
                                            </p:graphicEl>
                                          </p:spTgt>
                                        </p:tgtEl>
                                        <p:attrNameLst>
                                          <p:attrName>style.visibility</p:attrName>
                                        </p:attrNameLst>
                                      </p:cBhvr>
                                      <p:to>
                                        <p:strVal val="visible"/>
                                      </p:to>
                                    </p:set>
                                    <p:animEffect transition="in" filter="wheel(1)">
                                      <p:cBhvr>
                                        <p:cTn id="12" dur="2000"/>
                                        <p:tgtEl>
                                          <p:spTgt spid="3">
                                            <p:graphicEl>
                                              <a:dgm id="{D2470A18-464E-0C42-A6C5-6043CC2160E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graphicEl>
                                              <a:dgm id="{D7E74413-4623-734B-87A6-BEC12929E6DB}"/>
                                            </p:graphicEl>
                                          </p:spTgt>
                                        </p:tgtEl>
                                        <p:attrNameLst>
                                          <p:attrName>style.visibility</p:attrName>
                                        </p:attrNameLst>
                                      </p:cBhvr>
                                      <p:to>
                                        <p:strVal val="visible"/>
                                      </p:to>
                                    </p:set>
                                    <p:animEffect transition="in" filter="wheel(1)">
                                      <p:cBhvr>
                                        <p:cTn id="17" dur="2000"/>
                                        <p:tgtEl>
                                          <p:spTgt spid="3">
                                            <p:graphicEl>
                                              <a:dgm id="{D7E74413-4623-734B-87A6-BEC12929E6DB}"/>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graphicEl>
                                              <a:dgm id="{526E3019-DA17-DC48-BCC3-3C7ADEE21591}"/>
                                            </p:graphicEl>
                                          </p:spTgt>
                                        </p:tgtEl>
                                        <p:attrNameLst>
                                          <p:attrName>style.visibility</p:attrName>
                                        </p:attrNameLst>
                                      </p:cBhvr>
                                      <p:to>
                                        <p:strVal val="visible"/>
                                      </p:to>
                                    </p:set>
                                    <p:animEffect transition="in" filter="wheel(1)">
                                      <p:cBhvr>
                                        <p:cTn id="22" dur="2000"/>
                                        <p:tgtEl>
                                          <p:spTgt spid="3">
                                            <p:graphicEl>
                                              <a:dgm id="{526E3019-DA17-DC48-BCC3-3C7ADEE2159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9A700-5E64-4E78-80EC-7AE5074E8A4B}"/>
              </a:ext>
            </a:extLst>
          </p:cNvPr>
          <p:cNvSpPr>
            <a:spLocks noGrp="1"/>
          </p:cNvSpPr>
          <p:nvPr>
            <p:ph type="title"/>
          </p:nvPr>
        </p:nvSpPr>
        <p:spPr>
          <a:xfrm>
            <a:off x="609600" y="275612"/>
            <a:ext cx="10972800" cy="1295400"/>
          </a:xfrm>
        </p:spPr>
        <p:txBody>
          <a:bodyPr>
            <a:normAutofit/>
          </a:bodyPr>
          <a:lstStyle/>
          <a:p>
            <a:r>
              <a:rPr lang="en-GB" sz="5400" dirty="0"/>
              <a:t>Milgram’s Infamous Experiment</a:t>
            </a:r>
          </a:p>
        </p:txBody>
      </p:sp>
      <p:sp>
        <p:nvSpPr>
          <p:cNvPr id="3" name="Content Placeholder 2">
            <a:extLst>
              <a:ext uri="{FF2B5EF4-FFF2-40B4-BE49-F238E27FC236}">
                <a16:creationId xmlns:a16="http://schemas.microsoft.com/office/drawing/2014/main" id="{5ADB5D15-2345-4090-980F-31308781DA06}"/>
              </a:ext>
            </a:extLst>
          </p:cNvPr>
          <p:cNvSpPr>
            <a:spLocks noGrp="1"/>
          </p:cNvSpPr>
          <p:nvPr>
            <p:ph idx="1"/>
          </p:nvPr>
        </p:nvSpPr>
        <p:spPr>
          <a:xfrm>
            <a:off x="609600" y="1884419"/>
            <a:ext cx="7652273" cy="4139902"/>
          </a:xfrm>
        </p:spPr>
        <p:txBody>
          <a:bodyPr>
            <a:normAutofit/>
          </a:bodyPr>
          <a:lstStyle/>
          <a:p>
            <a:r>
              <a:rPr lang="en-GB" dirty="0"/>
              <a:t>Yale University, May 1962</a:t>
            </a:r>
          </a:p>
          <a:p>
            <a:r>
              <a:rPr lang="en-GB" dirty="0"/>
              <a:t>Would ordinary, everyday people commit heinous acts under the right circumstances?</a:t>
            </a:r>
          </a:p>
          <a:p>
            <a:r>
              <a:rPr lang="en-GB" dirty="0"/>
              <a:t>Or are the kind of atrocities we see carried out in war and massacre down to psychopathic people</a:t>
            </a:r>
          </a:p>
          <a:p>
            <a:r>
              <a:rPr lang="en-GB" dirty="0"/>
              <a:t>“People like us” would never hurt others … or would we?</a:t>
            </a:r>
          </a:p>
        </p:txBody>
      </p:sp>
      <p:pic>
        <p:nvPicPr>
          <p:cNvPr id="4" name="Picture 3">
            <a:extLst>
              <a:ext uri="{FF2B5EF4-FFF2-40B4-BE49-F238E27FC236}">
                <a16:creationId xmlns:a16="http://schemas.microsoft.com/office/drawing/2014/main" id="{DC36043C-192D-47D2-93EB-65B551FF4497}"/>
              </a:ext>
            </a:extLst>
          </p:cNvPr>
          <p:cNvPicPr>
            <a:picLocks noChangeAspect="1"/>
          </p:cNvPicPr>
          <p:nvPr/>
        </p:nvPicPr>
        <p:blipFill>
          <a:blip r:embed="rId2"/>
          <a:stretch>
            <a:fillRect/>
          </a:stretch>
        </p:blipFill>
        <p:spPr>
          <a:xfrm>
            <a:off x="8756726" y="1571012"/>
            <a:ext cx="3058326" cy="4766717"/>
          </a:xfrm>
          <a:prstGeom prst="rect">
            <a:avLst/>
          </a:prstGeom>
        </p:spPr>
      </p:pic>
    </p:spTree>
    <p:extLst>
      <p:ext uri="{BB962C8B-B14F-4D97-AF65-F5344CB8AC3E}">
        <p14:creationId xmlns:p14="http://schemas.microsoft.com/office/powerpoint/2010/main" val="231158454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265AF-A6B9-4FD0-B624-9B4EDC879E94}"/>
              </a:ext>
            </a:extLst>
          </p:cNvPr>
          <p:cNvSpPr>
            <a:spLocks noGrp="1"/>
          </p:cNvSpPr>
          <p:nvPr>
            <p:ph type="title"/>
          </p:nvPr>
        </p:nvSpPr>
        <p:spPr>
          <a:xfrm>
            <a:off x="838200" y="83380"/>
            <a:ext cx="10515600" cy="1325563"/>
          </a:xfrm>
        </p:spPr>
        <p:txBody>
          <a:bodyPr>
            <a:normAutofit/>
          </a:bodyPr>
          <a:lstStyle/>
          <a:p>
            <a:pPr algn="r"/>
            <a:r>
              <a:rPr lang="en-GB" sz="5400" dirty="0"/>
              <a:t>Milgram’s approach</a:t>
            </a:r>
          </a:p>
        </p:txBody>
      </p:sp>
      <p:sp>
        <p:nvSpPr>
          <p:cNvPr id="3" name="Content Placeholder 2">
            <a:extLst>
              <a:ext uri="{FF2B5EF4-FFF2-40B4-BE49-F238E27FC236}">
                <a16:creationId xmlns:a16="http://schemas.microsoft.com/office/drawing/2014/main" id="{C5090CEB-7B03-4838-99D4-40D4631AE723}"/>
              </a:ext>
            </a:extLst>
          </p:cNvPr>
          <p:cNvSpPr>
            <a:spLocks noGrp="1"/>
          </p:cNvSpPr>
          <p:nvPr>
            <p:ph idx="1"/>
          </p:nvPr>
        </p:nvSpPr>
        <p:spPr>
          <a:xfrm>
            <a:off x="609601" y="787651"/>
            <a:ext cx="4406020" cy="5484057"/>
          </a:xfrm>
        </p:spPr>
        <p:txBody>
          <a:bodyPr>
            <a:normAutofit/>
          </a:bodyPr>
          <a:lstStyle/>
          <a:p>
            <a:r>
              <a:rPr lang="en-GB" dirty="0"/>
              <a:t>Participants are told the study aims to examine the effects of punishment on learning</a:t>
            </a:r>
          </a:p>
          <a:p>
            <a:r>
              <a:rPr lang="en-GB" dirty="0"/>
              <a:t>They agree to administer electric shocks to another person who has also agreed to participate</a:t>
            </a:r>
          </a:p>
          <a:p>
            <a:r>
              <a:rPr lang="en-GB" dirty="0"/>
              <a:t>The other person is part of the experiment</a:t>
            </a:r>
          </a:p>
          <a:p>
            <a:r>
              <a:rPr lang="en-GB" dirty="0"/>
              <a:t>Of course, participants did not know this</a:t>
            </a:r>
          </a:p>
          <a:p>
            <a:endParaRPr lang="en-GB" dirty="0"/>
          </a:p>
        </p:txBody>
      </p:sp>
      <p:pic>
        <p:nvPicPr>
          <p:cNvPr id="7" name="Picture 6">
            <a:extLst>
              <a:ext uri="{FF2B5EF4-FFF2-40B4-BE49-F238E27FC236}">
                <a16:creationId xmlns:a16="http://schemas.microsoft.com/office/drawing/2014/main" id="{031ECEC6-B85D-433E-8473-3E853BE7C294}"/>
              </a:ext>
            </a:extLst>
          </p:cNvPr>
          <p:cNvPicPr>
            <a:picLocks noChangeAspect="1"/>
          </p:cNvPicPr>
          <p:nvPr/>
        </p:nvPicPr>
        <p:blipFill>
          <a:blip r:embed="rId2"/>
          <a:stretch>
            <a:fillRect/>
          </a:stretch>
        </p:blipFill>
        <p:spPr>
          <a:xfrm>
            <a:off x="5559324" y="1408943"/>
            <a:ext cx="6456968" cy="4805963"/>
          </a:xfrm>
          <a:prstGeom prst="rect">
            <a:avLst/>
          </a:prstGeom>
        </p:spPr>
      </p:pic>
    </p:spTree>
    <p:extLst>
      <p:ext uri="{BB962C8B-B14F-4D97-AF65-F5344CB8AC3E}">
        <p14:creationId xmlns:p14="http://schemas.microsoft.com/office/powerpoint/2010/main" val="138677260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F0927-1963-402F-9B7F-7F3F480650E7}"/>
              </a:ext>
            </a:extLst>
          </p:cNvPr>
          <p:cNvSpPr>
            <a:spLocks noGrp="1"/>
          </p:cNvSpPr>
          <p:nvPr>
            <p:ph type="title"/>
          </p:nvPr>
        </p:nvSpPr>
        <p:spPr/>
        <p:txBody>
          <a:bodyPr>
            <a:normAutofit/>
          </a:bodyPr>
          <a:lstStyle/>
          <a:p>
            <a:pPr algn="r"/>
            <a:r>
              <a:rPr lang="en-GB" sz="5400" dirty="0"/>
              <a:t>Teachers and Learners</a:t>
            </a:r>
          </a:p>
        </p:txBody>
      </p:sp>
      <p:sp>
        <p:nvSpPr>
          <p:cNvPr id="3" name="Content Placeholder 2">
            <a:extLst>
              <a:ext uri="{FF2B5EF4-FFF2-40B4-BE49-F238E27FC236}">
                <a16:creationId xmlns:a16="http://schemas.microsoft.com/office/drawing/2014/main" id="{351A85C6-ECB3-4B20-B7A2-C9E6F1440396}"/>
              </a:ext>
            </a:extLst>
          </p:cNvPr>
          <p:cNvSpPr>
            <a:spLocks noGrp="1"/>
          </p:cNvSpPr>
          <p:nvPr>
            <p:ph idx="1"/>
          </p:nvPr>
        </p:nvSpPr>
        <p:spPr>
          <a:xfrm>
            <a:off x="473798" y="1267485"/>
            <a:ext cx="4433180" cy="4932255"/>
          </a:xfrm>
        </p:spPr>
        <p:txBody>
          <a:bodyPr/>
          <a:lstStyle/>
          <a:p>
            <a:r>
              <a:rPr lang="en-GB" dirty="0"/>
              <a:t>Under the pretences of drawing lots, the experimental confederate is </a:t>
            </a:r>
            <a:r>
              <a:rPr lang="en-GB" b="1" dirty="0"/>
              <a:t>the learner </a:t>
            </a:r>
            <a:r>
              <a:rPr lang="en-GB" dirty="0"/>
              <a:t>with </a:t>
            </a:r>
          </a:p>
          <a:p>
            <a:r>
              <a:rPr lang="en-GB" dirty="0"/>
              <a:t>The participant (or victim!) is </a:t>
            </a:r>
            <a:r>
              <a:rPr lang="en-GB" b="1" dirty="0"/>
              <a:t>the teacher</a:t>
            </a:r>
          </a:p>
          <a:p>
            <a:r>
              <a:rPr lang="en-GB" dirty="0"/>
              <a:t>Teachers and learners are taken to see the electric shock machine</a:t>
            </a:r>
          </a:p>
          <a:p>
            <a:r>
              <a:rPr lang="en-GB" dirty="0"/>
              <a:t>Test shocks are given</a:t>
            </a:r>
          </a:p>
          <a:p>
            <a:endParaRPr lang="en-GB" dirty="0"/>
          </a:p>
        </p:txBody>
      </p:sp>
      <p:pic>
        <p:nvPicPr>
          <p:cNvPr id="5" name="Picture 4">
            <a:extLst>
              <a:ext uri="{FF2B5EF4-FFF2-40B4-BE49-F238E27FC236}">
                <a16:creationId xmlns:a16="http://schemas.microsoft.com/office/drawing/2014/main" id="{74369FAC-DB8D-4402-9978-AA3D13AE802D}"/>
              </a:ext>
            </a:extLst>
          </p:cNvPr>
          <p:cNvPicPr>
            <a:picLocks noChangeAspect="1"/>
          </p:cNvPicPr>
          <p:nvPr/>
        </p:nvPicPr>
        <p:blipFill>
          <a:blip r:embed="rId2"/>
          <a:stretch>
            <a:fillRect/>
          </a:stretch>
        </p:blipFill>
        <p:spPr>
          <a:xfrm>
            <a:off x="6129761" y="1719263"/>
            <a:ext cx="5224039" cy="3928913"/>
          </a:xfrm>
          <a:prstGeom prst="rect">
            <a:avLst/>
          </a:prstGeom>
        </p:spPr>
      </p:pic>
    </p:spTree>
    <p:extLst>
      <p:ext uri="{BB962C8B-B14F-4D97-AF65-F5344CB8AC3E}">
        <p14:creationId xmlns:p14="http://schemas.microsoft.com/office/powerpoint/2010/main" val="2765510815"/>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0A3A57-4D75-4484-B29C-1E35EE34F8E8}"/>
              </a:ext>
            </a:extLst>
          </p:cNvPr>
          <p:cNvPicPr>
            <a:picLocks noGrp="1" noChangeAspect="1"/>
          </p:cNvPicPr>
          <p:nvPr>
            <p:ph idx="1"/>
          </p:nvPr>
        </p:nvPicPr>
        <p:blipFill rotWithShape="1">
          <a:blip r:embed="rId2"/>
          <a:srcRect r="1" b="14459"/>
          <a:stretch/>
        </p:blipFill>
        <p:spPr>
          <a:xfrm>
            <a:off x="120650" y="68263"/>
            <a:ext cx="11950700" cy="6721475"/>
          </a:xfrm>
          <a:prstGeom prst="rect">
            <a:avLst/>
          </a:prstGeom>
          <a:noFill/>
        </p:spPr>
      </p:pic>
      <p:sp>
        <p:nvSpPr>
          <p:cNvPr id="5" name="TextBox 4">
            <a:extLst>
              <a:ext uri="{FF2B5EF4-FFF2-40B4-BE49-F238E27FC236}">
                <a16:creationId xmlns:a16="http://schemas.microsoft.com/office/drawing/2014/main" id="{DB20EAA3-D9D0-43AF-AA54-EA296F8E30B4}"/>
              </a:ext>
            </a:extLst>
          </p:cNvPr>
          <p:cNvSpPr txBox="1"/>
          <p:nvPr/>
        </p:nvSpPr>
        <p:spPr>
          <a:xfrm>
            <a:off x="225908" y="243512"/>
            <a:ext cx="4959277" cy="6370975"/>
          </a:xfrm>
          <a:prstGeom prst="rect">
            <a:avLst/>
          </a:prstGeom>
          <a:solidFill>
            <a:schemeClr val="bg1">
              <a:lumMod val="95000"/>
            </a:schemeClr>
          </a:solid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Teachers and learners are in adjoining rooms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With every wrong answer the teacher has to flick the switch and give an electric shock</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As the learner intentionally gets answers wrong the shock administered increases in severity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Milgram asked a variety of people what they thought they and others would do in these circumstances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Most thought they would stop at low shock levels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Despite screams of pain many continued</a:t>
            </a:r>
          </a:p>
        </p:txBody>
      </p:sp>
    </p:spTree>
    <p:extLst>
      <p:ext uri="{BB962C8B-B14F-4D97-AF65-F5344CB8AC3E}">
        <p14:creationId xmlns:p14="http://schemas.microsoft.com/office/powerpoint/2010/main" val="218666998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additive="base">
                                        <p:cTn id="1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additive="base">
                                        <p:cTn id="2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 calcmode="lin" valueType="num">
                                      <p:cBhvr additive="base">
                                        <p:cTn id="26"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5">
                                            <p:txEl>
                                              <p:pRg st="4" end="4"/>
                                            </p:txEl>
                                          </p:spTgt>
                                        </p:tgtEl>
                                        <p:attrNameLst>
                                          <p:attrName>style.visibility</p:attrName>
                                        </p:attrNameLst>
                                      </p:cBhvr>
                                      <p:to>
                                        <p:strVal val="visible"/>
                                      </p:to>
                                    </p:set>
                                    <p:anim calcmode="lin" valueType="num">
                                      <p:cBhvr additive="base">
                                        <p:cTn id="32"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 calcmode="lin" valueType="num">
                                      <p:cBhvr additive="base">
                                        <p:cTn id="38"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17698" y="332509"/>
            <a:ext cx="11348720" cy="5878484"/>
          </a:xfrm>
        </p:spPr>
        <p:txBody>
          <a:bodyPr>
            <a:noAutofit/>
          </a:bodyPr>
          <a:lstStyle/>
          <a:p>
            <a:pPr algn="ctr"/>
            <a:r>
              <a:rPr lang="en-GB" sz="4400" dirty="0"/>
              <a:t>As a percentage, what proportion of people would obey the instructions of the experimenter?</a:t>
            </a:r>
            <a:br>
              <a:rPr lang="en-GB" sz="4400" dirty="0"/>
            </a:br>
            <a:br>
              <a:rPr lang="en-GB" sz="4400" dirty="0"/>
            </a:br>
            <a:r>
              <a:rPr lang="en-GB" sz="4400" dirty="0"/>
              <a:t>As a percentage, what proportion of people would deliver low level electric shocks?</a:t>
            </a:r>
            <a:br>
              <a:rPr lang="en-GB" sz="4400" dirty="0"/>
            </a:br>
            <a:br>
              <a:rPr lang="en-GB" sz="4400" dirty="0"/>
            </a:br>
            <a:r>
              <a:rPr lang="en-GB" sz="4400" dirty="0"/>
              <a:t>As a percentage, what proportion of people would deliver higher level electric shocks? </a:t>
            </a:r>
          </a:p>
        </p:txBody>
      </p:sp>
    </p:spTree>
    <p:extLst>
      <p:ext uri="{BB962C8B-B14F-4D97-AF65-F5344CB8AC3E}">
        <p14:creationId xmlns:p14="http://schemas.microsoft.com/office/powerpoint/2010/main" val="2354781594"/>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
            <a:ext cx="5601077" cy="2582155"/>
          </a:xfrm>
        </p:spPr>
        <p:txBody>
          <a:bodyPr>
            <a:normAutofit/>
          </a:bodyPr>
          <a:lstStyle/>
          <a:p>
            <a:r>
              <a:rPr lang="en-GB" sz="5400" dirty="0"/>
              <a:t>Milgram's Initial Obedience Findings </a:t>
            </a:r>
          </a:p>
        </p:txBody>
      </p:sp>
      <p:sp>
        <p:nvSpPr>
          <p:cNvPr id="3" name="Content Placeholder 2"/>
          <p:cNvSpPr>
            <a:spLocks noGrp="1"/>
          </p:cNvSpPr>
          <p:nvPr>
            <p:ph idx="1"/>
          </p:nvPr>
        </p:nvSpPr>
        <p:spPr>
          <a:xfrm>
            <a:off x="609600" y="2582155"/>
            <a:ext cx="4597100" cy="3162748"/>
          </a:xfrm>
        </p:spPr>
        <p:txBody>
          <a:bodyPr>
            <a:normAutofit/>
          </a:bodyPr>
          <a:lstStyle/>
          <a:p>
            <a:r>
              <a:rPr lang="en-GB" dirty="0"/>
              <a:t>Almost two out of every three participants (65%) continued to obey the experimenter and administered the maximum possible shock of 450 volts</a:t>
            </a:r>
          </a:p>
        </p:txBody>
      </p:sp>
      <p:sp>
        <p:nvSpPr>
          <p:cNvPr id="5" name="TextBox 4">
            <a:extLst>
              <a:ext uri="{FF2B5EF4-FFF2-40B4-BE49-F238E27FC236}">
                <a16:creationId xmlns:a16="http://schemas.microsoft.com/office/drawing/2014/main" id="{390C3496-7B11-4247-A1DA-7CD010CC45C3}"/>
              </a:ext>
            </a:extLst>
          </p:cNvPr>
          <p:cNvSpPr txBox="1"/>
          <p:nvPr/>
        </p:nvSpPr>
        <p:spPr>
          <a:xfrm>
            <a:off x="6454588" y="136755"/>
            <a:ext cx="5127812" cy="6124754"/>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ＭＳ Ｐゴシック"/>
                <a:cs typeface="+mn-cs"/>
              </a:rPr>
              <a:t>The difference between what we say we will do and what we actually do illustrates the power of situational social forces on our </a:t>
            </a:r>
            <a:r>
              <a:rPr kumimoji="0" lang="en-US" sz="2800" b="0" i="0" u="none" strike="noStrike" kern="1200" cap="none" spc="0" normalizeH="0" baseline="0" noProof="0" dirty="0" err="1">
                <a:ln>
                  <a:noFill/>
                </a:ln>
                <a:solidFill>
                  <a:prstClr val="black"/>
                </a:solidFill>
                <a:effectLst/>
                <a:uLnTx/>
                <a:uFillTx/>
                <a:latin typeface="Arial"/>
                <a:ea typeface="ＭＳ Ｐゴシック"/>
                <a:cs typeface="+mn-cs"/>
              </a:rPr>
              <a:t>behaviour</a:t>
            </a:r>
            <a:endParaRPr kumimoji="0" lang="en-US" sz="2800" b="0" i="0" u="none" strike="noStrike" kern="1200" cap="none" spc="0" normalizeH="0" baseline="0" noProof="0" dirty="0">
              <a:ln>
                <a:noFill/>
              </a:ln>
              <a:solidFill>
                <a:prstClr val="black"/>
              </a:solidFill>
              <a:effectLst/>
              <a:uLnTx/>
              <a:uFillTx/>
              <a:latin typeface="Arial"/>
              <a:ea typeface="ＭＳ Ｐゴシック"/>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ＭＳ Ｐゴシック"/>
                <a:cs typeface="+mn-cs"/>
              </a:rPr>
              <a:t>The foot-in-the-door technique was used because participants started off giving very mild shocks (15 volts) and increased the voltage relatively slowly.</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Arial"/>
                <a:ea typeface="ＭＳ Ｐゴシック"/>
                <a:cs typeface="+mn-cs"/>
              </a:rPr>
              <a:t>Similar results have been found with females and participants in other cultures.</a:t>
            </a:r>
          </a:p>
        </p:txBody>
      </p:sp>
    </p:spTree>
    <p:extLst>
      <p:ext uri="{BB962C8B-B14F-4D97-AF65-F5344CB8AC3E}">
        <p14:creationId xmlns:p14="http://schemas.microsoft.com/office/powerpoint/2010/main" val="2282204196"/>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8" y="1923876"/>
            <a:ext cx="3192855" cy="2803843"/>
          </a:xfrm>
        </p:spPr>
        <p:txBody>
          <a:bodyPr>
            <a:normAutofit/>
          </a:bodyPr>
          <a:lstStyle/>
          <a:p>
            <a:r>
              <a:rPr lang="en-GB" sz="6000" dirty="0"/>
              <a:t>The </a:t>
            </a:r>
            <a:r>
              <a:rPr lang="en-GB" sz="6000" dirty="0" err="1"/>
              <a:t>Astroten</a:t>
            </a:r>
            <a:r>
              <a:rPr lang="en-GB" sz="6000" dirty="0"/>
              <a:t> study</a:t>
            </a:r>
          </a:p>
        </p:txBody>
      </p:sp>
      <p:sp>
        <p:nvSpPr>
          <p:cNvPr id="5" name="Rectangle 4"/>
          <p:cNvSpPr/>
          <p:nvPr/>
        </p:nvSpPr>
        <p:spPr>
          <a:xfrm>
            <a:off x="4175760" y="1179404"/>
            <a:ext cx="7813040" cy="5078313"/>
          </a:xfrm>
          <a:prstGeom prst="rect">
            <a:avLst/>
          </a:prstGeom>
          <a:solidFill>
            <a:schemeClr val="accent5">
              <a:lumMod val="40000"/>
              <a:lumOff val="60000"/>
            </a:schemeClr>
          </a:solidFill>
          <a:ln w="57150">
            <a:solidFill>
              <a:schemeClr val="tx1"/>
            </a:solidFill>
          </a:ln>
        </p:spPr>
        <p:txBody>
          <a:bodyPr wrap="square">
            <a:spAutoFit/>
          </a:bodyPr>
          <a:lstStyle/>
          <a:p>
            <a:r>
              <a:rPr lang="en-GB" sz="3600" dirty="0">
                <a:solidFill>
                  <a:prstClr val="black"/>
                </a:solidFill>
              </a:rPr>
              <a:t>1. Nurses were not allowed to accept instructions over the phone.</a:t>
            </a:r>
          </a:p>
          <a:p>
            <a:endParaRPr lang="en-GB" sz="3600" dirty="0">
              <a:solidFill>
                <a:prstClr val="black"/>
              </a:solidFill>
            </a:endParaRPr>
          </a:p>
          <a:p>
            <a:r>
              <a:rPr lang="en-GB" sz="3600" dirty="0">
                <a:solidFill>
                  <a:prstClr val="black"/>
                </a:solidFill>
              </a:rPr>
              <a:t>2. The dose was double the maximum limit stated on the box.</a:t>
            </a:r>
          </a:p>
          <a:p>
            <a:endParaRPr lang="en-GB" sz="3600" dirty="0">
              <a:solidFill>
                <a:prstClr val="black"/>
              </a:solidFill>
            </a:endParaRPr>
          </a:p>
          <a:p>
            <a:r>
              <a:rPr lang="en-GB" sz="3600" dirty="0">
                <a:solidFill>
                  <a:prstClr val="black"/>
                </a:solidFill>
              </a:rPr>
              <a:t>3. The medicine itself was unauthorized, i.e. not on the ward stock list.</a:t>
            </a:r>
          </a:p>
        </p:txBody>
      </p:sp>
      <p:sp>
        <p:nvSpPr>
          <p:cNvPr id="6" name="Content Placeholder 5">
            <a:extLst>
              <a:ext uri="{FF2B5EF4-FFF2-40B4-BE49-F238E27FC236}">
                <a16:creationId xmlns:a16="http://schemas.microsoft.com/office/drawing/2014/main" id="{D9724585-5D86-48F6-97E5-DC8C474703C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0833170"/>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xEl>
                                              <p:pRg st="0" end="0"/>
                                            </p:txEl>
                                          </p:spTgt>
                                        </p:tgtEl>
                                        <p:attrNameLst>
                                          <p:attrName>style.visibility</p:attrName>
                                        </p:attrNameLst>
                                      </p:cBhvr>
                                      <p:to>
                                        <p:strVal val="visible"/>
                                      </p:to>
                                    </p:set>
                                    <p:anim calcmode="lin" valueType="num">
                                      <p:cBhvr additive="base">
                                        <p:cTn id="14"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additive="base">
                                        <p:cTn id="2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5">
                                            <p:txEl>
                                              <p:pRg st="4" end="4"/>
                                            </p:txEl>
                                          </p:spTgt>
                                        </p:tgtEl>
                                        <p:attrNameLst>
                                          <p:attrName>style.visibility</p:attrName>
                                        </p:attrNameLst>
                                      </p:cBhvr>
                                      <p:to>
                                        <p:strVal val="visible"/>
                                      </p:to>
                                    </p:set>
                                    <p:anim calcmode="lin" valueType="num">
                                      <p:cBhvr additive="base">
                                        <p:cTn id="26"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609600" y="1874067"/>
            <a:ext cx="8615680" cy="4374334"/>
          </a:xfrm>
        </p:spPr>
        <p:txBody>
          <a:bodyPr>
            <a:normAutofit/>
          </a:bodyPr>
          <a:lstStyle/>
          <a:p>
            <a:pPr marL="0" indent="0">
              <a:buNone/>
            </a:pPr>
            <a:r>
              <a:rPr lang="en-GB" sz="3200" b="1" dirty="0" err="1"/>
              <a:t>Hofling</a:t>
            </a:r>
            <a:r>
              <a:rPr lang="en-GB" sz="3200" b="1" dirty="0"/>
              <a:t> et al (1966)</a:t>
            </a:r>
          </a:p>
          <a:p>
            <a:r>
              <a:rPr lang="en-GB" sz="3200" dirty="0"/>
              <a:t>Participants were nurses on duty alone in a hospital ward </a:t>
            </a:r>
          </a:p>
          <a:p>
            <a:r>
              <a:rPr lang="en-GB" sz="3200" dirty="0"/>
              <a:t>Each nurse responded to a call from a personally unknown staff doctor who authorized a potentially dangerous dosage of </a:t>
            </a:r>
            <a:r>
              <a:rPr lang="en-GB" sz="3200" dirty="0" err="1"/>
              <a:t>Astroten</a:t>
            </a:r>
            <a:r>
              <a:rPr lang="en-GB" sz="3200" dirty="0"/>
              <a:t> to be given to a patient in the ward</a:t>
            </a:r>
          </a:p>
        </p:txBody>
      </p:sp>
      <p:sp>
        <p:nvSpPr>
          <p:cNvPr id="4" name="Rectangle 3"/>
          <p:cNvSpPr/>
          <p:nvPr/>
        </p:nvSpPr>
        <p:spPr>
          <a:xfrm>
            <a:off x="9225280" y="2228334"/>
            <a:ext cx="2661920" cy="1815882"/>
          </a:xfrm>
          <a:prstGeom prst="rect">
            <a:avLst/>
          </a:prstGeom>
          <a:solidFill>
            <a:schemeClr val="accent5">
              <a:lumMod val="40000"/>
              <a:lumOff val="60000"/>
            </a:schemeClr>
          </a:solidFill>
          <a:ln w="57150">
            <a:solidFill>
              <a:schemeClr val="tx1"/>
            </a:solidFill>
          </a:ln>
        </p:spPr>
        <p:txBody>
          <a:bodyPr wrap="square">
            <a:spAutoFit/>
          </a:bodyPr>
          <a:lstStyle/>
          <a:p>
            <a:pPr algn="ctr"/>
            <a:r>
              <a:rPr lang="en-GB" sz="2800" dirty="0">
                <a:solidFill>
                  <a:prstClr val="black"/>
                </a:solidFill>
              </a:rPr>
              <a:t>Of 22 nurses phoned, 21 did not question the order</a:t>
            </a:r>
          </a:p>
        </p:txBody>
      </p:sp>
    </p:spTree>
    <p:extLst>
      <p:ext uri="{BB962C8B-B14F-4D97-AF65-F5344CB8AC3E}">
        <p14:creationId xmlns:p14="http://schemas.microsoft.com/office/powerpoint/2010/main" val="4092709021"/>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The </a:t>
            </a:r>
            <a:r>
              <a:rPr lang="en-GB" sz="6000" dirty="0" err="1"/>
              <a:t>Astroten</a:t>
            </a:r>
            <a:r>
              <a:rPr lang="en-GB" sz="6000" dirty="0"/>
              <a:t> study</a:t>
            </a:r>
          </a:p>
        </p:txBody>
      </p:sp>
      <p:sp>
        <p:nvSpPr>
          <p:cNvPr id="3" name="Content Placeholder 2"/>
          <p:cNvSpPr>
            <a:spLocks noGrp="1"/>
          </p:cNvSpPr>
          <p:nvPr>
            <p:ph idx="1"/>
          </p:nvPr>
        </p:nvSpPr>
        <p:spPr>
          <a:xfrm>
            <a:off x="609600" y="2082164"/>
            <a:ext cx="7267303" cy="4166237"/>
          </a:xfrm>
        </p:spPr>
        <p:txBody>
          <a:bodyPr/>
          <a:lstStyle/>
          <a:p>
            <a:r>
              <a:rPr lang="en-GB" dirty="0"/>
              <a:t>A separate sample of 33 nurses were asked about this situation and what they would do if they were placed in it</a:t>
            </a:r>
          </a:p>
          <a:p>
            <a:r>
              <a:rPr lang="en-GB" dirty="0"/>
              <a:t>All but 2 said they would NOT obey the doctor's order</a:t>
            </a:r>
          </a:p>
          <a:p>
            <a:r>
              <a:rPr lang="en-GB" dirty="0"/>
              <a:t>This demonstrated the difference between what we think we will do and what we actually do in a given situation </a:t>
            </a:r>
          </a:p>
          <a:p>
            <a:endParaRPr lang="en-GB" dirty="0"/>
          </a:p>
          <a:p>
            <a:pPr marL="0" indent="0">
              <a:buNone/>
            </a:pPr>
            <a:endParaRPr lang="en-GB" b="1" dirty="0"/>
          </a:p>
        </p:txBody>
      </p:sp>
      <p:pic>
        <p:nvPicPr>
          <p:cNvPr id="4" name="Picture 3"/>
          <p:cNvPicPr>
            <a:picLocks noChangeAspect="1"/>
          </p:cNvPicPr>
          <p:nvPr/>
        </p:nvPicPr>
        <p:blipFill>
          <a:blip r:embed="rId2"/>
          <a:stretch>
            <a:fillRect/>
          </a:stretch>
        </p:blipFill>
        <p:spPr>
          <a:xfrm>
            <a:off x="8685303" y="2082164"/>
            <a:ext cx="2897097" cy="3225957"/>
          </a:xfrm>
          <a:prstGeom prst="rect">
            <a:avLst/>
          </a:prstGeom>
        </p:spPr>
      </p:pic>
    </p:spTree>
    <p:extLst>
      <p:ext uri="{BB962C8B-B14F-4D97-AF65-F5344CB8AC3E}">
        <p14:creationId xmlns:p14="http://schemas.microsoft.com/office/powerpoint/2010/main" val="364909379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C4410-FBDB-430F-B71C-C7CC4CFD8A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165151-76F1-426E-99A7-0B1EE9516679}"/>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6671D40A-F23D-45B1-B1E7-933E7A6862F8}"/>
              </a:ext>
            </a:extLst>
          </p:cNvPr>
          <p:cNvSpPr/>
          <p:nvPr/>
        </p:nvSpPr>
        <p:spPr>
          <a:xfrm>
            <a:off x="144854" y="1"/>
            <a:ext cx="6675823" cy="6894195"/>
          </a:xfrm>
          <a:prstGeom prst="rect">
            <a:avLst/>
          </a:prstGeom>
          <a:solidFill>
            <a:srgbClr val="FFC000"/>
          </a:solidFill>
        </p:spPr>
        <p:txBody>
          <a:bodyPr wrap="square">
            <a:spAutoFit/>
          </a:bodyPr>
          <a:lstStyle/>
          <a:p>
            <a:r>
              <a:rPr lang="en-GB" sz="4800" b="1" dirty="0">
                <a:solidFill>
                  <a:prstClr val="black"/>
                </a:solidFill>
                <a:latin typeface="Arial"/>
                <a:ea typeface="ＭＳ Ｐゴシック"/>
              </a:rPr>
              <a:t>Cults</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1.It uses psychological coercion to recruit and indoctrinate potential members.</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2.It forms an elitist totalitarian society.</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3.Its founder leader is self-appointed, dogmatic, messianic, not accountable and has charisma.</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4.It believes the end justifies the means in order to solicit funds or recruit people.</a:t>
            </a:r>
          </a:p>
          <a:p>
            <a:endParaRPr lang="en-GB" sz="2400" dirty="0">
              <a:solidFill>
                <a:prstClr val="black"/>
              </a:solidFill>
              <a:latin typeface="Arial"/>
              <a:ea typeface="ＭＳ Ｐゴシック"/>
            </a:endParaRPr>
          </a:p>
          <a:p>
            <a:r>
              <a:rPr lang="en-GB" sz="2400" dirty="0">
                <a:solidFill>
                  <a:prstClr val="black"/>
                </a:solidFill>
                <a:latin typeface="Arial"/>
                <a:ea typeface="ＭＳ Ｐゴシック"/>
              </a:rPr>
              <a:t>5.Its wealth does not benefit its members or society. (CIC 2016)</a:t>
            </a:r>
          </a:p>
          <a:p>
            <a:endParaRPr lang="en-GB" sz="2000" dirty="0">
              <a:solidFill>
                <a:prstClr val="black"/>
              </a:solidFill>
              <a:latin typeface="Arial"/>
              <a:ea typeface="ＭＳ Ｐゴシック"/>
            </a:endParaRPr>
          </a:p>
          <a:p>
            <a:endParaRPr lang="en-GB" sz="2000" dirty="0">
              <a:solidFill>
                <a:prstClr val="black"/>
              </a:solidFill>
              <a:latin typeface="Arial"/>
              <a:ea typeface="ＭＳ Ｐゴシック"/>
            </a:endParaRPr>
          </a:p>
          <a:p>
            <a:endParaRPr lang="en-GB" dirty="0">
              <a:solidFill>
                <a:prstClr val="black"/>
              </a:solidFill>
              <a:latin typeface="Arial"/>
              <a:ea typeface="ＭＳ Ｐゴシック"/>
            </a:endParaRPr>
          </a:p>
        </p:txBody>
      </p:sp>
      <p:pic>
        <p:nvPicPr>
          <p:cNvPr id="5" name="Picture 4">
            <a:hlinkClick r:id="rId2"/>
            <a:extLst>
              <a:ext uri="{FF2B5EF4-FFF2-40B4-BE49-F238E27FC236}">
                <a16:creationId xmlns:a16="http://schemas.microsoft.com/office/drawing/2014/main" id="{28057541-6817-4F7B-BC4C-1ACF9C8244BD}"/>
              </a:ext>
            </a:extLst>
          </p:cNvPr>
          <p:cNvPicPr>
            <a:picLocks noChangeAspect="1"/>
          </p:cNvPicPr>
          <p:nvPr/>
        </p:nvPicPr>
        <p:blipFill>
          <a:blip r:embed="rId3"/>
          <a:stretch>
            <a:fillRect/>
          </a:stretch>
        </p:blipFill>
        <p:spPr>
          <a:xfrm rot="212656">
            <a:off x="7178027" y="426128"/>
            <a:ext cx="4389069" cy="6005743"/>
          </a:xfrm>
          <a:prstGeom prst="rect">
            <a:avLst/>
          </a:prstGeom>
        </p:spPr>
      </p:pic>
    </p:spTree>
    <p:extLst>
      <p:ext uri="{BB962C8B-B14F-4D97-AF65-F5344CB8AC3E}">
        <p14:creationId xmlns:p14="http://schemas.microsoft.com/office/powerpoint/2010/main" val="157516080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 calcmode="lin" valueType="num">
                                      <p:cBhvr additive="base">
                                        <p:cTn id="14"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 calcmode="lin" valueType="num">
                                      <p:cBhvr additive="base">
                                        <p:cTn id="20"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 calcmode="lin" valueType="num">
                                      <p:cBhvr additive="base">
                                        <p:cTn id="26"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4">
                                            <p:txEl>
                                              <p:pRg st="8" end="8"/>
                                            </p:txEl>
                                          </p:spTgt>
                                        </p:tgtEl>
                                        <p:attrNameLst>
                                          <p:attrName>style.visibility</p:attrName>
                                        </p:attrNameLst>
                                      </p:cBhvr>
                                      <p:to>
                                        <p:strVal val="visible"/>
                                      </p:to>
                                    </p:set>
                                    <p:anim calcmode="lin" valueType="num">
                                      <p:cBhvr additive="base">
                                        <p:cTn id="32"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4">
                                            <p:txEl>
                                              <p:pRg st="10" end="10"/>
                                            </p:txEl>
                                          </p:spTgt>
                                        </p:tgtEl>
                                        <p:attrNameLst>
                                          <p:attrName>style.visibility</p:attrName>
                                        </p:attrNameLst>
                                      </p:cBhvr>
                                      <p:to>
                                        <p:strVal val="visible"/>
                                      </p:to>
                                    </p:set>
                                    <p:anim calcmode="lin" valueType="num">
                                      <p:cBhvr additive="base">
                                        <p:cTn id="38"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5"/>
                                        </p:tgtEl>
                                        <p:attrNameLst>
                                          <p:attrName>style.visibility</p:attrName>
                                        </p:attrNameLst>
                                      </p:cBhvr>
                                      <p:to>
                                        <p:strVal val="visible"/>
                                      </p:to>
                                    </p:set>
                                    <p:anim calcmode="lin" valueType="num">
                                      <p:cBhvr additive="base">
                                        <p:cTn id="44" dur="500" fill="hold"/>
                                        <p:tgtEl>
                                          <p:spTgt spid="5"/>
                                        </p:tgtEl>
                                        <p:attrNameLst>
                                          <p:attrName>ppt_x</p:attrName>
                                        </p:attrNameLst>
                                      </p:cBhvr>
                                      <p:tavLst>
                                        <p:tav tm="0">
                                          <p:val>
                                            <p:strVal val="#ppt_x"/>
                                          </p:val>
                                        </p:tav>
                                        <p:tav tm="100000">
                                          <p:val>
                                            <p:strVal val="#ppt_x"/>
                                          </p:val>
                                        </p:tav>
                                      </p:tavLst>
                                    </p:anim>
                                    <p:anim calcmode="lin" valueType="num">
                                      <p:cBhvr additive="base">
                                        <p:cTn id="4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12DBA-9C86-4EFD-B63A-F8C16F9499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2E7847-B00F-4058-BECE-1A1150A9D87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334695722"/>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106</TotalTime>
  <Words>1956</Words>
  <Application>Microsoft Office PowerPoint</Application>
  <PresentationFormat>Widescreen</PresentationFormat>
  <Paragraphs>173</Paragraphs>
  <Slides>31</Slides>
  <Notes>9</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31</vt:i4>
      </vt:variant>
    </vt:vector>
  </HeadingPairs>
  <TitlesOfParts>
    <vt:vector size="37" baseType="lpstr">
      <vt:lpstr>Arial</vt:lpstr>
      <vt:lpstr>Calibri</vt:lpstr>
      <vt:lpstr>Calibri Light</vt:lpstr>
      <vt:lpstr>Wingdings</vt:lpstr>
      <vt:lpstr>Office Theme</vt:lpstr>
      <vt:lpstr>1_Office Theme</vt:lpstr>
      <vt:lpstr>E. Social Psychology</vt:lpstr>
      <vt:lpstr>Content</vt:lpstr>
      <vt:lpstr>Why We Conform</vt:lpstr>
      <vt:lpstr>What is…?</vt:lpstr>
      <vt:lpstr>PowerPoint Presentation</vt:lpstr>
      <vt:lpstr>The Sherif Study and Informational Social Influence </vt:lpstr>
      <vt:lpstr>PowerPoint Presentation</vt:lpstr>
      <vt:lpstr>The Sherif Study and Informational Social Influence </vt:lpstr>
      <vt:lpstr>The Asch Study and Normative Social Influence </vt:lpstr>
      <vt:lpstr>Asch's Line-Length Judgment Task</vt:lpstr>
      <vt:lpstr>The Asch Study and Normative Social Influence </vt:lpstr>
      <vt:lpstr>The Asch Study and Normative Social Influence </vt:lpstr>
      <vt:lpstr>Why We Comply</vt:lpstr>
      <vt:lpstr>Compliance Techniques</vt:lpstr>
      <vt:lpstr>Foot-in-the-door</vt:lpstr>
      <vt:lpstr>Compliance Techniques</vt:lpstr>
      <vt:lpstr>Compliance Techniques</vt:lpstr>
      <vt:lpstr>Compliance Techniques</vt:lpstr>
      <vt:lpstr>Four Compliance Techniques</vt:lpstr>
      <vt:lpstr>Why We Obey</vt:lpstr>
      <vt:lpstr>Milgram’s Infamous Experiment</vt:lpstr>
      <vt:lpstr>Milgram’s approach</vt:lpstr>
      <vt:lpstr>Teachers and Learners</vt:lpstr>
      <vt:lpstr>PowerPoint Presentation</vt:lpstr>
      <vt:lpstr>As a percentage, what proportion of people would obey the instructions of the experimenter?  As a percentage, what proportion of people would deliver low level electric shocks?  As a percentage, what proportion of people would deliver higher level electric shocks? </vt:lpstr>
      <vt:lpstr>Milgram's Initial Obedience Findings </vt:lpstr>
      <vt:lpstr>The Astroten study</vt:lpstr>
      <vt:lpstr>The Astroten study</vt:lpstr>
      <vt:lpstr>The Astroten study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 Social Psychology</dc:title>
  <dc:creator>Mike Durke</dc:creator>
  <cp:lastModifiedBy>Mike Durke</cp:lastModifiedBy>
  <cp:revision>15</cp:revision>
  <dcterms:created xsi:type="dcterms:W3CDTF">2021-12-05T14:44:22Z</dcterms:created>
  <dcterms:modified xsi:type="dcterms:W3CDTF">2022-11-30T18:02:09Z</dcterms:modified>
</cp:coreProperties>
</file>