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5"/>
  </p:notesMasterIdLst>
  <p:sldIdLst>
    <p:sldId id="256" r:id="rId2"/>
    <p:sldId id="270" r:id="rId3"/>
    <p:sldId id="271" r:id="rId4"/>
    <p:sldId id="272" r:id="rId5"/>
    <p:sldId id="280" r:id="rId6"/>
    <p:sldId id="276" r:id="rId7"/>
    <p:sldId id="277" r:id="rId8"/>
    <p:sldId id="278" r:id="rId9"/>
    <p:sldId id="274" r:id="rId10"/>
    <p:sldId id="281" r:id="rId11"/>
    <p:sldId id="282" r:id="rId12"/>
    <p:sldId id="283" r:id="rId13"/>
    <p:sldId id="279" r:id="rId14"/>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7451" autoAdjust="0"/>
  </p:normalViewPr>
  <p:slideViewPr>
    <p:cSldViewPr snapToGrid="0">
      <p:cViewPr varScale="1">
        <p:scale>
          <a:sx n="43" d="100"/>
          <a:sy n="43" d="100"/>
        </p:scale>
        <p:origin x="108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8475"/>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98475"/>
          </a:xfrm>
          <a:prstGeom prst="rect">
            <a:avLst/>
          </a:prstGeom>
        </p:spPr>
        <p:txBody>
          <a:bodyPr vert="horz" lIns="91440" tIns="45720" rIns="91440" bIns="45720" rtlCol="0"/>
          <a:lstStyle>
            <a:lvl1pPr algn="r">
              <a:defRPr sz="1200"/>
            </a:lvl1pPr>
          </a:lstStyle>
          <a:p>
            <a:fld id="{CE0B966D-09FA-4F31-BF9D-5D6ADE1EE022}" type="datetimeFigureOut">
              <a:rPr lang="en-GB" smtClean="0"/>
              <a:t>17/01/2019</a:t>
            </a:fld>
            <a:endParaRPr lang="en-GB" dirty="0"/>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786313"/>
            <a:ext cx="5486400" cy="39163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7213"/>
            <a:ext cx="2971800" cy="498475"/>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9447213"/>
            <a:ext cx="2971800" cy="498475"/>
          </a:xfrm>
          <a:prstGeom prst="rect">
            <a:avLst/>
          </a:prstGeom>
        </p:spPr>
        <p:txBody>
          <a:bodyPr vert="horz" lIns="91440" tIns="45720" rIns="91440" bIns="45720" rtlCol="0" anchor="b"/>
          <a:lstStyle>
            <a:lvl1pPr algn="r">
              <a:defRPr sz="1200"/>
            </a:lvl1pPr>
          </a:lstStyle>
          <a:p>
            <a:fld id="{2A490A8C-AC24-4E52-9009-C7799F34223B}" type="slidenum">
              <a:rPr lang="en-GB" smtClean="0"/>
              <a:t>‹#›</a:t>
            </a:fld>
            <a:endParaRPr lang="en-GB" dirty="0"/>
          </a:p>
        </p:txBody>
      </p:sp>
    </p:spTree>
    <p:extLst>
      <p:ext uri="{BB962C8B-B14F-4D97-AF65-F5344CB8AC3E}">
        <p14:creationId xmlns:p14="http://schemas.microsoft.com/office/powerpoint/2010/main" val="2811354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490A8C-AC24-4E52-9009-C7799F34223B}" type="slidenum">
              <a:rPr lang="en-GB" smtClean="0"/>
              <a:t>1</a:t>
            </a:fld>
            <a:endParaRPr lang="en-GB" dirty="0"/>
          </a:p>
        </p:txBody>
      </p:sp>
    </p:spTree>
    <p:extLst>
      <p:ext uri="{BB962C8B-B14F-4D97-AF65-F5344CB8AC3E}">
        <p14:creationId xmlns:p14="http://schemas.microsoft.com/office/powerpoint/2010/main" val="11664041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 will be talking to you about Partnership working, giving you a background and how it’s evolved.  I’ll cover why partnership working is key to working with children and young adults with disabilities, showing working examples of Multiagency</a:t>
            </a:r>
            <a:r>
              <a:rPr lang="en-GB" baseline="0" dirty="0"/>
              <a:t> and Multidisciplinary partnerships.  I will finish by examining the role that the social model of service provisions plays in the support and care of children and young adults.</a:t>
            </a:r>
          </a:p>
          <a:p>
            <a:endParaRPr lang="en-GB" baseline="0" dirty="0"/>
          </a:p>
          <a:p>
            <a:r>
              <a:rPr lang="en-GB" baseline="0" dirty="0"/>
              <a:t>Through my presentation I will be issuing handouts which will contain case studies, showing the impact of both Multiagency and Multidisciplinary Partnerships in my working environment and providing some more details on my findings, please keep any questions until the end.</a:t>
            </a:r>
            <a:endParaRPr lang="en-GB" dirty="0"/>
          </a:p>
        </p:txBody>
      </p:sp>
      <p:sp>
        <p:nvSpPr>
          <p:cNvPr id="4" name="Slide Number Placeholder 3"/>
          <p:cNvSpPr>
            <a:spLocks noGrp="1"/>
          </p:cNvSpPr>
          <p:nvPr>
            <p:ph type="sldNum" sz="quarter" idx="10"/>
          </p:nvPr>
        </p:nvSpPr>
        <p:spPr/>
        <p:txBody>
          <a:bodyPr/>
          <a:lstStyle/>
          <a:p>
            <a:fld id="{2A490A8C-AC24-4E52-9009-C7799F34223B}" type="slidenum">
              <a:rPr lang="en-GB" smtClean="0"/>
              <a:t>2</a:t>
            </a:fld>
            <a:endParaRPr lang="en-GB" dirty="0"/>
          </a:p>
        </p:txBody>
      </p:sp>
    </p:spTree>
    <p:extLst>
      <p:ext uri="{BB962C8B-B14F-4D97-AF65-F5344CB8AC3E}">
        <p14:creationId xmlns:p14="http://schemas.microsoft.com/office/powerpoint/2010/main" val="7299300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what does partnership working mean in the health and social care industry?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Well the essence of partnership is sharing, and in the health and social care industry the sharing of information is invaluable. </a:t>
            </a:r>
            <a:r>
              <a:rPr lang="en-GB" dirty="0">
                <a:latin typeface="Arial" panose="020B0604020202020204" pitchFamily="34" charset="0"/>
              </a:rPr>
              <a:t>Partnerships are not however, a new concept.  It has been around since the early 19</a:t>
            </a:r>
            <a:r>
              <a:rPr lang="en-GB" baseline="30000" dirty="0">
                <a:latin typeface="Arial" panose="020B0604020202020204" pitchFamily="34" charset="0"/>
              </a:rPr>
              <a:t>th</a:t>
            </a:r>
            <a:r>
              <a:rPr lang="en-GB" dirty="0">
                <a:latin typeface="Arial" panose="020B0604020202020204" pitchFamily="34" charset="0"/>
              </a:rPr>
              <a:t> Century but it has evolved over the years and real foundations that are recognisable today were first laid in the 1980’s during the Thatcher Government era.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rPr>
              <a:t>The Children Act 1989 brought in legislation that inter agency partnerships was required by all professionals to work together to ensure that high quality care for children and ensuring their wellbeing is paramount.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rPr>
              <a:t>The focus on partnership working with children in the Social and Care sector really took off in 2003 with the launch of the Green Paper Every Child Matters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rPr>
              <a:t>Today, the Government has brought in many funded initiatives for example, sure start</a:t>
            </a:r>
            <a:r>
              <a:rPr lang="en-GB" dirty="0" smtClean="0">
                <a:latin typeface="Arial" panose="020B0604020202020204" pitchFamily="34" charset="0"/>
              </a:rPr>
              <a:t>, for</a:t>
            </a:r>
            <a:r>
              <a:rPr lang="en-GB" baseline="0" dirty="0" smtClean="0">
                <a:latin typeface="Arial" panose="020B0604020202020204" pitchFamily="34" charset="0"/>
              </a:rPr>
              <a:t> us in Wales it is Flying Start </a:t>
            </a:r>
            <a:r>
              <a:rPr lang="en-GB" baseline="0" dirty="0" err="1" smtClean="0">
                <a:latin typeface="Arial" panose="020B0604020202020204" pitchFamily="34" charset="0"/>
              </a:rPr>
              <a:t>inititve</a:t>
            </a:r>
            <a:r>
              <a:rPr lang="en-GB" baseline="0" dirty="0" smtClean="0">
                <a:latin typeface="Arial" panose="020B0604020202020204" pitchFamily="34" charset="0"/>
              </a:rPr>
              <a:t>,</a:t>
            </a:r>
            <a:r>
              <a:rPr lang="en-GB" dirty="0" smtClean="0">
                <a:latin typeface="Arial" panose="020B0604020202020204" pitchFamily="34" charset="0"/>
              </a:rPr>
              <a:t> </a:t>
            </a:r>
            <a:r>
              <a:rPr lang="en-GB" dirty="0">
                <a:latin typeface="Arial" panose="020B0604020202020204" pitchFamily="34" charset="0"/>
              </a:rPr>
              <a:t>children's fund and youth offending teams which all promote multiagency partnerships.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2A490A8C-AC24-4E52-9009-C7799F34223B}" type="slidenum">
              <a:rPr lang="en-GB" smtClean="0"/>
              <a:t>3</a:t>
            </a:fld>
            <a:endParaRPr lang="en-GB" dirty="0"/>
          </a:p>
        </p:txBody>
      </p:sp>
    </p:spTree>
    <p:extLst>
      <p:ext uri="{BB962C8B-B14F-4D97-AF65-F5344CB8AC3E}">
        <p14:creationId xmlns:p14="http://schemas.microsoft.com/office/powerpoint/2010/main" val="33426450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ea typeface="Times New Roman" panose="02020603050405020304" pitchFamily="18" charset="0"/>
              </a:rPr>
              <a:t>As you can see from this slide</a:t>
            </a:r>
            <a:r>
              <a:rPr lang="en-GB" baseline="0" dirty="0">
                <a:latin typeface="Arial" panose="020B0604020202020204" pitchFamily="34" charset="0"/>
                <a:ea typeface="Times New Roman" panose="02020603050405020304" pitchFamily="18" charset="0"/>
              </a:rPr>
              <a:t> in 2003 the Chief Secretary to the Treasury stated that it is a duty to all professionals working with children and young people to share information.</a:t>
            </a:r>
          </a:p>
          <a:p>
            <a:endParaRPr lang="en-GB" baseline="0" dirty="0">
              <a:latin typeface="Arial" panose="020B0604020202020204" pitchFamily="34" charset="0"/>
              <a:ea typeface="Times New Roman" panose="02020603050405020304" pitchFamily="18" charset="0"/>
            </a:endParaRPr>
          </a:p>
          <a:p>
            <a:r>
              <a:rPr lang="en-GB" baseline="0" dirty="0">
                <a:latin typeface="Arial" panose="020B0604020202020204" pitchFamily="34" charset="0"/>
                <a:ea typeface="Times New Roman" panose="02020603050405020304" pitchFamily="18" charset="0"/>
              </a:rPr>
              <a:t>There are still some professionals that in general are being left out from certain policies, these professions include some school teachers, teaching assistants and other staff not holding senior management roles.</a:t>
            </a:r>
            <a:endParaRPr lang="en-GB" dirty="0">
              <a:latin typeface="Arial" panose="020B0604020202020204" pitchFamily="34" charset="0"/>
              <a:ea typeface="Times New Roman" panose="02020603050405020304" pitchFamily="18" charset="0"/>
            </a:endParaRPr>
          </a:p>
          <a:p>
            <a:endParaRPr lang="en-GB" dirty="0">
              <a:latin typeface="Arial" panose="020B0604020202020204" pitchFamily="34" charset="0"/>
              <a:ea typeface="Times New Roman" panose="02020603050405020304" pitchFamily="18" charset="0"/>
            </a:endParaRPr>
          </a:p>
          <a:p>
            <a:r>
              <a:rPr lang="en-GB" dirty="0"/>
              <a:t>There are many advantages to working in partnership the key ones being that the child or young adult that requires the support, has access to a wide range of expert advice and guidance through a joined up service. Communication is key to managing partnerships and effective communication will allow you to maximise the advantages and mitigate the challenges of working collaboratively.</a:t>
            </a:r>
          </a:p>
        </p:txBody>
      </p:sp>
      <p:sp>
        <p:nvSpPr>
          <p:cNvPr id="4" name="Slide Number Placeholder 3"/>
          <p:cNvSpPr>
            <a:spLocks noGrp="1"/>
          </p:cNvSpPr>
          <p:nvPr>
            <p:ph type="sldNum" sz="quarter" idx="10"/>
          </p:nvPr>
        </p:nvSpPr>
        <p:spPr/>
        <p:txBody>
          <a:bodyPr/>
          <a:lstStyle/>
          <a:p>
            <a:fld id="{2A490A8C-AC24-4E52-9009-C7799F34223B}" type="slidenum">
              <a:rPr lang="en-GB" smtClean="0"/>
              <a:t>4</a:t>
            </a:fld>
            <a:endParaRPr lang="en-GB" dirty="0"/>
          </a:p>
        </p:txBody>
      </p:sp>
    </p:spTree>
    <p:extLst>
      <p:ext uri="{BB962C8B-B14F-4D97-AF65-F5344CB8AC3E}">
        <p14:creationId xmlns:p14="http://schemas.microsoft.com/office/powerpoint/2010/main" val="541085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Please see handout A for a full breakdown of key policy and legislation changes between 1968 and 2008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1968 </a:t>
            </a:r>
            <a:r>
              <a:rPr lang="en-GB" dirty="0" smtClean="0"/>
              <a:t>–he </a:t>
            </a:r>
            <a:r>
              <a:rPr lang="en-GB" dirty="0"/>
              <a:t>Seebohm Report set out the shortcomings of post war ‘personal social services’ and proposed a unified Social Services Department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rPr>
              <a:t>1970 – Social Services Departments were </a:t>
            </a:r>
            <a:r>
              <a:rPr lang="en-GB" dirty="0" err="1" smtClean="0">
                <a:latin typeface="Arial" panose="020B0604020202020204" pitchFamily="34" charset="0"/>
              </a:rPr>
              <a:t>e</a:t>
            </a:r>
            <a:r>
              <a:rPr lang="en-GB" dirty="0" err="1" smtClean="0"/>
              <a:t>T</a:t>
            </a:r>
            <a:r>
              <a:rPr lang="en-GB" dirty="0" err="1" smtClean="0">
                <a:latin typeface="Arial" panose="020B0604020202020204" pitchFamily="34" charset="0"/>
              </a:rPr>
              <a:t>stablished</a:t>
            </a:r>
            <a:endParaRPr lang="en-GB"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1989 – </a:t>
            </a:r>
            <a:r>
              <a:rPr lang="en-GB" dirty="0" smtClean="0"/>
              <a:t>The </a:t>
            </a:r>
            <a:r>
              <a:rPr lang="en-GB" dirty="0" err="1" smtClean="0"/>
              <a:t>Childrens</a:t>
            </a:r>
            <a:r>
              <a:rPr lang="en-GB" dirty="0" smtClean="0"/>
              <a:t> Act </a:t>
            </a:r>
            <a:r>
              <a:rPr lang="en-GB" dirty="0"/>
              <a:t>gave local authorities a duty to ensure that children in need have their needs met by working with other authorities such as voluntary and health. The act and subsequent guidance refer to parental responsibility, involvement of parents and children and the importance of inter-agency cooperation.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1998 – A white paper aimed to create a system of integrated, user-centred services based on better partnership between agencies, especially, health and social care. Priorities included promoting people’s independence and improving quality of care and protection.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1998 – This report introduced the government’s intention to enable health and local authorities to develop pooled budgets, lead commissioning and integrated services.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1999 – The report set out how all agencies and professionals should work together to promote children's welfare and protect them from abuse and neglect.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1999 – The Act placed a new Duty of Partnership on health and local authorities and sought to remove obstacles to partnership by providing the financial flexibilities set out in Partnership in Action (1998).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2000 - </a:t>
            </a:r>
            <a:r>
              <a:rPr lang="en-GB" sz="1200" kern="1200" dirty="0">
                <a:solidFill>
                  <a:schemeClr val="tx1"/>
                </a:solidFill>
                <a:effectLst/>
                <a:latin typeface="+mn-lt"/>
                <a:ea typeface="+mn-ea"/>
                <a:cs typeface="+mn-cs"/>
              </a:rPr>
              <a:t>Carers and Disabled Children’s Act, 2000: Legislation, Care Standards Act, 2000: Legislation, Criminal Justice and Court Services Act, 2000: Legislation, No Secrets, 2000: Other Report, Framework for the assessment of children in need and their families, 2000: Other Report and The NHS Plan, 2000: White Paper – all of which allowed and promoted better and more efficient partnership working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Calibri Light" panose="020F0302020204030204" pitchFamily="34" charset="0"/>
                <a:cs typeface="Calibri Light" panose="020F0302020204030204" pitchFamily="34" charset="0"/>
              </a:rPr>
              <a:t>2001 – There was the Health and Social Care Act and a further white paper on Valuing People </a:t>
            </a:r>
          </a:p>
          <a:p>
            <a:r>
              <a:rPr lang="en-GB" sz="1200" kern="1200" dirty="0">
                <a:solidFill>
                  <a:schemeClr val="tx1"/>
                </a:solidFill>
                <a:effectLst/>
                <a:latin typeface="+mn-lt"/>
                <a:ea typeface="+mn-ea"/>
                <a:cs typeface="+mn-cs"/>
              </a:rPr>
              <a:t>2003 - Every Child Matters (ECM) : Green Paper</a:t>
            </a:r>
          </a:p>
          <a:p>
            <a:r>
              <a:rPr lang="en-GB" sz="1200" kern="1200" dirty="0">
                <a:solidFill>
                  <a:schemeClr val="tx1"/>
                </a:solidFill>
                <a:effectLst/>
                <a:latin typeface="+mn-lt"/>
                <a:ea typeface="+mn-ea"/>
                <a:cs typeface="+mn-cs"/>
              </a:rPr>
              <a:t>A response to the Victoria Climbié Inquiry, it proposed: improved inter-agency information sharing and cooperation; work in multi-disciplinary teams; a ‘lead’ professional role; the creation of Local Safeguarding Children Boards; and, in the long term, integration of key services for children and young people in Children’s Trusts under a Director of Children’s Services.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summarise, you can see from the increased activities in recent times partnership working has become a focus of delivering care services over the past 50 years.  From working in silos with specific areas of care believing they could meet an individuals needs at a ‘one stop shop’ to multiple agencies and professions working in synergy to ensure each diverse need of an individual are met in a way that is best suited to that individual.</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latin typeface="Calibri Light" panose="020F0302020204030204" pitchFamily="34" charset="0"/>
              <a:cs typeface="Calibri Light" panose="020F03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2A490A8C-AC24-4E52-9009-C7799F34223B}" type="slidenum">
              <a:rPr lang="en-GB" smtClean="0"/>
              <a:t>5</a:t>
            </a:fld>
            <a:endParaRPr lang="en-GB" dirty="0"/>
          </a:p>
        </p:txBody>
      </p:sp>
    </p:spTree>
    <p:extLst>
      <p:ext uri="{BB962C8B-B14F-4D97-AF65-F5344CB8AC3E}">
        <p14:creationId xmlns:p14="http://schemas.microsoft.com/office/powerpoint/2010/main" val="3905482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smtClean="0">
                <a:latin typeface="Calibri Light" panose="020F0302020204030204" pitchFamily="34" charset="0"/>
                <a:ea typeface="Calibri" panose="020F0502020204030204" pitchFamily="34" charset="0"/>
                <a:cs typeface="Calibri Light" panose="020F0302020204030204" pitchFamily="34" charset="0"/>
              </a:rPr>
              <a:t>Why is working in partnership a key aspect of working with children and young adults with disabilities?</a:t>
            </a:r>
          </a:p>
          <a:p>
            <a:r>
              <a:rPr lang="en-GB" smtClean="0"/>
              <a:t>Complex </a:t>
            </a:r>
            <a:r>
              <a:rPr lang="en-GB" dirty="0"/>
              <a:t>needs require diverse support.</a:t>
            </a:r>
          </a:p>
          <a:p>
            <a:endParaRPr lang="en-GB" dirty="0"/>
          </a:p>
          <a:p>
            <a:r>
              <a:rPr lang="en-GB" dirty="0"/>
              <a:t>Performance and wellbeing go hand in hand, therefore all children need to be healthy, safe, happy and feel valued to achieve their full potential.  Failure to secure a child or young adults wellbeing will almost certainly have a direct impact on their performance in their educational development.</a:t>
            </a:r>
          </a:p>
          <a:p>
            <a:endParaRPr lang="en-GB" dirty="0"/>
          </a:p>
          <a:p>
            <a:r>
              <a:rPr lang="en-GB" dirty="0"/>
              <a:t>Working in partnership Health, Education and Social Care in and on the school site will encourage children to be healthy, safe, happy and valued leading to a high performing culture.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Calibri Light" panose="020F0302020204030204" pitchFamily="34" charset="0"/>
                <a:cs typeface="Calibri Light" panose="020F0302020204030204" pitchFamily="34" charset="0"/>
              </a:rPr>
              <a:t>The most commonly identified key benefits to partnership working is improved/more effective services and joint problem solving, although the ability to take a holistic approach and increased understanding and trust between agencies is also clear.</a:t>
            </a:r>
          </a:p>
          <a:p>
            <a:endParaRPr lang="en-GB" dirty="0"/>
          </a:p>
        </p:txBody>
      </p:sp>
      <p:sp>
        <p:nvSpPr>
          <p:cNvPr id="4" name="Slide Number Placeholder 3"/>
          <p:cNvSpPr>
            <a:spLocks noGrp="1"/>
          </p:cNvSpPr>
          <p:nvPr>
            <p:ph type="sldNum" sz="quarter" idx="10"/>
          </p:nvPr>
        </p:nvSpPr>
        <p:spPr/>
        <p:txBody>
          <a:bodyPr/>
          <a:lstStyle/>
          <a:p>
            <a:fld id="{2A490A8C-AC24-4E52-9009-C7799F34223B}" type="slidenum">
              <a:rPr lang="en-GB" smtClean="0"/>
              <a:t>6</a:t>
            </a:fld>
            <a:endParaRPr lang="en-GB" dirty="0"/>
          </a:p>
        </p:txBody>
      </p:sp>
    </p:spTree>
    <p:extLst>
      <p:ext uri="{BB962C8B-B14F-4D97-AF65-F5344CB8AC3E}">
        <p14:creationId xmlns:p14="http://schemas.microsoft.com/office/powerpoint/2010/main" val="3030525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ea typeface="Times New Roman" panose="02020603050405020304" pitchFamily="18" charset="0"/>
              </a:rPr>
              <a:t>Multiagency partnerships are seen as people from professional backgrounds including Social Work, Health, Education, Early Years, Youth Work, Police and Youth Justice working together as one in order to provide services.  Multiagency working would be used in cases where for example an individual child left quadriplegic after an accident requires an overall care package.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ea typeface="Times New Roman" panose="02020603050405020304" pitchFamily="18" charset="0"/>
              </a:rPr>
              <a:t>Agencies that could be involved 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ea typeface="Times New Roman" panose="02020603050405020304" pitchFamily="18" charset="0"/>
              </a:rPr>
              <a:t>Social Services – To assist in the sourcing of a suitable property for the family, ensuring that the property was ‘completely appropriate’ and any financial support for rent was also sourced.  Social Service would also ensure that there was sufficient respite care for the rest of the family to have time together whilst looking after the individuals specific hobby interests.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ea typeface="Times New Roman" panose="02020603050405020304" pitchFamily="18" charset="0"/>
              </a:rPr>
              <a:t>Educational Authority – To carry out a statement of educational needs and recommend a bespoke educational package which may include main stream school, specialist school or a mix of both.  Also recommendations will be made of any and all additional support required in each and all settings.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ea typeface="Times New Roman" panose="02020603050405020304" pitchFamily="18" charset="0"/>
              </a:rPr>
              <a:t>NHS – Would deploy a multidisciplinary team (MDP) to discuss, plan and deliver an overall holistic medical care package, this could consist of a GP, Community Paediatrician, Physiotherapist and 24 hour qualified and non qualified carers.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ea typeface="Times New Roman" panose="02020603050405020304" pitchFamily="18" charset="0"/>
              </a:rPr>
              <a:t>Family Support (financial services) – Family support would look at family income circumstances and make recommendations on all available benefits, such as Tax Credits, Personal Independence Payment, Carers Allowance, housing benefit etc.  These are currently being reviewed as a single benefit ‘Universal Credit’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rPr>
              <a:t>Does it work in my setting?  Please see case study 1 – This is a clear case of how multiagency working is used to support the care and educational needs of Child D, in this case the Multiagency Partnership works well.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2A490A8C-AC24-4E52-9009-C7799F34223B}" type="slidenum">
              <a:rPr lang="en-GB" smtClean="0"/>
              <a:t>7</a:t>
            </a:fld>
            <a:endParaRPr lang="en-GB" dirty="0"/>
          </a:p>
        </p:txBody>
      </p:sp>
    </p:spTree>
    <p:extLst>
      <p:ext uri="{BB962C8B-B14F-4D97-AF65-F5344CB8AC3E}">
        <p14:creationId xmlns:p14="http://schemas.microsoft.com/office/powerpoint/2010/main" val="34935051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ea typeface="Times New Roman" panose="02020603050405020304" pitchFamily="18" charset="0"/>
              </a:rPr>
              <a:t>Multidisciplinary Partnerships are a </a:t>
            </a:r>
            <a:r>
              <a:rPr lang="en-GB" sz="1200" dirty="0">
                <a:solidFill>
                  <a:schemeClr val="tx1"/>
                </a:solidFill>
                <a:latin typeface="Calibri Light" panose="020F0302020204030204" pitchFamily="34" charset="0"/>
                <a:cs typeface="Calibri Light" panose="020F0302020204030204" pitchFamily="34" charset="0"/>
              </a:rPr>
              <a:t>partnership between a range of different professionals with complimenting knowledge and skills coming together to finds solutions to a complex problem. </a:t>
            </a:r>
          </a:p>
          <a:p>
            <a:endParaRPr lang="en-GB" dirty="0">
              <a:latin typeface="Arial" panose="020B0604020202020204" pitchFamily="34" charset="0"/>
              <a:ea typeface="Times New Roman" panose="02020603050405020304" pitchFamily="18" charset="0"/>
            </a:endParaRPr>
          </a:p>
          <a:p>
            <a:r>
              <a:rPr lang="en-GB" dirty="0">
                <a:latin typeface="Arial" panose="020B0604020202020204" pitchFamily="34" charset="0"/>
                <a:ea typeface="Times New Roman" panose="02020603050405020304" pitchFamily="18" charset="0"/>
              </a:rPr>
              <a:t>There is an excellent example of Multidisciplinary partnership working when looking at children and young adults suffering with cancer. </a:t>
            </a:r>
          </a:p>
          <a:p>
            <a:endParaRPr lang="en-GB" dirty="0">
              <a:latin typeface="Arial" panose="020B0604020202020204" pitchFamily="34" charset="0"/>
              <a:ea typeface="Times New Roman" panose="02020603050405020304" pitchFamily="18" charset="0"/>
            </a:endParaRPr>
          </a:p>
          <a:p>
            <a:r>
              <a:rPr lang="en-GB" dirty="0">
                <a:latin typeface="Arial" panose="020B0604020202020204" pitchFamily="34" charset="0"/>
                <a:ea typeface="Times New Roman" panose="02020603050405020304" pitchFamily="18" charset="0"/>
              </a:rPr>
              <a:t>A typical partnership may include: </a:t>
            </a:r>
          </a:p>
          <a:p>
            <a:endParaRPr lang="en-GB" dirty="0">
              <a:latin typeface="Arial" panose="020B0604020202020204" pitchFamily="34" charset="0"/>
              <a:ea typeface="Times New Roman" panose="02020603050405020304" pitchFamily="18" charset="0"/>
            </a:endParaRPr>
          </a:p>
          <a:p>
            <a:pPr marL="171450" indent="-171450">
              <a:buFont typeface="Arial" panose="020B0604020202020204" pitchFamily="34" charset="0"/>
              <a:buChar char="•"/>
            </a:pPr>
            <a:r>
              <a:rPr lang="en-GB" dirty="0">
                <a:latin typeface="Arial" panose="020B0604020202020204" pitchFamily="34" charset="0"/>
                <a:ea typeface="Times New Roman" panose="02020603050405020304" pitchFamily="18" charset="0"/>
              </a:rPr>
              <a:t>A Lead Clinician</a:t>
            </a:r>
          </a:p>
          <a:p>
            <a:pPr marL="171450" indent="-171450">
              <a:buFont typeface="Arial" panose="020B0604020202020204" pitchFamily="34" charset="0"/>
              <a:buChar char="•"/>
            </a:pPr>
            <a:r>
              <a:rPr lang="en-GB" dirty="0">
                <a:latin typeface="Arial" panose="020B0604020202020204" pitchFamily="34" charset="0"/>
                <a:ea typeface="Times New Roman" panose="02020603050405020304" pitchFamily="18" charset="0"/>
              </a:rPr>
              <a:t>A team Co-ordinator/secretary </a:t>
            </a:r>
          </a:p>
          <a:p>
            <a:pPr marL="171450" indent="-171450">
              <a:buFont typeface="Arial" panose="020B0604020202020204" pitchFamily="34" charset="0"/>
              <a:buChar char="•"/>
            </a:pPr>
            <a:r>
              <a:rPr lang="en-GB" dirty="0">
                <a:latin typeface="Arial" panose="020B0604020202020204" pitchFamily="34" charset="0"/>
                <a:ea typeface="Times New Roman" panose="02020603050405020304" pitchFamily="18" charset="0"/>
              </a:rPr>
              <a:t>A Surgeon</a:t>
            </a:r>
          </a:p>
          <a:p>
            <a:pPr marL="171450" indent="-171450">
              <a:buFont typeface="Arial" panose="020B0604020202020204" pitchFamily="34" charset="0"/>
              <a:buChar char="•"/>
            </a:pPr>
            <a:r>
              <a:rPr lang="en-GB" dirty="0">
                <a:latin typeface="Arial" panose="020B0604020202020204" pitchFamily="34" charset="0"/>
                <a:ea typeface="Times New Roman" panose="02020603050405020304" pitchFamily="18" charset="0"/>
              </a:rPr>
              <a:t>An Oncologist</a:t>
            </a:r>
          </a:p>
          <a:p>
            <a:pPr marL="171450" indent="-171450">
              <a:buFont typeface="Arial" panose="020B0604020202020204" pitchFamily="34" charset="0"/>
              <a:buChar char="•"/>
            </a:pPr>
            <a:r>
              <a:rPr lang="en-GB" dirty="0">
                <a:latin typeface="Arial" panose="020B0604020202020204" pitchFamily="34" charset="0"/>
                <a:ea typeface="Times New Roman" panose="02020603050405020304" pitchFamily="18" charset="0"/>
              </a:rPr>
              <a:t>A Radiologist</a:t>
            </a:r>
          </a:p>
          <a:p>
            <a:pPr marL="171450" indent="-171450">
              <a:buFont typeface="Arial" panose="020B0604020202020204" pitchFamily="34" charset="0"/>
              <a:buChar char="•"/>
            </a:pPr>
            <a:r>
              <a:rPr lang="en-GB" dirty="0">
                <a:latin typeface="Arial" panose="020B0604020202020204" pitchFamily="34" charset="0"/>
                <a:ea typeface="Times New Roman" panose="02020603050405020304" pitchFamily="18" charset="0"/>
              </a:rPr>
              <a:t>A Clinical Nurse Specialist</a:t>
            </a:r>
          </a:p>
          <a:p>
            <a:pPr marL="171450" indent="-171450">
              <a:buFont typeface="Arial" panose="020B0604020202020204" pitchFamily="34" charset="0"/>
              <a:buChar char="•"/>
            </a:pPr>
            <a:r>
              <a:rPr lang="en-GB" dirty="0">
                <a:latin typeface="Arial" panose="020B0604020202020204" pitchFamily="34" charset="0"/>
                <a:ea typeface="Times New Roman" panose="02020603050405020304" pitchFamily="18" charset="0"/>
              </a:rPr>
              <a:t>A Specialist Palliative Care</a:t>
            </a:r>
          </a:p>
          <a:p>
            <a:endParaRPr lang="en-GB" dirty="0">
              <a:latin typeface="Arial" panose="020B0604020202020204" pitchFamily="34" charset="0"/>
              <a:ea typeface="Times New Roman" panose="02020603050405020304" pitchFamily="18" charset="0"/>
            </a:endParaRPr>
          </a:p>
          <a:p>
            <a:r>
              <a:rPr lang="en-GB" dirty="0">
                <a:latin typeface="Arial" panose="020B0604020202020204" pitchFamily="34" charset="0"/>
                <a:ea typeface="Times New Roman" panose="02020603050405020304" pitchFamily="18" charset="0"/>
              </a:rPr>
              <a:t>The Multidisciplinary Team (MDT) is responsible for: </a:t>
            </a:r>
          </a:p>
          <a:p>
            <a:endParaRPr lang="en-GB" dirty="0">
              <a:latin typeface="Arial" panose="020B0604020202020204" pitchFamily="34" charset="0"/>
              <a:ea typeface="Times New Roman" panose="02020603050405020304" pitchFamily="18" charset="0"/>
            </a:endParaRPr>
          </a:p>
          <a:p>
            <a:pPr marL="171450" indent="-171450">
              <a:buFont typeface="Arial" panose="020B0604020202020204" pitchFamily="34" charset="0"/>
              <a:buChar char="•"/>
            </a:pPr>
            <a:r>
              <a:rPr lang="en-GB" dirty="0">
                <a:latin typeface="Arial" panose="020B0604020202020204" pitchFamily="34" charset="0"/>
                <a:ea typeface="Times New Roman" panose="02020603050405020304" pitchFamily="18" charset="0"/>
              </a:rPr>
              <a:t>Working out your treatment plan</a:t>
            </a:r>
          </a:p>
          <a:p>
            <a:pPr marL="171450" indent="-171450">
              <a:buFont typeface="Arial" panose="020B0604020202020204" pitchFamily="34" charset="0"/>
              <a:buChar char="•"/>
            </a:pPr>
            <a:r>
              <a:rPr lang="en-GB" dirty="0">
                <a:latin typeface="Arial" panose="020B0604020202020204" pitchFamily="34" charset="0"/>
                <a:ea typeface="Times New Roman" panose="02020603050405020304" pitchFamily="18" charset="0"/>
              </a:rPr>
              <a:t>Deciding on further tests</a:t>
            </a:r>
          </a:p>
          <a:p>
            <a:pPr marL="171450" indent="-171450">
              <a:buFont typeface="Arial" panose="020B0604020202020204" pitchFamily="34" charset="0"/>
              <a:buChar char="•"/>
            </a:pPr>
            <a:r>
              <a:rPr lang="en-GB" dirty="0">
                <a:latin typeface="Arial" panose="020B0604020202020204" pitchFamily="34" charset="0"/>
                <a:ea typeface="Times New Roman" panose="02020603050405020304" pitchFamily="18" charset="0"/>
              </a:rPr>
              <a:t>Making appropriate referrals to specialist services</a:t>
            </a:r>
          </a:p>
          <a:p>
            <a:pPr marL="171450" indent="-171450">
              <a:buFont typeface="Arial" panose="020B0604020202020204" pitchFamily="34" charset="0"/>
              <a:buChar char="•"/>
            </a:pPr>
            <a:r>
              <a:rPr lang="en-GB" dirty="0">
                <a:latin typeface="Arial" panose="020B0604020202020204" pitchFamily="34" charset="0"/>
                <a:ea typeface="Times New Roman" panose="02020603050405020304" pitchFamily="18" charset="0"/>
              </a:rPr>
              <a:t>Making sure the team has all the necessary members</a:t>
            </a:r>
          </a:p>
          <a:p>
            <a:pPr marL="171450" indent="-171450">
              <a:buFont typeface="Arial" panose="020B0604020202020204" pitchFamily="34" charset="0"/>
              <a:buChar char="•"/>
            </a:pPr>
            <a:r>
              <a:rPr lang="en-GB" dirty="0">
                <a:latin typeface="Arial" panose="020B0604020202020204" pitchFamily="34" charset="0"/>
                <a:ea typeface="Times New Roman" panose="02020603050405020304" pitchFamily="18" charset="0"/>
              </a:rPr>
              <a:t>Collecting information and keeping good records.</a:t>
            </a:r>
          </a:p>
          <a:p>
            <a:endParaRPr lang="en-GB" dirty="0">
              <a:latin typeface="Arial" panose="020B0604020202020204" pitchFamily="34" charset="0"/>
              <a:ea typeface="Times New Roman" panose="02020603050405020304" pitchFamily="18" charset="0"/>
            </a:endParaRPr>
          </a:p>
          <a:p>
            <a:r>
              <a:rPr lang="en-GB" dirty="0">
                <a:latin typeface="Arial" panose="020B0604020202020204" pitchFamily="34" charset="0"/>
                <a:ea typeface="Times New Roman" panose="02020603050405020304" pitchFamily="18" charset="0"/>
              </a:rPr>
              <a:t>Each MDT has a set of core members, but other specialists may join the team from time to time.</a:t>
            </a:r>
          </a:p>
          <a:p>
            <a:endParaRPr lang="en-GB" dirty="0">
              <a:latin typeface="Arial" panose="020B0604020202020204" pitchFamily="34" charset="0"/>
              <a:ea typeface="Times New Roman" panose="02020603050405020304" pitchFamily="18" charset="0"/>
            </a:endParaRPr>
          </a:p>
          <a:p>
            <a:r>
              <a:rPr lang="en-GB" dirty="0">
                <a:latin typeface="Arial" panose="020B0604020202020204" pitchFamily="34" charset="0"/>
                <a:ea typeface="Times New Roman" panose="02020603050405020304" pitchFamily="18" charset="0"/>
              </a:rPr>
              <a:t>As a high level teaching assistant in a secondary school I work as part of a smaller MDT made up of different types of teachers, for example teachers who specialise in Dyslexia, Autism, Pastoral Care even a child psychologist.   They give us guidance on how best to support the children within class.  The heads of departments and year groups are there on a management level to help and support the children through their school years.  There are occasions where the level of care needed to be delivered requires the MDT to also involve other local agencies such as social workers.</a:t>
            </a:r>
          </a:p>
          <a:p>
            <a:endParaRPr lang="en-GB" dirty="0"/>
          </a:p>
          <a:p>
            <a:r>
              <a:rPr lang="en-GB" dirty="0"/>
              <a:t>Does it work?  Please see case study 2 – This is a clear case of how multidisciplinary working is used to support the care and educational needs of Child C, in this case the Multidisciplinary Partnership works well.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2A490A8C-AC24-4E52-9009-C7799F34223B}" type="slidenum">
              <a:rPr lang="en-GB" smtClean="0"/>
              <a:t>8</a:t>
            </a:fld>
            <a:endParaRPr lang="en-GB" dirty="0"/>
          </a:p>
        </p:txBody>
      </p:sp>
    </p:spTree>
    <p:extLst>
      <p:ext uri="{BB962C8B-B14F-4D97-AF65-F5344CB8AC3E}">
        <p14:creationId xmlns:p14="http://schemas.microsoft.com/office/powerpoint/2010/main" val="11551711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smtClean="0">
                <a:solidFill>
                  <a:schemeClr val="tx1"/>
                </a:solidFill>
                <a:latin typeface="Calibri Light" panose="020F0302020204030204" pitchFamily="34" charset="0"/>
                <a:ea typeface="+mn-ea"/>
                <a:cs typeface="Calibri Light" panose="020F0302020204030204" pitchFamily="34" charset="0"/>
              </a:rPr>
              <a:t>I have read a detail study where</a:t>
            </a:r>
            <a:r>
              <a:rPr lang="en-GB" sz="1200" b="0" i="0" u="none" strike="noStrike" kern="1200" baseline="0" smtClean="0">
                <a:solidFill>
                  <a:schemeClr val="tx1"/>
                </a:solidFill>
                <a:latin typeface="+mn-lt"/>
                <a:ea typeface="+mn-ea"/>
                <a:cs typeface="+mn-cs"/>
              </a:rPr>
              <a:t>, </a:t>
            </a:r>
            <a:r>
              <a:rPr lang="en-GB" sz="1200" b="0" i="0" u="none" strike="noStrike" kern="1200" baseline="0" dirty="0">
                <a:solidFill>
                  <a:schemeClr val="tx1"/>
                </a:solidFill>
                <a:latin typeface="+mn-lt"/>
                <a:ea typeface="+mn-ea"/>
                <a:cs typeface="+mn-cs"/>
              </a:rPr>
              <a:t>30 multi-agency initiatives were selected and visited for the purpose of interviewing key individuals from each of the participating agencies – resulting in a total of 139 interviews. These interviews showed:</a:t>
            </a:r>
          </a:p>
          <a:p>
            <a:endParaRPr lang="en-GB" sz="1200" b="0" i="0" u="none" strike="noStrike" kern="1200" baseline="0" dirty="0">
              <a:solidFill>
                <a:schemeClr val="tx1"/>
              </a:solidFill>
              <a:latin typeface="+mn-lt"/>
              <a:ea typeface="+mn-ea"/>
              <a:cs typeface="+mn-cs"/>
            </a:endParaRPr>
          </a:p>
          <a:p>
            <a:r>
              <a:rPr lang="en-GB" dirty="0">
                <a:latin typeface="Arial" panose="020B0604020202020204" pitchFamily="34" charset="0"/>
                <a:ea typeface="Times New Roman" panose="02020603050405020304" pitchFamily="18" charset="0"/>
              </a:rPr>
              <a:t>Financial Resource – In over a third of those interviewed for the study there were three main areas of concern, conflicts within or between agencies, a general lack of funding and concerns about sustainability.  </a:t>
            </a:r>
          </a:p>
          <a:p>
            <a:endParaRPr lang="en-GB" dirty="0">
              <a:latin typeface="Arial" panose="020B0604020202020204" pitchFamily="34" charset="0"/>
              <a:ea typeface="Times New Roman" panose="02020603050405020304" pitchFamily="18" charset="0"/>
            </a:endParaRPr>
          </a:p>
          <a:p>
            <a:r>
              <a:rPr lang="en-GB" dirty="0">
                <a:latin typeface="Arial" panose="020B0604020202020204" pitchFamily="34" charset="0"/>
                <a:ea typeface="Times New Roman" panose="02020603050405020304" pitchFamily="18" charset="0"/>
              </a:rPr>
              <a:t>Roles and Responsibilities – Again a third of those interviewed highlighted the three barriers, understanding the roles of others, conflicts over areas of responsibility and the need to move beyond existing roles</a:t>
            </a:r>
          </a:p>
          <a:p>
            <a:endParaRPr lang="en-GB" dirty="0">
              <a:latin typeface="Arial" panose="020B0604020202020204" pitchFamily="34" charset="0"/>
              <a:ea typeface="Times New Roman" panose="02020603050405020304" pitchFamily="18" charset="0"/>
            </a:endParaRPr>
          </a:p>
          <a:p>
            <a:r>
              <a:rPr lang="en-GB" dirty="0">
                <a:latin typeface="Arial" panose="020B0604020202020204" pitchFamily="34" charset="0"/>
                <a:ea typeface="Times New Roman" panose="02020603050405020304" pitchFamily="18" charset="0"/>
              </a:rPr>
              <a:t>Competing Priorities was cited as a barrier by a quarter of those interviewed</a:t>
            </a:r>
          </a:p>
          <a:p>
            <a:endParaRPr lang="en-GB" dirty="0">
              <a:latin typeface="Arial" panose="020B0604020202020204" pitchFamily="34" charset="0"/>
              <a:ea typeface="Times New Roman" panose="02020603050405020304" pitchFamily="18" charset="0"/>
            </a:endParaRPr>
          </a:p>
          <a:p>
            <a:r>
              <a:rPr lang="en-GB" dirty="0">
                <a:latin typeface="Arial" panose="020B0604020202020204" pitchFamily="34" charset="0"/>
                <a:ea typeface="Times New Roman" panose="02020603050405020304" pitchFamily="18" charset="0"/>
              </a:rPr>
              <a:t>Non Financial Resource was the fourth most common barrier including things like, not enough time and not enough staffing resource to effectively utilise multiagency partnerships</a:t>
            </a:r>
          </a:p>
          <a:p>
            <a:endParaRPr lang="en-GB" dirty="0">
              <a:latin typeface="Arial" panose="020B0604020202020204" pitchFamily="34" charset="0"/>
              <a:ea typeface="Times New Roman" panose="02020603050405020304" pitchFamily="18" charset="0"/>
            </a:endParaRPr>
          </a:p>
          <a:p>
            <a:r>
              <a:rPr lang="en-GB" dirty="0">
                <a:latin typeface="Arial" panose="020B0604020202020204" pitchFamily="34" charset="0"/>
                <a:ea typeface="Times New Roman" panose="02020603050405020304" pitchFamily="18" charset="0"/>
              </a:rPr>
              <a:t>Communication was another highlighted barrier with nearly a tenth of those interviewed claiming poor communication between agencies was a major barrier</a:t>
            </a:r>
          </a:p>
          <a:p>
            <a:endParaRPr lang="en-GB" dirty="0">
              <a:latin typeface="Arial" panose="020B0604020202020204" pitchFamily="34" charset="0"/>
              <a:ea typeface="Times New Roman" panose="02020603050405020304" pitchFamily="18" charset="0"/>
            </a:endParaRPr>
          </a:p>
          <a:p>
            <a:r>
              <a:rPr lang="en-GB" dirty="0"/>
              <a:t>Regardless of status each member of staff must be recognised as an important aspect of the team.  Often members of staff are overlooked as they may not be as qualified, although each member of staff working with a child should be listened to and their opinions and views taken in to account.  1-2-1 staff build up good relationships with the children they are working with.</a:t>
            </a:r>
          </a:p>
          <a:p>
            <a:endParaRPr lang="en-GB" dirty="0"/>
          </a:p>
          <a:p>
            <a:r>
              <a:rPr lang="en-GB" dirty="0"/>
              <a:t>Fowley and Leverett 2008 Pg56 – 57</a:t>
            </a:r>
          </a:p>
          <a:p>
            <a:endParaRPr lang="en-GB" dirty="0"/>
          </a:p>
          <a:p>
            <a:r>
              <a:rPr lang="en-GB" dirty="0">
                <a:latin typeface="Arial" panose="020B0604020202020204" pitchFamily="34" charset="0"/>
                <a:ea typeface="Times New Roman" panose="02020603050405020304" pitchFamily="18" charset="0"/>
              </a:rPr>
              <a:t>Having discussed the barriers to multi-agency partnerships, it is essential to identify positive means of improving services in order to benefit the children. It is important therefore to overcome these barriers. This can be done by individuals in the work place understanding their roles and having knowledge of others roles.</a:t>
            </a:r>
          </a:p>
          <a:p>
            <a:endParaRPr lang="en-GB" dirty="0">
              <a:latin typeface="Arial" panose="020B0604020202020204" pitchFamily="34" charset="0"/>
              <a:ea typeface="Times New Roman" panose="02020603050405020304" pitchFamily="18" charset="0"/>
            </a:endParaRPr>
          </a:p>
          <a:p>
            <a:r>
              <a:rPr lang="en-GB" dirty="0">
                <a:latin typeface="Arial" panose="020B0604020202020204" pitchFamily="34" charset="0"/>
                <a:ea typeface="Times New Roman" panose="02020603050405020304" pitchFamily="18" charset="0"/>
              </a:rPr>
              <a:t>In the instance of Child D, the barriers were dealt with through Government funding, clear roles and responsibilities being discussed and agreed from the offset, aligned priorities and regular effective communication between agencies and the school unit.</a:t>
            </a:r>
          </a:p>
          <a:p>
            <a:endParaRPr lang="en-GB" dirty="0"/>
          </a:p>
        </p:txBody>
      </p:sp>
      <p:sp>
        <p:nvSpPr>
          <p:cNvPr id="4" name="Slide Number Placeholder 3"/>
          <p:cNvSpPr>
            <a:spLocks noGrp="1"/>
          </p:cNvSpPr>
          <p:nvPr>
            <p:ph type="sldNum" sz="quarter" idx="10"/>
          </p:nvPr>
        </p:nvSpPr>
        <p:spPr/>
        <p:txBody>
          <a:bodyPr/>
          <a:lstStyle/>
          <a:p>
            <a:fld id="{2A490A8C-AC24-4E52-9009-C7799F34223B}" type="slidenum">
              <a:rPr lang="en-GB" smtClean="0"/>
              <a:t>9</a:t>
            </a:fld>
            <a:endParaRPr lang="en-GB" dirty="0"/>
          </a:p>
        </p:txBody>
      </p:sp>
    </p:spTree>
    <p:extLst>
      <p:ext uri="{BB962C8B-B14F-4D97-AF65-F5344CB8AC3E}">
        <p14:creationId xmlns:p14="http://schemas.microsoft.com/office/powerpoint/2010/main" val="15031607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lives of people with disabilities have changed greatly in the past half-century. Prior to the 1970s, many people with disabilities did not attend school, did not hold jobs, were not expected to have children, and experienced social exclusion and isolation. The life expectancy for some people with disabilities was quite low, with people with intellectual and developmental disabilities only typically living until age 30 in the 1930s (Carter &amp; Jancar,1983 p 67).Over the years there have been a lot of implementation of policy’s to help support people with disabilities. In the second half of the 20th century, people with disabilities became more included in society. A model for providing services for children and adults with disabilities has been developed, which supports both from a social and medical point. (American Association on Intellectual and Developmental disabilities, 2010).</a:t>
            </a:r>
          </a:p>
          <a:p>
            <a:endParaRPr lang="en-GB" dirty="0" smtClean="0"/>
          </a:p>
          <a:p>
            <a:r>
              <a:rPr lang="en-GB" dirty="0" smtClean="0"/>
              <a:t>The social model</a:t>
            </a:r>
            <a:r>
              <a:rPr lang="en-GB" baseline="0" dirty="0" smtClean="0"/>
              <a:t> in my view doesn’t work on it’s own, yes it’s great that social model looks at what as a society we can do to improve living/working conditions for people with disabilities, however, it does very little if anything to look at the specific needs for an individual with a disability.  Therefore on it’s own it cannot work and must be used in partnership with models such as the medical model, for example someone in a wheelchair who has a condition that causes pain, the pain needs to be controlled through medical intervention to enable them to use the ramps installed via the social model.</a:t>
            </a:r>
            <a:endParaRPr lang="en-GB" dirty="0"/>
          </a:p>
        </p:txBody>
      </p:sp>
      <p:sp>
        <p:nvSpPr>
          <p:cNvPr id="4" name="Slide Number Placeholder 3"/>
          <p:cNvSpPr>
            <a:spLocks noGrp="1"/>
          </p:cNvSpPr>
          <p:nvPr>
            <p:ph type="sldNum" sz="quarter" idx="10"/>
          </p:nvPr>
        </p:nvSpPr>
        <p:spPr/>
        <p:txBody>
          <a:bodyPr/>
          <a:lstStyle/>
          <a:p>
            <a:fld id="{2A490A8C-AC24-4E52-9009-C7799F34223B}" type="slidenum">
              <a:rPr lang="en-GB" smtClean="0"/>
              <a:t>10</a:t>
            </a:fld>
            <a:endParaRPr lang="en-GB" dirty="0"/>
          </a:p>
        </p:txBody>
      </p:sp>
    </p:spTree>
    <p:extLst>
      <p:ext uri="{BB962C8B-B14F-4D97-AF65-F5344CB8AC3E}">
        <p14:creationId xmlns:p14="http://schemas.microsoft.com/office/powerpoint/2010/main" val="40028702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a:t>
            </a:r>
            <a:r>
              <a:rPr lang="en-GB" baseline="0" dirty="0" smtClean="0"/>
              <a:t> medical model on the left here focuses on what the ‘disabled person’ can’t do, the social model on the right shows the same issues but from the side of the disabled person and what prevents them from accessing services due to the way society limits them.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 social model therefore is an enabler for professionals</a:t>
            </a:r>
            <a:r>
              <a:rPr lang="en-GB" baseline="0" dirty="0" smtClean="0"/>
              <a:t> to start thinking about how to improve an individual with disabilities way of life as opposed to simply fixing their medical needs.  For example a child born with a disability in the 1960’s may have been </a:t>
            </a:r>
            <a:r>
              <a:rPr lang="en-GB" baseline="0" smtClean="0"/>
              <a:t>institutionalised with the medical needs only being met, however the if the same child was born in 2010 then they would more than likely have a more rounded care package in place and be attending a mainstream school.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smtClean="0"/>
              <a:t>The Medical Model and the Social Model can therefore be used in partnership by both multiagency and multidisciplinary teams when identifying, creating and monitoring a child with disabilities holistic care package.</a:t>
            </a:r>
            <a:endParaRPr lang="en-GB" dirty="0"/>
          </a:p>
        </p:txBody>
      </p:sp>
      <p:sp>
        <p:nvSpPr>
          <p:cNvPr id="4" name="Slide Number Placeholder 3"/>
          <p:cNvSpPr>
            <a:spLocks noGrp="1"/>
          </p:cNvSpPr>
          <p:nvPr>
            <p:ph type="sldNum" sz="quarter" idx="10"/>
          </p:nvPr>
        </p:nvSpPr>
        <p:spPr/>
        <p:txBody>
          <a:bodyPr/>
          <a:lstStyle/>
          <a:p>
            <a:fld id="{2A490A8C-AC24-4E52-9009-C7799F34223B}" type="slidenum">
              <a:rPr lang="en-GB" smtClean="0"/>
              <a:t>11</a:t>
            </a:fld>
            <a:endParaRPr lang="en-GB" dirty="0"/>
          </a:p>
        </p:txBody>
      </p:sp>
    </p:spTree>
    <p:extLst>
      <p:ext uri="{BB962C8B-B14F-4D97-AF65-F5344CB8AC3E}">
        <p14:creationId xmlns:p14="http://schemas.microsoft.com/office/powerpoint/2010/main" val="29230589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mtClean="0"/>
              <a:t>Partnership working</a:t>
            </a:r>
            <a:r>
              <a:rPr lang="en-GB" baseline="0" smtClean="0"/>
              <a:t> in whichever format you look at is key to having a well rounded and holistic care package for children and young adults with disabilities.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smtClean="0"/>
              <a:t>Communication within these partnerships is also key in ensuring that these care packages are fit for purpose and delivered effectivey and efficiently.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smtClean="0"/>
              <a:t>Partnership working is not the completed article yet, as I’ve covered in my timeline analysis, things still go wrong, when they do there is usually an investigation and recommended improvements made, so we are continually improving not only are understanding of children and young adults with disabilities needs but also how best to deliver those needs on a social level.</a:t>
            </a:r>
            <a:endParaRPr lang="en-GB" dirty="0"/>
          </a:p>
        </p:txBody>
      </p:sp>
      <p:sp>
        <p:nvSpPr>
          <p:cNvPr id="4" name="Slide Number Placeholder 3"/>
          <p:cNvSpPr>
            <a:spLocks noGrp="1"/>
          </p:cNvSpPr>
          <p:nvPr>
            <p:ph type="sldNum" sz="quarter" idx="10"/>
          </p:nvPr>
        </p:nvSpPr>
        <p:spPr/>
        <p:txBody>
          <a:bodyPr/>
          <a:lstStyle/>
          <a:p>
            <a:fld id="{2A490A8C-AC24-4E52-9009-C7799F34223B}" type="slidenum">
              <a:rPr lang="en-GB" smtClean="0"/>
              <a:t>12</a:t>
            </a:fld>
            <a:endParaRPr lang="en-GB" dirty="0"/>
          </a:p>
        </p:txBody>
      </p:sp>
    </p:spTree>
    <p:extLst>
      <p:ext uri="{BB962C8B-B14F-4D97-AF65-F5344CB8AC3E}">
        <p14:creationId xmlns:p14="http://schemas.microsoft.com/office/powerpoint/2010/main" val="20399482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490A8C-AC24-4E52-9009-C7799F34223B}" type="slidenum">
              <a:rPr lang="en-GB" smtClean="0"/>
              <a:t>13</a:t>
            </a:fld>
            <a:endParaRPr lang="en-GB" dirty="0"/>
          </a:p>
        </p:txBody>
      </p:sp>
    </p:spTree>
    <p:extLst>
      <p:ext uri="{BB962C8B-B14F-4D97-AF65-F5344CB8AC3E}">
        <p14:creationId xmlns:p14="http://schemas.microsoft.com/office/powerpoint/2010/main" val="1011721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0043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84465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83411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33823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12264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57605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74683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88951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48181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36815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443114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5150070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03558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5172470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13342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662183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79068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48A87A34-81AB-432B-8DAE-1953F412C126}" type="datetimeFigureOut">
              <a:rPr lang="en-US" smtClean="0"/>
              <a:pPr/>
              <a:t>1/17/2019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92735789"/>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2.jp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www.nfer.ac.uk/media/1663/css02.pdf"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image" Target="../media/image3.gif"/><Relationship Id="rId5" Type="http://schemas.openxmlformats.org/officeDocument/2006/relationships/hyperlink" Target="http://www.scie.org.uk/publications/elearning/ipiac/index.asp" TargetMode="External"/><Relationship Id="rId4" Type="http://schemas.openxmlformats.org/officeDocument/2006/relationships/hyperlink" Target="https://assets.publishing.service.gov.uk/government/uploads/system/uploads/attachment_data/file/272064/586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68126" y="873001"/>
            <a:ext cx="8791575" cy="2651863"/>
          </a:xfrm>
        </p:spPr>
        <p:txBody>
          <a:bodyPr>
            <a:normAutofit fontScale="90000"/>
          </a:bodyPr>
          <a:lstStyle/>
          <a:p>
            <a:r>
              <a:rPr lang="en-GB" dirty="0"/>
              <a:t>Partnership working WITHIN THE CARE OF CHILDREN AND YOUNG ADULTS WITH Disabilities</a:t>
            </a:r>
            <a:br>
              <a:rPr lang="en-GB" dirty="0"/>
            </a:br>
            <a:endParaRPr lang="en-GB" dirty="0"/>
          </a:p>
        </p:txBody>
      </p:sp>
      <p:sp>
        <p:nvSpPr>
          <p:cNvPr id="3" name="Subtitle 2"/>
          <p:cNvSpPr>
            <a:spLocks noGrp="1"/>
          </p:cNvSpPr>
          <p:nvPr>
            <p:ph type="subTitle" idx="1"/>
          </p:nvPr>
        </p:nvSpPr>
        <p:spPr>
          <a:xfrm>
            <a:off x="568127" y="4814741"/>
            <a:ext cx="8791575" cy="1655762"/>
          </a:xfrm>
        </p:spPr>
        <p:txBody>
          <a:bodyPr/>
          <a:lstStyle/>
          <a:p>
            <a:r>
              <a:rPr lang="en-GB" dirty="0"/>
              <a:t>By Claire Kneath</a:t>
            </a:r>
          </a:p>
        </p:txBody>
      </p:sp>
    </p:spTree>
    <p:extLst>
      <p:ext uri="{BB962C8B-B14F-4D97-AF65-F5344CB8AC3E}">
        <p14:creationId xmlns:p14="http://schemas.microsoft.com/office/powerpoint/2010/main" val="1557171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00050"/>
            <a:ext cx="8534401" cy="840150"/>
          </a:xfrm>
        </p:spPr>
        <p:txBody>
          <a:bodyPr/>
          <a:lstStyle/>
          <a:p>
            <a:r>
              <a:rPr lang="en-GB" dirty="0"/>
              <a:t>Objectives</a:t>
            </a:r>
          </a:p>
        </p:txBody>
      </p:sp>
      <p:sp>
        <p:nvSpPr>
          <p:cNvPr id="3" name="Text Placeholder 2"/>
          <p:cNvSpPr>
            <a:spLocks noGrp="1"/>
          </p:cNvSpPr>
          <p:nvPr>
            <p:ph type="body" idx="1"/>
          </p:nvPr>
        </p:nvSpPr>
        <p:spPr>
          <a:xfrm>
            <a:off x="684213" y="1752600"/>
            <a:ext cx="8534400" cy="4095750"/>
          </a:xfrm>
        </p:spPr>
        <p:txBody>
          <a:bodyPr>
            <a:normAutofit fontScale="92500" lnSpcReduction="20000"/>
          </a:bodyPr>
          <a:lstStyle/>
          <a:p>
            <a:r>
              <a:rPr lang="en-GB" dirty="0">
                <a:solidFill>
                  <a:schemeClr val="tx1"/>
                </a:solidFill>
              </a:rPr>
              <a:t>Through this presentation I will:</a:t>
            </a:r>
          </a:p>
          <a:p>
            <a:endParaRPr lang="en-GB" dirty="0">
              <a:solidFill>
                <a:schemeClr val="tx1"/>
              </a:solidFill>
            </a:endParaRPr>
          </a:p>
          <a:p>
            <a:pPr marL="285750" indent="-285750">
              <a:buFont typeface="Arial" panose="020B0604020202020204" pitchFamily="34" charset="0"/>
              <a:buChar char="•"/>
            </a:pPr>
            <a:r>
              <a:rPr lang="en-GB" dirty="0">
                <a:solidFill>
                  <a:schemeClr val="tx1"/>
                </a:solidFill>
              </a:rPr>
              <a:t>Provide you some background on partnership working and how it’s evolved</a:t>
            </a:r>
          </a:p>
          <a:p>
            <a:pPr marL="285750" indent="-285750">
              <a:buFont typeface="Arial" panose="020B0604020202020204" pitchFamily="34" charset="0"/>
              <a:buChar char="•"/>
            </a:pPr>
            <a:r>
              <a:rPr lang="en-GB" dirty="0">
                <a:solidFill>
                  <a:schemeClr val="tx1"/>
                </a:solidFill>
              </a:rPr>
              <a:t>Explain why partnerships are key to delivering services to children and young adults with disabilities </a:t>
            </a:r>
          </a:p>
          <a:p>
            <a:pPr marL="285750" indent="-285750">
              <a:buFont typeface="Arial" panose="020B0604020202020204" pitchFamily="34" charset="0"/>
              <a:buChar char="•"/>
            </a:pPr>
            <a:r>
              <a:rPr lang="en-GB" dirty="0">
                <a:solidFill>
                  <a:schemeClr val="tx1"/>
                </a:solidFill>
              </a:rPr>
              <a:t>Explain what multiagency and multidisciplinary partnerships are and how they work in practice</a:t>
            </a:r>
          </a:p>
          <a:p>
            <a:pPr marL="285750" indent="-285750">
              <a:buFont typeface="Arial" panose="020B0604020202020204" pitchFamily="34" charset="0"/>
              <a:buChar char="•"/>
            </a:pPr>
            <a:r>
              <a:rPr lang="en-GB" dirty="0">
                <a:solidFill>
                  <a:schemeClr val="tx1"/>
                </a:solidFill>
              </a:rPr>
              <a:t>List some of the challenges that come with partnership working, how to manage these challenges and maximise the advantages</a:t>
            </a:r>
          </a:p>
          <a:p>
            <a:pPr marL="285750" indent="-285750">
              <a:buFont typeface="Arial" panose="020B0604020202020204" pitchFamily="34" charset="0"/>
              <a:buChar char="•"/>
            </a:pPr>
            <a:r>
              <a:rPr lang="en-GB" dirty="0">
                <a:solidFill>
                  <a:schemeClr val="tx1"/>
                </a:solidFill>
              </a:rPr>
              <a:t>Discuss the social model and how it’s relevant to partnership working</a:t>
            </a:r>
          </a:p>
          <a:p>
            <a:pPr marL="285750" indent="-285750">
              <a:buFont typeface="Arial" panose="020B0604020202020204" pitchFamily="34" charset="0"/>
              <a:buChar char="•"/>
            </a:pPr>
            <a:r>
              <a:rPr lang="en-GB" dirty="0">
                <a:solidFill>
                  <a:schemeClr val="tx1"/>
                </a:solidFill>
              </a:rPr>
              <a:t>I will take questions at the end of my presentation</a:t>
            </a:r>
          </a:p>
          <a:p>
            <a:endParaRPr lang="en-GB" dirty="0"/>
          </a:p>
          <a:p>
            <a:r>
              <a:rPr lang="en-GB" dirty="0"/>
              <a:t> </a:t>
            </a:r>
          </a:p>
        </p:txBody>
      </p:sp>
    </p:spTree>
    <p:extLst>
      <p:ext uri="{BB962C8B-B14F-4D97-AF65-F5344CB8AC3E}">
        <p14:creationId xmlns:p14="http://schemas.microsoft.com/office/powerpoint/2010/main" val="25398543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00050"/>
            <a:ext cx="8534401" cy="840150"/>
          </a:xfrm>
        </p:spPr>
        <p:txBody>
          <a:bodyPr/>
          <a:lstStyle/>
          <a:p>
            <a:r>
              <a:rPr lang="en-GB" dirty="0"/>
              <a:t>Partnerships</a:t>
            </a:r>
          </a:p>
        </p:txBody>
      </p:sp>
      <p:sp>
        <p:nvSpPr>
          <p:cNvPr id="3" name="Text Placeholder 2"/>
          <p:cNvSpPr>
            <a:spLocks noGrp="1"/>
          </p:cNvSpPr>
          <p:nvPr>
            <p:ph type="body" idx="1"/>
          </p:nvPr>
        </p:nvSpPr>
        <p:spPr>
          <a:xfrm>
            <a:off x="684213" y="1752600"/>
            <a:ext cx="8534400" cy="4095750"/>
          </a:xfrm>
        </p:spPr>
        <p:txBody>
          <a:bodyPr/>
          <a:lstStyle/>
          <a:p>
            <a:r>
              <a:rPr lang="en-GB" sz="3200" dirty="0">
                <a:solidFill>
                  <a:schemeClr val="tx1"/>
                </a:solidFill>
                <a:latin typeface="Calibri Light" panose="020F0302020204030204" pitchFamily="34" charset="0"/>
                <a:cs typeface="Calibri Light" panose="020F0302020204030204" pitchFamily="34" charset="0"/>
              </a:rPr>
              <a:t>Partnership or a partnership is a relationship in which two or more people, organizations, or countries work together as partners - Collins English Dictionary</a:t>
            </a:r>
            <a:r>
              <a:rPr lang="en-GB" dirty="0"/>
              <a:t> </a:t>
            </a:r>
          </a:p>
        </p:txBody>
      </p:sp>
    </p:spTree>
    <p:extLst>
      <p:ext uri="{BB962C8B-B14F-4D97-AF65-F5344CB8AC3E}">
        <p14:creationId xmlns:p14="http://schemas.microsoft.com/office/powerpoint/2010/main" val="30540469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00050"/>
            <a:ext cx="8534401" cy="840150"/>
          </a:xfrm>
        </p:spPr>
        <p:txBody>
          <a:bodyPr/>
          <a:lstStyle/>
          <a:p>
            <a:r>
              <a:rPr lang="en-GB" dirty="0"/>
              <a:t>partnerships</a:t>
            </a:r>
          </a:p>
        </p:txBody>
      </p:sp>
      <p:sp>
        <p:nvSpPr>
          <p:cNvPr id="3" name="Text Placeholder 2"/>
          <p:cNvSpPr>
            <a:spLocks noGrp="1"/>
          </p:cNvSpPr>
          <p:nvPr>
            <p:ph type="body" idx="1"/>
          </p:nvPr>
        </p:nvSpPr>
        <p:spPr>
          <a:xfrm>
            <a:off x="684213" y="1752600"/>
            <a:ext cx="8534400" cy="4095750"/>
          </a:xfrm>
        </p:spPr>
        <p:txBody>
          <a:bodyPr/>
          <a:lstStyle/>
          <a:p>
            <a:endParaRPr lang="en-GB" dirty="0"/>
          </a:p>
          <a:p>
            <a:r>
              <a:rPr lang="en-GB" dirty="0"/>
              <a:t> </a:t>
            </a:r>
          </a:p>
        </p:txBody>
      </p:sp>
      <p:sp>
        <p:nvSpPr>
          <p:cNvPr id="4" name="TextBox 3"/>
          <p:cNvSpPr txBox="1"/>
          <p:nvPr/>
        </p:nvSpPr>
        <p:spPr>
          <a:xfrm>
            <a:off x="684212" y="1752600"/>
            <a:ext cx="9202738" cy="4062651"/>
          </a:xfrm>
          <a:prstGeom prst="rect">
            <a:avLst/>
          </a:prstGeom>
          <a:noFill/>
        </p:spPr>
        <p:txBody>
          <a:bodyPr wrap="square" rtlCol="0">
            <a:spAutoFit/>
          </a:bodyPr>
          <a:lstStyle/>
          <a:p>
            <a:r>
              <a:rPr lang="en-GB" sz="2400" dirty="0">
                <a:latin typeface="Calibri Light" panose="020F0302020204030204" pitchFamily="34" charset="0"/>
                <a:ea typeface="Calibri" panose="020F0502020204030204" pitchFamily="34" charset="0"/>
                <a:cs typeface="Calibri Light" panose="020F0302020204030204" pitchFamily="34" charset="0"/>
              </a:rPr>
              <a:t>When working with children and their rights, Chief Secretary to the Treasury, (2003) has also said that it is a duty to all professionals working with children and young people to share information and this co-operation lies at both strategic and operational levels. The only problem is that there are still professionals that are being left out from certain policies like some school teachers, teaching assistants and dinner ladies.   “The duty to co-operate does not seem to extend to individual schools, and teachers do not figure among the many groups listed as ‘working with children' that may be candidates for multi-disciplinary team membership” (Chief Secretary to the Treasury, 2003 para 4.26)</a:t>
            </a:r>
            <a:endParaRPr lang="en-GB" sz="2400" dirty="0">
              <a:latin typeface="Calibri Light" panose="020F0302020204030204" pitchFamily="34" charset="0"/>
              <a:cs typeface="Calibri Light" panose="020F0302020204030204" pitchFamily="34" charset="0"/>
            </a:endParaRPr>
          </a:p>
          <a:p>
            <a:endParaRPr lang="en-GB" dirty="0"/>
          </a:p>
        </p:txBody>
      </p:sp>
    </p:spTree>
    <p:extLst>
      <p:ext uri="{BB962C8B-B14F-4D97-AF65-F5344CB8AC3E}">
        <p14:creationId xmlns:p14="http://schemas.microsoft.com/office/powerpoint/2010/main" val="37026249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00050"/>
            <a:ext cx="8534401" cy="840150"/>
          </a:xfrm>
        </p:spPr>
        <p:txBody>
          <a:bodyPr>
            <a:normAutofit fontScale="90000"/>
          </a:bodyPr>
          <a:lstStyle/>
          <a:p>
            <a:r>
              <a:rPr lang="en-GB" dirty="0"/>
              <a:t>Partnerships in social care – how it’s evolved between 1968 - 2003</a:t>
            </a:r>
          </a:p>
        </p:txBody>
      </p:sp>
      <p:sp>
        <p:nvSpPr>
          <p:cNvPr id="3" name="Text Placeholder 2"/>
          <p:cNvSpPr>
            <a:spLocks noGrp="1"/>
          </p:cNvSpPr>
          <p:nvPr>
            <p:ph type="body" idx="1"/>
          </p:nvPr>
        </p:nvSpPr>
        <p:spPr>
          <a:xfrm>
            <a:off x="684213" y="1752600"/>
            <a:ext cx="9580664" cy="4095750"/>
          </a:xfrm>
        </p:spPr>
        <p:txBody>
          <a:bodyPr>
            <a:normAutofit fontScale="55000" lnSpcReduction="20000"/>
          </a:bodyPr>
          <a:lstStyle/>
          <a:p>
            <a:r>
              <a:rPr lang="en-GB" sz="3200" dirty="0">
                <a:solidFill>
                  <a:schemeClr val="tx1"/>
                </a:solidFill>
                <a:latin typeface="Calibri Light" panose="020F0302020204030204" pitchFamily="34" charset="0"/>
                <a:cs typeface="Calibri Light" panose="020F0302020204030204" pitchFamily="34" charset="0"/>
              </a:rPr>
              <a:t>1968 - Seebohm Report : White Paper</a:t>
            </a:r>
          </a:p>
          <a:p>
            <a:r>
              <a:rPr lang="en-GB" sz="3200" dirty="0">
                <a:solidFill>
                  <a:schemeClr val="tx1"/>
                </a:solidFill>
                <a:latin typeface="Calibri Light" panose="020F0302020204030204" pitchFamily="34" charset="0"/>
                <a:cs typeface="Calibri Light" panose="020F0302020204030204" pitchFamily="34" charset="0"/>
              </a:rPr>
              <a:t>1970 - Social Services Act : Legislation</a:t>
            </a:r>
          </a:p>
          <a:p>
            <a:r>
              <a:rPr lang="en-GB" sz="3200" dirty="0">
                <a:solidFill>
                  <a:schemeClr val="tx1"/>
                </a:solidFill>
                <a:latin typeface="Calibri Light" panose="020F0302020204030204" pitchFamily="34" charset="0"/>
                <a:cs typeface="Calibri Light" panose="020F0302020204030204" pitchFamily="34" charset="0"/>
              </a:rPr>
              <a:t>1989 - Children Act : Legislation</a:t>
            </a:r>
          </a:p>
          <a:p>
            <a:r>
              <a:rPr lang="en-GB" sz="3200" dirty="0">
                <a:solidFill>
                  <a:schemeClr val="tx1"/>
                </a:solidFill>
                <a:latin typeface="Calibri Light" panose="020F0302020204030204" pitchFamily="34" charset="0"/>
                <a:cs typeface="Calibri Light" panose="020F0302020204030204" pitchFamily="34" charset="0"/>
              </a:rPr>
              <a:t>1998 - Modernising social services : White Paper</a:t>
            </a:r>
          </a:p>
          <a:p>
            <a:r>
              <a:rPr lang="en-GB" sz="3200" dirty="0">
                <a:solidFill>
                  <a:schemeClr val="tx1"/>
                </a:solidFill>
                <a:latin typeface="Calibri Light" panose="020F0302020204030204" pitchFamily="34" charset="0"/>
                <a:cs typeface="Calibri Light" panose="020F0302020204030204" pitchFamily="34" charset="0"/>
              </a:rPr>
              <a:t>1998 – Partnership in Action : Other Report</a:t>
            </a:r>
          </a:p>
          <a:p>
            <a:r>
              <a:rPr lang="en-GB" sz="3200" dirty="0">
                <a:solidFill>
                  <a:schemeClr val="tx1"/>
                </a:solidFill>
                <a:latin typeface="Calibri Light" panose="020F0302020204030204" pitchFamily="34" charset="0"/>
                <a:cs typeface="Calibri Light" panose="020F0302020204030204" pitchFamily="34" charset="0"/>
              </a:rPr>
              <a:t>1999 - Working together to safeguard children : Other Report</a:t>
            </a:r>
          </a:p>
          <a:p>
            <a:r>
              <a:rPr lang="en-GB" sz="3200" dirty="0">
                <a:solidFill>
                  <a:schemeClr val="tx1"/>
                </a:solidFill>
                <a:latin typeface="Calibri Light" panose="020F0302020204030204" pitchFamily="34" charset="0"/>
                <a:cs typeface="Calibri Light" panose="020F0302020204030204" pitchFamily="34" charset="0"/>
              </a:rPr>
              <a:t>1999 – Health Act : Legislation</a:t>
            </a:r>
          </a:p>
          <a:p>
            <a:r>
              <a:rPr lang="en-GB" sz="3200" dirty="0">
                <a:solidFill>
                  <a:schemeClr val="tx1"/>
                </a:solidFill>
                <a:latin typeface="Calibri Light" panose="020F0302020204030204" pitchFamily="34" charset="0"/>
                <a:cs typeface="Calibri Light" panose="020F0302020204030204" pitchFamily="34" charset="0"/>
              </a:rPr>
              <a:t>2000 – There were three Legislative changes in 2000, with a white paper and two other reports</a:t>
            </a:r>
          </a:p>
          <a:p>
            <a:r>
              <a:rPr lang="en-GB" sz="3200" dirty="0">
                <a:solidFill>
                  <a:schemeClr val="tx1"/>
                </a:solidFill>
                <a:latin typeface="Calibri Light" panose="020F0302020204030204" pitchFamily="34" charset="0"/>
                <a:cs typeface="Calibri Light" panose="020F0302020204030204" pitchFamily="34" charset="0"/>
              </a:rPr>
              <a:t>2001 – There was the Health and Social Care Act and a further white paper on Valuing People </a:t>
            </a:r>
          </a:p>
          <a:p>
            <a:r>
              <a:rPr lang="en-GB" sz="3200" dirty="0">
                <a:solidFill>
                  <a:schemeClr val="tx1"/>
                </a:solidFill>
                <a:latin typeface="Calibri Light" panose="020F0302020204030204" pitchFamily="34" charset="0"/>
                <a:cs typeface="Calibri Light" panose="020F0302020204030204" pitchFamily="34" charset="0"/>
              </a:rPr>
              <a:t>2003 – Saw some of the most drastic changes to partnership working following The Victoria Climbié Inquiry Report, the introduction of the Green Paper Every Child Matters</a:t>
            </a:r>
          </a:p>
          <a:p>
            <a:endParaRPr lang="en-GB" dirty="0"/>
          </a:p>
        </p:txBody>
      </p:sp>
    </p:spTree>
    <p:extLst>
      <p:ext uri="{BB962C8B-B14F-4D97-AF65-F5344CB8AC3E}">
        <p14:creationId xmlns:p14="http://schemas.microsoft.com/office/powerpoint/2010/main" val="18036269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00050"/>
            <a:ext cx="8534401" cy="840150"/>
          </a:xfrm>
        </p:spPr>
        <p:txBody>
          <a:bodyPr/>
          <a:lstStyle/>
          <a:p>
            <a:r>
              <a:rPr lang="en-GB" dirty="0"/>
              <a:t>partnerships</a:t>
            </a:r>
          </a:p>
        </p:txBody>
      </p:sp>
      <p:sp>
        <p:nvSpPr>
          <p:cNvPr id="3" name="Text Placeholder 2"/>
          <p:cNvSpPr>
            <a:spLocks noGrp="1"/>
          </p:cNvSpPr>
          <p:nvPr>
            <p:ph type="body" idx="1"/>
          </p:nvPr>
        </p:nvSpPr>
        <p:spPr>
          <a:xfrm>
            <a:off x="684213" y="1752600"/>
            <a:ext cx="8534400" cy="4095750"/>
          </a:xfrm>
        </p:spPr>
        <p:txBody>
          <a:bodyPr/>
          <a:lstStyle/>
          <a:p>
            <a:endParaRPr lang="en-GB" dirty="0"/>
          </a:p>
          <a:p>
            <a:r>
              <a:rPr lang="en-GB" dirty="0"/>
              <a:t> </a:t>
            </a:r>
          </a:p>
        </p:txBody>
      </p:sp>
      <p:sp>
        <p:nvSpPr>
          <p:cNvPr id="4" name="TextBox 3"/>
          <p:cNvSpPr txBox="1"/>
          <p:nvPr/>
        </p:nvSpPr>
        <p:spPr>
          <a:xfrm>
            <a:off x="684212" y="1752600"/>
            <a:ext cx="9202738" cy="4431983"/>
          </a:xfrm>
          <a:prstGeom prst="rect">
            <a:avLst/>
          </a:prstGeom>
          <a:noFill/>
        </p:spPr>
        <p:txBody>
          <a:bodyPr wrap="square" rtlCol="0">
            <a:spAutoFit/>
          </a:bodyPr>
          <a:lstStyle/>
          <a:p>
            <a:r>
              <a:rPr lang="en-GB" sz="2400" dirty="0">
                <a:latin typeface="Calibri Light" panose="020F0302020204030204" pitchFamily="34" charset="0"/>
                <a:ea typeface="Calibri" panose="020F0502020204030204" pitchFamily="34" charset="0"/>
                <a:cs typeface="Calibri Light" panose="020F0302020204030204" pitchFamily="34" charset="0"/>
              </a:rPr>
              <a:t>Why is working in partnership a key aspect of working with children and young adults with disabilities?</a:t>
            </a:r>
          </a:p>
          <a:p>
            <a:r>
              <a:rPr lang="en-GB" sz="2400" dirty="0">
                <a:latin typeface="Calibri Light" panose="020F0302020204030204" pitchFamily="34" charset="0"/>
                <a:cs typeface="Calibri Light" panose="020F0302020204030204" pitchFamily="34" charset="0"/>
              </a:rPr>
              <a:t> </a:t>
            </a:r>
          </a:p>
          <a:p>
            <a:r>
              <a:rPr lang="en-GB" sz="2400" dirty="0">
                <a:latin typeface="Calibri Light" panose="020F0302020204030204" pitchFamily="34" charset="0"/>
                <a:cs typeface="Calibri Light" panose="020F0302020204030204" pitchFamily="34" charset="0"/>
              </a:rPr>
              <a:t>Simply put, Every Child Matters change for children in schools (DfES 2004)</a:t>
            </a:r>
          </a:p>
          <a:p>
            <a:endParaRPr lang="en-GB" sz="2400" dirty="0">
              <a:latin typeface="Calibri Light" panose="020F0302020204030204" pitchFamily="34" charset="0"/>
              <a:cs typeface="Calibri Light" panose="020F0302020204030204" pitchFamily="34" charset="0"/>
            </a:endParaRPr>
          </a:p>
          <a:p>
            <a:r>
              <a:rPr lang="en-GB" sz="2400" dirty="0">
                <a:latin typeface="Calibri Light" panose="020F0302020204030204" pitchFamily="34" charset="0"/>
                <a:cs typeface="Calibri Light" panose="020F0302020204030204" pitchFamily="34" charset="0"/>
              </a:rPr>
              <a:t>“Children and young people who are disabled or who have complex health needs receive coordinated, high quality child and family-centred services which are based on assessed needs, which promote social inclusion and, where possible, enable them and their families to live ordinary lives”</a:t>
            </a:r>
          </a:p>
          <a:p>
            <a:endParaRPr lang="en-GB" sz="2400" b="1" dirty="0">
              <a:latin typeface="Calibri Light" panose="020F0302020204030204" pitchFamily="34" charset="0"/>
              <a:cs typeface="Calibri Light" panose="020F0302020204030204" pitchFamily="34" charset="0"/>
            </a:endParaRPr>
          </a:p>
          <a:p>
            <a:endParaRPr lang="en-GB" dirty="0"/>
          </a:p>
        </p:txBody>
      </p:sp>
    </p:spTree>
    <p:extLst>
      <p:ext uri="{BB962C8B-B14F-4D97-AF65-F5344CB8AC3E}">
        <p14:creationId xmlns:p14="http://schemas.microsoft.com/office/powerpoint/2010/main" val="37308564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00050"/>
            <a:ext cx="8534401" cy="840150"/>
          </a:xfrm>
        </p:spPr>
        <p:txBody>
          <a:bodyPr/>
          <a:lstStyle/>
          <a:p>
            <a:r>
              <a:rPr lang="en-GB" dirty="0"/>
              <a:t>Types of Partnerships</a:t>
            </a:r>
          </a:p>
        </p:txBody>
      </p:sp>
      <p:sp>
        <p:nvSpPr>
          <p:cNvPr id="3" name="Text Placeholder 2"/>
          <p:cNvSpPr>
            <a:spLocks noGrp="1"/>
          </p:cNvSpPr>
          <p:nvPr>
            <p:ph type="body" idx="1"/>
          </p:nvPr>
        </p:nvSpPr>
        <p:spPr>
          <a:xfrm>
            <a:off x="684213" y="1752600"/>
            <a:ext cx="8534400" cy="4095750"/>
          </a:xfrm>
        </p:spPr>
        <p:txBody>
          <a:bodyPr>
            <a:normAutofit/>
          </a:bodyPr>
          <a:lstStyle/>
          <a:p>
            <a:r>
              <a:rPr lang="en-GB" sz="3200" dirty="0">
                <a:solidFill>
                  <a:schemeClr val="tx1"/>
                </a:solidFill>
                <a:latin typeface="Calibri Light" panose="020F0302020204030204" pitchFamily="34" charset="0"/>
                <a:cs typeface="Calibri Light" panose="020F0302020204030204" pitchFamily="34" charset="0"/>
              </a:rPr>
              <a:t>Multiagency Partnerships – It is likely to include people from professional backgrounds including Social Work, Health, Education, Early Years, Youth Work, Police and Youth Justice</a:t>
            </a:r>
          </a:p>
          <a:p>
            <a:endParaRPr lang="en-GB" sz="3200" dirty="0">
              <a:solidFill>
                <a:schemeClr val="tx1"/>
              </a:solidFill>
              <a:latin typeface="Calibri Light" panose="020F0302020204030204" pitchFamily="34" charset="0"/>
              <a:cs typeface="Calibri Light" panose="020F0302020204030204" pitchFamily="34" charset="0"/>
            </a:endParaRPr>
          </a:p>
          <a:p>
            <a:endParaRPr lang="en-GB" dirty="0"/>
          </a:p>
          <a:p>
            <a:r>
              <a:rPr lang="en-GB" dirty="0"/>
              <a:t> </a:t>
            </a:r>
          </a:p>
        </p:txBody>
      </p:sp>
    </p:spTree>
    <p:extLst>
      <p:ext uri="{BB962C8B-B14F-4D97-AF65-F5344CB8AC3E}">
        <p14:creationId xmlns:p14="http://schemas.microsoft.com/office/powerpoint/2010/main" val="21345455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00050"/>
            <a:ext cx="8534401" cy="840150"/>
          </a:xfrm>
        </p:spPr>
        <p:txBody>
          <a:bodyPr/>
          <a:lstStyle/>
          <a:p>
            <a:r>
              <a:rPr lang="en-GB" dirty="0"/>
              <a:t>Types of Partnerships</a:t>
            </a:r>
          </a:p>
        </p:txBody>
      </p:sp>
      <p:sp>
        <p:nvSpPr>
          <p:cNvPr id="3" name="Text Placeholder 2"/>
          <p:cNvSpPr>
            <a:spLocks noGrp="1"/>
          </p:cNvSpPr>
          <p:nvPr>
            <p:ph type="body" idx="1"/>
          </p:nvPr>
        </p:nvSpPr>
        <p:spPr>
          <a:xfrm>
            <a:off x="684213" y="1752600"/>
            <a:ext cx="8534400" cy="4095750"/>
          </a:xfrm>
        </p:spPr>
        <p:txBody>
          <a:bodyPr>
            <a:normAutofit/>
          </a:bodyPr>
          <a:lstStyle/>
          <a:p>
            <a:endParaRPr lang="en-GB" sz="3200" dirty="0">
              <a:solidFill>
                <a:schemeClr val="tx1"/>
              </a:solidFill>
              <a:latin typeface="Calibri Light" panose="020F0302020204030204" pitchFamily="34" charset="0"/>
              <a:cs typeface="Calibri Light" panose="020F0302020204030204" pitchFamily="34" charset="0"/>
            </a:endParaRPr>
          </a:p>
          <a:p>
            <a:r>
              <a:rPr lang="en-GB" sz="3200" dirty="0">
                <a:solidFill>
                  <a:schemeClr val="tx1"/>
                </a:solidFill>
                <a:latin typeface="Calibri Light" panose="020F0302020204030204" pitchFamily="34" charset="0"/>
                <a:cs typeface="Calibri Light" panose="020F0302020204030204" pitchFamily="34" charset="0"/>
              </a:rPr>
              <a:t>Multidisciplinary Partnerships – A partnership between a range of different professionals with complimenting knowledge and skills </a:t>
            </a:r>
          </a:p>
          <a:p>
            <a:endParaRPr lang="en-GB" dirty="0"/>
          </a:p>
          <a:p>
            <a:r>
              <a:rPr lang="en-GB" dirty="0"/>
              <a:t> </a:t>
            </a:r>
          </a:p>
        </p:txBody>
      </p:sp>
    </p:spTree>
    <p:extLst>
      <p:ext uri="{BB962C8B-B14F-4D97-AF65-F5344CB8AC3E}">
        <p14:creationId xmlns:p14="http://schemas.microsoft.com/office/powerpoint/2010/main" val="321193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00050"/>
            <a:ext cx="8534401" cy="840150"/>
          </a:xfrm>
        </p:spPr>
        <p:txBody>
          <a:bodyPr/>
          <a:lstStyle/>
          <a:p>
            <a:r>
              <a:rPr lang="en-GB" dirty="0"/>
              <a:t>The challenges of partnerships</a:t>
            </a:r>
          </a:p>
        </p:txBody>
      </p:sp>
      <p:sp>
        <p:nvSpPr>
          <p:cNvPr id="3" name="Text Placeholder 2"/>
          <p:cNvSpPr>
            <a:spLocks noGrp="1"/>
          </p:cNvSpPr>
          <p:nvPr>
            <p:ph type="body" idx="1"/>
          </p:nvPr>
        </p:nvSpPr>
        <p:spPr>
          <a:xfrm>
            <a:off x="684213" y="1752600"/>
            <a:ext cx="8534400" cy="4095750"/>
          </a:xfrm>
        </p:spPr>
        <p:txBody>
          <a:bodyPr/>
          <a:lstStyle/>
          <a:p>
            <a:endParaRPr lang="en-GB" dirty="0"/>
          </a:p>
          <a:p>
            <a:r>
              <a:rPr lang="en-GB" dirty="0"/>
              <a:t> </a:t>
            </a:r>
          </a:p>
        </p:txBody>
      </p:sp>
      <p:sp>
        <p:nvSpPr>
          <p:cNvPr id="4" name="TextBox 3"/>
          <p:cNvSpPr txBox="1"/>
          <p:nvPr/>
        </p:nvSpPr>
        <p:spPr>
          <a:xfrm>
            <a:off x="684212" y="1953815"/>
            <a:ext cx="9202738" cy="2585323"/>
          </a:xfrm>
          <a:prstGeom prst="rect">
            <a:avLst/>
          </a:prstGeom>
          <a:noFill/>
        </p:spPr>
        <p:txBody>
          <a:bodyPr wrap="square" rtlCol="0">
            <a:spAutoFit/>
          </a:bodyPr>
          <a:lstStyle/>
          <a:p>
            <a:r>
              <a:rPr lang="en-GB" sz="1200" dirty="0"/>
              <a:t>Through research I found many studies around the challenges of partnership working such as:</a:t>
            </a:r>
          </a:p>
          <a:p>
            <a:endParaRPr lang="en-GB" sz="1200" dirty="0"/>
          </a:p>
          <a:p>
            <a:r>
              <a:rPr lang="en-GB" sz="1200" dirty="0"/>
              <a:t>Financial Resources</a:t>
            </a:r>
          </a:p>
          <a:p>
            <a:r>
              <a:rPr lang="en-GB" sz="1200" dirty="0"/>
              <a:t>Roles and Responsibilities</a:t>
            </a:r>
          </a:p>
          <a:p>
            <a:r>
              <a:rPr lang="en-GB" sz="1200" dirty="0"/>
              <a:t>Competing Priorities</a:t>
            </a:r>
          </a:p>
          <a:p>
            <a:r>
              <a:rPr lang="en-GB" sz="1200" dirty="0"/>
              <a:t>Time and Facilities</a:t>
            </a:r>
          </a:p>
          <a:p>
            <a:r>
              <a:rPr lang="en-GB" sz="1200" dirty="0"/>
              <a:t>Communication</a:t>
            </a:r>
          </a:p>
          <a:p>
            <a:r>
              <a:rPr lang="en-GB" sz="1200" dirty="0"/>
              <a:t>Individuals perceptions of staff in lower level posts (as in front line staff’s opinions not being taken into account by senior managers)</a:t>
            </a:r>
          </a:p>
          <a:p>
            <a:endParaRPr lang="en-GB" dirty="0"/>
          </a:p>
          <a:p>
            <a:endParaRPr lang="en-GB" dirty="0"/>
          </a:p>
          <a:p>
            <a:endParaRPr lang="en-GB" dirty="0"/>
          </a:p>
        </p:txBody>
      </p:sp>
    </p:spTree>
    <p:extLst>
      <p:ext uri="{BB962C8B-B14F-4D97-AF65-F5344CB8AC3E}">
        <p14:creationId xmlns:p14="http://schemas.microsoft.com/office/powerpoint/2010/main" val="343391690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00050"/>
            <a:ext cx="8534401" cy="840150"/>
          </a:xfrm>
        </p:spPr>
        <p:txBody>
          <a:bodyPr/>
          <a:lstStyle/>
          <a:p>
            <a:r>
              <a:rPr lang="en-GB" dirty="0" smtClean="0"/>
              <a:t>The social model</a:t>
            </a:r>
            <a:endParaRPr lang="en-GB" dirty="0"/>
          </a:p>
        </p:txBody>
      </p:sp>
      <p:sp>
        <p:nvSpPr>
          <p:cNvPr id="3" name="Text Placeholder 2"/>
          <p:cNvSpPr>
            <a:spLocks noGrp="1"/>
          </p:cNvSpPr>
          <p:nvPr>
            <p:ph type="body" idx="1"/>
          </p:nvPr>
        </p:nvSpPr>
        <p:spPr>
          <a:xfrm>
            <a:off x="684213" y="1752600"/>
            <a:ext cx="8534400" cy="4095750"/>
          </a:xfrm>
        </p:spPr>
        <p:txBody>
          <a:bodyPr/>
          <a:lstStyle/>
          <a:p>
            <a:endParaRPr lang="en-GB" dirty="0"/>
          </a:p>
          <a:p>
            <a:r>
              <a:rPr lang="en-GB" dirty="0"/>
              <a:t> </a:t>
            </a:r>
          </a:p>
        </p:txBody>
      </p:sp>
      <p:sp>
        <p:nvSpPr>
          <p:cNvPr id="4" name="TextBox 3"/>
          <p:cNvSpPr txBox="1"/>
          <p:nvPr/>
        </p:nvSpPr>
        <p:spPr>
          <a:xfrm>
            <a:off x="684212" y="1752600"/>
            <a:ext cx="9202738" cy="3816429"/>
          </a:xfrm>
          <a:prstGeom prst="rect">
            <a:avLst/>
          </a:prstGeom>
          <a:noFill/>
        </p:spPr>
        <p:txBody>
          <a:bodyPr wrap="square" rtlCol="0">
            <a:spAutoFit/>
          </a:bodyPr>
          <a:lstStyle/>
          <a:p>
            <a:r>
              <a:rPr lang="en-GB" sz="3200" dirty="0">
                <a:latin typeface="Calibri Light" panose="020F0302020204030204" pitchFamily="34" charset="0"/>
                <a:cs typeface="Calibri Light" panose="020F0302020204030204" pitchFamily="34" charset="0"/>
              </a:rPr>
              <a:t>The Social Model is an alternate way of understanding access issues and social exclusion and sees the problem as a “disabling world”. The Social Model explores why our society does not treat all its members as equal</a:t>
            </a:r>
            <a:r>
              <a:rPr lang="en-GB" sz="3200" dirty="0" smtClean="0">
                <a:latin typeface="Calibri Light" panose="020F0302020204030204" pitchFamily="34" charset="0"/>
                <a:cs typeface="Calibri Light" panose="020F0302020204030204" pitchFamily="34" charset="0"/>
              </a:rPr>
              <a:t>.</a:t>
            </a:r>
          </a:p>
          <a:p>
            <a:endParaRPr lang="en-GB" sz="3200" dirty="0">
              <a:latin typeface="Calibri Light" panose="020F0302020204030204" pitchFamily="34" charset="0"/>
              <a:cs typeface="Calibri Light" panose="020F0302020204030204" pitchFamily="34" charset="0"/>
            </a:endParaRPr>
          </a:p>
          <a:p>
            <a:r>
              <a:rPr lang="en-GB" sz="3200" dirty="0">
                <a:latin typeface="Calibri Light" panose="020F0302020204030204" pitchFamily="34" charset="0"/>
                <a:cs typeface="Calibri Light" panose="020F0302020204030204" pitchFamily="34" charset="0"/>
              </a:rPr>
              <a:t>Disability Wales( 2004</a:t>
            </a:r>
            <a:r>
              <a:rPr lang="en-GB" sz="3200" dirty="0" smtClean="0">
                <a:latin typeface="Calibri Light" panose="020F0302020204030204" pitchFamily="34" charset="0"/>
                <a:cs typeface="Calibri Light" panose="020F0302020204030204" pitchFamily="34" charset="0"/>
              </a:rPr>
              <a:t>)</a:t>
            </a:r>
            <a:endParaRPr lang="en-GB" dirty="0"/>
          </a:p>
          <a:p>
            <a:endParaRPr lang="en-GB" dirty="0"/>
          </a:p>
        </p:txBody>
      </p:sp>
    </p:spTree>
    <p:extLst>
      <p:ext uri="{BB962C8B-B14F-4D97-AF65-F5344CB8AC3E}">
        <p14:creationId xmlns:p14="http://schemas.microsoft.com/office/powerpoint/2010/main" val="278994533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00050"/>
            <a:ext cx="8534401" cy="840150"/>
          </a:xfrm>
        </p:spPr>
        <p:txBody>
          <a:bodyPr/>
          <a:lstStyle/>
          <a:p>
            <a:r>
              <a:rPr lang="en-GB" dirty="0" smtClean="0"/>
              <a:t>The social model</a:t>
            </a:r>
            <a:endParaRPr lang="en-GB" dirty="0"/>
          </a:p>
        </p:txBody>
      </p:sp>
      <p:sp>
        <p:nvSpPr>
          <p:cNvPr id="3" name="Text Placeholder 2"/>
          <p:cNvSpPr>
            <a:spLocks noGrp="1"/>
          </p:cNvSpPr>
          <p:nvPr>
            <p:ph type="body" idx="1"/>
          </p:nvPr>
        </p:nvSpPr>
        <p:spPr>
          <a:xfrm>
            <a:off x="684213" y="1752600"/>
            <a:ext cx="8534400" cy="4095750"/>
          </a:xfrm>
        </p:spPr>
        <p:txBody>
          <a:bodyPr/>
          <a:lstStyle/>
          <a:p>
            <a:endParaRPr lang="en-GB" dirty="0"/>
          </a:p>
          <a:p>
            <a:r>
              <a:rPr lang="en-GB" dirty="0"/>
              <a:t> </a:t>
            </a:r>
          </a:p>
        </p:txBody>
      </p:sp>
      <p:sp>
        <p:nvSpPr>
          <p:cNvPr id="4" name="TextBox 3"/>
          <p:cNvSpPr txBox="1"/>
          <p:nvPr/>
        </p:nvSpPr>
        <p:spPr>
          <a:xfrm>
            <a:off x="684212" y="1752600"/>
            <a:ext cx="9202738" cy="369332"/>
          </a:xfrm>
          <a:prstGeom prst="rect">
            <a:avLst/>
          </a:prstGeom>
          <a:noFill/>
        </p:spPr>
        <p:txBody>
          <a:bodyPr wrap="square" rtlCol="0">
            <a:spAutoFit/>
          </a:bodyPr>
          <a:lstStyle/>
          <a:p>
            <a:endParaRPr lang="en-GB"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211" y="1752600"/>
            <a:ext cx="4744547" cy="4005346"/>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85013" y="1721056"/>
            <a:ext cx="4781913" cy="4036890"/>
          </a:xfrm>
          <a:prstGeom prst="rect">
            <a:avLst/>
          </a:prstGeom>
        </p:spPr>
      </p:pic>
    </p:spTree>
    <p:extLst>
      <p:ext uri="{BB962C8B-B14F-4D97-AF65-F5344CB8AC3E}">
        <p14:creationId xmlns:p14="http://schemas.microsoft.com/office/powerpoint/2010/main" val="61194471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00050"/>
            <a:ext cx="8534401" cy="840150"/>
          </a:xfrm>
        </p:spPr>
        <p:txBody>
          <a:bodyPr/>
          <a:lstStyle/>
          <a:p>
            <a:r>
              <a:rPr lang="en-GB" smtClean="0"/>
              <a:t>Conclusion</a:t>
            </a:r>
            <a:endParaRPr lang="en-GB" dirty="0"/>
          </a:p>
        </p:txBody>
      </p:sp>
      <p:sp>
        <p:nvSpPr>
          <p:cNvPr id="3" name="Text Placeholder 2"/>
          <p:cNvSpPr>
            <a:spLocks noGrp="1"/>
          </p:cNvSpPr>
          <p:nvPr>
            <p:ph type="body" idx="1"/>
          </p:nvPr>
        </p:nvSpPr>
        <p:spPr>
          <a:xfrm>
            <a:off x="684213" y="1752600"/>
            <a:ext cx="8534400" cy="4095750"/>
          </a:xfrm>
        </p:spPr>
        <p:txBody>
          <a:bodyPr/>
          <a:lstStyle/>
          <a:p>
            <a:endParaRPr lang="en-GB" dirty="0"/>
          </a:p>
          <a:p>
            <a:r>
              <a:rPr lang="en-GB" dirty="0"/>
              <a:t> </a:t>
            </a:r>
          </a:p>
        </p:txBody>
      </p:sp>
      <p:sp>
        <p:nvSpPr>
          <p:cNvPr id="4" name="TextBox 3"/>
          <p:cNvSpPr txBox="1"/>
          <p:nvPr/>
        </p:nvSpPr>
        <p:spPr>
          <a:xfrm>
            <a:off x="684212" y="1752600"/>
            <a:ext cx="9202738" cy="369332"/>
          </a:xfrm>
          <a:prstGeom prst="rect">
            <a:avLst/>
          </a:prstGeom>
          <a:noFill/>
        </p:spPr>
        <p:txBody>
          <a:bodyPr wrap="square" rtlCol="0">
            <a:spAutoFit/>
          </a:bodyPr>
          <a:lstStyle/>
          <a:p>
            <a:endParaRPr lang="en-GB" dirty="0"/>
          </a:p>
        </p:txBody>
      </p:sp>
      <p:sp>
        <p:nvSpPr>
          <p:cNvPr id="9" name="TextBox 8"/>
          <p:cNvSpPr txBox="1"/>
          <p:nvPr/>
        </p:nvSpPr>
        <p:spPr>
          <a:xfrm>
            <a:off x="684212" y="1752600"/>
            <a:ext cx="9202738" cy="4524315"/>
          </a:xfrm>
          <a:prstGeom prst="rect">
            <a:avLst/>
          </a:prstGeom>
          <a:noFill/>
        </p:spPr>
        <p:txBody>
          <a:bodyPr wrap="square" rtlCol="0">
            <a:spAutoFit/>
          </a:bodyPr>
          <a:lstStyle/>
          <a:p>
            <a:r>
              <a:rPr lang="en-GB" smtClean="0"/>
              <a:t>Multiagency working is when several specialst areas/departments across the care and social provision work together to delvier an overall holistic package of care for an individual.</a:t>
            </a:r>
          </a:p>
          <a:p>
            <a:endParaRPr lang="en-GB"/>
          </a:p>
          <a:p>
            <a:r>
              <a:rPr lang="en-GB" smtClean="0"/>
              <a:t>Multidisciplinary working is when a team of specialists in their own field come together and work as a team to discuss and agree the best care package for an individual, usually from within the same professional area.</a:t>
            </a:r>
          </a:p>
          <a:p>
            <a:endParaRPr lang="en-GB"/>
          </a:p>
          <a:p>
            <a:r>
              <a:rPr lang="en-GB" smtClean="0"/>
              <a:t>There are many challenges to working in partnership but with the right level of effective communication, working in partnership and utilising models such as the medical and social models will lead to a care package being delivered that not only meets the medical needs of an individual but also the social requirements that will allow that individual to lead as normal a life as possible.</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3788527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00050"/>
            <a:ext cx="8534401" cy="840150"/>
          </a:xfrm>
        </p:spPr>
        <p:txBody>
          <a:bodyPr/>
          <a:lstStyle/>
          <a:p>
            <a:r>
              <a:rPr lang="en-GB" dirty="0"/>
              <a:t>References</a:t>
            </a:r>
          </a:p>
        </p:txBody>
      </p:sp>
      <p:sp>
        <p:nvSpPr>
          <p:cNvPr id="5" name="Rectangle 3">
            <a:extLst>
              <a:ext uri="{FF2B5EF4-FFF2-40B4-BE49-F238E27FC236}">
                <a16:creationId xmlns="" xmlns:a16="http://schemas.microsoft.com/office/drawing/2014/main" id="{AB268432-EF38-4A8A-ACA9-B42D01A231E8}"/>
              </a:ext>
            </a:extLst>
          </p:cNvPr>
          <p:cNvSpPr>
            <a:spLocks noChangeArrowheads="1"/>
          </p:cNvSpPr>
          <p:nvPr/>
        </p:nvSpPr>
        <p:spPr bwMode="auto">
          <a:xfrm>
            <a:off x="240638" y="1279449"/>
            <a:ext cx="9397433"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kumimoji="0" lang="en-US" altLang="en-US" sz="1800" b="0" i="0" u="none" strike="noStrike" cap="none" normalizeH="0" baseline="0" dirty="0">
                <a:ln>
                  <a:noFill/>
                </a:ln>
                <a:solidFill>
                  <a:schemeClr val="tx1"/>
                </a:solidFill>
                <a:effectLst/>
                <a:latin typeface="Calibri Light" panose="020F0302020204030204" pitchFamily="34" charset="0"/>
                <a:cs typeface="Calibri Light" panose="020F0302020204030204" pitchFamily="34" charset="0"/>
              </a:rPr>
              <a:t>Whittington, C</a:t>
            </a:r>
            <a:r>
              <a:rPr lang="en-GB" altLang="en-US" dirty="0">
                <a:latin typeface="Calibri Light" panose="020F0302020204030204" pitchFamily="34" charset="0"/>
                <a:cs typeface="Calibri Light" panose="020F0302020204030204" pitchFamily="34" charset="0"/>
              </a:rPr>
              <a:t>Whittington, C., Whittington, M., Quinney, A. and Thomas, J. (2009) Key policy and legislation with implications for interprofessional and inter-agency collaboration (IPIAC): a timeline of examples 1968-2008</a:t>
            </a:r>
          </a:p>
          <a:p>
            <a:pPr lvl="0" defTabSz="914400" eaLnBrk="0" fontAlgn="base" hangingPunct="0">
              <a:spcBef>
                <a:spcPct val="0"/>
              </a:spcBef>
              <a:spcAft>
                <a:spcPct val="0"/>
              </a:spcAft>
            </a:pPr>
            <a:endParaRPr lang="en-GB" altLang="en-US" dirty="0">
              <a:latin typeface="Calibri Light" panose="020F0302020204030204" pitchFamily="34" charset="0"/>
              <a:cs typeface="Calibri Light" panose="020F0302020204030204" pitchFamily="34" charset="0"/>
            </a:endParaRPr>
          </a:p>
          <a:p>
            <a:pPr lvl="0" defTabSz="914400" eaLnBrk="0" fontAlgn="base" hangingPunct="0">
              <a:spcBef>
                <a:spcPct val="0"/>
              </a:spcBef>
              <a:spcAft>
                <a:spcPct val="0"/>
              </a:spcAft>
            </a:pPr>
            <a:r>
              <a:rPr lang="en-GB" altLang="en-US" dirty="0">
                <a:latin typeface="Calibri Light" panose="020F0302020204030204" pitchFamily="34" charset="0"/>
                <a:cs typeface="Calibri Light" panose="020F0302020204030204" pitchFamily="34" charset="0"/>
              </a:rPr>
              <a:t>(available at http://www.scie.org.uk/publications/elearning/ipiac/index.aspOpens in a new window, accessed 12/01/2019)</a:t>
            </a:r>
          </a:p>
          <a:p>
            <a:pPr lvl="0" defTabSz="914400" eaLnBrk="0" fontAlgn="base" hangingPunct="0">
              <a:spcBef>
                <a:spcPct val="0"/>
              </a:spcBef>
              <a:spcAft>
                <a:spcPct val="0"/>
              </a:spcAft>
            </a:pPr>
            <a:endParaRPr kumimoji="0" lang="en-GB" altLang="en-US" sz="1800" b="0" i="0" u="none" strike="noStrike" cap="none" normalizeH="0" baseline="0" dirty="0">
              <a:ln>
                <a:noFill/>
              </a:ln>
              <a:solidFill>
                <a:schemeClr val="tx1"/>
              </a:solidFill>
              <a:effectLst/>
              <a:latin typeface="Calibri Light" panose="020F0302020204030204" pitchFamily="34" charset="0"/>
              <a:cs typeface="Calibri Light" panose="020F0302020204030204" pitchFamily="34" charset="0"/>
            </a:endParaRPr>
          </a:p>
          <a:p>
            <a:pPr lvl="0" defTabSz="914400" eaLnBrk="0" fontAlgn="base" hangingPunct="0">
              <a:spcBef>
                <a:spcPct val="0"/>
              </a:spcBef>
              <a:spcAft>
                <a:spcPct val="0"/>
              </a:spcAft>
            </a:pPr>
            <a:r>
              <a:rPr lang="en-US" altLang="en-US" dirty="0">
                <a:latin typeface="Calibri Light" panose="020F0302020204030204" pitchFamily="34" charset="0"/>
                <a:cs typeface="Calibri Light" panose="020F0302020204030204" pitchFamily="34" charset="0"/>
                <a:hlinkClick r:id="rId3"/>
              </a:rPr>
              <a:t>https://www.nfer.ac.uk/media/1663/css02.pdf</a:t>
            </a:r>
            <a:r>
              <a:rPr lang="en-US" altLang="en-US" dirty="0">
                <a:latin typeface="Calibri Light" panose="020F0302020204030204" pitchFamily="34" charset="0"/>
                <a:cs typeface="Calibri Light" panose="020F0302020204030204" pitchFamily="34" charset="0"/>
              </a:rPr>
              <a:t> - </a:t>
            </a:r>
            <a:r>
              <a:rPr lang="en-GB" altLang="en-US" dirty="0">
                <a:latin typeface="Calibri Light" panose="020F0302020204030204" pitchFamily="34" charset="0"/>
                <a:cs typeface="Calibri Light" panose="020F0302020204030204" pitchFamily="34" charset="0"/>
              </a:rPr>
              <a:t>multi-agency working, a detailed study by Mary Atkinson, Anne Wilkin, Alison Stott, Paul Doherty and Kay Kinder</a:t>
            </a:r>
          </a:p>
          <a:p>
            <a:pPr lvl="0" defTabSz="914400" eaLnBrk="0" fontAlgn="base" hangingPunct="0">
              <a:spcBef>
                <a:spcPct val="0"/>
              </a:spcBef>
              <a:spcAft>
                <a:spcPct val="0"/>
              </a:spcAft>
            </a:pPr>
            <a:endParaRPr kumimoji="0" lang="en-GB" altLang="en-US" sz="1800" b="0" i="0" u="none" strike="noStrike" cap="none" normalizeH="0" baseline="0" dirty="0">
              <a:ln>
                <a:noFill/>
              </a:ln>
              <a:solidFill>
                <a:schemeClr val="tx1"/>
              </a:solidFill>
              <a:effectLst/>
              <a:latin typeface="Calibri Light" panose="020F0302020204030204" pitchFamily="34" charset="0"/>
              <a:cs typeface="Calibri Light" panose="020F0302020204030204" pitchFamily="34" charset="0"/>
            </a:endParaRPr>
          </a:p>
          <a:p>
            <a:pPr defTabSz="914400" eaLnBrk="0" fontAlgn="base" hangingPunct="0">
              <a:spcBef>
                <a:spcPct val="0"/>
              </a:spcBef>
              <a:spcAft>
                <a:spcPct val="0"/>
              </a:spcAft>
            </a:pPr>
            <a:r>
              <a:rPr lang="en-GB" dirty="0">
                <a:latin typeface="Calibri Light" panose="020F0302020204030204" pitchFamily="34" charset="0"/>
                <a:ea typeface="Calibri" panose="020F0502020204030204" pitchFamily="34" charset="0"/>
                <a:cs typeface="Calibri Light" panose="020F0302020204030204" pitchFamily="34" charset="0"/>
              </a:rPr>
              <a:t>(Chief Secretary to the Treasury, 2003 para 4.26)</a:t>
            </a:r>
          </a:p>
          <a:p>
            <a:pPr defTabSz="914400" eaLnBrk="0" fontAlgn="base" hangingPunct="0">
              <a:spcBef>
                <a:spcPct val="0"/>
              </a:spcBef>
              <a:spcAft>
                <a:spcPct val="0"/>
              </a:spcAft>
            </a:pPr>
            <a:endParaRPr lang="en-GB" dirty="0">
              <a:latin typeface="Calibri Light" panose="020F0302020204030204" pitchFamily="34" charset="0"/>
              <a:cs typeface="Calibri Light" panose="020F0302020204030204" pitchFamily="34" charset="0"/>
            </a:endParaRPr>
          </a:p>
          <a:p>
            <a:pPr defTabSz="914400" eaLnBrk="0" fontAlgn="base" hangingPunct="0">
              <a:spcBef>
                <a:spcPct val="0"/>
              </a:spcBef>
              <a:spcAft>
                <a:spcPct val="0"/>
              </a:spcAft>
            </a:pPr>
            <a:r>
              <a:rPr lang="en-GB" dirty="0">
                <a:latin typeface="Calibri Light" panose="020F0302020204030204" pitchFamily="34" charset="0"/>
                <a:cs typeface="Calibri Light" panose="020F0302020204030204" pitchFamily="34" charset="0"/>
                <a:hlinkClick r:id="rId4"/>
              </a:rPr>
              <a:t>Every Child Matters 2003 - https://assets.publishing.service.gov.uk/government/uploads/system/uploads/attachment_data/file/272064/5860.pdf</a:t>
            </a:r>
            <a:r>
              <a:rPr lang="en-GB" dirty="0">
                <a:latin typeface="Calibri Light" panose="020F0302020204030204" pitchFamily="34" charset="0"/>
                <a:cs typeface="Calibri Light" panose="020F0302020204030204" pitchFamily="34" charset="0"/>
              </a:rPr>
              <a:t> </a:t>
            </a:r>
          </a:p>
          <a:p>
            <a:pPr defTabSz="914400" eaLnBrk="0" fontAlgn="base" hangingPunct="0">
              <a:spcBef>
                <a:spcPct val="0"/>
              </a:spcBef>
              <a:spcAft>
                <a:spcPct val="0"/>
              </a:spcAft>
            </a:pPr>
            <a:endParaRPr lang="en-GB" dirty="0">
              <a:latin typeface="Calibri Light" panose="020F0302020204030204" pitchFamily="34" charset="0"/>
              <a:cs typeface="Calibri Light" panose="020F0302020204030204" pitchFamily="34" charset="0"/>
            </a:endParaRPr>
          </a:p>
          <a:p>
            <a:pPr defTabSz="914400" eaLnBrk="0" fontAlgn="base" hangingPunct="0">
              <a:spcBef>
                <a:spcPct val="0"/>
              </a:spcBef>
              <a:spcAft>
                <a:spcPct val="0"/>
              </a:spcAft>
            </a:pPr>
            <a:r>
              <a:rPr lang="en-GB" dirty="0"/>
              <a:t>Fowley and Leverett 2008 Pg56 – 57</a:t>
            </a:r>
          </a:p>
          <a:p>
            <a:pPr defTabSz="914400" eaLnBrk="0" fontAlgn="base" hangingPunct="0">
              <a:spcBef>
                <a:spcPct val="0"/>
              </a:spcBef>
              <a:spcAft>
                <a:spcPct val="0"/>
              </a:spcAft>
            </a:pPr>
            <a:endParaRPr lang="en-GB" dirty="0">
              <a:latin typeface="Calibri Light" panose="020F0302020204030204" pitchFamily="34" charset="0"/>
              <a:cs typeface="Calibri Light" panose="020F0302020204030204" pitchFamily="34" charset="0"/>
            </a:endParaRPr>
          </a:p>
          <a:p>
            <a:pPr lvl="0" defTabSz="914400" eaLnBrk="0" fontAlgn="base" hangingPunct="0">
              <a:spcBef>
                <a:spcPct val="0"/>
              </a:spcBef>
              <a:spcAft>
                <a:spcPct val="0"/>
              </a:spcAf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28" name="Picture 4" descr="Opens in a new window">
            <a:hlinkClick r:id="rId5" tooltip="External link opens in new window."/>
            <a:extLst>
              <a:ext uri="{FF2B5EF4-FFF2-40B4-BE49-F238E27FC236}">
                <a16:creationId xmlns="" xmlns:a16="http://schemas.microsoft.com/office/drawing/2014/main" id="{82240B87-D419-4629-8DD9-38DFC2C3BFE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34275" y="366713"/>
            <a:ext cx="114300" cy="114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5513319"/>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2457</TotalTime>
  <Words>3185</Words>
  <Application>Microsoft Office PowerPoint</Application>
  <PresentationFormat>Widescreen</PresentationFormat>
  <Paragraphs>218</Paragraphs>
  <Slides>13</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Calibri Light</vt:lpstr>
      <vt:lpstr>Century Gothic</vt:lpstr>
      <vt:lpstr>Times New Roman</vt:lpstr>
      <vt:lpstr>Wingdings 3</vt:lpstr>
      <vt:lpstr>Slice</vt:lpstr>
      <vt:lpstr>Partnership working WITHIN THE CARE OF CHILDREN AND YOUNG ADULTS WITH Disabilities </vt:lpstr>
      <vt:lpstr>Objectives</vt:lpstr>
      <vt:lpstr>Partnerships</vt:lpstr>
      <vt:lpstr>partnerships</vt:lpstr>
      <vt:lpstr>Partnerships in social care – how it’s evolved between 1968 - 2003</vt:lpstr>
      <vt:lpstr>partnerships</vt:lpstr>
      <vt:lpstr>Types of Partnerships</vt:lpstr>
      <vt:lpstr>Types of Partnerships</vt:lpstr>
      <vt:lpstr>The challenges of partnerships</vt:lpstr>
      <vt:lpstr>The social model</vt:lpstr>
      <vt:lpstr>The social model</vt:lpstr>
      <vt:lpstr>Conclusion</vt:lpstr>
      <vt:lpstr>References</vt:lpstr>
    </vt:vector>
  </TitlesOfParts>
  <Company>Invate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Adam Kneath</dc:creator>
  <cp:lastModifiedBy>Adam Kneath</cp:lastModifiedBy>
  <cp:revision>77</cp:revision>
  <cp:lastPrinted>2019-01-13T17:54:48Z</cp:lastPrinted>
  <dcterms:created xsi:type="dcterms:W3CDTF">2018-12-02T14:21:19Z</dcterms:created>
  <dcterms:modified xsi:type="dcterms:W3CDTF">2019-01-17T19:07:31Z</dcterms:modified>
</cp:coreProperties>
</file>