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59" r:id="rId4"/>
    <p:sldId id="260" r:id="rId5"/>
    <p:sldId id="261" r:id="rId6"/>
    <p:sldId id="262" r:id="rId7"/>
    <p:sldId id="267" r:id="rId8"/>
    <p:sldId id="264" r:id="rId9"/>
    <p:sldId id="266" r:id="rId10"/>
    <p:sldId id="263" r:id="rId11"/>
    <p:sldId id="265"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78CDADC-7BD8-49A7-AA12-874FD0639F33}">
          <p14:sldIdLst>
            <p14:sldId id="256"/>
            <p14:sldId id="258"/>
            <p14:sldId id="259"/>
            <p14:sldId id="260"/>
            <p14:sldId id="261"/>
            <p14:sldId id="262"/>
            <p14:sldId id="267"/>
            <p14:sldId id="264"/>
            <p14:sldId id="266"/>
            <p14:sldId id="263"/>
            <p14:sldId id="265"/>
            <p14:sldId id="268"/>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11.xml.rels><?xml version="1.0" encoding="UTF-8" standalone="yes"?>
<Relationships xmlns="http://schemas.openxmlformats.org/package/2006/relationships"><Relationship Id="rId3" Type="http://schemas.openxmlformats.org/officeDocument/2006/relationships/hyperlink" Target="https://alpharacing.org/the-science-of-motorcycle-aerodynamics-streamlining-for-speed/" TargetMode="External"/><Relationship Id="rId2" Type="http://schemas.openxmlformats.org/officeDocument/2006/relationships/hyperlink" Target="https://www.intentsgp.com/aerodynamics-and-winglets-in-motogp-what-you-need-to-know/" TargetMode="External"/><Relationship Id="rId1" Type="http://schemas.openxmlformats.org/officeDocument/2006/relationships/hyperlink" Target="https://airshaper.com/blog/the-secrets-behind-motogp-aerodynamics" TargetMode="External"/><Relationship Id="rId6" Type="http://schemas.openxmlformats.org/officeDocument/2006/relationships/hyperlink" Target="https://bikeadvice.in/aerodynamics-speed-explained-in-simple-terms/" TargetMode="External"/><Relationship Id="rId5" Type="http://schemas.openxmlformats.org/officeDocument/2006/relationships/hyperlink" Target="https://www.mdpi.com/1996-1073/15/16/5920" TargetMode="External"/><Relationship Id="rId4" Type="http://schemas.openxmlformats.org/officeDocument/2006/relationships/hyperlink" Target="https://www.gpimoto.com/blogs/news/the-science-of-motorcycle-aerodynamics"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1.xml.rels><?xml version="1.0" encoding="UTF-8" standalone="yes"?>
<Relationships xmlns="http://schemas.openxmlformats.org/package/2006/relationships"><Relationship Id="rId3" Type="http://schemas.openxmlformats.org/officeDocument/2006/relationships/hyperlink" Target="https://alpharacing.org/the-science-of-motorcycle-aerodynamics-streamlining-for-speed/" TargetMode="External"/><Relationship Id="rId2" Type="http://schemas.openxmlformats.org/officeDocument/2006/relationships/hyperlink" Target="https://www.intentsgp.com/aerodynamics-and-winglets-in-motogp-what-you-need-to-know/" TargetMode="External"/><Relationship Id="rId1" Type="http://schemas.openxmlformats.org/officeDocument/2006/relationships/hyperlink" Target="https://airshaper.com/blog/the-secrets-behind-motogp-aerodynamics" TargetMode="External"/><Relationship Id="rId6" Type="http://schemas.openxmlformats.org/officeDocument/2006/relationships/hyperlink" Target="https://bikeadvice.in/aerodynamics-speed-explained-in-simple-terms/" TargetMode="External"/><Relationship Id="rId5" Type="http://schemas.openxmlformats.org/officeDocument/2006/relationships/hyperlink" Target="https://www.mdpi.com/1996-1073/15/16/5920" TargetMode="External"/><Relationship Id="rId4" Type="http://schemas.openxmlformats.org/officeDocument/2006/relationships/hyperlink" Target="https://www.gpimoto.com/blogs/news/the-science-of-motorcycle-aerodynamics"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BCBEB9-5C44-44BE-8594-8FFD5E13DFDD}"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C6F093F9-596C-40F9-B8DA-B2173394245D}">
      <dgm:prSet/>
      <dgm:spPr/>
      <dgm:t>
        <a:bodyPr/>
        <a:lstStyle/>
        <a:p>
          <a:r>
            <a:rPr lang="en-US" b="1"/>
            <a:t>Aerodynamics</a:t>
          </a:r>
          <a:r>
            <a:rPr lang="en-US"/>
            <a:t> is the study of the motion of air and how it interacts with solid objects. It looks at how air flows over and around these objects, and how it affects their movement and performance.</a:t>
          </a:r>
        </a:p>
      </dgm:t>
    </dgm:pt>
    <dgm:pt modelId="{0D418ABF-209E-4A95-8AD8-90EE4774E259}" type="parTrans" cxnId="{36DE8D54-3162-4C9A-8F65-6965F9F1229C}">
      <dgm:prSet/>
      <dgm:spPr/>
      <dgm:t>
        <a:bodyPr/>
        <a:lstStyle/>
        <a:p>
          <a:endParaRPr lang="en-US"/>
        </a:p>
      </dgm:t>
    </dgm:pt>
    <dgm:pt modelId="{A2F1E3E5-2895-4D15-9306-8E89F4EEDEFE}" type="sibTrans" cxnId="{36DE8D54-3162-4C9A-8F65-6965F9F1229C}">
      <dgm:prSet/>
      <dgm:spPr/>
      <dgm:t>
        <a:bodyPr/>
        <a:lstStyle/>
        <a:p>
          <a:endParaRPr lang="en-US"/>
        </a:p>
      </dgm:t>
    </dgm:pt>
    <dgm:pt modelId="{B1A15F93-C93F-42A6-8455-339482376F98}">
      <dgm:prSet/>
      <dgm:spPr/>
      <dgm:t>
        <a:bodyPr/>
        <a:lstStyle/>
        <a:p>
          <a:r>
            <a:rPr lang="en-US"/>
            <a:t>Such as a bike, a car, an airplane wing, or a rocket.</a:t>
          </a:r>
        </a:p>
      </dgm:t>
    </dgm:pt>
    <dgm:pt modelId="{99116419-6260-4F6D-A1D4-8D339B64051D}" type="parTrans" cxnId="{46DC49F9-6D13-4821-A783-EBF9CEB459C8}">
      <dgm:prSet/>
      <dgm:spPr/>
      <dgm:t>
        <a:bodyPr/>
        <a:lstStyle/>
        <a:p>
          <a:endParaRPr lang="en-US"/>
        </a:p>
      </dgm:t>
    </dgm:pt>
    <dgm:pt modelId="{B3CFDBB0-A215-4E19-8A25-F3A39DB3130F}" type="sibTrans" cxnId="{46DC49F9-6D13-4821-A783-EBF9CEB459C8}">
      <dgm:prSet/>
      <dgm:spPr/>
      <dgm:t>
        <a:bodyPr/>
        <a:lstStyle/>
        <a:p>
          <a:endParaRPr lang="en-US"/>
        </a:p>
      </dgm:t>
    </dgm:pt>
    <dgm:pt modelId="{FEF1E740-E711-4E91-93C1-EE57C7324F5D}" type="pres">
      <dgm:prSet presAssocID="{8FBCBEB9-5C44-44BE-8594-8FFD5E13DFDD}" presName="root" presStyleCnt="0">
        <dgm:presLayoutVars>
          <dgm:dir/>
          <dgm:resizeHandles val="exact"/>
        </dgm:presLayoutVars>
      </dgm:prSet>
      <dgm:spPr/>
    </dgm:pt>
    <dgm:pt modelId="{D6267E08-6378-4A86-BFED-05322C24E7BE}" type="pres">
      <dgm:prSet presAssocID="{8FBCBEB9-5C44-44BE-8594-8FFD5E13DFDD}" presName="container" presStyleCnt="0">
        <dgm:presLayoutVars>
          <dgm:dir/>
          <dgm:resizeHandles val="exact"/>
        </dgm:presLayoutVars>
      </dgm:prSet>
      <dgm:spPr/>
    </dgm:pt>
    <dgm:pt modelId="{0F895E6D-86E8-4790-A1B0-D5D0F38524E7}" type="pres">
      <dgm:prSet presAssocID="{C6F093F9-596C-40F9-B8DA-B2173394245D}" presName="compNode" presStyleCnt="0"/>
      <dgm:spPr/>
    </dgm:pt>
    <dgm:pt modelId="{2D807E02-C0F2-473B-B60A-B7F804F1D4C4}" type="pres">
      <dgm:prSet presAssocID="{C6F093F9-596C-40F9-B8DA-B2173394245D}" presName="iconBgRect" presStyleLbl="bgShp" presStyleIdx="0" presStyleCnt="2"/>
      <dgm:spPr/>
    </dgm:pt>
    <dgm:pt modelId="{54676E9F-BAE7-4A65-8093-071F6B8AE67F}" type="pres">
      <dgm:prSet presAssocID="{C6F093F9-596C-40F9-B8DA-B2173394245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AF59F793-386D-4011-BF12-A987A64405F0}" type="pres">
      <dgm:prSet presAssocID="{C6F093F9-596C-40F9-B8DA-B2173394245D}" presName="spaceRect" presStyleCnt="0"/>
      <dgm:spPr/>
    </dgm:pt>
    <dgm:pt modelId="{7B3A4CF9-2DE0-442A-B963-1E2BA4A32D7F}" type="pres">
      <dgm:prSet presAssocID="{C6F093F9-596C-40F9-B8DA-B2173394245D}" presName="textRect" presStyleLbl="revTx" presStyleIdx="0" presStyleCnt="2">
        <dgm:presLayoutVars>
          <dgm:chMax val="1"/>
          <dgm:chPref val="1"/>
        </dgm:presLayoutVars>
      </dgm:prSet>
      <dgm:spPr/>
    </dgm:pt>
    <dgm:pt modelId="{9D5D2B59-8071-4371-9BD8-3203B110FFC4}" type="pres">
      <dgm:prSet presAssocID="{A2F1E3E5-2895-4D15-9306-8E89F4EEDEFE}" presName="sibTrans" presStyleLbl="sibTrans2D1" presStyleIdx="0" presStyleCnt="0"/>
      <dgm:spPr/>
    </dgm:pt>
    <dgm:pt modelId="{5E4FB611-401A-4764-9FEF-0CAE30BFD233}" type="pres">
      <dgm:prSet presAssocID="{B1A15F93-C93F-42A6-8455-339482376F98}" presName="compNode" presStyleCnt="0"/>
      <dgm:spPr/>
    </dgm:pt>
    <dgm:pt modelId="{0099108B-4A74-4CDC-A405-DA5ED7934F25}" type="pres">
      <dgm:prSet presAssocID="{B1A15F93-C93F-42A6-8455-339482376F98}" presName="iconBgRect" presStyleLbl="bgShp" presStyleIdx="1" presStyleCnt="2"/>
      <dgm:spPr/>
    </dgm:pt>
    <dgm:pt modelId="{C5D3EED7-0503-45F1-95E9-E780A22B7A3C}" type="pres">
      <dgm:prSet presAssocID="{B1A15F93-C93F-42A6-8455-339482376F9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ke"/>
        </a:ext>
      </dgm:extLst>
    </dgm:pt>
    <dgm:pt modelId="{4ADAED5A-3240-41FA-8D67-BAD76711A511}" type="pres">
      <dgm:prSet presAssocID="{B1A15F93-C93F-42A6-8455-339482376F98}" presName="spaceRect" presStyleCnt="0"/>
      <dgm:spPr/>
    </dgm:pt>
    <dgm:pt modelId="{605C035F-A9AE-4441-A3D5-2644F88E5BE3}" type="pres">
      <dgm:prSet presAssocID="{B1A15F93-C93F-42A6-8455-339482376F98}" presName="textRect" presStyleLbl="revTx" presStyleIdx="1" presStyleCnt="2">
        <dgm:presLayoutVars>
          <dgm:chMax val="1"/>
          <dgm:chPref val="1"/>
        </dgm:presLayoutVars>
      </dgm:prSet>
      <dgm:spPr/>
    </dgm:pt>
  </dgm:ptLst>
  <dgm:cxnLst>
    <dgm:cxn modelId="{E73ADE0E-88E9-4A88-BFAD-40A70EF90D43}" type="presOf" srcId="{8FBCBEB9-5C44-44BE-8594-8FFD5E13DFDD}" destId="{FEF1E740-E711-4E91-93C1-EE57C7324F5D}" srcOrd="0" destOrd="0" presId="urn:microsoft.com/office/officeart/2018/2/layout/IconCircleList"/>
    <dgm:cxn modelId="{F9748E3A-ACA4-4AF2-8E19-48B3F131F9B1}" type="presOf" srcId="{A2F1E3E5-2895-4D15-9306-8E89F4EEDEFE}" destId="{9D5D2B59-8071-4371-9BD8-3203B110FFC4}" srcOrd="0" destOrd="0" presId="urn:microsoft.com/office/officeart/2018/2/layout/IconCircleList"/>
    <dgm:cxn modelId="{36DE8D54-3162-4C9A-8F65-6965F9F1229C}" srcId="{8FBCBEB9-5C44-44BE-8594-8FFD5E13DFDD}" destId="{C6F093F9-596C-40F9-B8DA-B2173394245D}" srcOrd="0" destOrd="0" parTransId="{0D418ABF-209E-4A95-8AD8-90EE4774E259}" sibTransId="{A2F1E3E5-2895-4D15-9306-8E89F4EEDEFE}"/>
    <dgm:cxn modelId="{0E2CE888-C339-43D9-89BB-C966E1AEA134}" type="presOf" srcId="{B1A15F93-C93F-42A6-8455-339482376F98}" destId="{605C035F-A9AE-4441-A3D5-2644F88E5BE3}" srcOrd="0" destOrd="0" presId="urn:microsoft.com/office/officeart/2018/2/layout/IconCircleList"/>
    <dgm:cxn modelId="{46DC49F9-6D13-4821-A783-EBF9CEB459C8}" srcId="{8FBCBEB9-5C44-44BE-8594-8FFD5E13DFDD}" destId="{B1A15F93-C93F-42A6-8455-339482376F98}" srcOrd="1" destOrd="0" parTransId="{99116419-6260-4F6D-A1D4-8D339B64051D}" sibTransId="{B3CFDBB0-A215-4E19-8A25-F3A39DB3130F}"/>
    <dgm:cxn modelId="{1471EEFA-3F97-4AD6-A673-33A715838D88}" type="presOf" srcId="{C6F093F9-596C-40F9-B8DA-B2173394245D}" destId="{7B3A4CF9-2DE0-442A-B963-1E2BA4A32D7F}" srcOrd="0" destOrd="0" presId="urn:microsoft.com/office/officeart/2018/2/layout/IconCircleList"/>
    <dgm:cxn modelId="{DAE1EFCB-065A-436B-9026-633B8ACEB378}" type="presParOf" srcId="{FEF1E740-E711-4E91-93C1-EE57C7324F5D}" destId="{D6267E08-6378-4A86-BFED-05322C24E7BE}" srcOrd="0" destOrd="0" presId="urn:microsoft.com/office/officeart/2018/2/layout/IconCircleList"/>
    <dgm:cxn modelId="{205C69DB-F672-495B-910A-3E2EDDB33D7A}" type="presParOf" srcId="{D6267E08-6378-4A86-BFED-05322C24E7BE}" destId="{0F895E6D-86E8-4790-A1B0-D5D0F38524E7}" srcOrd="0" destOrd="0" presId="urn:microsoft.com/office/officeart/2018/2/layout/IconCircleList"/>
    <dgm:cxn modelId="{C9D9AC22-3D2C-4919-A39F-DDBFF4C21420}" type="presParOf" srcId="{0F895E6D-86E8-4790-A1B0-D5D0F38524E7}" destId="{2D807E02-C0F2-473B-B60A-B7F804F1D4C4}" srcOrd="0" destOrd="0" presId="urn:microsoft.com/office/officeart/2018/2/layout/IconCircleList"/>
    <dgm:cxn modelId="{686DD882-902C-450D-8D77-5244DE255497}" type="presParOf" srcId="{0F895E6D-86E8-4790-A1B0-D5D0F38524E7}" destId="{54676E9F-BAE7-4A65-8093-071F6B8AE67F}" srcOrd="1" destOrd="0" presId="urn:microsoft.com/office/officeart/2018/2/layout/IconCircleList"/>
    <dgm:cxn modelId="{6F76C691-1147-4FBF-9EBD-9DF916ACC37E}" type="presParOf" srcId="{0F895E6D-86E8-4790-A1B0-D5D0F38524E7}" destId="{AF59F793-386D-4011-BF12-A987A64405F0}" srcOrd="2" destOrd="0" presId="urn:microsoft.com/office/officeart/2018/2/layout/IconCircleList"/>
    <dgm:cxn modelId="{6DEB75DF-C4EA-4B9D-90EE-833243058D3D}" type="presParOf" srcId="{0F895E6D-86E8-4790-A1B0-D5D0F38524E7}" destId="{7B3A4CF9-2DE0-442A-B963-1E2BA4A32D7F}" srcOrd="3" destOrd="0" presId="urn:microsoft.com/office/officeart/2018/2/layout/IconCircleList"/>
    <dgm:cxn modelId="{FA1900A5-B324-4D94-87E9-4FD27AF27C33}" type="presParOf" srcId="{D6267E08-6378-4A86-BFED-05322C24E7BE}" destId="{9D5D2B59-8071-4371-9BD8-3203B110FFC4}" srcOrd="1" destOrd="0" presId="urn:microsoft.com/office/officeart/2018/2/layout/IconCircleList"/>
    <dgm:cxn modelId="{F4F42781-00B1-434E-8706-58D8CAEDE0EB}" type="presParOf" srcId="{D6267E08-6378-4A86-BFED-05322C24E7BE}" destId="{5E4FB611-401A-4764-9FEF-0CAE30BFD233}" srcOrd="2" destOrd="0" presId="urn:microsoft.com/office/officeart/2018/2/layout/IconCircleList"/>
    <dgm:cxn modelId="{77BF4384-B022-4CF0-B959-748BAC43D5F5}" type="presParOf" srcId="{5E4FB611-401A-4764-9FEF-0CAE30BFD233}" destId="{0099108B-4A74-4CDC-A405-DA5ED7934F25}" srcOrd="0" destOrd="0" presId="urn:microsoft.com/office/officeart/2018/2/layout/IconCircleList"/>
    <dgm:cxn modelId="{7091A6C0-120F-498C-8637-042A988CF328}" type="presParOf" srcId="{5E4FB611-401A-4764-9FEF-0CAE30BFD233}" destId="{C5D3EED7-0503-45F1-95E9-E780A22B7A3C}" srcOrd="1" destOrd="0" presId="urn:microsoft.com/office/officeart/2018/2/layout/IconCircleList"/>
    <dgm:cxn modelId="{AAF6D709-35E5-41F7-8501-434A5816E75F}" type="presParOf" srcId="{5E4FB611-401A-4764-9FEF-0CAE30BFD233}" destId="{4ADAED5A-3240-41FA-8D67-BAD76711A511}" srcOrd="2" destOrd="0" presId="urn:microsoft.com/office/officeart/2018/2/layout/IconCircleList"/>
    <dgm:cxn modelId="{E1795B79-1EC1-4AAF-9DDD-773F543F7186}" type="presParOf" srcId="{5E4FB611-401A-4764-9FEF-0CAE30BFD233}" destId="{605C035F-A9AE-4441-A3D5-2644F88E5BE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BCBEB9-5C44-44BE-8594-8FFD5E13DFDD}"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C6F093F9-596C-40F9-B8DA-B2173394245D}">
      <dgm:prSet/>
      <dgm:spPr/>
      <dgm:t>
        <a:bodyPr/>
        <a:lstStyle/>
        <a:p>
          <a:r>
            <a:rPr lang="en-US" b="0" i="0" dirty="0"/>
            <a:t>Aerodynamics and motorcycle racing have had a patchy relationship over the last seventy years. Whilst Formula 1, and subsequently most forms of four-wheel racing, went all-in during the 1970s, it has remained on the periphery for bikes until comparatively recently.</a:t>
          </a:r>
          <a:endParaRPr lang="en-US" dirty="0"/>
        </a:p>
      </dgm:t>
    </dgm:pt>
    <dgm:pt modelId="{0D418ABF-209E-4A95-8AD8-90EE4774E259}" type="parTrans" cxnId="{36DE8D54-3162-4C9A-8F65-6965F9F1229C}">
      <dgm:prSet/>
      <dgm:spPr/>
      <dgm:t>
        <a:bodyPr/>
        <a:lstStyle/>
        <a:p>
          <a:endParaRPr lang="en-US"/>
        </a:p>
      </dgm:t>
    </dgm:pt>
    <dgm:pt modelId="{A2F1E3E5-2895-4D15-9306-8E89F4EEDEFE}" type="sibTrans" cxnId="{36DE8D54-3162-4C9A-8F65-6965F9F1229C}">
      <dgm:prSet/>
      <dgm:spPr/>
      <dgm:t>
        <a:bodyPr/>
        <a:lstStyle/>
        <a:p>
          <a:endParaRPr lang="en-US"/>
        </a:p>
      </dgm:t>
    </dgm:pt>
    <dgm:pt modelId="{17A60C1C-20BE-4648-AC93-5C00718B27CC}">
      <dgm:prSet/>
      <dgm:spPr/>
      <dgm:t>
        <a:bodyPr/>
        <a:lstStyle/>
        <a:p>
          <a:r>
            <a:rPr lang="en-US" b="0" i="0" dirty="0"/>
            <a:t>That’s not to say that aerodynamics hasn't been important or thought about, more that it was limited in its application. This vintage advert from 1965 shows how aerodynamic road bike fairings were used for performance and rider comfort on Royal </a:t>
          </a:r>
          <a:r>
            <a:rPr lang="en-US" b="0" i="0" dirty="0" err="1"/>
            <a:t>Enfields</a:t>
          </a:r>
          <a:r>
            <a:rPr lang="en-US" b="0" i="0" dirty="0"/>
            <a:t>.</a:t>
          </a:r>
        </a:p>
      </dgm:t>
    </dgm:pt>
    <dgm:pt modelId="{0FF13464-F4AF-4BAE-ADAE-ED150E656DFF}" type="parTrans" cxnId="{C8B98664-02DB-429C-8425-B28BC4B944F7}">
      <dgm:prSet/>
      <dgm:spPr/>
      <dgm:t>
        <a:bodyPr/>
        <a:lstStyle/>
        <a:p>
          <a:endParaRPr lang="en-IN"/>
        </a:p>
      </dgm:t>
    </dgm:pt>
    <dgm:pt modelId="{B05FABB5-E19B-4FD5-8FBE-07021A4D5DF1}" type="sibTrans" cxnId="{C8B98664-02DB-429C-8425-B28BC4B944F7}">
      <dgm:prSet/>
      <dgm:spPr/>
      <dgm:t>
        <a:bodyPr/>
        <a:lstStyle/>
        <a:p>
          <a:endParaRPr lang="en-IN"/>
        </a:p>
      </dgm:t>
    </dgm:pt>
    <dgm:pt modelId="{D91E4C1B-4563-4699-A08E-67A4394214D8}" type="pres">
      <dgm:prSet presAssocID="{8FBCBEB9-5C44-44BE-8594-8FFD5E13DFDD}" presName="linear" presStyleCnt="0">
        <dgm:presLayoutVars>
          <dgm:animLvl val="lvl"/>
          <dgm:resizeHandles val="exact"/>
        </dgm:presLayoutVars>
      </dgm:prSet>
      <dgm:spPr/>
    </dgm:pt>
    <dgm:pt modelId="{047834CC-3029-4123-933D-2AF93BC5EE4F}" type="pres">
      <dgm:prSet presAssocID="{C6F093F9-596C-40F9-B8DA-B2173394245D}" presName="parentText" presStyleLbl="node1" presStyleIdx="0" presStyleCnt="2">
        <dgm:presLayoutVars>
          <dgm:chMax val="0"/>
          <dgm:bulletEnabled val="1"/>
        </dgm:presLayoutVars>
      </dgm:prSet>
      <dgm:spPr/>
    </dgm:pt>
    <dgm:pt modelId="{A21E2EE2-0EB4-49A5-9F69-37BC34F15DC1}" type="pres">
      <dgm:prSet presAssocID="{A2F1E3E5-2895-4D15-9306-8E89F4EEDEFE}" presName="spacer" presStyleCnt="0"/>
      <dgm:spPr/>
    </dgm:pt>
    <dgm:pt modelId="{78998208-F360-4D18-BCE6-44247950C021}" type="pres">
      <dgm:prSet presAssocID="{17A60C1C-20BE-4648-AC93-5C00718B27CC}" presName="parentText" presStyleLbl="node1" presStyleIdx="1" presStyleCnt="2">
        <dgm:presLayoutVars>
          <dgm:chMax val="0"/>
          <dgm:bulletEnabled val="1"/>
        </dgm:presLayoutVars>
      </dgm:prSet>
      <dgm:spPr/>
    </dgm:pt>
  </dgm:ptLst>
  <dgm:cxnLst>
    <dgm:cxn modelId="{EE63A23A-CB3C-4371-B7AE-4B6FC91FF608}" type="presOf" srcId="{17A60C1C-20BE-4648-AC93-5C00718B27CC}" destId="{78998208-F360-4D18-BCE6-44247950C021}" srcOrd="0" destOrd="0" presId="urn:microsoft.com/office/officeart/2005/8/layout/vList2"/>
    <dgm:cxn modelId="{C8B98664-02DB-429C-8425-B28BC4B944F7}" srcId="{8FBCBEB9-5C44-44BE-8594-8FFD5E13DFDD}" destId="{17A60C1C-20BE-4648-AC93-5C00718B27CC}" srcOrd="1" destOrd="0" parTransId="{0FF13464-F4AF-4BAE-ADAE-ED150E656DFF}" sibTransId="{B05FABB5-E19B-4FD5-8FBE-07021A4D5DF1}"/>
    <dgm:cxn modelId="{36DE8D54-3162-4C9A-8F65-6965F9F1229C}" srcId="{8FBCBEB9-5C44-44BE-8594-8FFD5E13DFDD}" destId="{C6F093F9-596C-40F9-B8DA-B2173394245D}" srcOrd="0" destOrd="0" parTransId="{0D418ABF-209E-4A95-8AD8-90EE4774E259}" sibTransId="{A2F1E3E5-2895-4D15-9306-8E89F4EEDEFE}"/>
    <dgm:cxn modelId="{85BB937E-2504-4BEE-B6EC-40B2588568D4}" type="presOf" srcId="{8FBCBEB9-5C44-44BE-8594-8FFD5E13DFDD}" destId="{D91E4C1B-4563-4699-A08E-67A4394214D8}" srcOrd="0" destOrd="0" presId="urn:microsoft.com/office/officeart/2005/8/layout/vList2"/>
    <dgm:cxn modelId="{39C4359A-12EF-4C60-8A38-0C2B5C0EE8F5}" type="presOf" srcId="{C6F093F9-596C-40F9-B8DA-B2173394245D}" destId="{047834CC-3029-4123-933D-2AF93BC5EE4F}" srcOrd="0" destOrd="0" presId="urn:microsoft.com/office/officeart/2005/8/layout/vList2"/>
    <dgm:cxn modelId="{14ABC357-C574-4FA7-A2F1-1F90369510B3}" type="presParOf" srcId="{D91E4C1B-4563-4699-A08E-67A4394214D8}" destId="{047834CC-3029-4123-933D-2AF93BC5EE4F}" srcOrd="0" destOrd="0" presId="urn:microsoft.com/office/officeart/2005/8/layout/vList2"/>
    <dgm:cxn modelId="{1115CFE4-4CAC-48FF-B2DE-4E7C1A0C1933}" type="presParOf" srcId="{D91E4C1B-4563-4699-A08E-67A4394214D8}" destId="{A21E2EE2-0EB4-49A5-9F69-37BC34F15DC1}" srcOrd="1" destOrd="0" presId="urn:microsoft.com/office/officeart/2005/8/layout/vList2"/>
    <dgm:cxn modelId="{228604B3-8179-4F24-9216-CF649EA000A9}" type="presParOf" srcId="{D91E4C1B-4563-4699-A08E-67A4394214D8}" destId="{78998208-F360-4D18-BCE6-44247950C02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FBCBEB9-5C44-44BE-8594-8FFD5E13DFDD}"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C6F093F9-596C-40F9-B8DA-B2173394245D}">
      <dgm:prSet/>
      <dgm:spPr/>
      <dgm:t>
        <a:bodyPr/>
        <a:lstStyle/>
        <a:p>
          <a:r>
            <a:rPr lang="en-US" dirty="0"/>
            <a:t>Definition: Aerodynamics is the study of fluid motion around objects, specifically how airflow affects performance in motorcycle racing.</a:t>
          </a:r>
        </a:p>
        <a:p>
          <a:pPr>
            <a:buFont typeface="Arial" panose="020B0604020202020204" pitchFamily="34" charset="0"/>
            <a:buChar char="•"/>
          </a:pPr>
          <a:r>
            <a:rPr lang="en-US" dirty="0"/>
            <a:t>Drag: Analysis of parasitic and induced drag components</a:t>
          </a:r>
        </a:p>
        <a:p>
          <a:pPr>
            <a:buFont typeface="Arial" panose="020B0604020202020204" pitchFamily="34" charset="0"/>
            <a:buChar char="•"/>
          </a:pPr>
          <a:r>
            <a:rPr lang="en-US" dirty="0"/>
            <a:t>Downforce: Effects of aerodynamic load on mechanical grip and cornering forces</a:t>
          </a:r>
        </a:p>
        <a:p>
          <a:pPr>
            <a:buFont typeface="Arial" panose="020B0604020202020204" pitchFamily="34" charset="0"/>
            <a:buChar char="•"/>
          </a:pPr>
          <a:r>
            <a:rPr lang="en-US" dirty="0"/>
            <a:t>Lift: Identification and mitigation of destabilizing aerodynamic forces</a:t>
          </a:r>
        </a:p>
        <a:p>
          <a:pPr>
            <a:buFont typeface="Arial" panose="020B0604020202020204" pitchFamily="34" charset="0"/>
            <a:buChar char="•"/>
          </a:pPr>
          <a:r>
            <a:rPr lang="en-US" dirty="0"/>
            <a:t>Boundary Layer Theory: Laminar vs. turbulent airflow and its implications</a:t>
          </a:r>
        </a:p>
      </dgm:t>
    </dgm:pt>
    <dgm:pt modelId="{0D418ABF-209E-4A95-8AD8-90EE4774E259}" type="parTrans" cxnId="{36DE8D54-3162-4C9A-8F65-6965F9F1229C}">
      <dgm:prSet/>
      <dgm:spPr/>
      <dgm:t>
        <a:bodyPr/>
        <a:lstStyle/>
        <a:p>
          <a:endParaRPr lang="en-US"/>
        </a:p>
      </dgm:t>
    </dgm:pt>
    <dgm:pt modelId="{A2F1E3E5-2895-4D15-9306-8E89F4EEDEFE}" type="sibTrans" cxnId="{36DE8D54-3162-4C9A-8F65-6965F9F1229C}">
      <dgm:prSet/>
      <dgm:spPr/>
      <dgm:t>
        <a:bodyPr/>
        <a:lstStyle/>
        <a:p>
          <a:endParaRPr lang="en-US"/>
        </a:p>
      </dgm:t>
    </dgm:pt>
    <dgm:pt modelId="{D91E4C1B-4563-4699-A08E-67A4394214D8}" type="pres">
      <dgm:prSet presAssocID="{8FBCBEB9-5C44-44BE-8594-8FFD5E13DFDD}" presName="linear" presStyleCnt="0">
        <dgm:presLayoutVars>
          <dgm:animLvl val="lvl"/>
          <dgm:resizeHandles val="exact"/>
        </dgm:presLayoutVars>
      </dgm:prSet>
      <dgm:spPr/>
    </dgm:pt>
    <dgm:pt modelId="{047834CC-3029-4123-933D-2AF93BC5EE4F}" type="pres">
      <dgm:prSet presAssocID="{C6F093F9-596C-40F9-B8DA-B2173394245D}" presName="parentText" presStyleLbl="node1" presStyleIdx="0" presStyleCnt="1">
        <dgm:presLayoutVars>
          <dgm:chMax val="0"/>
          <dgm:bulletEnabled val="1"/>
        </dgm:presLayoutVars>
      </dgm:prSet>
      <dgm:spPr/>
    </dgm:pt>
  </dgm:ptLst>
  <dgm:cxnLst>
    <dgm:cxn modelId="{36DE8D54-3162-4C9A-8F65-6965F9F1229C}" srcId="{8FBCBEB9-5C44-44BE-8594-8FFD5E13DFDD}" destId="{C6F093F9-596C-40F9-B8DA-B2173394245D}" srcOrd="0" destOrd="0" parTransId="{0D418ABF-209E-4A95-8AD8-90EE4774E259}" sibTransId="{A2F1E3E5-2895-4D15-9306-8E89F4EEDEFE}"/>
    <dgm:cxn modelId="{85BB937E-2504-4BEE-B6EC-40B2588568D4}" type="presOf" srcId="{8FBCBEB9-5C44-44BE-8594-8FFD5E13DFDD}" destId="{D91E4C1B-4563-4699-A08E-67A4394214D8}" srcOrd="0" destOrd="0" presId="urn:microsoft.com/office/officeart/2005/8/layout/vList2"/>
    <dgm:cxn modelId="{39C4359A-12EF-4C60-8A38-0C2B5C0EE8F5}" type="presOf" srcId="{C6F093F9-596C-40F9-B8DA-B2173394245D}" destId="{047834CC-3029-4123-933D-2AF93BC5EE4F}" srcOrd="0" destOrd="0" presId="urn:microsoft.com/office/officeart/2005/8/layout/vList2"/>
    <dgm:cxn modelId="{14ABC357-C574-4FA7-A2F1-1F90369510B3}" type="presParOf" srcId="{D91E4C1B-4563-4699-A08E-67A4394214D8}" destId="{047834CC-3029-4123-933D-2AF93BC5EE4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BCBEB9-5C44-44BE-8594-8FFD5E13DFDD}"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C6F093F9-596C-40F9-B8DA-B2173394245D}">
      <dgm:prSet/>
      <dgm:spPr/>
      <dgm:t>
        <a:bodyPr/>
        <a:lstStyle/>
        <a:p>
          <a:r>
            <a:rPr lang="en-US" dirty="0"/>
            <a:t>Fairings: Computational Fluid Dynamics (CFD) modeling for drag reduction</a:t>
          </a:r>
        </a:p>
        <a:p>
          <a:pPr>
            <a:buFont typeface="Arial" panose="020B0604020202020204" pitchFamily="34" charset="0"/>
            <a:buChar char="•"/>
          </a:pPr>
          <a:r>
            <a:rPr lang="en-US" dirty="0"/>
            <a:t>Windscreens: Role in reducing rider wind resistance and improving flow continuity</a:t>
          </a:r>
        </a:p>
        <a:p>
          <a:pPr>
            <a:buFont typeface="Arial" panose="020B0604020202020204" pitchFamily="34" charset="0"/>
            <a:buChar char="•"/>
          </a:pPr>
          <a:r>
            <a:rPr lang="en-US" dirty="0"/>
            <a:t>Winglets: High-speed stabilization, yaw control, and pressure distribution</a:t>
          </a:r>
        </a:p>
        <a:p>
          <a:pPr>
            <a:buFont typeface="Arial" panose="020B0604020202020204" pitchFamily="34" charset="0"/>
            <a:buChar char="•"/>
          </a:pPr>
          <a:r>
            <a:rPr lang="en-US" dirty="0"/>
            <a:t>Tail Design: Vortex shedding control and wake turbulence minimization</a:t>
          </a:r>
        </a:p>
      </dgm:t>
    </dgm:pt>
    <dgm:pt modelId="{0D418ABF-209E-4A95-8AD8-90EE4774E259}" type="parTrans" cxnId="{36DE8D54-3162-4C9A-8F65-6965F9F1229C}">
      <dgm:prSet/>
      <dgm:spPr/>
      <dgm:t>
        <a:bodyPr/>
        <a:lstStyle/>
        <a:p>
          <a:endParaRPr lang="en-US"/>
        </a:p>
      </dgm:t>
    </dgm:pt>
    <dgm:pt modelId="{A2F1E3E5-2895-4D15-9306-8E89F4EEDEFE}" type="sibTrans" cxnId="{36DE8D54-3162-4C9A-8F65-6965F9F1229C}">
      <dgm:prSet/>
      <dgm:spPr/>
      <dgm:t>
        <a:bodyPr/>
        <a:lstStyle/>
        <a:p>
          <a:endParaRPr lang="en-US"/>
        </a:p>
      </dgm:t>
    </dgm:pt>
    <dgm:pt modelId="{D91E4C1B-4563-4699-A08E-67A4394214D8}" type="pres">
      <dgm:prSet presAssocID="{8FBCBEB9-5C44-44BE-8594-8FFD5E13DFDD}" presName="linear" presStyleCnt="0">
        <dgm:presLayoutVars>
          <dgm:animLvl val="lvl"/>
          <dgm:resizeHandles val="exact"/>
        </dgm:presLayoutVars>
      </dgm:prSet>
      <dgm:spPr/>
    </dgm:pt>
    <dgm:pt modelId="{047834CC-3029-4123-933D-2AF93BC5EE4F}" type="pres">
      <dgm:prSet presAssocID="{C6F093F9-596C-40F9-B8DA-B2173394245D}" presName="parentText" presStyleLbl="node1" presStyleIdx="0" presStyleCnt="1">
        <dgm:presLayoutVars>
          <dgm:chMax val="0"/>
          <dgm:bulletEnabled val="1"/>
        </dgm:presLayoutVars>
      </dgm:prSet>
      <dgm:spPr/>
    </dgm:pt>
  </dgm:ptLst>
  <dgm:cxnLst>
    <dgm:cxn modelId="{36DE8D54-3162-4C9A-8F65-6965F9F1229C}" srcId="{8FBCBEB9-5C44-44BE-8594-8FFD5E13DFDD}" destId="{C6F093F9-596C-40F9-B8DA-B2173394245D}" srcOrd="0" destOrd="0" parTransId="{0D418ABF-209E-4A95-8AD8-90EE4774E259}" sibTransId="{A2F1E3E5-2895-4D15-9306-8E89F4EEDEFE}"/>
    <dgm:cxn modelId="{85BB937E-2504-4BEE-B6EC-40B2588568D4}" type="presOf" srcId="{8FBCBEB9-5C44-44BE-8594-8FFD5E13DFDD}" destId="{D91E4C1B-4563-4699-A08E-67A4394214D8}" srcOrd="0" destOrd="0" presId="urn:microsoft.com/office/officeart/2005/8/layout/vList2"/>
    <dgm:cxn modelId="{39C4359A-12EF-4C60-8A38-0C2B5C0EE8F5}" type="presOf" srcId="{C6F093F9-596C-40F9-B8DA-B2173394245D}" destId="{047834CC-3029-4123-933D-2AF93BC5EE4F}" srcOrd="0" destOrd="0" presId="urn:microsoft.com/office/officeart/2005/8/layout/vList2"/>
    <dgm:cxn modelId="{14ABC357-C574-4FA7-A2F1-1F90369510B3}" type="presParOf" srcId="{D91E4C1B-4563-4699-A08E-67A4394214D8}" destId="{047834CC-3029-4123-933D-2AF93BC5EE4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FBCBEB9-5C44-44BE-8594-8FFD5E13DFDD}"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C6F093F9-596C-40F9-B8DA-B2173394245D}">
      <dgm:prSet/>
      <dgm:spPr/>
      <dgm:t>
        <a:bodyPr/>
        <a:lstStyle/>
        <a:p>
          <a:r>
            <a:rPr lang="en-US" dirty="0"/>
            <a:t>Computational analysis of rider posture and its impact on aerodynamic drag</a:t>
          </a:r>
        </a:p>
        <a:p>
          <a:pPr>
            <a:buFont typeface="Arial" panose="020B0604020202020204" pitchFamily="34" charset="0"/>
            <a:buChar char="•"/>
          </a:pPr>
          <a:r>
            <a:rPr lang="en-US" dirty="0"/>
            <a:t>Tucked position: Reduction of frontal projected area and enhanced flow adherence</a:t>
          </a:r>
        </a:p>
        <a:p>
          <a:pPr>
            <a:buFont typeface="Arial" panose="020B0604020202020204" pitchFamily="34" charset="0"/>
            <a:buChar char="•"/>
          </a:pPr>
          <a:r>
            <a:rPr lang="en-US" dirty="0"/>
            <a:t>Knee dragging: Effects on lean angle aerodynamics and lateral force distribution</a:t>
          </a:r>
        </a:p>
        <a:p>
          <a:pPr>
            <a:buFont typeface="Arial" panose="020B0604020202020204" pitchFamily="34" charset="0"/>
            <a:buChar char="•"/>
          </a:pPr>
          <a:r>
            <a:rPr lang="en-US" dirty="0"/>
            <a:t>Body movement: Real-time aerodynamic adaptations for dynamic balance</a:t>
          </a:r>
        </a:p>
      </dgm:t>
    </dgm:pt>
    <dgm:pt modelId="{0D418ABF-209E-4A95-8AD8-90EE4774E259}" type="parTrans" cxnId="{36DE8D54-3162-4C9A-8F65-6965F9F1229C}">
      <dgm:prSet/>
      <dgm:spPr/>
      <dgm:t>
        <a:bodyPr/>
        <a:lstStyle/>
        <a:p>
          <a:endParaRPr lang="en-US"/>
        </a:p>
      </dgm:t>
    </dgm:pt>
    <dgm:pt modelId="{A2F1E3E5-2895-4D15-9306-8E89F4EEDEFE}" type="sibTrans" cxnId="{36DE8D54-3162-4C9A-8F65-6965F9F1229C}">
      <dgm:prSet/>
      <dgm:spPr/>
      <dgm:t>
        <a:bodyPr/>
        <a:lstStyle/>
        <a:p>
          <a:endParaRPr lang="en-US"/>
        </a:p>
      </dgm:t>
    </dgm:pt>
    <dgm:pt modelId="{D91E4C1B-4563-4699-A08E-67A4394214D8}" type="pres">
      <dgm:prSet presAssocID="{8FBCBEB9-5C44-44BE-8594-8FFD5E13DFDD}" presName="linear" presStyleCnt="0">
        <dgm:presLayoutVars>
          <dgm:animLvl val="lvl"/>
          <dgm:resizeHandles val="exact"/>
        </dgm:presLayoutVars>
      </dgm:prSet>
      <dgm:spPr/>
    </dgm:pt>
    <dgm:pt modelId="{047834CC-3029-4123-933D-2AF93BC5EE4F}" type="pres">
      <dgm:prSet presAssocID="{C6F093F9-596C-40F9-B8DA-B2173394245D}" presName="parentText" presStyleLbl="node1" presStyleIdx="0" presStyleCnt="1">
        <dgm:presLayoutVars>
          <dgm:chMax val="0"/>
          <dgm:bulletEnabled val="1"/>
        </dgm:presLayoutVars>
      </dgm:prSet>
      <dgm:spPr/>
    </dgm:pt>
  </dgm:ptLst>
  <dgm:cxnLst>
    <dgm:cxn modelId="{36DE8D54-3162-4C9A-8F65-6965F9F1229C}" srcId="{8FBCBEB9-5C44-44BE-8594-8FFD5E13DFDD}" destId="{C6F093F9-596C-40F9-B8DA-B2173394245D}" srcOrd="0" destOrd="0" parTransId="{0D418ABF-209E-4A95-8AD8-90EE4774E259}" sibTransId="{A2F1E3E5-2895-4D15-9306-8E89F4EEDEFE}"/>
    <dgm:cxn modelId="{85BB937E-2504-4BEE-B6EC-40B2588568D4}" type="presOf" srcId="{8FBCBEB9-5C44-44BE-8594-8FFD5E13DFDD}" destId="{D91E4C1B-4563-4699-A08E-67A4394214D8}" srcOrd="0" destOrd="0" presId="urn:microsoft.com/office/officeart/2005/8/layout/vList2"/>
    <dgm:cxn modelId="{39C4359A-12EF-4C60-8A38-0C2B5C0EE8F5}" type="presOf" srcId="{C6F093F9-596C-40F9-B8DA-B2173394245D}" destId="{047834CC-3029-4123-933D-2AF93BC5EE4F}" srcOrd="0" destOrd="0" presId="urn:microsoft.com/office/officeart/2005/8/layout/vList2"/>
    <dgm:cxn modelId="{14ABC357-C574-4FA7-A2F1-1F90369510B3}" type="presParOf" srcId="{D91E4C1B-4563-4699-A08E-67A4394214D8}" destId="{047834CC-3029-4123-933D-2AF93BC5EE4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FBCBEB9-5C44-44BE-8594-8FFD5E13DFDD}"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C6F093F9-596C-40F9-B8DA-B2173394245D}">
      <dgm:prSet/>
      <dgm:spPr/>
      <dgm:t>
        <a:bodyPr/>
        <a:lstStyle/>
        <a:p>
          <a:r>
            <a:rPr lang="en-US" dirty="0"/>
            <a:t>Application of CFD simulations in motorcycle aerodynamic research</a:t>
          </a:r>
        </a:p>
        <a:p>
          <a:pPr>
            <a:buFont typeface="Arial" panose="020B0604020202020204" pitchFamily="34" charset="0"/>
            <a:buChar char="•"/>
          </a:pPr>
          <a:r>
            <a:rPr lang="en-US" dirty="0"/>
            <a:t>Wind tunnel testing: Methodologies and data correlation with track conditions</a:t>
          </a:r>
        </a:p>
        <a:p>
          <a:pPr>
            <a:buFont typeface="Arial" panose="020B0604020202020204" pitchFamily="34" charset="0"/>
            <a:buChar char="•"/>
          </a:pPr>
          <a:r>
            <a:rPr lang="en-US" dirty="0"/>
            <a:t>Particle Image Velocimetry (PIV): Measuring real-time airflow around racing motorcycles</a:t>
          </a:r>
        </a:p>
        <a:p>
          <a:pPr>
            <a:buFont typeface="Arial" panose="020B0604020202020204" pitchFamily="34" charset="0"/>
            <a:buChar char="•"/>
          </a:pPr>
          <a:r>
            <a:rPr lang="en-US" dirty="0"/>
            <a:t>Track telemetry data: Integration of aerodynamic feedback with real-world performance</a:t>
          </a:r>
        </a:p>
      </dgm:t>
    </dgm:pt>
    <dgm:pt modelId="{0D418ABF-209E-4A95-8AD8-90EE4774E259}" type="parTrans" cxnId="{36DE8D54-3162-4C9A-8F65-6965F9F1229C}">
      <dgm:prSet/>
      <dgm:spPr/>
      <dgm:t>
        <a:bodyPr/>
        <a:lstStyle/>
        <a:p>
          <a:endParaRPr lang="en-US"/>
        </a:p>
      </dgm:t>
    </dgm:pt>
    <dgm:pt modelId="{A2F1E3E5-2895-4D15-9306-8E89F4EEDEFE}" type="sibTrans" cxnId="{36DE8D54-3162-4C9A-8F65-6965F9F1229C}">
      <dgm:prSet/>
      <dgm:spPr/>
      <dgm:t>
        <a:bodyPr/>
        <a:lstStyle/>
        <a:p>
          <a:endParaRPr lang="en-US"/>
        </a:p>
      </dgm:t>
    </dgm:pt>
    <dgm:pt modelId="{D91E4C1B-4563-4699-A08E-67A4394214D8}" type="pres">
      <dgm:prSet presAssocID="{8FBCBEB9-5C44-44BE-8594-8FFD5E13DFDD}" presName="linear" presStyleCnt="0">
        <dgm:presLayoutVars>
          <dgm:animLvl val="lvl"/>
          <dgm:resizeHandles val="exact"/>
        </dgm:presLayoutVars>
      </dgm:prSet>
      <dgm:spPr/>
    </dgm:pt>
    <dgm:pt modelId="{047834CC-3029-4123-933D-2AF93BC5EE4F}" type="pres">
      <dgm:prSet presAssocID="{C6F093F9-596C-40F9-B8DA-B2173394245D}" presName="parentText" presStyleLbl="node1" presStyleIdx="0" presStyleCnt="1">
        <dgm:presLayoutVars>
          <dgm:chMax val="0"/>
          <dgm:bulletEnabled val="1"/>
        </dgm:presLayoutVars>
      </dgm:prSet>
      <dgm:spPr/>
    </dgm:pt>
  </dgm:ptLst>
  <dgm:cxnLst>
    <dgm:cxn modelId="{36DE8D54-3162-4C9A-8F65-6965F9F1229C}" srcId="{8FBCBEB9-5C44-44BE-8594-8FFD5E13DFDD}" destId="{C6F093F9-596C-40F9-B8DA-B2173394245D}" srcOrd="0" destOrd="0" parTransId="{0D418ABF-209E-4A95-8AD8-90EE4774E259}" sibTransId="{A2F1E3E5-2895-4D15-9306-8E89F4EEDEFE}"/>
    <dgm:cxn modelId="{85BB937E-2504-4BEE-B6EC-40B2588568D4}" type="presOf" srcId="{8FBCBEB9-5C44-44BE-8594-8FFD5E13DFDD}" destId="{D91E4C1B-4563-4699-A08E-67A4394214D8}" srcOrd="0" destOrd="0" presId="urn:microsoft.com/office/officeart/2005/8/layout/vList2"/>
    <dgm:cxn modelId="{39C4359A-12EF-4C60-8A38-0C2B5C0EE8F5}" type="presOf" srcId="{C6F093F9-596C-40F9-B8DA-B2173394245D}" destId="{047834CC-3029-4123-933D-2AF93BC5EE4F}" srcOrd="0" destOrd="0" presId="urn:microsoft.com/office/officeart/2005/8/layout/vList2"/>
    <dgm:cxn modelId="{14ABC357-C574-4FA7-A2F1-1F90369510B3}" type="presParOf" srcId="{D91E4C1B-4563-4699-A08E-67A4394214D8}" destId="{047834CC-3029-4123-933D-2AF93BC5EE4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FBCBEB9-5C44-44BE-8594-8FFD5E13DFDD}"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C6F093F9-596C-40F9-B8DA-B2173394245D}">
      <dgm:prSet/>
      <dgm:spPr/>
      <dgm:t>
        <a:bodyPr/>
        <a:lstStyle/>
        <a:p>
          <a:r>
            <a:rPr lang="en-US" dirty="0"/>
            <a:t>Role of Computer-Aided Design (CAD) in structural and aerodynamic refinement</a:t>
          </a:r>
        </a:p>
        <a:p>
          <a:pPr>
            <a:buFont typeface="Arial" panose="020B0604020202020204" pitchFamily="34" charset="0"/>
            <a:buChar char="•"/>
          </a:pPr>
          <a:r>
            <a:rPr lang="en-US" dirty="0"/>
            <a:t>Computational Fluid Dynamics (CFD) for airflow optimization and pressure mapping</a:t>
          </a:r>
        </a:p>
        <a:p>
          <a:pPr>
            <a:buFont typeface="Arial" panose="020B0604020202020204" pitchFamily="34" charset="0"/>
            <a:buChar char="•"/>
          </a:pPr>
          <a:r>
            <a:rPr lang="en-US" dirty="0"/>
            <a:t>Aeroelasticity: Interaction of aerodynamic forces with structural dynamics</a:t>
          </a:r>
        </a:p>
        <a:p>
          <a:pPr>
            <a:buFont typeface="Arial" panose="020B0604020202020204" pitchFamily="34" charset="0"/>
            <a:buChar char="•"/>
          </a:pPr>
          <a:r>
            <a:rPr lang="en-US" dirty="0"/>
            <a:t>Multi-physics simulations: Thermal and aerodynamic efficiency interplay</a:t>
          </a:r>
        </a:p>
      </dgm:t>
    </dgm:pt>
    <dgm:pt modelId="{0D418ABF-209E-4A95-8AD8-90EE4774E259}" type="parTrans" cxnId="{36DE8D54-3162-4C9A-8F65-6965F9F1229C}">
      <dgm:prSet/>
      <dgm:spPr/>
      <dgm:t>
        <a:bodyPr/>
        <a:lstStyle/>
        <a:p>
          <a:endParaRPr lang="en-US"/>
        </a:p>
      </dgm:t>
    </dgm:pt>
    <dgm:pt modelId="{A2F1E3E5-2895-4D15-9306-8E89F4EEDEFE}" type="sibTrans" cxnId="{36DE8D54-3162-4C9A-8F65-6965F9F1229C}">
      <dgm:prSet/>
      <dgm:spPr/>
      <dgm:t>
        <a:bodyPr/>
        <a:lstStyle/>
        <a:p>
          <a:endParaRPr lang="en-US"/>
        </a:p>
      </dgm:t>
    </dgm:pt>
    <dgm:pt modelId="{D91E4C1B-4563-4699-A08E-67A4394214D8}" type="pres">
      <dgm:prSet presAssocID="{8FBCBEB9-5C44-44BE-8594-8FFD5E13DFDD}" presName="linear" presStyleCnt="0">
        <dgm:presLayoutVars>
          <dgm:animLvl val="lvl"/>
          <dgm:resizeHandles val="exact"/>
        </dgm:presLayoutVars>
      </dgm:prSet>
      <dgm:spPr/>
    </dgm:pt>
    <dgm:pt modelId="{047834CC-3029-4123-933D-2AF93BC5EE4F}" type="pres">
      <dgm:prSet presAssocID="{C6F093F9-596C-40F9-B8DA-B2173394245D}" presName="parentText" presStyleLbl="node1" presStyleIdx="0" presStyleCnt="1">
        <dgm:presLayoutVars>
          <dgm:chMax val="0"/>
          <dgm:bulletEnabled val="1"/>
        </dgm:presLayoutVars>
      </dgm:prSet>
      <dgm:spPr/>
    </dgm:pt>
  </dgm:ptLst>
  <dgm:cxnLst>
    <dgm:cxn modelId="{36DE8D54-3162-4C9A-8F65-6965F9F1229C}" srcId="{8FBCBEB9-5C44-44BE-8594-8FFD5E13DFDD}" destId="{C6F093F9-596C-40F9-B8DA-B2173394245D}" srcOrd="0" destOrd="0" parTransId="{0D418ABF-209E-4A95-8AD8-90EE4774E259}" sibTransId="{A2F1E3E5-2895-4D15-9306-8E89F4EEDEFE}"/>
    <dgm:cxn modelId="{85BB937E-2504-4BEE-B6EC-40B2588568D4}" type="presOf" srcId="{8FBCBEB9-5C44-44BE-8594-8FFD5E13DFDD}" destId="{D91E4C1B-4563-4699-A08E-67A4394214D8}" srcOrd="0" destOrd="0" presId="urn:microsoft.com/office/officeart/2005/8/layout/vList2"/>
    <dgm:cxn modelId="{39C4359A-12EF-4C60-8A38-0C2B5C0EE8F5}" type="presOf" srcId="{C6F093F9-596C-40F9-B8DA-B2173394245D}" destId="{047834CC-3029-4123-933D-2AF93BC5EE4F}" srcOrd="0" destOrd="0" presId="urn:microsoft.com/office/officeart/2005/8/layout/vList2"/>
    <dgm:cxn modelId="{14ABC357-C574-4FA7-A2F1-1F90369510B3}" type="presParOf" srcId="{D91E4C1B-4563-4699-A08E-67A4394214D8}" destId="{047834CC-3029-4123-933D-2AF93BC5EE4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FBCBEB9-5C44-44BE-8594-8FFD5E13DFDD}"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C6F093F9-596C-40F9-B8DA-B2173394245D}">
      <dgm:prSet/>
      <dgm:spPr/>
      <dgm:t>
        <a:bodyPr/>
        <a:lstStyle/>
        <a:p>
          <a:r>
            <a:rPr lang="en-US" dirty="0"/>
            <a:t>Trade-offs between aerodynamic efficiency and mechanical grip</a:t>
          </a:r>
        </a:p>
        <a:p>
          <a:pPr>
            <a:buFont typeface="Arial" panose="020B0604020202020204" pitchFamily="34" charset="0"/>
            <a:buChar char="•"/>
          </a:pPr>
          <a:r>
            <a:rPr lang="en-US" dirty="0"/>
            <a:t>Regulations and restrictions in competitive racing environments</a:t>
          </a:r>
        </a:p>
        <a:p>
          <a:pPr>
            <a:buFont typeface="Arial" panose="020B0604020202020204" pitchFamily="34" charset="0"/>
            <a:buChar char="•"/>
          </a:pPr>
          <a:r>
            <a:rPr lang="en-US" dirty="0"/>
            <a:t>Rider-induced turbulence and its unpredictable nature</a:t>
          </a:r>
        </a:p>
        <a:p>
          <a:pPr>
            <a:buFont typeface="Arial" panose="020B0604020202020204" pitchFamily="34" charset="0"/>
            <a:buChar char="•"/>
          </a:pPr>
          <a:r>
            <a:rPr lang="en-US" dirty="0"/>
            <a:t>Future potential in active aerodynamic elements (adaptive fairings, real-time airfoil adjustments)</a:t>
          </a:r>
        </a:p>
      </dgm:t>
    </dgm:pt>
    <dgm:pt modelId="{0D418ABF-209E-4A95-8AD8-90EE4774E259}" type="parTrans" cxnId="{36DE8D54-3162-4C9A-8F65-6965F9F1229C}">
      <dgm:prSet/>
      <dgm:spPr/>
      <dgm:t>
        <a:bodyPr/>
        <a:lstStyle/>
        <a:p>
          <a:endParaRPr lang="en-US"/>
        </a:p>
      </dgm:t>
    </dgm:pt>
    <dgm:pt modelId="{A2F1E3E5-2895-4D15-9306-8E89F4EEDEFE}" type="sibTrans" cxnId="{36DE8D54-3162-4C9A-8F65-6965F9F1229C}">
      <dgm:prSet/>
      <dgm:spPr/>
      <dgm:t>
        <a:bodyPr/>
        <a:lstStyle/>
        <a:p>
          <a:endParaRPr lang="en-US"/>
        </a:p>
      </dgm:t>
    </dgm:pt>
    <dgm:pt modelId="{D91E4C1B-4563-4699-A08E-67A4394214D8}" type="pres">
      <dgm:prSet presAssocID="{8FBCBEB9-5C44-44BE-8594-8FFD5E13DFDD}" presName="linear" presStyleCnt="0">
        <dgm:presLayoutVars>
          <dgm:animLvl val="lvl"/>
          <dgm:resizeHandles val="exact"/>
        </dgm:presLayoutVars>
      </dgm:prSet>
      <dgm:spPr/>
    </dgm:pt>
    <dgm:pt modelId="{047834CC-3029-4123-933D-2AF93BC5EE4F}" type="pres">
      <dgm:prSet presAssocID="{C6F093F9-596C-40F9-B8DA-B2173394245D}" presName="parentText" presStyleLbl="node1" presStyleIdx="0" presStyleCnt="1">
        <dgm:presLayoutVars>
          <dgm:chMax val="0"/>
          <dgm:bulletEnabled val="1"/>
        </dgm:presLayoutVars>
      </dgm:prSet>
      <dgm:spPr/>
    </dgm:pt>
  </dgm:ptLst>
  <dgm:cxnLst>
    <dgm:cxn modelId="{36DE8D54-3162-4C9A-8F65-6965F9F1229C}" srcId="{8FBCBEB9-5C44-44BE-8594-8FFD5E13DFDD}" destId="{C6F093F9-596C-40F9-B8DA-B2173394245D}" srcOrd="0" destOrd="0" parTransId="{0D418ABF-209E-4A95-8AD8-90EE4774E259}" sibTransId="{A2F1E3E5-2895-4D15-9306-8E89F4EEDEFE}"/>
    <dgm:cxn modelId="{85BB937E-2504-4BEE-B6EC-40B2588568D4}" type="presOf" srcId="{8FBCBEB9-5C44-44BE-8594-8FFD5E13DFDD}" destId="{D91E4C1B-4563-4699-A08E-67A4394214D8}" srcOrd="0" destOrd="0" presId="urn:microsoft.com/office/officeart/2005/8/layout/vList2"/>
    <dgm:cxn modelId="{39C4359A-12EF-4C60-8A38-0C2B5C0EE8F5}" type="presOf" srcId="{C6F093F9-596C-40F9-B8DA-B2173394245D}" destId="{047834CC-3029-4123-933D-2AF93BC5EE4F}" srcOrd="0" destOrd="0" presId="urn:microsoft.com/office/officeart/2005/8/layout/vList2"/>
    <dgm:cxn modelId="{14ABC357-C574-4FA7-A2F1-1F90369510B3}" type="presParOf" srcId="{D91E4C1B-4563-4699-A08E-67A4394214D8}" destId="{047834CC-3029-4123-933D-2AF93BC5EE4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FBCBEB9-5C44-44BE-8594-8FFD5E13DFDD}"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C6F093F9-596C-40F9-B8DA-B2173394245D}">
      <dgm:prSet/>
      <dgm:spPr/>
      <dgm:t>
        <a:bodyPr/>
        <a:lstStyle/>
        <a:p>
          <a:r>
            <a:rPr lang="en-IN" dirty="0"/>
            <a:t>MotoGP aerodynamic advancements</a:t>
          </a:r>
        </a:p>
        <a:p>
          <a:pPr>
            <a:buFont typeface="Arial" panose="020B0604020202020204" pitchFamily="34" charset="0"/>
            <a:buChar char="•"/>
          </a:pPr>
          <a:r>
            <a:rPr lang="en-US" dirty="0"/>
            <a:t>Comparison of superbikes vs. street bikes</a:t>
          </a:r>
        </a:p>
        <a:p>
          <a:pPr>
            <a:buFont typeface="Arial" panose="020B0604020202020204" pitchFamily="34" charset="0"/>
            <a:buChar char="•"/>
          </a:pPr>
          <a:r>
            <a:rPr lang="en-US" dirty="0"/>
            <a:t>Evolution of aerodynamics in modern racing motorcycles</a:t>
          </a:r>
        </a:p>
      </dgm:t>
    </dgm:pt>
    <dgm:pt modelId="{0D418ABF-209E-4A95-8AD8-90EE4774E259}" type="parTrans" cxnId="{36DE8D54-3162-4C9A-8F65-6965F9F1229C}">
      <dgm:prSet/>
      <dgm:spPr/>
      <dgm:t>
        <a:bodyPr/>
        <a:lstStyle/>
        <a:p>
          <a:endParaRPr lang="en-US"/>
        </a:p>
      </dgm:t>
    </dgm:pt>
    <dgm:pt modelId="{A2F1E3E5-2895-4D15-9306-8E89F4EEDEFE}" type="sibTrans" cxnId="{36DE8D54-3162-4C9A-8F65-6965F9F1229C}">
      <dgm:prSet/>
      <dgm:spPr/>
      <dgm:t>
        <a:bodyPr/>
        <a:lstStyle/>
        <a:p>
          <a:endParaRPr lang="en-US"/>
        </a:p>
      </dgm:t>
    </dgm:pt>
    <dgm:pt modelId="{D91E4C1B-4563-4699-A08E-67A4394214D8}" type="pres">
      <dgm:prSet presAssocID="{8FBCBEB9-5C44-44BE-8594-8FFD5E13DFDD}" presName="linear" presStyleCnt="0">
        <dgm:presLayoutVars>
          <dgm:animLvl val="lvl"/>
          <dgm:resizeHandles val="exact"/>
        </dgm:presLayoutVars>
      </dgm:prSet>
      <dgm:spPr/>
    </dgm:pt>
    <dgm:pt modelId="{047834CC-3029-4123-933D-2AF93BC5EE4F}" type="pres">
      <dgm:prSet presAssocID="{C6F093F9-596C-40F9-B8DA-B2173394245D}" presName="parentText" presStyleLbl="node1" presStyleIdx="0" presStyleCnt="1">
        <dgm:presLayoutVars>
          <dgm:chMax val="0"/>
          <dgm:bulletEnabled val="1"/>
        </dgm:presLayoutVars>
      </dgm:prSet>
      <dgm:spPr/>
    </dgm:pt>
  </dgm:ptLst>
  <dgm:cxnLst>
    <dgm:cxn modelId="{36DE8D54-3162-4C9A-8F65-6965F9F1229C}" srcId="{8FBCBEB9-5C44-44BE-8594-8FFD5E13DFDD}" destId="{C6F093F9-596C-40F9-B8DA-B2173394245D}" srcOrd="0" destOrd="0" parTransId="{0D418ABF-209E-4A95-8AD8-90EE4774E259}" sibTransId="{A2F1E3E5-2895-4D15-9306-8E89F4EEDEFE}"/>
    <dgm:cxn modelId="{85BB937E-2504-4BEE-B6EC-40B2588568D4}" type="presOf" srcId="{8FBCBEB9-5C44-44BE-8594-8FFD5E13DFDD}" destId="{D91E4C1B-4563-4699-A08E-67A4394214D8}" srcOrd="0" destOrd="0" presId="urn:microsoft.com/office/officeart/2005/8/layout/vList2"/>
    <dgm:cxn modelId="{39C4359A-12EF-4C60-8A38-0C2B5C0EE8F5}" type="presOf" srcId="{C6F093F9-596C-40F9-B8DA-B2173394245D}" destId="{047834CC-3029-4123-933D-2AF93BC5EE4F}" srcOrd="0" destOrd="0" presId="urn:microsoft.com/office/officeart/2005/8/layout/vList2"/>
    <dgm:cxn modelId="{14ABC357-C574-4FA7-A2F1-1F90369510B3}" type="presParOf" srcId="{D91E4C1B-4563-4699-A08E-67A4394214D8}" destId="{047834CC-3029-4123-933D-2AF93BC5EE4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FBCBEB9-5C44-44BE-8594-8FFD5E13DFDD}"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C6F093F9-596C-40F9-B8DA-B2173394245D}">
      <dgm:prSet/>
      <dgm:spPr/>
      <dgm:t>
        <a:bodyPr/>
        <a:lstStyle/>
        <a:p>
          <a:r>
            <a:rPr lang="en-US" dirty="0"/>
            <a:t>Advanced material science for lightweight aerodynamic structures</a:t>
          </a:r>
        </a:p>
        <a:p>
          <a:pPr>
            <a:buFont typeface="Arial" panose="020B0604020202020204" pitchFamily="34" charset="0"/>
            <a:buChar char="•"/>
          </a:pPr>
          <a:r>
            <a:rPr lang="en-US" dirty="0"/>
            <a:t>Bio-inspired aerodynamics: Mimicking natural airflow solutions</a:t>
          </a:r>
        </a:p>
        <a:p>
          <a:pPr>
            <a:buFont typeface="Arial" panose="020B0604020202020204" pitchFamily="34" charset="0"/>
            <a:buChar char="•"/>
          </a:pPr>
          <a:r>
            <a:rPr lang="en-US" dirty="0"/>
            <a:t>Sustainable aerodynamic enhancements: Reduction of energy losses</a:t>
          </a:r>
        </a:p>
        <a:p>
          <a:pPr>
            <a:buFont typeface="Arial" panose="020B0604020202020204" pitchFamily="34" charset="0"/>
            <a:buChar char="•"/>
          </a:pPr>
          <a:r>
            <a:rPr lang="en-US" dirty="0"/>
            <a:t>Integration of AI and machine learning in adaptive aerodynamic systems</a:t>
          </a:r>
        </a:p>
      </dgm:t>
    </dgm:pt>
    <dgm:pt modelId="{0D418ABF-209E-4A95-8AD8-90EE4774E259}" type="parTrans" cxnId="{36DE8D54-3162-4C9A-8F65-6965F9F1229C}">
      <dgm:prSet/>
      <dgm:spPr/>
      <dgm:t>
        <a:bodyPr/>
        <a:lstStyle/>
        <a:p>
          <a:endParaRPr lang="en-US"/>
        </a:p>
      </dgm:t>
    </dgm:pt>
    <dgm:pt modelId="{A2F1E3E5-2895-4D15-9306-8E89F4EEDEFE}" type="sibTrans" cxnId="{36DE8D54-3162-4C9A-8F65-6965F9F1229C}">
      <dgm:prSet/>
      <dgm:spPr/>
      <dgm:t>
        <a:bodyPr/>
        <a:lstStyle/>
        <a:p>
          <a:endParaRPr lang="en-US"/>
        </a:p>
      </dgm:t>
    </dgm:pt>
    <dgm:pt modelId="{D91E4C1B-4563-4699-A08E-67A4394214D8}" type="pres">
      <dgm:prSet presAssocID="{8FBCBEB9-5C44-44BE-8594-8FFD5E13DFDD}" presName="linear" presStyleCnt="0">
        <dgm:presLayoutVars>
          <dgm:animLvl val="lvl"/>
          <dgm:resizeHandles val="exact"/>
        </dgm:presLayoutVars>
      </dgm:prSet>
      <dgm:spPr/>
    </dgm:pt>
    <dgm:pt modelId="{047834CC-3029-4123-933D-2AF93BC5EE4F}" type="pres">
      <dgm:prSet presAssocID="{C6F093F9-596C-40F9-B8DA-B2173394245D}" presName="parentText" presStyleLbl="node1" presStyleIdx="0" presStyleCnt="1">
        <dgm:presLayoutVars>
          <dgm:chMax val="0"/>
          <dgm:bulletEnabled val="1"/>
        </dgm:presLayoutVars>
      </dgm:prSet>
      <dgm:spPr/>
    </dgm:pt>
  </dgm:ptLst>
  <dgm:cxnLst>
    <dgm:cxn modelId="{045B2F4E-36D6-461C-915F-46438A81C4E1}" type="presOf" srcId="{8FBCBEB9-5C44-44BE-8594-8FFD5E13DFDD}" destId="{D91E4C1B-4563-4699-A08E-67A4394214D8}" srcOrd="0" destOrd="0" presId="urn:microsoft.com/office/officeart/2005/8/layout/vList2"/>
    <dgm:cxn modelId="{36DE8D54-3162-4C9A-8F65-6965F9F1229C}" srcId="{8FBCBEB9-5C44-44BE-8594-8FFD5E13DFDD}" destId="{C6F093F9-596C-40F9-B8DA-B2173394245D}" srcOrd="0" destOrd="0" parTransId="{0D418ABF-209E-4A95-8AD8-90EE4774E259}" sibTransId="{A2F1E3E5-2895-4D15-9306-8E89F4EEDEFE}"/>
    <dgm:cxn modelId="{297A4799-DD95-4686-BB45-2591EF5512E8}" type="presOf" srcId="{C6F093F9-596C-40F9-B8DA-B2173394245D}" destId="{047834CC-3029-4123-933D-2AF93BC5EE4F}" srcOrd="0" destOrd="0" presId="urn:microsoft.com/office/officeart/2005/8/layout/vList2"/>
    <dgm:cxn modelId="{0E35C3CE-294D-42B4-A73D-54D325C1C9DB}" type="presParOf" srcId="{D91E4C1B-4563-4699-A08E-67A4394214D8}" destId="{047834CC-3029-4123-933D-2AF93BC5EE4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FBCBEB9-5C44-44BE-8594-8FFD5E13DFD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C6F093F9-596C-40F9-B8DA-B2173394245D}">
      <dgm:prSet custT="1"/>
      <dgm:spPr/>
      <dgm:t>
        <a:bodyPr/>
        <a:lstStyle/>
        <a:p>
          <a:r>
            <a:rPr lang="en-US" sz="1400" dirty="0"/>
            <a:t>Howard, J. (2020). </a:t>
          </a:r>
          <a:r>
            <a:rPr lang="en-US" sz="1400" i="1" dirty="0"/>
            <a:t>Advanced Motorcycle Aerodynamics</a:t>
          </a:r>
          <a:r>
            <a:rPr lang="en-US" sz="1400" dirty="0"/>
            <a:t>. Racing Tech Press.</a:t>
          </a:r>
        </a:p>
        <a:p>
          <a:pPr>
            <a:buFont typeface="Arial" panose="020B0604020202020204" pitchFamily="34" charset="0"/>
            <a:buChar char="•"/>
          </a:pPr>
          <a:r>
            <a:rPr lang="en-US" sz="1400" dirty="0"/>
            <a:t>Katz, J. (2016). </a:t>
          </a:r>
          <a:r>
            <a:rPr lang="en-US" sz="1400" i="1" dirty="0"/>
            <a:t>Race Car Aerodynamics: Designing for Speed</a:t>
          </a:r>
          <a:r>
            <a:rPr lang="en-US" sz="1400" dirty="0"/>
            <a:t>. Bentley Publishers.</a:t>
          </a:r>
        </a:p>
        <a:p>
          <a:pPr>
            <a:buFont typeface="Arial" panose="020B0604020202020204" pitchFamily="34" charset="0"/>
            <a:buChar char="•"/>
          </a:pPr>
          <a:r>
            <a:rPr lang="en-US" sz="1400" dirty="0"/>
            <a:t>Barnard, R. H. (2010). </a:t>
          </a:r>
          <a:r>
            <a:rPr lang="en-US" sz="1400" i="1" dirty="0"/>
            <a:t>Road Vehicle Aerodynamic Design: Second Edition</a:t>
          </a:r>
          <a:r>
            <a:rPr lang="en-US" sz="1400" dirty="0"/>
            <a:t>. SAE International.</a:t>
          </a:r>
        </a:p>
        <a:p>
          <a:pPr>
            <a:buFont typeface="Arial" panose="020B0604020202020204" pitchFamily="34" charset="0"/>
            <a:buChar char="•"/>
          </a:pPr>
          <a:r>
            <a:rPr lang="en-US" sz="1400" dirty="0" err="1"/>
            <a:t>Hucho</a:t>
          </a:r>
          <a:r>
            <a:rPr lang="en-US" sz="1400" dirty="0"/>
            <a:t>, W. H. (1998). </a:t>
          </a:r>
          <a:r>
            <a:rPr lang="en-US" sz="1400" i="1" dirty="0"/>
            <a:t>Aerodynamics of Road Vehicles</a:t>
          </a:r>
          <a:r>
            <a:rPr lang="en-US" sz="1400" dirty="0"/>
            <a:t>. SAE International.</a:t>
          </a:r>
        </a:p>
        <a:p>
          <a:pPr>
            <a:buFont typeface="Arial" panose="020B0604020202020204" pitchFamily="34" charset="0"/>
            <a:buChar char="•"/>
          </a:pPr>
          <a:r>
            <a:rPr lang="en-US" sz="1400" dirty="0"/>
            <a:t>NACA Reports and NASA Technical Papers on Motorcycle and Vehicle Aerodynamics</a:t>
          </a:r>
        </a:p>
      </dgm:t>
    </dgm:pt>
    <dgm:pt modelId="{0D418ABF-209E-4A95-8AD8-90EE4774E259}" type="parTrans" cxnId="{36DE8D54-3162-4C9A-8F65-6965F9F1229C}">
      <dgm:prSet/>
      <dgm:spPr/>
      <dgm:t>
        <a:bodyPr/>
        <a:lstStyle/>
        <a:p>
          <a:endParaRPr lang="en-US"/>
        </a:p>
      </dgm:t>
    </dgm:pt>
    <dgm:pt modelId="{A2F1E3E5-2895-4D15-9306-8E89F4EEDEFE}" type="sibTrans" cxnId="{36DE8D54-3162-4C9A-8F65-6965F9F1229C}">
      <dgm:prSet/>
      <dgm:spPr/>
      <dgm:t>
        <a:bodyPr/>
        <a:lstStyle/>
        <a:p>
          <a:endParaRPr lang="en-US"/>
        </a:p>
      </dgm:t>
    </dgm:pt>
    <dgm:pt modelId="{DC1F01D9-BE84-406F-AFDF-6A8D32041213}">
      <dgm:prSet custT="1"/>
      <dgm:spPr/>
      <dgm:t>
        <a:bodyPr/>
        <a:lstStyle/>
        <a:p>
          <a:pPr algn="l"/>
          <a:r>
            <a:rPr lang="en-IN" sz="1100" dirty="0" err="1"/>
            <a:t>Airshaper</a:t>
          </a:r>
          <a:endParaRPr lang="en-IN" sz="1100" dirty="0"/>
        </a:p>
        <a:p>
          <a:pPr algn="l"/>
          <a:r>
            <a:rPr lang="en-IN" sz="1100" dirty="0">
              <a:hlinkClick xmlns:r="http://schemas.openxmlformats.org/officeDocument/2006/relationships" r:id="rId1"/>
            </a:rPr>
            <a:t>https://airshaper.com/blog/the-secrets-behind-motogp-aerodynamics</a:t>
          </a:r>
          <a:endParaRPr lang="en-IN" sz="1100" dirty="0"/>
        </a:p>
        <a:p>
          <a:pPr algn="l"/>
          <a:r>
            <a:rPr lang="en-IN" sz="1100" dirty="0" err="1"/>
            <a:t>Intentsgp</a:t>
          </a:r>
          <a:endParaRPr lang="en-IN" sz="1100" dirty="0"/>
        </a:p>
        <a:p>
          <a:pPr algn="l"/>
          <a:r>
            <a:rPr lang="en-IN" sz="1100" dirty="0">
              <a:hlinkClick xmlns:r="http://schemas.openxmlformats.org/officeDocument/2006/relationships" r:id="rId2"/>
            </a:rPr>
            <a:t>https://www.intentsgp.com/aerodynamics-and-winglets-in-motogp-what-you-need-to-know/</a:t>
          </a:r>
          <a:endParaRPr lang="en-IN" sz="1100" dirty="0"/>
        </a:p>
        <a:p>
          <a:pPr algn="l"/>
          <a:r>
            <a:rPr lang="en-IN" sz="1100" dirty="0"/>
            <a:t>Alpha racing</a:t>
          </a:r>
        </a:p>
        <a:p>
          <a:pPr algn="l"/>
          <a:r>
            <a:rPr lang="en-IN" sz="1100" dirty="0">
              <a:hlinkClick xmlns:r="http://schemas.openxmlformats.org/officeDocument/2006/relationships" r:id="rId3"/>
            </a:rPr>
            <a:t>https://alpharacing.org/the-science-of-motorcycle-aerodynamics-streamlining-for-speed/</a:t>
          </a:r>
          <a:endParaRPr lang="en-IN" sz="1100" dirty="0"/>
        </a:p>
        <a:p>
          <a:pPr algn="l"/>
          <a:r>
            <a:rPr lang="en-IN" sz="1100" dirty="0" err="1"/>
            <a:t>Gpi</a:t>
          </a:r>
          <a:r>
            <a:rPr lang="en-IN" sz="1100" dirty="0"/>
            <a:t> moto</a:t>
          </a:r>
        </a:p>
        <a:p>
          <a:pPr algn="l"/>
          <a:r>
            <a:rPr lang="en-IN" sz="1100" dirty="0">
              <a:hlinkClick xmlns:r="http://schemas.openxmlformats.org/officeDocument/2006/relationships" r:id="rId4"/>
            </a:rPr>
            <a:t>https://www.gpimoto.com/blogs/news/the-science-of-motorcycle-aerodynamics</a:t>
          </a:r>
          <a:endParaRPr lang="en-IN" sz="1100" dirty="0"/>
        </a:p>
        <a:p>
          <a:pPr algn="l"/>
          <a:r>
            <a:rPr lang="en-IN" sz="1100" dirty="0" err="1"/>
            <a:t>Mpdi</a:t>
          </a:r>
          <a:endParaRPr lang="en-IN" sz="1100" dirty="0"/>
        </a:p>
        <a:p>
          <a:pPr algn="l"/>
          <a:r>
            <a:rPr lang="en-IN" sz="1100" dirty="0">
              <a:hlinkClick xmlns:r="http://schemas.openxmlformats.org/officeDocument/2006/relationships" r:id="rId5"/>
            </a:rPr>
            <a:t>https://www.mdpi.com/1996-1073/15/16/5920</a:t>
          </a:r>
          <a:endParaRPr lang="en-IN" sz="1100" dirty="0"/>
        </a:p>
        <a:p>
          <a:pPr algn="l"/>
          <a:r>
            <a:rPr lang="en-IN" sz="1100" dirty="0"/>
            <a:t>Bike advice</a:t>
          </a:r>
        </a:p>
        <a:p>
          <a:pPr algn="l"/>
          <a:r>
            <a:rPr lang="en-IN" sz="1100" dirty="0">
              <a:hlinkClick xmlns:r="http://schemas.openxmlformats.org/officeDocument/2006/relationships" r:id="rId6"/>
            </a:rPr>
            <a:t>https://bikeadvice.in/aerodynamics-speed-explained-in-simple-terms/</a:t>
          </a:r>
          <a:endParaRPr lang="en-IN" sz="1100" dirty="0"/>
        </a:p>
        <a:p>
          <a:pPr algn="ctr"/>
          <a:endParaRPr lang="en-US" sz="900" dirty="0"/>
        </a:p>
      </dgm:t>
    </dgm:pt>
    <dgm:pt modelId="{392CEB1D-EACC-4943-A175-4503BDFFD840}" type="parTrans" cxnId="{C433E02E-1D90-4BAC-91EE-0FC1920148D8}">
      <dgm:prSet/>
      <dgm:spPr/>
      <dgm:t>
        <a:bodyPr/>
        <a:lstStyle/>
        <a:p>
          <a:endParaRPr lang="en-IN"/>
        </a:p>
      </dgm:t>
    </dgm:pt>
    <dgm:pt modelId="{6C4037F1-106D-4D7D-8AE2-14F6F33445A9}" type="sibTrans" cxnId="{C433E02E-1D90-4BAC-91EE-0FC1920148D8}">
      <dgm:prSet/>
      <dgm:spPr/>
      <dgm:t>
        <a:bodyPr/>
        <a:lstStyle/>
        <a:p>
          <a:endParaRPr lang="en-IN"/>
        </a:p>
      </dgm:t>
    </dgm:pt>
    <dgm:pt modelId="{D7CE5866-B04B-4BDF-A1DD-6DA530EFE157}" type="pres">
      <dgm:prSet presAssocID="{8FBCBEB9-5C44-44BE-8594-8FFD5E13DFDD}" presName="diagram" presStyleCnt="0">
        <dgm:presLayoutVars>
          <dgm:dir/>
          <dgm:resizeHandles val="exact"/>
        </dgm:presLayoutVars>
      </dgm:prSet>
      <dgm:spPr/>
    </dgm:pt>
    <dgm:pt modelId="{9099D520-5AFD-45EE-8CD7-E9A8BAE1D42A}" type="pres">
      <dgm:prSet presAssocID="{C6F093F9-596C-40F9-B8DA-B2173394245D}" presName="node" presStyleLbl="node1" presStyleIdx="0" presStyleCnt="2">
        <dgm:presLayoutVars>
          <dgm:bulletEnabled val="1"/>
        </dgm:presLayoutVars>
      </dgm:prSet>
      <dgm:spPr/>
    </dgm:pt>
    <dgm:pt modelId="{000762E5-0C39-4099-96DC-8D74D49DF1EB}" type="pres">
      <dgm:prSet presAssocID="{A2F1E3E5-2895-4D15-9306-8E89F4EEDEFE}" presName="sibTrans" presStyleCnt="0"/>
      <dgm:spPr/>
    </dgm:pt>
    <dgm:pt modelId="{2684F99F-668C-4D50-857F-42204647C8E8}" type="pres">
      <dgm:prSet presAssocID="{DC1F01D9-BE84-406F-AFDF-6A8D32041213}" presName="node" presStyleLbl="node1" presStyleIdx="1" presStyleCnt="2">
        <dgm:presLayoutVars>
          <dgm:bulletEnabled val="1"/>
        </dgm:presLayoutVars>
      </dgm:prSet>
      <dgm:spPr/>
    </dgm:pt>
  </dgm:ptLst>
  <dgm:cxnLst>
    <dgm:cxn modelId="{A5602A00-8526-42AA-84B7-0F826216BC73}" type="presOf" srcId="{8FBCBEB9-5C44-44BE-8594-8FFD5E13DFDD}" destId="{D7CE5866-B04B-4BDF-A1DD-6DA530EFE157}" srcOrd="0" destOrd="0" presId="urn:microsoft.com/office/officeart/2005/8/layout/default"/>
    <dgm:cxn modelId="{C433E02E-1D90-4BAC-91EE-0FC1920148D8}" srcId="{8FBCBEB9-5C44-44BE-8594-8FFD5E13DFDD}" destId="{DC1F01D9-BE84-406F-AFDF-6A8D32041213}" srcOrd="1" destOrd="0" parTransId="{392CEB1D-EACC-4943-A175-4503BDFFD840}" sibTransId="{6C4037F1-106D-4D7D-8AE2-14F6F33445A9}"/>
    <dgm:cxn modelId="{98268045-C19D-48C3-A6FF-ADCE3573EA36}" type="presOf" srcId="{DC1F01D9-BE84-406F-AFDF-6A8D32041213}" destId="{2684F99F-668C-4D50-857F-42204647C8E8}" srcOrd="0" destOrd="0" presId="urn:microsoft.com/office/officeart/2005/8/layout/default"/>
    <dgm:cxn modelId="{36DE8D54-3162-4C9A-8F65-6965F9F1229C}" srcId="{8FBCBEB9-5C44-44BE-8594-8FFD5E13DFDD}" destId="{C6F093F9-596C-40F9-B8DA-B2173394245D}" srcOrd="0" destOrd="0" parTransId="{0D418ABF-209E-4A95-8AD8-90EE4774E259}" sibTransId="{A2F1E3E5-2895-4D15-9306-8E89F4EEDEFE}"/>
    <dgm:cxn modelId="{164684CE-2274-47AE-A756-BE12B5FC6B46}" type="presOf" srcId="{C6F093F9-596C-40F9-B8DA-B2173394245D}" destId="{9099D520-5AFD-45EE-8CD7-E9A8BAE1D42A}" srcOrd="0" destOrd="0" presId="urn:microsoft.com/office/officeart/2005/8/layout/default"/>
    <dgm:cxn modelId="{461A2707-A9F2-4BFA-B074-B6C76ADFA99A}" type="presParOf" srcId="{D7CE5866-B04B-4BDF-A1DD-6DA530EFE157}" destId="{9099D520-5AFD-45EE-8CD7-E9A8BAE1D42A}" srcOrd="0" destOrd="0" presId="urn:microsoft.com/office/officeart/2005/8/layout/default"/>
    <dgm:cxn modelId="{13127466-BBBD-46BB-968E-52AA40CB0E27}" type="presParOf" srcId="{D7CE5866-B04B-4BDF-A1DD-6DA530EFE157}" destId="{000762E5-0C39-4099-96DC-8D74D49DF1EB}" srcOrd="1" destOrd="0" presId="urn:microsoft.com/office/officeart/2005/8/layout/default"/>
    <dgm:cxn modelId="{6DF1975D-D515-49F4-80A0-6368C015C110}" type="presParOf" srcId="{D7CE5866-B04B-4BDF-A1DD-6DA530EFE157}" destId="{2684F99F-668C-4D50-857F-42204647C8E8}"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807E02-C0F2-473B-B60A-B7F804F1D4C4}">
      <dsp:nvSpPr>
        <dsp:cNvPr id="0" name=""/>
        <dsp:cNvSpPr/>
      </dsp:nvSpPr>
      <dsp:spPr>
        <a:xfrm>
          <a:off x="23569" y="1148346"/>
          <a:ext cx="1470634" cy="147063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676E9F-BAE7-4A65-8093-071F6B8AE67F}">
      <dsp:nvSpPr>
        <dsp:cNvPr id="0" name=""/>
        <dsp:cNvSpPr/>
      </dsp:nvSpPr>
      <dsp:spPr>
        <a:xfrm>
          <a:off x="332402" y="1457180"/>
          <a:ext cx="852967" cy="8529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3A4CF9-2DE0-442A-B963-1E2BA4A32D7F}">
      <dsp:nvSpPr>
        <dsp:cNvPr id="0" name=""/>
        <dsp:cNvSpPr/>
      </dsp:nvSpPr>
      <dsp:spPr>
        <a:xfrm>
          <a:off x="1809339" y="1148346"/>
          <a:ext cx="3466494" cy="1470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b="1" kern="1200"/>
            <a:t>Aerodynamics</a:t>
          </a:r>
          <a:r>
            <a:rPr lang="en-US" sz="1700" kern="1200"/>
            <a:t> is the study of the motion of air and how it interacts with solid objects. It looks at how air flows over and around these objects, and how it affects their movement and performance.</a:t>
          </a:r>
        </a:p>
      </dsp:txBody>
      <dsp:txXfrm>
        <a:off x="1809339" y="1148346"/>
        <a:ext cx="3466494" cy="1470634"/>
      </dsp:txXfrm>
    </dsp:sp>
    <dsp:sp modelId="{0099108B-4A74-4CDC-A405-DA5ED7934F25}">
      <dsp:nvSpPr>
        <dsp:cNvPr id="0" name=""/>
        <dsp:cNvSpPr/>
      </dsp:nvSpPr>
      <dsp:spPr>
        <a:xfrm>
          <a:off x="5879845" y="1148346"/>
          <a:ext cx="1470634" cy="147063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D3EED7-0503-45F1-95E9-E780A22B7A3C}">
      <dsp:nvSpPr>
        <dsp:cNvPr id="0" name=""/>
        <dsp:cNvSpPr/>
      </dsp:nvSpPr>
      <dsp:spPr>
        <a:xfrm>
          <a:off x="6188678" y="1457180"/>
          <a:ext cx="852967" cy="8529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5C035F-A9AE-4441-A3D5-2644F88E5BE3}">
      <dsp:nvSpPr>
        <dsp:cNvPr id="0" name=""/>
        <dsp:cNvSpPr/>
      </dsp:nvSpPr>
      <dsp:spPr>
        <a:xfrm>
          <a:off x="7665615" y="1148346"/>
          <a:ext cx="3466494" cy="1470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Such as a bike, a car, an airplane wing, or a rocket.</a:t>
          </a:r>
        </a:p>
      </dsp:txBody>
      <dsp:txXfrm>
        <a:off x="7665615" y="1148346"/>
        <a:ext cx="3466494" cy="14706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834CC-3029-4123-933D-2AF93BC5EE4F}">
      <dsp:nvSpPr>
        <dsp:cNvPr id="0" name=""/>
        <dsp:cNvSpPr/>
      </dsp:nvSpPr>
      <dsp:spPr>
        <a:xfrm>
          <a:off x="0" y="244260"/>
          <a:ext cx="4160520" cy="23587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dirty="0"/>
            <a:t>Aerodynamics and motorcycle racing have had a patchy relationship over the last seventy years. Whilst Formula 1, and subsequently most forms of four-wheel racing, went all-in during the 1970s, it has remained on the periphery for bikes until comparatively recently.</a:t>
          </a:r>
          <a:endParaRPr lang="en-US" sz="1800" kern="1200" dirty="0"/>
        </a:p>
      </dsp:txBody>
      <dsp:txXfrm>
        <a:off x="115143" y="359403"/>
        <a:ext cx="3930234" cy="2128434"/>
      </dsp:txXfrm>
    </dsp:sp>
    <dsp:sp modelId="{78998208-F360-4D18-BCE6-44247950C021}">
      <dsp:nvSpPr>
        <dsp:cNvPr id="0" name=""/>
        <dsp:cNvSpPr/>
      </dsp:nvSpPr>
      <dsp:spPr>
        <a:xfrm>
          <a:off x="0" y="2654820"/>
          <a:ext cx="4160520" cy="23587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dirty="0"/>
            <a:t>That’s not to say that aerodynamics hasn't been important or thought about, more that it was limited in its application. This vintage advert from 1965 shows how aerodynamic road bike fairings were used for performance and rider comfort on Royal </a:t>
          </a:r>
          <a:r>
            <a:rPr lang="en-US" sz="1800" b="0" i="0" kern="1200" dirty="0" err="1"/>
            <a:t>Enfields</a:t>
          </a:r>
          <a:r>
            <a:rPr lang="en-US" sz="1800" b="0" i="0" kern="1200" dirty="0"/>
            <a:t>.</a:t>
          </a:r>
        </a:p>
      </dsp:txBody>
      <dsp:txXfrm>
        <a:off x="115143" y="2769963"/>
        <a:ext cx="3930234" cy="21284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834CC-3029-4123-933D-2AF93BC5EE4F}">
      <dsp:nvSpPr>
        <dsp:cNvPr id="0" name=""/>
        <dsp:cNvSpPr/>
      </dsp:nvSpPr>
      <dsp:spPr>
        <a:xfrm>
          <a:off x="0" y="50220"/>
          <a:ext cx="4160520" cy="515736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Definition: Aerodynamics is the study of fluid motion around objects, specifically how airflow affects performance in motorcycle racing.</a:t>
          </a:r>
        </a:p>
        <a:p>
          <a:pPr marL="0" lvl="0" indent="0" algn="l" defTabSz="844550">
            <a:lnSpc>
              <a:spcPct val="90000"/>
            </a:lnSpc>
            <a:spcBef>
              <a:spcPct val="0"/>
            </a:spcBef>
            <a:spcAft>
              <a:spcPct val="35000"/>
            </a:spcAft>
            <a:buFont typeface="Arial" panose="020B0604020202020204" pitchFamily="34" charset="0"/>
            <a:buNone/>
          </a:pPr>
          <a:r>
            <a:rPr lang="en-US" sz="1900" kern="1200" dirty="0"/>
            <a:t>Drag: Analysis of parasitic and induced drag components</a:t>
          </a:r>
        </a:p>
        <a:p>
          <a:pPr marL="0" lvl="0" indent="0" algn="l" defTabSz="844550">
            <a:lnSpc>
              <a:spcPct val="90000"/>
            </a:lnSpc>
            <a:spcBef>
              <a:spcPct val="0"/>
            </a:spcBef>
            <a:spcAft>
              <a:spcPct val="35000"/>
            </a:spcAft>
            <a:buFont typeface="Arial" panose="020B0604020202020204" pitchFamily="34" charset="0"/>
            <a:buNone/>
          </a:pPr>
          <a:r>
            <a:rPr lang="en-US" sz="1900" kern="1200" dirty="0"/>
            <a:t>Downforce: Effects of aerodynamic load on mechanical grip and cornering forces</a:t>
          </a:r>
        </a:p>
        <a:p>
          <a:pPr marL="0" lvl="0" indent="0" algn="l" defTabSz="844550">
            <a:lnSpc>
              <a:spcPct val="90000"/>
            </a:lnSpc>
            <a:spcBef>
              <a:spcPct val="0"/>
            </a:spcBef>
            <a:spcAft>
              <a:spcPct val="35000"/>
            </a:spcAft>
            <a:buFont typeface="Arial" panose="020B0604020202020204" pitchFamily="34" charset="0"/>
            <a:buNone/>
          </a:pPr>
          <a:r>
            <a:rPr lang="en-US" sz="1900" kern="1200" dirty="0"/>
            <a:t>Lift: Identification and mitigation of destabilizing aerodynamic forces</a:t>
          </a:r>
        </a:p>
        <a:p>
          <a:pPr marL="0" lvl="0" indent="0" algn="l" defTabSz="844550">
            <a:lnSpc>
              <a:spcPct val="90000"/>
            </a:lnSpc>
            <a:spcBef>
              <a:spcPct val="0"/>
            </a:spcBef>
            <a:spcAft>
              <a:spcPct val="35000"/>
            </a:spcAft>
            <a:buFont typeface="Arial" panose="020B0604020202020204" pitchFamily="34" charset="0"/>
            <a:buNone/>
          </a:pPr>
          <a:r>
            <a:rPr lang="en-US" sz="1900" kern="1200" dirty="0"/>
            <a:t>Boundary Layer Theory: Laminar vs. turbulent airflow and its implications</a:t>
          </a:r>
        </a:p>
      </dsp:txBody>
      <dsp:txXfrm>
        <a:off x="203100" y="253320"/>
        <a:ext cx="3754320" cy="47511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834CC-3029-4123-933D-2AF93BC5EE4F}">
      <dsp:nvSpPr>
        <dsp:cNvPr id="0" name=""/>
        <dsp:cNvSpPr/>
      </dsp:nvSpPr>
      <dsp:spPr>
        <a:xfrm>
          <a:off x="0" y="99360"/>
          <a:ext cx="4160520" cy="50590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Fairings: Computational Fluid Dynamics (CFD) modeling for drag reduction</a:t>
          </a:r>
        </a:p>
        <a:p>
          <a:pPr marL="0" lvl="0" indent="0" algn="l" defTabSz="1022350">
            <a:lnSpc>
              <a:spcPct val="90000"/>
            </a:lnSpc>
            <a:spcBef>
              <a:spcPct val="0"/>
            </a:spcBef>
            <a:spcAft>
              <a:spcPct val="35000"/>
            </a:spcAft>
            <a:buFont typeface="Arial" panose="020B0604020202020204" pitchFamily="34" charset="0"/>
            <a:buNone/>
          </a:pPr>
          <a:r>
            <a:rPr lang="en-US" sz="2300" kern="1200" dirty="0"/>
            <a:t>Windscreens: Role in reducing rider wind resistance and improving flow continuity</a:t>
          </a:r>
        </a:p>
        <a:p>
          <a:pPr marL="0" lvl="0" indent="0" algn="l" defTabSz="1022350">
            <a:lnSpc>
              <a:spcPct val="90000"/>
            </a:lnSpc>
            <a:spcBef>
              <a:spcPct val="0"/>
            </a:spcBef>
            <a:spcAft>
              <a:spcPct val="35000"/>
            </a:spcAft>
            <a:buFont typeface="Arial" panose="020B0604020202020204" pitchFamily="34" charset="0"/>
            <a:buNone/>
          </a:pPr>
          <a:r>
            <a:rPr lang="en-US" sz="2300" kern="1200" dirty="0"/>
            <a:t>Winglets: High-speed stabilization, yaw control, and pressure distribution</a:t>
          </a:r>
        </a:p>
        <a:p>
          <a:pPr marL="0" lvl="0" indent="0" algn="l" defTabSz="1022350">
            <a:lnSpc>
              <a:spcPct val="90000"/>
            </a:lnSpc>
            <a:spcBef>
              <a:spcPct val="0"/>
            </a:spcBef>
            <a:spcAft>
              <a:spcPct val="35000"/>
            </a:spcAft>
            <a:buFont typeface="Arial" panose="020B0604020202020204" pitchFamily="34" charset="0"/>
            <a:buNone/>
          </a:pPr>
          <a:r>
            <a:rPr lang="en-US" sz="2300" kern="1200" dirty="0"/>
            <a:t>Tail Design: Vortex shedding control and wake turbulence minimization</a:t>
          </a:r>
        </a:p>
      </dsp:txBody>
      <dsp:txXfrm>
        <a:off x="203100" y="302460"/>
        <a:ext cx="3754320" cy="46528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834CC-3029-4123-933D-2AF93BC5EE4F}">
      <dsp:nvSpPr>
        <dsp:cNvPr id="0" name=""/>
        <dsp:cNvSpPr/>
      </dsp:nvSpPr>
      <dsp:spPr>
        <a:xfrm>
          <a:off x="0" y="99360"/>
          <a:ext cx="4160520" cy="50590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Computational analysis of rider posture and its impact on aerodynamic drag</a:t>
          </a:r>
        </a:p>
        <a:p>
          <a:pPr marL="0" lvl="0" indent="0" algn="l" defTabSz="1022350">
            <a:lnSpc>
              <a:spcPct val="90000"/>
            </a:lnSpc>
            <a:spcBef>
              <a:spcPct val="0"/>
            </a:spcBef>
            <a:spcAft>
              <a:spcPct val="35000"/>
            </a:spcAft>
            <a:buFont typeface="Arial" panose="020B0604020202020204" pitchFamily="34" charset="0"/>
            <a:buNone/>
          </a:pPr>
          <a:r>
            <a:rPr lang="en-US" sz="2300" kern="1200" dirty="0"/>
            <a:t>Tucked position: Reduction of frontal projected area and enhanced flow adherence</a:t>
          </a:r>
        </a:p>
        <a:p>
          <a:pPr marL="0" lvl="0" indent="0" algn="l" defTabSz="1022350">
            <a:lnSpc>
              <a:spcPct val="90000"/>
            </a:lnSpc>
            <a:spcBef>
              <a:spcPct val="0"/>
            </a:spcBef>
            <a:spcAft>
              <a:spcPct val="35000"/>
            </a:spcAft>
            <a:buFont typeface="Arial" panose="020B0604020202020204" pitchFamily="34" charset="0"/>
            <a:buNone/>
          </a:pPr>
          <a:r>
            <a:rPr lang="en-US" sz="2300" kern="1200" dirty="0"/>
            <a:t>Knee dragging: Effects on lean angle aerodynamics and lateral force distribution</a:t>
          </a:r>
        </a:p>
        <a:p>
          <a:pPr marL="0" lvl="0" indent="0" algn="l" defTabSz="1022350">
            <a:lnSpc>
              <a:spcPct val="90000"/>
            </a:lnSpc>
            <a:spcBef>
              <a:spcPct val="0"/>
            </a:spcBef>
            <a:spcAft>
              <a:spcPct val="35000"/>
            </a:spcAft>
            <a:buFont typeface="Arial" panose="020B0604020202020204" pitchFamily="34" charset="0"/>
            <a:buNone/>
          </a:pPr>
          <a:r>
            <a:rPr lang="en-US" sz="2300" kern="1200" dirty="0"/>
            <a:t>Body movement: Real-time aerodynamic adaptations for dynamic balance</a:t>
          </a:r>
        </a:p>
      </dsp:txBody>
      <dsp:txXfrm>
        <a:off x="203100" y="302460"/>
        <a:ext cx="3754320" cy="46528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834CC-3029-4123-933D-2AF93BC5EE4F}">
      <dsp:nvSpPr>
        <dsp:cNvPr id="0" name=""/>
        <dsp:cNvSpPr/>
      </dsp:nvSpPr>
      <dsp:spPr>
        <a:xfrm>
          <a:off x="0" y="522899"/>
          <a:ext cx="4160520" cy="42120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Application of CFD simulations in motorcycle aerodynamic research</a:t>
          </a:r>
        </a:p>
        <a:p>
          <a:pPr marL="0" lvl="0" indent="0" algn="l" defTabSz="889000">
            <a:lnSpc>
              <a:spcPct val="90000"/>
            </a:lnSpc>
            <a:spcBef>
              <a:spcPct val="0"/>
            </a:spcBef>
            <a:spcAft>
              <a:spcPct val="35000"/>
            </a:spcAft>
            <a:buFont typeface="Arial" panose="020B0604020202020204" pitchFamily="34" charset="0"/>
            <a:buNone/>
          </a:pPr>
          <a:r>
            <a:rPr lang="en-US" sz="2000" kern="1200" dirty="0"/>
            <a:t>Wind tunnel testing: Methodologies and data correlation with track conditions</a:t>
          </a:r>
        </a:p>
        <a:p>
          <a:pPr marL="0" lvl="0" indent="0" algn="l" defTabSz="889000">
            <a:lnSpc>
              <a:spcPct val="90000"/>
            </a:lnSpc>
            <a:spcBef>
              <a:spcPct val="0"/>
            </a:spcBef>
            <a:spcAft>
              <a:spcPct val="35000"/>
            </a:spcAft>
            <a:buFont typeface="Arial" panose="020B0604020202020204" pitchFamily="34" charset="0"/>
            <a:buNone/>
          </a:pPr>
          <a:r>
            <a:rPr lang="en-US" sz="2000" kern="1200" dirty="0"/>
            <a:t>Particle Image Velocimetry (PIV): Measuring real-time airflow around racing motorcycles</a:t>
          </a:r>
        </a:p>
        <a:p>
          <a:pPr marL="0" lvl="0" indent="0" algn="l" defTabSz="889000">
            <a:lnSpc>
              <a:spcPct val="90000"/>
            </a:lnSpc>
            <a:spcBef>
              <a:spcPct val="0"/>
            </a:spcBef>
            <a:spcAft>
              <a:spcPct val="35000"/>
            </a:spcAft>
            <a:buFont typeface="Arial" panose="020B0604020202020204" pitchFamily="34" charset="0"/>
            <a:buNone/>
          </a:pPr>
          <a:r>
            <a:rPr lang="en-US" sz="2000" kern="1200" dirty="0"/>
            <a:t>Track telemetry data: Integration of aerodynamic feedback with real-world performance</a:t>
          </a:r>
        </a:p>
      </dsp:txBody>
      <dsp:txXfrm>
        <a:off x="203100" y="725999"/>
        <a:ext cx="3754320" cy="38058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834CC-3029-4123-933D-2AF93BC5EE4F}">
      <dsp:nvSpPr>
        <dsp:cNvPr id="0" name=""/>
        <dsp:cNvSpPr/>
      </dsp:nvSpPr>
      <dsp:spPr>
        <a:xfrm>
          <a:off x="0" y="157859"/>
          <a:ext cx="4160520" cy="49420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Role of Computer-Aided Design (CAD) in structural and aerodynamic refinement</a:t>
          </a:r>
        </a:p>
        <a:p>
          <a:pPr marL="0" lvl="0" indent="0" algn="l" defTabSz="977900">
            <a:lnSpc>
              <a:spcPct val="90000"/>
            </a:lnSpc>
            <a:spcBef>
              <a:spcPct val="0"/>
            </a:spcBef>
            <a:spcAft>
              <a:spcPct val="35000"/>
            </a:spcAft>
            <a:buFont typeface="Arial" panose="020B0604020202020204" pitchFamily="34" charset="0"/>
            <a:buNone/>
          </a:pPr>
          <a:r>
            <a:rPr lang="en-US" sz="2200" kern="1200" dirty="0"/>
            <a:t>Computational Fluid Dynamics (CFD) for airflow optimization and pressure mapping</a:t>
          </a:r>
        </a:p>
        <a:p>
          <a:pPr marL="0" lvl="0" indent="0" algn="l" defTabSz="977900">
            <a:lnSpc>
              <a:spcPct val="90000"/>
            </a:lnSpc>
            <a:spcBef>
              <a:spcPct val="0"/>
            </a:spcBef>
            <a:spcAft>
              <a:spcPct val="35000"/>
            </a:spcAft>
            <a:buFont typeface="Arial" panose="020B0604020202020204" pitchFamily="34" charset="0"/>
            <a:buNone/>
          </a:pPr>
          <a:r>
            <a:rPr lang="en-US" sz="2200" kern="1200" dirty="0"/>
            <a:t>Aeroelasticity: Interaction of aerodynamic forces with structural dynamics</a:t>
          </a:r>
        </a:p>
        <a:p>
          <a:pPr marL="0" lvl="0" indent="0" algn="l" defTabSz="977900">
            <a:lnSpc>
              <a:spcPct val="90000"/>
            </a:lnSpc>
            <a:spcBef>
              <a:spcPct val="0"/>
            </a:spcBef>
            <a:spcAft>
              <a:spcPct val="35000"/>
            </a:spcAft>
            <a:buFont typeface="Arial" panose="020B0604020202020204" pitchFamily="34" charset="0"/>
            <a:buNone/>
          </a:pPr>
          <a:r>
            <a:rPr lang="en-US" sz="2200" kern="1200" dirty="0"/>
            <a:t>Multi-physics simulations: Thermal and aerodynamic efficiency interplay</a:t>
          </a:r>
        </a:p>
      </dsp:txBody>
      <dsp:txXfrm>
        <a:off x="203100" y="360959"/>
        <a:ext cx="3754320" cy="45358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834CC-3029-4123-933D-2AF93BC5EE4F}">
      <dsp:nvSpPr>
        <dsp:cNvPr id="0" name=""/>
        <dsp:cNvSpPr/>
      </dsp:nvSpPr>
      <dsp:spPr>
        <a:xfrm>
          <a:off x="0" y="207000"/>
          <a:ext cx="4160520" cy="484379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Trade-offs between aerodynamic efficiency and mechanical grip</a:t>
          </a:r>
        </a:p>
        <a:p>
          <a:pPr marL="0" lvl="0" indent="0" algn="l" defTabSz="1022350">
            <a:lnSpc>
              <a:spcPct val="90000"/>
            </a:lnSpc>
            <a:spcBef>
              <a:spcPct val="0"/>
            </a:spcBef>
            <a:spcAft>
              <a:spcPct val="35000"/>
            </a:spcAft>
            <a:buFont typeface="Arial" panose="020B0604020202020204" pitchFamily="34" charset="0"/>
            <a:buNone/>
          </a:pPr>
          <a:r>
            <a:rPr lang="en-US" sz="2300" kern="1200" dirty="0"/>
            <a:t>Regulations and restrictions in competitive racing environments</a:t>
          </a:r>
        </a:p>
        <a:p>
          <a:pPr marL="0" lvl="0" indent="0" algn="l" defTabSz="1022350">
            <a:lnSpc>
              <a:spcPct val="90000"/>
            </a:lnSpc>
            <a:spcBef>
              <a:spcPct val="0"/>
            </a:spcBef>
            <a:spcAft>
              <a:spcPct val="35000"/>
            </a:spcAft>
            <a:buFont typeface="Arial" panose="020B0604020202020204" pitchFamily="34" charset="0"/>
            <a:buNone/>
          </a:pPr>
          <a:r>
            <a:rPr lang="en-US" sz="2300" kern="1200" dirty="0"/>
            <a:t>Rider-induced turbulence and its unpredictable nature</a:t>
          </a:r>
        </a:p>
        <a:p>
          <a:pPr marL="0" lvl="0" indent="0" algn="l" defTabSz="1022350">
            <a:lnSpc>
              <a:spcPct val="90000"/>
            </a:lnSpc>
            <a:spcBef>
              <a:spcPct val="0"/>
            </a:spcBef>
            <a:spcAft>
              <a:spcPct val="35000"/>
            </a:spcAft>
            <a:buFont typeface="Arial" panose="020B0604020202020204" pitchFamily="34" charset="0"/>
            <a:buNone/>
          </a:pPr>
          <a:r>
            <a:rPr lang="en-US" sz="2300" kern="1200" dirty="0"/>
            <a:t>Future potential in active aerodynamic elements (adaptive fairings, real-time airfoil adjustments)</a:t>
          </a:r>
        </a:p>
      </dsp:txBody>
      <dsp:txXfrm>
        <a:off x="203100" y="410100"/>
        <a:ext cx="3754320" cy="443759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834CC-3029-4123-933D-2AF93BC5EE4F}">
      <dsp:nvSpPr>
        <dsp:cNvPr id="0" name=""/>
        <dsp:cNvSpPr/>
      </dsp:nvSpPr>
      <dsp:spPr>
        <a:xfrm>
          <a:off x="0" y="31500"/>
          <a:ext cx="4160520" cy="51948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IN" sz="3000" kern="1200" dirty="0"/>
            <a:t>MotoGP aerodynamic advancements</a:t>
          </a:r>
        </a:p>
        <a:p>
          <a:pPr marL="0" lvl="0" indent="0" algn="l" defTabSz="1333500">
            <a:lnSpc>
              <a:spcPct val="90000"/>
            </a:lnSpc>
            <a:spcBef>
              <a:spcPct val="0"/>
            </a:spcBef>
            <a:spcAft>
              <a:spcPct val="35000"/>
            </a:spcAft>
            <a:buFont typeface="Arial" panose="020B0604020202020204" pitchFamily="34" charset="0"/>
            <a:buNone/>
          </a:pPr>
          <a:r>
            <a:rPr lang="en-US" sz="3000" kern="1200" dirty="0"/>
            <a:t>Comparison of superbikes vs. street bikes</a:t>
          </a:r>
        </a:p>
        <a:p>
          <a:pPr marL="0" lvl="0" indent="0" algn="l" defTabSz="1333500">
            <a:lnSpc>
              <a:spcPct val="90000"/>
            </a:lnSpc>
            <a:spcBef>
              <a:spcPct val="0"/>
            </a:spcBef>
            <a:spcAft>
              <a:spcPct val="35000"/>
            </a:spcAft>
            <a:buFont typeface="Arial" panose="020B0604020202020204" pitchFamily="34" charset="0"/>
            <a:buNone/>
          </a:pPr>
          <a:r>
            <a:rPr lang="en-US" sz="3000" kern="1200" dirty="0"/>
            <a:t>Evolution of aerodynamics in modern racing motorcycles</a:t>
          </a:r>
        </a:p>
      </dsp:txBody>
      <dsp:txXfrm>
        <a:off x="203100" y="234600"/>
        <a:ext cx="3754320" cy="47886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834CC-3029-4123-933D-2AF93BC5EE4F}">
      <dsp:nvSpPr>
        <dsp:cNvPr id="0" name=""/>
        <dsp:cNvSpPr/>
      </dsp:nvSpPr>
      <dsp:spPr>
        <a:xfrm>
          <a:off x="0" y="99360"/>
          <a:ext cx="4160520" cy="50590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Advanced material science for lightweight aerodynamic structures</a:t>
          </a:r>
        </a:p>
        <a:p>
          <a:pPr marL="0" lvl="0" indent="0" algn="l" defTabSz="1022350">
            <a:lnSpc>
              <a:spcPct val="90000"/>
            </a:lnSpc>
            <a:spcBef>
              <a:spcPct val="0"/>
            </a:spcBef>
            <a:spcAft>
              <a:spcPct val="35000"/>
            </a:spcAft>
            <a:buFont typeface="Arial" panose="020B0604020202020204" pitchFamily="34" charset="0"/>
            <a:buNone/>
          </a:pPr>
          <a:r>
            <a:rPr lang="en-US" sz="2300" kern="1200" dirty="0"/>
            <a:t>Bio-inspired aerodynamics: Mimicking natural airflow solutions</a:t>
          </a:r>
        </a:p>
        <a:p>
          <a:pPr marL="0" lvl="0" indent="0" algn="l" defTabSz="1022350">
            <a:lnSpc>
              <a:spcPct val="90000"/>
            </a:lnSpc>
            <a:spcBef>
              <a:spcPct val="0"/>
            </a:spcBef>
            <a:spcAft>
              <a:spcPct val="35000"/>
            </a:spcAft>
            <a:buFont typeface="Arial" panose="020B0604020202020204" pitchFamily="34" charset="0"/>
            <a:buNone/>
          </a:pPr>
          <a:r>
            <a:rPr lang="en-US" sz="2300" kern="1200" dirty="0"/>
            <a:t>Sustainable aerodynamic enhancements: Reduction of energy losses</a:t>
          </a:r>
        </a:p>
        <a:p>
          <a:pPr marL="0" lvl="0" indent="0" algn="l" defTabSz="1022350">
            <a:lnSpc>
              <a:spcPct val="90000"/>
            </a:lnSpc>
            <a:spcBef>
              <a:spcPct val="0"/>
            </a:spcBef>
            <a:spcAft>
              <a:spcPct val="35000"/>
            </a:spcAft>
            <a:buFont typeface="Arial" panose="020B0604020202020204" pitchFamily="34" charset="0"/>
            <a:buNone/>
          </a:pPr>
          <a:r>
            <a:rPr lang="en-US" sz="2300" kern="1200" dirty="0"/>
            <a:t>Integration of AI and machine learning in adaptive aerodynamic systems</a:t>
          </a:r>
        </a:p>
      </dsp:txBody>
      <dsp:txXfrm>
        <a:off x="203100" y="302460"/>
        <a:ext cx="3754320" cy="465288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99D520-5AFD-45EE-8CD7-E9A8BAE1D42A}">
      <dsp:nvSpPr>
        <dsp:cNvPr id="0" name=""/>
        <dsp:cNvSpPr/>
      </dsp:nvSpPr>
      <dsp:spPr>
        <a:xfrm>
          <a:off x="1361" y="290384"/>
          <a:ext cx="5310931" cy="31865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Howard, J. (2020). </a:t>
          </a:r>
          <a:r>
            <a:rPr lang="en-US" sz="1400" i="1" kern="1200" dirty="0"/>
            <a:t>Advanced Motorcycle Aerodynamics</a:t>
          </a:r>
          <a:r>
            <a:rPr lang="en-US" sz="1400" kern="1200" dirty="0"/>
            <a:t>. Racing Tech Press.</a:t>
          </a:r>
        </a:p>
        <a:p>
          <a:pPr marL="0" lvl="0" indent="0" algn="ctr" defTabSz="622300">
            <a:lnSpc>
              <a:spcPct val="90000"/>
            </a:lnSpc>
            <a:spcBef>
              <a:spcPct val="0"/>
            </a:spcBef>
            <a:spcAft>
              <a:spcPct val="35000"/>
            </a:spcAft>
            <a:buFont typeface="Arial" panose="020B0604020202020204" pitchFamily="34" charset="0"/>
            <a:buNone/>
          </a:pPr>
          <a:r>
            <a:rPr lang="en-US" sz="1400" kern="1200" dirty="0"/>
            <a:t>Katz, J. (2016). </a:t>
          </a:r>
          <a:r>
            <a:rPr lang="en-US" sz="1400" i="1" kern="1200" dirty="0"/>
            <a:t>Race Car Aerodynamics: Designing for Speed</a:t>
          </a:r>
          <a:r>
            <a:rPr lang="en-US" sz="1400" kern="1200" dirty="0"/>
            <a:t>. Bentley Publishers.</a:t>
          </a:r>
        </a:p>
        <a:p>
          <a:pPr marL="0" lvl="0" indent="0" algn="ctr" defTabSz="622300">
            <a:lnSpc>
              <a:spcPct val="90000"/>
            </a:lnSpc>
            <a:spcBef>
              <a:spcPct val="0"/>
            </a:spcBef>
            <a:spcAft>
              <a:spcPct val="35000"/>
            </a:spcAft>
            <a:buFont typeface="Arial" panose="020B0604020202020204" pitchFamily="34" charset="0"/>
            <a:buNone/>
          </a:pPr>
          <a:r>
            <a:rPr lang="en-US" sz="1400" kern="1200" dirty="0"/>
            <a:t>Barnard, R. H. (2010). </a:t>
          </a:r>
          <a:r>
            <a:rPr lang="en-US" sz="1400" i="1" kern="1200" dirty="0"/>
            <a:t>Road Vehicle Aerodynamic Design: Second Edition</a:t>
          </a:r>
          <a:r>
            <a:rPr lang="en-US" sz="1400" kern="1200" dirty="0"/>
            <a:t>. SAE International.</a:t>
          </a:r>
        </a:p>
        <a:p>
          <a:pPr marL="0" lvl="0" indent="0" algn="ctr" defTabSz="622300">
            <a:lnSpc>
              <a:spcPct val="90000"/>
            </a:lnSpc>
            <a:spcBef>
              <a:spcPct val="0"/>
            </a:spcBef>
            <a:spcAft>
              <a:spcPct val="35000"/>
            </a:spcAft>
            <a:buFont typeface="Arial" panose="020B0604020202020204" pitchFamily="34" charset="0"/>
            <a:buNone/>
          </a:pPr>
          <a:r>
            <a:rPr lang="en-US" sz="1400" kern="1200" dirty="0" err="1"/>
            <a:t>Hucho</a:t>
          </a:r>
          <a:r>
            <a:rPr lang="en-US" sz="1400" kern="1200" dirty="0"/>
            <a:t>, W. H. (1998). </a:t>
          </a:r>
          <a:r>
            <a:rPr lang="en-US" sz="1400" i="1" kern="1200" dirty="0"/>
            <a:t>Aerodynamics of Road Vehicles</a:t>
          </a:r>
          <a:r>
            <a:rPr lang="en-US" sz="1400" kern="1200" dirty="0"/>
            <a:t>. SAE International.</a:t>
          </a:r>
        </a:p>
        <a:p>
          <a:pPr marL="0" lvl="0" indent="0" algn="ctr" defTabSz="622300">
            <a:lnSpc>
              <a:spcPct val="90000"/>
            </a:lnSpc>
            <a:spcBef>
              <a:spcPct val="0"/>
            </a:spcBef>
            <a:spcAft>
              <a:spcPct val="35000"/>
            </a:spcAft>
            <a:buFont typeface="Arial" panose="020B0604020202020204" pitchFamily="34" charset="0"/>
            <a:buNone/>
          </a:pPr>
          <a:r>
            <a:rPr lang="en-US" sz="1400" kern="1200" dirty="0"/>
            <a:t>NACA Reports and NASA Technical Papers on Motorcycle and Vehicle Aerodynamics</a:t>
          </a:r>
        </a:p>
      </dsp:txBody>
      <dsp:txXfrm>
        <a:off x="1361" y="290384"/>
        <a:ext cx="5310931" cy="3186558"/>
      </dsp:txXfrm>
    </dsp:sp>
    <dsp:sp modelId="{2684F99F-668C-4D50-857F-42204647C8E8}">
      <dsp:nvSpPr>
        <dsp:cNvPr id="0" name=""/>
        <dsp:cNvSpPr/>
      </dsp:nvSpPr>
      <dsp:spPr>
        <a:xfrm>
          <a:off x="5843386" y="290384"/>
          <a:ext cx="5310931" cy="3186558"/>
        </a:xfrm>
        <a:prstGeom prst="rect">
          <a:avLst/>
        </a:prstGeom>
        <a:solidFill>
          <a:schemeClr val="accent2">
            <a:hueOff val="-10369007"/>
            <a:satOff val="-20408"/>
            <a:lumOff val="12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dirty="0" err="1"/>
            <a:t>Airshaper</a:t>
          </a:r>
          <a:endParaRPr lang="en-IN" sz="1100" kern="1200" dirty="0"/>
        </a:p>
        <a:p>
          <a:pPr marL="0" lvl="0" indent="0" algn="l" defTabSz="488950">
            <a:lnSpc>
              <a:spcPct val="90000"/>
            </a:lnSpc>
            <a:spcBef>
              <a:spcPct val="0"/>
            </a:spcBef>
            <a:spcAft>
              <a:spcPct val="35000"/>
            </a:spcAft>
            <a:buNone/>
          </a:pPr>
          <a:r>
            <a:rPr lang="en-IN" sz="1100" kern="1200" dirty="0">
              <a:hlinkClick xmlns:r="http://schemas.openxmlformats.org/officeDocument/2006/relationships" r:id="rId1"/>
            </a:rPr>
            <a:t>https://airshaper.com/blog/the-secrets-behind-motogp-aerodynamics</a:t>
          </a:r>
          <a:endParaRPr lang="en-IN" sz="1100" kern="1200" dirty="0"/>
        </a:p>
        <a:p>
          <a:pPr marL="0" lvl="0" indent="0" algn="l" defTabSz="488950">
            <a:lnSpc>
              <a:spcPct val="90000"/>
            </a:lnSpc>
            <a:spcBef>
              <a:spcPct val="0"/>
            </a:spcBef>
            <a:spcAft>
              <a:spcPct val="35000"/>
            </a:spcAft>
            <a:buNone/>
          </a:pPr>
          <a:r>
            <a:rPr lang="en-IN" sz="1100" kern="1200" dirty="0" err="1"/>
            <a:t>Intentsgp</a:t>
          </a:r>
          <a:endParaRPr lang="en-IN" sz="1100" kern="1200" dirty="0"/>
        </a:p>
        <a:p>
          <a:pPr marL="0" lvl="0" indent="0" algn="l" defTabSz="488950">
            <a:lnSpc>
              <a:spcPct val="90000"/>
            </a:lnSpc>
            <a:spcBef>
              <a:spcPct val="0"/>
            </a:spcBef>
            <a:spcAft>
              <a:spcPct val="35000"/>
            </a:spcAft>
            <a:buNone/>
          </a:pPr>
          <a:r>
            <a:rPr lang="en-IN" sz="1100" kern="1200" dirty="0">
              <a:hlinkClick xmlns:r="http://schemas.openxmlformats.org/officeDocument/2006/relationships" r:id="rId2"/>
            </a:rPr>
            <a:t>https://www.intentsgp.com/aerodynamics-and-winglets-in-motogp-what-you-need-to-know/</a:t>
          </a:r>
          <a:endParaRPr lang="en-IN" sz="1100" kern="1200" dirty="0"/>
        </a:p>
        <a:p>
          <a:pPr marL="0" lvl="0" indent="0" algn="l" defTabSz="488950">
            <a:lnSpc>
              <a:spcPct val="90000"/>
            </a:lnSpc>
            <a:spcBef>
              <a:spcPct val="0"/>
            </a:spcBef>
            <a:spcAft>
              <a:spcPct val="35000"/>
            </a:spcAft>
            <a:buNone/>
          </a:pPr>
          <a:r>
            <a:rPr lang="en-IN" sz="1100" kern="1200" dirty="0"/>
            <a:t>Alpha racing</a:t>
          </a:r>
        </a:p>
        <a:p>
          <a:pPr marL="0" lvl="0" indent="0" algn="l" defTabSz="488950">
            <a:lnSpc>
              <a:spcPct val="90000"/>
            </a:lnSpc>
            <a:spcBef>
              <a:spcPct val="0"/>
            </a:spcBef>
            <a:spcAft>
              <a:spcPct val="35000"/>
            </a:spcAft>
            <a:buNone/>
          </a:pPr>
          <a:r>
            <a:rPr lang="en-IN" sz="1100" kern="1200" dirty="0">
              <a:hlinkClick xmlns:r="http://schemas.openxmlformats.org/officeDocument/2006/relationships" r:id="rId3"/>
            </a:rPr>
            <a:t>https://alpharacing.org/the-science-of-motorcycle-aerodynamics-streamlining-for-speed/</a:t>
          </a:r>
          <a:endParaRPr lang="en-IN" sz="1100" kern="1200" dirty="0"/>
        </a:p>
        <a:p>
          <a:pPr marL="0" lvl="0" indent="0" algn="l" defTabSz="488950">
            <a:lnSpc>
              <a:spcPct val="90000"/>
            </a:lnSpc>
            <a:spcBef>
              <a:spcPct val="0"/>
            </a:spcBef>
            <a:spcAft>
              <a:spcPct val="35000"/>
            </a:spcAft>
            <a:buNone/>
          </a:pPr>
          <a:r>
            <a:rPr lang="en-IN" sz="1100" kern="1200" dirty="0" err="1"/>
            <a:t>Gpi</a:t>
          </a:r>
          <a:r>
            <a:rPr lang="en-IN" sz="1100" kern="1200" dirty="0"/>
            <a:t> moto</a:t>
          </a:r>
        </a:p>
        <a:p>
          <a:pPr marL="0" lvl="0" indent="0" algn="l" defTabSz="488950">
            <a:lnSpc>
              <a:spcPct val="90000"/>
            </a:lnSpc>
            <a:spcBef>
              <a:spcPct val="0"/>
            </a:spcBef>
            <a:spcAft>
              <a:spcPct val="35000"/>
            </a:spcAft>
            <a:buNone/>
          </a:pPr>
          <a:r>
            <a:rPr lang="en-IN" sz="1100" kern="1200" dirty="0">
              <a:hlinkClick xmlns:r="http://schemas.openxmlformats.org/officeDocument/2006/relationships" r:id="rId4"/>
            </a:rPr>
            <a:t>https://www.gpimoto.com/blogs/news/the-science-of-motorcycle-aerodynamics</a:t>
          </a:r>
          <a:endParaRPr lang="en-IN" sz="1100" kern="1200" dirty="0"/>
        </a:p>
        <a:p>
          <a:pPr marL="0" lvl="0" indent="0" algn="l" defTabSz="488950">
            <a:lnSpc>
              <a:spcPct val="90000"/>
            </a:lnSpc>
            <a:spcBef>
              <a:spcPct val="0"/>
            </a:spcBef>
            <a:spcAft>
              <a:spcPct val="35000"/>
            </a:spcAft>
            <a:buNone/>
          </a:pPr>
          <a:r>
            <a:rPr lang="en-IN" sz="1100" kern="1200" dirty="0" err="1"/>
            <a:t>Mpdi</a:t>
          </a:r>
          <a:endParaRPr lang="en-IN" sz="1100" kern="1200" dirty="0"/>
        </a:p>
        <a:p>
          <a:pPr marL="0" lvl="0" indent="0" algn="l" defTabSz="488950">
            <a:lnSpc>
              <a:spcPct val="90000"/>
            </a:lnSpc>
            <a:spcBef>
              <a:spcPct val="0"/>
            </a:spcBef>
            <a:spcAft>
              <a:spcPct val="35000"/>
            </a:spcAft>
            <a:buNone/>
          </a:pPr>
          <a:r>
            <a:rPr lang="en-IN" sz="1100" kern="1200" dirty="0">
              <a:hlinkClick xmlns:r="http://schemas.openxmlformats.org/officeDocument/2006/relationships" r:id="rId5"/>
            </a:rPr>
            <a:t>https://www.mdpi.com/1996-1073/15/16/5920</a:t>
          </a:r>
          <a:endParaRPr lang="en-IN" sz="1100" kern="1200" dirty="0"/>
        </a:p>
        <a:p>
          <a:pPr marL="0" lvl="0" indent="0" algn="l" defTabSz="488950">
            <a:lnSpc>
              <a:spcPct val="90000"/>
            </a:lnSpc>
            <a:spcBef>
              <a:spcPct val="0"/>
            </a:spcBef>
            <a:spcAft>
              <a:spcPct val="35000"/>
            </a:spcAft>
            <a:buNone/>
          </a:pPr>
          <a:r>
            <a:rPr lang="en-IN" sz="1100" kern="1200" dirty="0"/>
            <a:t>Bike advice</a:t>
          </a:r>
        </a:p>
        <a:p>
          <a:pPr marL="0" lvl="0" indent="0" algn="l" defTabSz="488950">
            <a:lnSpc>
              <a:spcPct val="90000"/>
            </a:lnSpc>
            <a:spcBef>
              <a:spcPct val="0"/>
            </a:spcBef>
            <a:spcAft>
              <a:spcPct val="35000"/>
            </a:spcAft>
            <a:buNone/>
          </a:pPr>
          <a:r>
            <a:rPr lang="en-IN" sz="1100" kern="1200" dirty="0">
              <a:hlinkClick xmlns:r="http://schemas.openxmlformats.org/officeDocument/2006/relationships" r:id="rId6"/>
            </a:rPr>
            <a:t>https://bikeadvice.in/aerodynamics-speed-explained-in-simple-terms/</a:t>
          </a:r>
          <a:endParaRPr lang="en-IN" sz="1100" kern="1200" dirty="0"/>
        </a:p>
        <a:p>
          <a:pPr marL="0" lvl="0" indent="0" algn="ctr" defTabSz="488950">
            <a:lnSpc>
              <a:spcPct val="90000"/>
            </a:lnSpc>
            <a:spcBef>
              <a:spcPct val="0"/>
            </a:spcBef>
            <a:spcAft>
              <a:spcPct val="35000"/>
            </a:spcAft>
            <a:buNone/>
          </a:pPr>
          <a:endParaRPr lang="en-US" sz="900" kern="1200" dirty="0"/>
        </a:p>
      </dsp:txBody>
      <dsp:txXfrm>
        <a:off x="5843386" y="290384"/>
        <a:ext cx="5310931" cy="318655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3391A759-BFF8-4B5B-9ECE-D93AC303B331}" type="datetime1">
              <a:rPr lang="en-US" smtClean="0"/>
              <a:t>2/12/2025</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567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EEBAB316-A2E6-49F2-825C-64AA951E4184}" type="datetime1">
              <a:rPr lang="en-US" smtClean="0"/>
              <a:t>2/12/2025</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535292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5AE9748B-ADD6-4C5A-8C2A-A39721276E74}" type="datetime1">
              <a:rPr lang="en-US" smtClean="0"/>
              <a:t>2/12/2025</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624770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7241FB0F-3C5C-4949-B933-9C7E511ED094}" type="datetime1">
              <a:rPr lang="en-US" smtClean="0"/>
              <a:t>2/12/2025</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026017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C2F01D58-E949-4BCB-829A-BBF80E38D59C}" type="datetime1">
              <a:rPr lang="en-US" smtClean="0"/>
              <a:t>2/12/2025</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083652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FF10A846-0DA4-4D92-9BF1-DE8C52C1F4DF}" type="datetime1">
              <a:rPr lang="en-US" smtClean="0"/>
              <a:t>2/12/2025</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313195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E9412331-4A9C-472F-A7FA-968157338839}" type="datetime1">
              <a:rPr lang="en-US" smtClean="0"/>
              <a:t>2/12/2025</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866356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A2197F3D-ED52-43FD-A26D-318B71534485}" type="datetime1">
              <a:rPr lang="en-US" smtClean="0"/>
              <a:t>2/12/2025</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968190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3D291FA4-6264-4BB8-B3B5-77711EED2D82}" type="datetime1">
              <a:rPr lang="en-US" smtClean="0"/>
              <a:t>2/12/2025</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547200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6DFDF398-5DA3-4937-BE3F-7CA1B9158252}" type="datetime1">
              <a:rPr lang="en-US" smtClean="0"/>
              <a:t>2/12/2025</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703892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8F191ED9-F929-4A92-90F9-3C9C84ABBE83}" type="datetime1">
              <a:rPr lang="en-US" smtClean="0"/>
              <a:t>2/12/2025</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0799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E7F6A1D9-D323-4F4E-8655-25E2D32CE742}" type="datetime1">
              <a:rPr lang="en-US" smtClean="0"/>
              <a:t>2/12/2025</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B8F8250-7A81-4A19-87AD-FFB2CE4E39A5}"/>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99F38FC-2DEA-2647-C409-EF75720C1017}"/>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8517477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8.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9.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0.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11.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12.pn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13.png"/><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14.png"/><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D7F9EC8-0E2C-4023-9DD1-73BEF6B80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7BDDF7-C2D5-3CA4-EDDA-D95FF3BDD8D7}"/>
              </a:ext>
            </a:extLst>
          </p:cNvPr>
          <p:cNvSpPr>
            <a:spLocks noGrp="1"/>
          </p:cNvSpPr>
          <p:nvPr>
            <p:ph type="ctrTitle"/>
          </p:nvPr>
        </p:nvSpPr>
        <p:spPr>
          <a:xfrm>
            <a:off x="521208" y="978408"/>
            <a:ext cx="7565779" cy="1386996"/>
          </a:xfrm>
        </p:spPr>
        <p:txBody>
          <a:bodyPr anchor="t">
            <a:normAutofit/>
          </a:bodyPr>
          <a:lstStyle/>
          <a:p>
            <a:pPr>
              <a:lnSpc>
                <a:spcPct val="90000"/>
              </a:lnSpc>
            </a:pPr>
            <a:r>
              <a:rPr lang="en-IN" sz="4600"/>
              <a:t>The aerodynamics of racing motorcycles</a:t>
            </a:r>
          </a:p>
        </p:txBody>
      </p:sp>
      <p:sp>
        <p:nvSpPr>
          <p:cNvPr id="3" name="Subtitle 2">
            <a:extLst>
              <a:ext uri="{FF2B5EF4-FFF2-40B4-BE49-F238E27FC236}">
                <a16:creationId xmlns:a16="http://schemas.microsoft.com/office/drawing/2014/main" id="{48C83371-4858-C5D0-396E-9436A84DC489}"/>
              </a:ext>
            </a:extLst>
          </p:cNvPr>
          <p:cNvSpPr>
            <a:spLocks noGrp="1"/>
          </p:cNvSpPr>
          <p:nvPr>
            <p:ph type="subTitle" idx="1"/>
          </p:nvPr>
        </p:nvSpPr>
        <p:spPr>
          <a:xfrm>
            <a:off x="8221211" y="1291905"/>
            <a:ext cx="3449580" cy="1062334"/>
          </a:xfrm>
        </p:spPr>
        <p:txBody>
          <a:bodyPr anchor="t">
            <a:normAutofit/>
          </a:bodyPr>
          <a:lstStyle/>
          <a:p>
            <a:r>
              <a:rPr lang="en-IN"/>
              <a:t>How air affects speed and performance</a:t>
            </a:r>
          </a:p>
        </p:txBody>
      </p:sp>
      <p:pic>
        <p:nvPicPr>
          <p:cNvPr id="6" name="Picture 5" descr="A person riding a motorcycle&#10;&#10;AI-generated content may be incorrect.">
            <a:extLst>
              <a:ext uri="{FF2B5EF4-FFF2-40B4-BE49-F238E27FC236}">
                <a16:creationId xmlns:a16="http://schemas.microsoft.com/office/drawing/2014/main" id="{F285955F-E4B9-E450-6326-951AE4706777}"/>
              </a:ext>
            </a:extLst>
          </p:cNvPr>
          <p:cNvPicPr>
            <a:picLocks noChangeAspect="1"/>
          </p:cNvPicPr>
          <p:nvPr/>
        </p:nvPicPr>
        <p:blipFill>
          <a:blip r:embed="rId2">
            <a:extLst>
              <a:ext uri="{28A0092B-C50C-407E-A947-70E740481C1C}">
                <a14:useLocalDpi xmlns:a14="http://schemas.microsoft.com/office/drawing/2010/main" val="0"/>
              </a:ext>
            </a:extLst>
          </a:blip>
          <a:srcRect l="2113" t="12571"/>
          <a:stretch/>
        </p:blipFill>
        <p:spPr>
          <a:xfrm>
            <a:off x="6710433" y="2516698"/>
            <a:ext cx="4448191" cy="3615392"/>
          </a:xfrm>
          <a:prstGeom prst="rect">
            <a:avLst/>
          </a:prstGeom>
        </p:spPr>
      </p:pic>
      <p:pic>
        <p:nvPicPr>
          <p:cNvPr id="4" name="Picture 3" descr="Connected sticks shaping polygons background">
            <a:extLst>
              <a:ext uri="{FF2B5EF4-FFF2-40B4-BE49-F238E27FC236}">
                <a16:creationId xmlns:a16="http://schemas.microsoft.com/office/drawing/2014/main" id="{56CCDEF2-D249-2A0B-628D-E5E41098F026}"/>
              </a:ext>
            </a:extLst>
          </p:cNvPr>
          <p:cNvPicPr>
            <a:picLocks noChangeAspect="1"/>
          </p:cNvPicPr>
          <p:nvPr/>
        </p:nvPicPr>
        <p:blipFill>
          <a:blip r:embed="rId3"/>
          <a:srcRect t="10016" b="5715"/>
          <a:stretch/>
        </p:blipFill>
        <p:spPr>
          <a:xfrm>
            <a:off x="517869" y="2773108"/>
            <a:ext cx="5515396" cy="3102385"/>
          </a:xfrm>
          <a:prstGeom prst="rect">
            <a:avLst/>
          </a:prstGeom>
        </p:spPr>
      </p:pic>
      <p:sp>
        <p:nvSpPr>
          <p:cNvPr id="21" name="Freeform: Shape 20">
            <a:extLst>
              <a:ext uri="{FF2B5EF4-FFF2-40B4-BE49-F238E27FC236}">
                <a16:creationId xmlns:a16="http://schemas.microsoft.com/office/drawing/2014/main" id="{DD646702-1788-B97D-918B-46834CD1E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F6B4FCA5-23FA-C759-8E23-68410B350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6300216"/>
            <a:ext cx="11165482" cy="45719"/>
          </a:xfrm>
          <a:custGeom>
            <a:avLst/>
            <a:gdLst>
              <a:gd name="connsiteX0" fmla="*/ 0 w 11165482"/>
              <a:gd name="connsiteY0" fmla="*/ 0 h 45719"/>
              <a:gd name="connsiteX1" fmla="*/ 3694525 w 11165482"/>
              <a:gd name="connsiteY1" fmla="*/ 0 h 45719"/>
              <a:gd name="connsiteX2" fmla="*/ 5021183 w 11165482"/>
              <a:gd name="connsiteY2" fmla="*/ 0 h 45719"/>
              <a:gd name="connsiteX3" fmla="*/ 6144299 w 11165482"/>
              <a:gd name="connsiteY3" fmla="*/ 0 h 45719"/>
              <a:gd name="connsiteX4" fmla="*/ 8715708 w 11165482"/>
              <a:gd name="connsiteY4" fmla="*/ 0 h 45719"/>
              <a:gd name="connsiteX5" fmla="*/ 11165482 w 11165482"/>
              <a:gd name="connsiteY5" fmla="*/ 0 h 45719"/>
              <a:gd name="connsiteX6" fmla="*/ 11165482 w 11165482"/>
              <a:gd name="connsiteY6" fmla="*/ 45719 h 45719"/>
              <a:gd name="connsiteX7" fmla="*/ 8715708 w 11165482"/>
              <a:gd name="connsiteY7" fmla="*/ 45719 h 45719"/>
              <a:gd name="connsiteX8" fmla="*/ 6144299 w 11165482"/>
              <a:gd name="connsiteY8" fmla="*/ 45719 h 45719"/>
              <a:gd name="connsiteX9" fmla="*/ 5021183 w 11165482"/>
              <a:gd name="connsiteY9" fmla="*/ 45719 h 45719"/>
              <a:gd name="connsiteX10" fmla="*/ 3694525 w 11165482"/>
              <a:gd name="connsiteY10" fmla="*/ 45719 h 45719"/>
              <a:gd name="connsiteX11" fmla="*/ 0 w 11165482"/>
              <a:gd name="connsiteY11" fmla="*/ 45719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3694525 w 11165482"/>
              <a:gd name="connsiteY9" fmla="*/ 45719 h 45719"/>
              <a:gd name="connsiteX10" fmla="*/ 0 w 11165482"/>
              <a:gd name="connsiteY10" fmla="*/ 45719 h 45719"/>
              <a:gd name="connsiteX11" fmla="*/ 0 w 11165482"/>
              <a:gd name="connsiteY11" fmla="*/ 0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0 w 11165482"/>
              <a:gd name="connsiteY9" fmla="*/ 45719 h 45719"/>
              <a:gd name="connsiteX10" fmla="*/ 0 w 11165482"/>
              <a:gd name="connsiteY10"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6144299 w 11165482"/>
              <a:gd name="connsiteY6" fmla="*/ 45719 h 45719"/>
              <a:gd name="connsiteX7" fmla="*/ 5021183 w 11165482"/>
              <a:gd name="connsiteY7" fmla="*/ 45719 h 45719"/>
              <a:gd name="connsiteX8" fmla="*/ 0 w 11165482"/>
              <a:gd name="connsiteY8" fmla="*/ 45719 h 45719"/>
              <a:gd name="connsiteX9" fmla="*/ 0 w 11165482"/>
              <a:gd name="connsiteY9"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5021183 w 11165482"/>
              <a:gd name="connsiteY6" fmla="*/ 45719 h 45719"/>
              <a:gd name="connsiteX7" fmla="*/ 0 w 11165482"/>
              <a:gd name="connsiteY7" fmla="*/ 45719 h 45719"/>
              <a:gd name="connsiteX8" fmla="*/ 0 w 11165482"/>
              <a:gd name="connsiteY8"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5021183 w 11165482"/>
              <a:gd name="connsiteY5" fmla="*/ 45719 h 45719"/>
              <a:gd name="connsiteX6" fmla="*/ 0 w 11165482"/>
              <a:gd name="connsiteY6" fmla="*/ 45719 h 45719"/>
              <a:gd name="connsiteX7" fmla="*/ 0 w 11165482"/>
              <a:gd name="connsiteY7"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0 w 11165482"/>
              <a:gd name="connsiteY5" fmla="*/ 45719 h 45719"/>
              <a:gd name="connsiteX6" fmla="*/ 0 w 11165482"/>
              <a:gd name="connsiteY6"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0 w 11165482"/>
              <a:gd name="connsiteY4" fmla="*/ 45719 h 45719"/>
              <a:gd name="connsiteX5" fmla="*/ 0 w 11165482"/>
              <a:gd name="connsiteY5" fmla="*/ 0 h 45719"/>
              <a:gd name="connsiteX0" fmla="*/ 0 w 11165482"/>
              <a:gd name="connsiteY0" fmla="*/ 0 h 45719"/>
              <a:gd name="connsiteX1" fmla="*/ 11165482 w 11165482"/>
              <a:gd name="connsiteY1" fmla="*/ 0 h 45719"/>
              <a:gd name="connsiteX2" fmla="*/ 11165482 w 11165482"/>
              <a:gd name="connsiteY2" fmla="*/ 45719 h 45719"/>
              <a:gd name="connsiteX3" fmla="*/ 0 w 11165482"/>
              <a:gd name="connsiteY3" fmla="*/ 45719 h 45719"/>
              <a:gd name="connsiteX4" fmla="*/ 0 w 11165482"/>
              <a:gd name="connsiteY4" fmla="*/ 0 h 45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65482" h="45719">
                <a:moveTo>
                  <a:pt x="0" y="0"/>
                </a:moveTo>
                <a:lnTo>
                  <a:pt x="11165482" y="0"/>
                </a:lnTo>
                <a:lnTo>
                  <a:pt x="11165482" y="45719"/>
                </a:lnTo>
                <a:lnTo>
                  <a:pt x="0" y="45719"/>
                </a:lnTo>
                <a:lnTo>
                  <a:pt x="0"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569B2A1D-51CB-6C25-E0C5-58EBA62D9680}"/>
              </a:ext>
            </a:extLst>
          </p:cNvPr>
          <p:cNvSpPr txBox="1"/>
          <p:nvPr/>
        </p:nvSpPr>
        <p:spPr>
          <a:xfrm>
            <a:off x="517868" y="4960102"/>
            <a:ext cx="5024284" cy="923330"/>
          </a:xfrm>
          <a:prstGeom prst="rect">
            <a:avLst/>
          </a:prstGeom>
          <a:noFill/>
        </p:spPr>
        <p:txBody>
          <a:bodyPr wrap="square" rtlCol="0">
            <a:spAutoFit/>
          </a:bodyPr>
          <a:lstStyle/>
          <a:p>
            <a:r>
              <a:rPr lang="en-IN" dirty="0"/>
              <a:t>Name : Abhishek Vagadiya</a:t>
            </a:r>
          </a:p>
          <a:p>
            <a:r>
              <a:rPr lang="en-IN" dirty="0"/>
              <a:t>Student no. : 2410890</a:t>
            </a:r>
          </a:p>
          <a:p>
            <a:r>
              <a:rPr lang="en-IN" dirty="0"/>
              <a:t>Course : Motorsport Engineering</a:t>
            </a:r>
          </a:p>
        </p:txBody>
      </p:sp>
    </p:spTree>
    <p:extLst>
      <p:ext uri="{BB962C8B-B14F-4D97-AF65-F5344CB8AC3E}">
        <p14:creationId xmlns:p14="http://schemas.microsoft.com/office/powerpoint/2010/main" val="1067602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549652-8E00-9FA7-5651-86368D2EA096}"/>
            </a:ext>
          </a:extLst>
        </p:cNvPr>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324090-0796-22BE-DA92-70579EFFE7C9}"/>
              </a:ext>
            </a:extLst>
          </p:cNvPr>
          <p:cNvSpPr>
            <a:spLocks noGrp="1"/>
          </p:cNvSpPr>
          <p:nvPr>
            <p:ph type="title"/>
          </p:nvPr>
        </p:nvSpPr>
        <p:spPr>
          <a:xfrm>
            <a:off x="521208" y="976160"/>
            <a:ext cx="11155680" cy="1463040"/>
          </a:xfrm>
        </p:spPr>
        <p:txBody>
          <a:bodyPr vert="horz" lIns="91440" tIns="45720" rIns="91440" bIns="45720" rtlCol="0" anchor="t">
            <a:normAutofit/>
          </a:bodyPr>
          <a:lstStyle/>
          <a:p>
            <a:r>
              <a:rPr lang="en-US" sz="4400"/>
              <a:t>What is aerodynamic?</a:t>
            </a:r>
          </a:p>
        </p:txBody>
      </p:sp>
      <p:sp>
        <p:nvSpPr>
          <p:cNvPr id="39" name="Rectangle 38">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3" name="TextBox 2">
            <a:extLst>
              <a:ext uri="{FF2B5EF4-FFF2-40B4-BE49-F238E27FC236}">
                <a16:creationId xmlns:a16="http://schemas.microsoft.com/office/drawing/2014/main" id="{EFEC7947-C65C-4646-3273-BE394A1385EE}"/>
              </a:ext>
            </a:extLst>
          </p:cNvPr>
          <p:cNvGraphicFramePr/>
          <p:nvPr>
            <p:extLst>
              <p:ext uri="{D42A27DB-BD31-4B8C-83A1-F6EECF244321}">
                <p14:modId xmlns:p14="http://schemas.microsoft.com/office/powerpoint/2010/main" val="543308810"/>
              </p:ext>
            </p:extLst>
          </p:nvPr>
        </p:nvGraphicFramePr>
        <p:xfrm>
          <a:off x="528320" y="2578608"/>
          <a:ext cx="11155680" cy="376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655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AA832C-E15C-1553-ECD2-5B36B304B76F}"/>
            </a:ext>
          </a:extLst>
        </p:cNvPr>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391127-2EA8-A2CE-EF19-B36455331CC2}"/>
              </a:ext>
            </a:extLst>
          </p:cNvPr>
          <p:cNvSpPr>
            <a:spLocks noGrp="1"/>
          </p:cNvSpPr>
          <p:nvPr>
            <p:ph type="title"/>
          </p:nvPr>
        </p:nvSpPr>
        <p:spPr>
          <a:xfrm>
            <a:off x="517867" y="976160"/>
            <a:ext cx="6300216" cy="1322903"/>
          </a:xfrm>
        </p:spPr>
        <p:txBody>
          <a:bodyPr vert="horz" lIns="91440" tIns="45720" rIns="91440" bIns="45720" rtlCol="0">
            <a:normAutofit/>
          </a:bodyPr>
          <a:lstStyle/>
          <a:p>
            <a:pPr>
              <a:lnSpc>
                <a:spcPct val="90000"/>
              </a:lnSpc>
            </a:pPr>
            <a:r>
              <a:rPr lang="en-US" sz="3400"/>
              <a:t>Brief history of aerodynamics in racing motorcycle</a:t>
            </a:r>
          </a:p>
        </p:txBody>
      </p:sp>
      <p:sp>
        <p:nvSpPr>
          <p:cNvPr id="53" name="Rectangle 52">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two posters of a motorcycle&#10;&#10;AI-generated content may be incorrect.">
            <a:extLst>
              <a:ext uri="{FF2B5EF4-FFF2-40B4-BE49-F238E27FC236}">
                <a16:creationId xmlns:a16="http://schemas.microsoft.com/office/drawing/2014/main" id="{EDD98956-D06F-BB20-D4DE-62D9031B8C63}"/>
              </a:ext>
            </a:extLst>
          </p:cNvPr>
          <p:cNvPicPr>
            <a:picLocks noChangeAspect="1"/>
          </p:cNvPicPr>
          <p:nvPr/>
        </p:nvPicPr>
        <p:blipFill>
          <a:blip r:embed="rId2">
            <a:extLst>
              <a:ext uri="{28A0092B-C50C-407E-A947-70E740481C1C}">
                <a14:useLocalDpi xmlns:a14="http://schemas.microsoft.com/office/drawing/2010/main" val="0"/>
              </a:ext>
            </a:extLst>
          </a:blip>
          <a:srcRect l="1318"/>
          <a:stretch/>
        </p:blipFill>
        <p:spPr>
          <a:xfrm>
            <a:off x="599767" y="2429691"/>
            <a:ext cx="6134469" cy="3916313"/>
          </a:xfrm>
          <a:prstGeom prst="rect">
            <a:avLst/>
          </a:prstGeom>
        </p:spPr>
      </p:pic>
      <p:graphicFrame>
        <p:nvGraphicFramePr>
          <p:cNvPr id="33" name="TextBox 2">
            <a:extLst>
              <a:ext uri="{FF2B5EF4-FFF2-40B4-BE49-F238E27FC236}">
                <a16:creationId xmlns:a16="http://schemas.microsoft.com/office/drawing/2014/main" id="{BD4F587A-5CE2-17C3-3705-100323384A23}"/>
              </a:ext>
            </a:extLst>
          </p:cNvPr>
          <p:cNvGraphicFramePr/>
          <p:nvPr>
            <p:extLst>
              <p:ext uri="{D42A27DB-BD31-4B8C-83A1-F6EECF244321}">
                <p14:modId xmlns:p14="http://schemas.microsoft.com/office/powerpoint/2010/main" val="928213725"/>
              </p:ext>
            </p:extLst>
          </p:nvPr>
        </p:nvGraphicFramePr>
        <p:xfrm>
          <a:off x="7507224" y="1088204"/>
          <a:ext cx="4160520"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5601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AB42837-E9E0-1337-A29B-538018CBBFD4}"/>
            </a:ext>
          </a:extLst>
        </p:cNvPr>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AF2646D4-9866-0DCD-3DC1-567FD5524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BC8FD2-7C82-A09C-34B9-06A081EA58A4}"/>
              </a:ext>
            </a:extLst>
          </p:cNvPr>
          <p:cNvSpPr>
            <a:spLocks noGrp="1"/>
          </p:cNvSpPr>
          <p:nvPr>
            <p:ph type="title"/>
          </p:nvPr>
        </p:nvSpPr>
        <p:spPr>
          <a:xfrm>
            <a:off x="517867" y="976161"/>
            <a:ext cx="6300216" cy="941540"/>
          </a:xfrm>
        </p:spPr>
        <p:txBody>
          <a:bodyPr vert="horz" lIns="91440" tIns="45720" rIns="91440" bIns="45720" rtlCol="0">
            <a:normAutofit/>
          </a:bodyPr>
          <a:lstStyle/>
          <a:p>
            <a:pPr>
              <a:lnSpc>
                <a:spcPct val="90000"/>
              </a:lnSpc>
            </a:pPr>
            <a:r>
              <a:rPr lang="en-US" sz="3400" dirty="0"/>
              <a:t>Key aerodynamic principle</a:t>
            </a:r>
          </a:p>
        </p:txBody>
      </p:sp>
      <p:sp>
        <p:nvSpPr>
          <p:cNvPr id="53" name="Rectangle 52">
            <a:extLst>
              <a:ext uri="{FF2B5EF4-FFF2-40B4-BE49-F238E27FC236}">
                <a16:creationId xmlns:a16="http://schemas.microsoft.com/office/drawing/2014/main" id="{D484D181-7031-BE75-B4A8-919CB965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3" name="TextBox 2">
            <a:extLst>
              <a:ext uri="{FF2B5EF4-FFF2-40B4-BE49-F238E27FC236}">
                <a16:creationId xmlns:a16="http://schemas.microsoft.com/office/drawing/2014/main" id="{1C75972F-3834-0A8F-7F22-5D3533A8ADA9}"/>
              </a:ext>
            </a:extLst>
          </p:cNvPr>
          <p:cNvGraphicFramePr/>
          <p:nvPr>
            <p:extLst>
              <p:ext uri="{D42A27DB-BD31-4B8C-83A1-F6EECF244321}">
                <p14:modId xmlns:p14="http://schemas.microsoft.com/office/powerpoint/2010/main" val="2487494988"/>
              </p:ext>
            </p:extLst>
          </p:nvPr>
        </p:nvGraphicFramePr>
        <p:xfrm>
          <a:off x="7507224" y="1088204"/>
          <a:ext cx="416052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 person on a motorcycle&#10;&#10;AI-generated content may be incorrect.">
            <a:extLst>
              <a:ext uri="{FF2B5EF4-FFF2-40B4-BE49-F238E27FC236}">
                <a16:creationId xmlns:a16="http://schemas.microsoft.com/office/drawing/2014/main" id="{01F9406B-A929-F5D0-30D1-A0A0558CA93B}"/>
              </a:ext>
            </a:extLst>
          </p:cNvPr>
          <p:cNvPicPr>
            <a:picLocks noChangeAspect="1"/>
          </p:cNvPicPr>
          <p:nvPr/>
        </p:nvPicPr>
        <p:blipFill>
          <a:blip r:embed="rId7">
            <a:extLst>
              <a:ext uri="{28A0092B-C50C-407E-A947-70E740481C1C}">
                <a14:useLocalDpi xmlns:a14="http://schemas.microsoft.com/office/drawing/2010/main" val="0"/>
              </a:ext>
            </a:extLst>
          </a:blip>
          <a:srcRect l="3021" t="4427" r="4497" b="11336"/>
          <a:stretch/>
        </p:blipFill>
        <p:spPr>
          <a:xfrm>
            <a:off x="524255" y="1764756"/>
            <a:ext cx="6300215" cy="3614688"/>
          </a:xfrm>
          <a:prstGeom prst="rect">
            <a:avLst/>
          </a:prstGeom>
        </p:spPr>
      </p:pic>
    </p:spTree>
    <p:extLst>
      <p:ext uri="{BB962C8B-B14F-4D97-AF65-F5344CB8AC3E}">
        <p14:creationId xmlns:p14="http://schemas.microsoft.com/office/powerpoint/2010/main" val="2692137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C1FA73-8FD5-1998-90A2-D38AAAA14DEE}"/>
            </a:ext>
          </a:extLst>
        </p:cNvPr>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F4F492D4-0E5A-A96E-BC7F-3E32BB240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C89CD7-BEF6-8D17-5444-D3A4E22C6C57}"/>
              </a:ext>
            </a:extLst>
          </p:cNvPr>
          <p:cNvSpPr>
            <a:spLocks noGrp="1"/>
          </p:cNvSpPr>
          <p:nvPr>
            <p:ph type="title"/>
          </p:nvPr>
        </p:nvSpPr>
        <p:spPr>
          <a:xfrm>
            <a:off x="517867" y="976161"/>
            <a:ext cx="6300216" cy="941540"/>
          </a:xfrm>
        </p:spPr>
        <p:txBody>
          <a:bodyPr vert="horz" lIns="91440" tIns="45720" rIns="91440" bIns="45720" rtlCol="0">
            <a:normAutofit fontScale="90000"/>
          </a:bodyPr>
          <a:lstStyle/>
          <a:p>
            <a:pPr>
              <a:lnSpc>
                <a:spcPct val="90000"/>
              </a:lnSpc>
            </a:pPr>
            <a:r>
              <a:rPr lang="en-US" sz="3400" dirty="0"/>
              <a:t>Components of Motorcycle aerodynamics</a:t>
            </a:r>
          </a:p>
        </p:txBody>
      </p:sp>
      <p:sp>
        <p:nvSpPr>
          <p:cNvPr id="53" name="Rectangle 52">
            <a:extLst>
              <a:ext uri="{FF2B5EF4-FFF2-40B4-BE49-F238E27FC236}">
                <a16:creationId xmlns:a16="http://schemas.microsoft.com/office/drawing/2014/main" id="{1338099B-D90C-CB5A-C3C6-DAD6C4C05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3" name="TextBox 2">
            <a:extLst>
              <a:ext uri="{FF2B5EF4-FFF2-40B4-BE49-F238E27FC236}">
                <a16:creationId xmlns:a16="http://schemas.microsoft.com/office/drawing/2014/main" id="{34348092-96F2-0845-0DB8-DCCCEB2BB526}"/>
              </a:ext>
            </a:extLst>
          </p:cNvPr>
          <p:cNvGraphicFramePr/>
          <p:nvPr>
            <p:extLst>
              <p:ext uri="{D42A27DB-BD31-4B8C-83A1-F6EECF244321}">
                <p14:modId xmlns:p14="http://schemas.microsoft.com/office/powerpoint/2010/main" val="3296576756"/>
              </p:ext>
            </p:extLst>
          </p:nvPr>
        </p:nvGraphicFramePr>
        <p:xfrm>
          <a:off x="7507224" y="1088204"/>
          <a:ext cx="416052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red and white motorcycle&#10;&#10;AI-generated content may be incorrect.">
            <a:extLst>
              <a:ext uri="{FF2B5EF4-FFF2-40B4-BE49-F238E27FC236}">
                <a16:creationId xmlns:a16="http://schemas.microsoft.com/office/drawing/2014/main" id="{94137021-C381-B71C-B987-ED97426EC15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4256" y="2307206"/>
            <a:ext cx="6461760" cy="3462589"/>
          </a:xfrm>
          <a:prstGeom prst="rect">
            <a:avLst/>
          </a:prstGeom>
        </p:spPr>
      </p:pic>
    </p:spTree>
    <p:extLst>
      <p:ext uri="{BB962C8B-B14F-4D97-AF65-F5344CB8AC3E}">
        <p14:creationId xmlns:p14="http://schemas.microsoft.com/office/powerpoint/2010/main" val="1113159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AADE0-74FC-3C07-DFEE-4C2DDA84E4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A48995-B834-8F61-A54E-B7F3E2D90F38}"/>
              </a:ext>
            </a:extLst>
          </p:cNvPr>
          <p:cNvSpPr>
            <a:spLocks noGrp="1"/>
          </p:cNvSpPr>
          <p:nvPr>
            <p:ph type="title"/>
          </p:nvPr>
        </p:nvSpPr>
        <p:spPr>
          <a:xfrm>
            <a:off x="517867" y="976161"/>
            <a:ext cx="6300216" cy="941540"/>
          </a:xfrm>
        </p:spPr>
        <p:txBody>
          <a:bodyPr vert="horz" lIns="91440" tIns="45720" rIns="91440" bIns="45720" rtlCol="0">
            <a:normAutofit fontScale="90000"/>
          </a:bodyPr>
          <a:lstStyle/>
          <a:p>
            <a:pPr>
              <a:lnSpc>
                <a:spcPct val="90000"/>
              </a:lnSpc>
            </a:pPr>
            <a:r>
              <a:rPr lang="en-US" sz="3400" dirty="0"/>
              <a:t>Rider positioning &amp; its aerodynamic effects</a:t>
            </a:r>
          </a:p>
        </p:txBody>
      </p:sp>
      <p:graphicFrame>
        <p:nvGraphicFramePr>
          <p:cNvPr id="33" name="TextBox 2">
            <a:extLst>
              <a:ext uri="{FF2B5EF4-FFF2-40B4-BE49-F238E27FC236}">
                <a16:creationId xmlns:a16="http://schemas.microsoft.com/office/drawing/2014/main" id="{E0DCBC7A-5DB5-BA37-C1AF-1FA37F67D9B7}"/>
              </a:ext>
            </a:extLst>
          </p:cNvPr>
          <p:cNvGraphicFramePr/>
          <p:nvPr>
            <p:extLst>
              <p:ext uri="{D42A27DB-BD31-4B8C-83A1-F6EECF244321}">
                <p14:modId xmlns:p14="http://schemas.microsoft.com/office/powerpoint/2010/main" val="1242754906"/>
              </p:ext>
            </p:extLst>
          </p:nvPr>
        </p:nvGraphicFramePr>
        <p:xfrm>
          <a:off x="7507224" y="1088204"/>
          <a:ext cx="416052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person riding a motorcycle&#10;&#10;AI-generated content may be incorrect.">
            <a:extLst>
              <a:ext uri="{FF2B5EF4-FFF2-40B4-BE49-F238E27FC236}">
                <a16:creationId xmlns:a16="http://schemas.microsoft.com/office/drawing/2014/main" id="{D7671ADD-AE46-0149-94A5-735988C57ED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4256" y="1802403"/>
            <a:ext cx="5571744" cy="4309760"/>
          </a:xfrm>
          <a:prstGeom prst="rect">
            <a:avLst/>
          </a:prstGeom>
        </p:spPr>
      </p:pic>
    </p:spTree>
    <p:extLst>
      <p:ext uri="{BB962C8B-B14F-4D97-AF65-F5344CB8AC3E}">
        <p14:creationId xmlns:p14="http://schemas.microsoft.com/office/powerpoint/2010/main" val="3801861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975E2B-1140-AC49-EF8E-CE4C976FEC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0B2729-8E4E-C966-F0A2-AC1B2BE32CED}"/>
              </a:ext>
            </a:extLst>
          </p:cNvPr>
          <p:cNvSpPr>
            <a:spLocks noGrp="1"/>
          </p:cNvSpPr>
          <p:nvPr>
            <p:ph type="title"/>
          </p:nvPr>
        </p:nvSpPr>
        <p:spPr>
          <a:xfrm>
            <a:off x="517867" y="976161"/>
            <a:ext cx="6300216" cy="941540"/>
          </a:xfrm>
        </p:spPr>
        <p:txBody>
          <a:bodyPr vert="horz" lIns="91440" tIns="45720" rIns="91440" bIns="45720" rtlCol="0">
            <a:normAutofit fontScale="90000"/>
          </a:bodyPr>
          <a:lstStyle/>
          <a:p>
            <a:pPr>
              <a:lnSpc>
                <a:spcPct val="90000"/>
              </a:lnSpc>
            </a:pPr>
            <a:r>
              <a:rPr lang="en-US" sz="3400" dirty="0"/>
              <a:t>Computational method and experimental </a:t>
            </a:r>
            <a:r>
              <a:rPr lang="en-US" sz="3400" dirty="0" err="1"/>
              <a:t>vaildation</a:t>
            </a:r>
            <a:endParaRPr lang="en-US" sz="3400" dirty="0"/>
          </a:p>
        </p:txBody>
      </p:sp>
      <p:graphicFrame>
        <p:nvGraphicFramePr>
          <p:cNvPr id="33" name="TextBox 2">
            <a:extLst>
              <a:ext uri="{FF2B5EF4-FFF2-40B4-BE49-F238E27FC236}">
                <a16:creationId xmlns:a16="http://schemas.microsoft.com/office/drawing/2014/main" id="{82EA30CA-F5D3-8514-8C62-0AB2C2D51292}"/>
              </a:ext>
            </a:extLst>
          </p:cNvPr>
          <p:cNvGraphicFramePr/>
          <p:nvPr>
            <p:extLst>
              <p:ext uri="{D42A27DB-BD31-4B8C-83A1-F6EECF244321}">
                <p14:modId xmlns:p14="http://schemas.microsoft.com/office/powerpoint/2010/main" val="581856876"/>
              </p:ext>
            </p:extLst>
          </p:nvPr>
        </p:nvGraphicFramePr>
        <p:xfrm>
          <a:off x="7507224" y="1088204"/>
          <a:ext cx="416052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person on a motorcycle&#10;&#10;AI-generated content may be incorrect.">
            <a:extLst>
              <a:ext uri="{FF2B5EF4-FFF2-40B4-BE49-F238E27FC236}">
                <a16:creationId xmlns:a16="http://schemas.microsoft.com/office/drawing/2014/main" id="{EF7FB7FA-191A-9D56-561B-D2B89036438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4256" y="2155174"/>
            <a:ext cx="5369586" cy="3123860"/>
          </a:xfrm>
          <a:prstGeom prst="rect">
            <a:avLst/>
          </a:prstGeom>
        </p:spPr>
      </p:pic>
    </p:spTree>
    <p:extLst>
      <p:ext uri="{BB962C8B-B14F-4D97-AF65-F5344CB8AC3E}">
        <p14:creationId xmlns:p14="http://schemas.microsoft.com/office/powerpoint/2010/main" val="2022643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647CAE-4AB5-1290-7CC7-5BDB7B3A53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D00220-DA07-57AB-9D7F-79E77E862F1F}"/>
              </a:ext>
            </a:extLst>
          </p:cNvPr>
          <p:cNvSpPr>
            <a:spLocks noGrp="1"/>
          </p:cNvSpPr>
          <p:nvPr>
            <p:ph type="title"/>
          </p:nvPr>
        </p:nvSpPr>
        <p:spPr>
          <a:xfrm>
            <a:off x="517867" y="976161"/>
            <a:ext cx="6300216" cy="941540"/>
          </a:xfrm>
        </p:spPr>
        <p:txBody>
          <a:bodyPr vert="horz" lIns="91440" tIns="45720" rIns="91440" bIns="45720" rtlCol="0">
            <a:normAutofit fontScale="90000"/>
          </a:bodyPr>
          <a:lstStyle/>
          <a:p>
            <a:pPr>
              <a:lnSpc>
                <a:spcPct val="90000"/>
              </a:lnSpc>
            </a:pPr>
            <a:r>
              <a:rPr lang="en-US" sz="3400" dirty="0"/>
              <a:t>CAD and CFD in advanced aerodynamic design</a:t>
            </a:r>
          </a:p>
        </p:txBody>
      </p:sp>
      <p:graphicFrame>
        <p:nvGraphicFramePr>
          <p:cNvPr id="33" name="TextBox 2">
            <a:extLst>
              <a:ext uri="{FF2B5EF4-FFF2-40B4-BE49-F238E27FC236}">
                <a16:creationId xmlns:a16="http://schemas.microsoft.com/office/drawing/2014/main" id="{6923C80E-1285-72C9-672A-8AC71B90E1E4}"/>
              </a:ext>
            </a:extLst>
          </p:cNvPr>
          <p:cNvGraphicFramePr/>
          <p:nvPr>
            <p:extLst>
              <p:ext uri="{D42A27DB-BD31-4B8C-83A1-F6EECF244321}">
                <p14:modId xmlns:p14="http://schemas.microsoft.com/office/powerpoint/2010/main" val="2890352277"/>
              </p:ext>
            </p:extLst>
          </p:nvPr>
        </p:nvGraphicFramePr>
        <p:xfrm>
          <a:off x="7507224" y="1088204"/>
          <a:ext cx="416052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person on a motorcycle&#10;&#10;AI-generated content may be incorrect.">
            <a:extLst>
              <a:ext uri="{FF2B5EF4-FFF2-40B4-BE49-F238E27FC236}">
                <a16:creationId xmlns:a16="http://schemas.microsoft.com/office/drawing/2014/main" id="{0C31D8D1-AE91-BA86-3CA9-87DF157F635B}"/>
              </a:ext>
            </a:extLst>
          </p:cNvPr>
          <p:cNvPicPr>
            <a:picLocks noChangeAspect="1"/>
          </p:cNvPicPr>
          <p:nvPr/>
        </p:nvPicPr>
        <p:blipFill>
          <a:blip r:embed="rId7">
            <a:extLst>
              <a:ext uri="{28A0092B-C50C-407E-A947-70E740481C1C}">
                <a14:useLocalDpi xmlns:a14="http://schemas.microsoft.com/office/drawing/2010/main" val="0"/>
              </a:ext>
            </a:extLst>
          </a:blip>
          <a:srcRect t="2451"/>
          <a:stretch/>
        </p:blipFill>
        <p:spPr>
          <a:xfrm>
            <a:off x="517867" y="2117558"/>
            <a:ext cx="6394506" cy="3545305"/>
          </a:xfrm>
          <a:prstGeom prst="rect">
            <a:avLst/>
          </a:prstGeom>
        </p:spPr>
      </p:pic>
    </p:spTree>
    <p:extLst>
      <p:ext uri="{BB962C8B-B14F-4D97-AF65-F5344CB8AC3E}">
        <p14:creationId xmlns:p14="http://schemas.microsoft.com/office/powerpoint/2010/main" val="2571584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40887C-F762-B3E2-F601-2F6ABADB17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5073FA-3D94-2EA1-1DC1-D2C6630EC844}"/>
              </a:ext>
            </a:extLst>
          </p:cNvPr>
          <p:cNvSpPr>
            <a:spLocks noGrp="1"/>
          </p:cNvSpPr>
          <p:nvPr>
            <p:ph type="title"/>
          </p:nvPr>
        </p:nvSpPr>
        <p:spPr>
          <a:xfrm>
            <a:off x="517867" y="976161"/>
            <a:ext cx="6300216" cy="941540"/>
          </a:xfrm>
        </p:spPr>
        <p:txBody>
          <a:bodyPr vert="horz" lIns="91440" tIns="45720" rIns="91440" bIns="45720" rtlCol="0">
            <a:normAutofit fontScale="90000"/>
          </a:bodyPr>
          <a:lstStyle/>
          <a:p>
            <a:pPr>
              <a:lnSpc>
                <a:spcPct val="90000"/>
              </a:lnSpc>
            </a:pPr>
            <a:r>
              <a:rPr lang="en-US" sz="3400" dirty="0"/>
              <a:t>Challenges in aerodynamic </a:t>
            </a:r>
            <a:r>
              <a:rPr lang="en-US" sz="3400" dirty="0" err="1"/>
              <a:t>devlopment</a:t>
            </a:r>
            <a:endParaRPr lang="en-US" sz="3400" dirty="0"/>
          </a:p>
        </p:txBody>
      </p:sp>
      <p:graphicFrame>
        <p:nvGraphicFramePr>
          <p:cNvPr id="33" name="TextBox 2">
            <a:extLst>
              <a:ext uri="{FF2B5EF4-FFF2-40B4-BE49-F238E27FC236}">
                <a16:creationId xmlns:a16="http://schemas.microsoft.com/office/drawing/2014/main" id="{13F7FB6B-736A-F098-6668-7F05A0372813}"/>
              </a:ext>
            </a:extLst>
          </p:cNvPr>
          <p:cNvGraphicFramePr/>
          <p:nvPr>
            <p:extLst>
              <p:ext uri="{D42A27DB-BD31-4B8C-83A1-F6EECF244321}">
                <p14:modId xmlns:p14="http://schemas.microsoft.com/office/powerpoint/2010/main" val="591899345"/>
              </p:ext>
            </p:extLst>
          </p:nvPr>
        </p:nvGraphicFramePr>
        <p:xfrm>
          <a:off x="7507224" y="1088204"/>
          <a:ext cx="416052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several images of a person on a motorcycle&#10;&#10;AI-generated content may be incorrect.">
            <a:extLst>
              <a:ext uri="{FF2B5EF4-FFF2-40B4-BE49-F238E27FC236}">
                <a16:creationId xmlns:a16="http://schemas.microsoft.com/office/drawing/2014/main" id="{727594C6-4F55-1D64-E697-92A363E084D5}"/>
              </a:ext>
            </a:extLst>
          </p:cNvPr>
          <p:cNvPicPr>
            <a:picLocks noChangeAspect="1"/>
          </p:cNvPicPr>
          <p:nvPr/>
        </p:nvPicPr>
        <p:blipFill>
          <a:blip r:embed="rId7">
            <a:extLst>
              <a:ext uri="{28A0092B-C50C-407E-A947-70E740481C1C}">
                <a14:useLocalDpi xmlns:a14="http://schemas.microsoft.com/office/drawing/2010/main" val="0"/>
              </a:ext>
            </a:extLst>
          </a:blip>
          <a:srcRect l="945" t="1397"/>
          <a:stretch/>
        </p:blipFill>
        <p:spPr>
          <a:xfrm>
            <a:off x="524256" y="2268493"/>
            <a:ext cx="4721512" cy="3613346"/>
          </a:xfrm>
          <a:prstGeom prst="rect">
            <a:avLst/>
          </a:prstGeom>
        </p:spPr>
      </p:pic>
    </p:spTree>
    <p:extLst>
      <p:ext uri="{BB962C8B-B14F-4D97-AF65-F5344CB8AC3E}">
        <p14:creationId xmlns:p14="http://schemas.microsoft.com/office/powerpoint/2010/main" val="2162721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D32DBD-2CEE-CE34-AED6-A6435DC66B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E4D090-9E9E-3E3A-9ED5-D40990C1B9CF}"/>
              </a:ext>
            </a:extLst>
          </p:cNvPr>
          <p:cNvSpPr>
            <a:spLocks noGrp="1"/>
          </p:cNvSpPr>
          <p:nvPr>
            <p:ph type="title"/>
          </p:nvPr>
        </p:nvSpPr>
        <p:spPr>
          <a:xfrm>
            <a:off x="517867" y="976161"/>
            <a:ext cx="6300216" cy="941540"/>
          </a:xfrm>
        </p:spPr>
        <p:txBody>
          <a:bodyPr vert="horz" lIns="91440" tIns="45720" rIns="91440" bIns="45720" rtlCol="0">
            <a:normAutofit fontScale="90000"/>
          </a:bodyPr>
          <a:lstStyle/>
          <a:p>
            <a:pPr>
              <a:lnSpc>
                <a:spcPct val="90000"/>
              </a:lnSpc>
            </a:pPr>
            <a:r>
              <a:rPr lang="en-US" sz="3400" dirty="0"/>
              <a:t>Real world application in racing</a:t>
            </a:r>
          </a:p>
        </p:txBody>
      </p:sp>
      <p:graphicFrame>
        <p:nvGraphicFramePr>
          <p:cNvPr id="33" name="TextBox 2">
            <a:extLst>
              <a:ext uri="{FF2B5EF4-FFF2-40B4-BE49-F238E27FC236}">
                <a16:creationId xmlns:a16="http://schemas.microsoft.com/office/drawing/2014/main" id="{99C527D3-1E74-42D5-3E85-EB2785BBC956}"/>
              </a:ext>
            </a:extLst>
          </p:cNvPr>
          <p:cNvGraphicFramePr/>
          <p:nvPr>
            <p:extLst>
              <p:ext uri="{D42A27DB-BD31-4B8C-83A1-F6EECF244321}">
                <p14:modId xmlns:p14="http://schemas.microsoft.com/office/powerpoint/2010/main" val="1657416046"/>
              </p:ext>
            </p:extLst>
          </p:nvPr>
        </p:nvGraphicFramePr>
        <p:xfrm>
          <a:off x="7507224" y="1088204"/>
          <a:ext cx="416052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group of people on motorcycles on a track&#10;&#10;AI-generated content may be incorrect.">
            <a:extLst>
              <a:ext uri="{FF2B5EF4-FFF2-40B4-BE49-F238E27FC236}">
                <a16:creationId xmlns:a16="http://schemas.microsoft.com/office/drawing/2014/main" id="{115D67A5-1BC3-639D-AA18-EB1963F16626}"/>
              </a:ext>
            </a:extLst>
          </p:cNvPr>
          <p:cNvPicPr>
            <a:picLocks noChangeAspect="1"/>
          </p:cNvPicPr>
          <p:nvPr/>
        </p:nvPicPr>
        <p:blipFill>
          <a:blip r:embed="rId7">
            <a:extLst>
              <a:ext uri="{28A0092B-C50C-407E-A947-70E740481C1C}">
                <a14:useLocalDpi xmlns:a14="http://schemas.microsoft.com/office/drawing/2010/main" val="0"/>
              </a:ext>
            </a:extLst>
          </a:blip>
          <a:srcRect l="3789" t="4744" r="4445" b="9984"/>
          <a:stretch/>
        </p:blipFill>
        <p:spPr>
          <a:xfrm>
            <a:off x="517867" y="1749683"/>
            <a:ext cx="6300216" cy="4264040"/>
          </a:xfrm>
          <a:prstGeom prst="rect">
            <a:avLst/>
          </a:prstGeom>
        </p:spPr>
      </p:pic>
    </p:spTree>
    <p:extLst>
      <p:ext uri="{BB962C8B-B14F-4D97-AF65-F5344CB8AC3E}">
        <p14:creationId xmlns:p14="http://schemas.microsoft.com/office/powerpoint/2010/main" val="3599989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2C0FB-837B-6603-0EFF-C2971E3A10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DB8812-04EF-A270-4CB6-C5B74371B1CA}"/>
              </a:ext>
            </a:extLst>
          </p:cNvPr>
          <p:cNvSpPr>
            <a:spLocks noGrp="1"/>
          </p:cNvSpPr>
          <p:nvPr>
            <p:ph type="title"/>
          </p:nvPr>
        </p:nvSpPr>
        <p:spPr>
          <a:xfrm>
            <a:off x="517867" y="976161"/>
            <a:ext cx="6300216" cy="941540"/>
          </a:xfrm>
        </p:spPr>
        <p:txBody>
          <a:bodyPr vert="horz" lIns="91440" tIns="45720" rIns="91440" bIns="45720" rtlCol="0">
            <a:normAutofit fontScale="90000"/>
          </a:bodyPr>
          <a:lstStyle/>
          <a:p>
            <a:pPr>
              <a:lnSpc>
                <a:spcPct val="90000"/>
              </a:lnSpc>
            </a:pPr>
            <a:r>
              <a:rPr lang="en-US" sz="3400"/>
              <a:t>Future trends and sustainable Innovations</a:t>
            </a:r>
            <a:endParaRPr lang="en-US" sz="3400" dirty="0"/>
          </a:p>
        </p:txBody>
      </p:sp>
      <p:graphicFrame>
        <p:nvGraphicFramePr>
          <p:cNvPr id="33" name="TextBox 2">
            <a:extLst>
              <a:ext uri="{FF2B5EF4-FFF2-40B4-BE49-F238E27FC236}">
                <a16:creationId xmlns:a16="http://schemas.microsoft.com/office/drawing/2014/main" id="{4B51368F-3E26-D1B4-E96C-7E357FF5B4E1}"/>
              </a:ext>
            </a:extLst>
          </p:cNvPr>
          <p:cNvGraphicFramePr/>
          <p:nvPr>
            <p:extLst>
              <p:ext uri="{D42A27DB-BD31-4B8C-83A1-F6EECF244321}">
                <p14:modId xmlns:p14="http://schemas.microsoft.com/office/powerpoint/2010/main" val="3815926685"/>
              </p:ext>
            </p:extLst>
          </p:nvPr>
        </p:nvGraphicFramePr>
        <p:xfrm>
          <a:off x="7507224" y="1088204"/>
          <a:ext cx="416052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E9285392-C562-4762-CA2E-0B8D31412D6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17867" y="1917701"/>
            <a:ext cx="6460449" cy="4255866"/>
          </a:xfrm>
          <a:prstGeom prst="rect">
            <a:avLst/>
          </a:prstGeom>
        </p:spPr>
      </p:pic>
    </p:spTree>
    <p:extLst>
      <p:ext uri="{BB962C8B-B14F-4D97-AF65-F5344CB8AC3E}">
        <p14:creationId xmlns:p14="http://schemas.microsoft.com/office/powerpoint/2010/main" val="2321869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52A9B8-9862-ADE5-3B6B-DF64D7DD3F4D}"/>
            </a:ext>
          </a:extLst>
        </p:cNvPr>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5E3056-9716-47AE-4735-DAF343F66ABB}"/>
              </a:ext>
            </a:extLst>
          </p:cNvPr>
          <p:cNvSpPr>
            <a:spLocks noGrp="1"/>
          </p:cNvSpPr>
          <p:nvPr>
            <p:ph type="title"/>
          </p:nvPr>
        </p:nvSpPr>
        <p:spPr>
          <a:xfrm>
            <a:off x="521208" y="976160"/>
            <a:ext cx="11155680" cy="943075"/>
          </a:xfrm>
        </p:spPr>
        <p:txBody>
          <a:bodyPr vert="horz" lIns="91440" tIns="45720" rIns="91440" bIns="45720" rtlCol="0">
            <a:normAutofit/>
          </a:bodyPr>
          <a:lstStyle/>
          <a:p>
            <a:r>
              <a:rPr lang="en-IN" sz="4400" dirty="0"/>
              <a:t>Reference </a:t>
            </a:r>
            <a:endParaRPr lang="en-US" sz="4400" dirty="0"/>
          </a:p>
        </p:txBody>
      </p:sp>
      <p:sp>
        <p:nvSpPr>
          <p:cNvPr id="40" name="Rectangle 39">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3" name="TextBox 2">
            <a:extLst>
              <a:ext uri="{FF2B5EF4-FFF2-40B4-BE49-F238E27FC236}">
                <a16:creationId xmlns:a16="http://schemas.microsoft.com/office/drawing/2014/main" id="{D2A9F7AF-0FE7-4FA7-9A91-BCC384E56699}"/>
              </a:ext>
            </a:extLst>
          </p:cNvPr>
          <p:cNvGraphicFramePr/>
          <p:nvPr>
            <p:extLst>
              <p:ext uri="{D42A27DB-BD31-4B8C-83A1-F6EECF244321}">
                <p14:modId xmlns:p14="http://schemas.microsoft.com/office/powerpoint/2010/main" val="3458942683"/>
              </p:ext>
            </p:extLst>
          </p:nvPr>
        </p:nvGraphicFramePr>
        <p:xfrm>
          <a:off x="528320" y="2578608"/>
          <a:ext cx="11155680" cy="376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0098257"/>
      </p:ext>
    </p:extLst>
  </p:cSld>
  <p:clrMapOvr>
    <a:masterClrMapping/>
  </p:clrMapOvr>
</p:sld>
</file>

<file path=ppt/theme/theme1.xml><?xml version="1.0" encoding="utf-8"?>
<a:theme xmlns:a="http://schemas.openxmlformats.org/drawingml/2006/main" name="GestaltVTI">
  <a:themeElements>
    <a:clrScheme name="Custom 86">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135</TotalTime>
  <Words>683</Words>
  <Application>Microsoft Office PowerPoint</Application>
  <PresentationFormat>Widescreen</PresentationFormat>
  <Paragraphs>69</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Bierstadt</vt:lpstr>
      <vt:lpstr>GestaltVTI</vt:lpstr>
      <vt:lpstr>The aerodynamics of racing motorcycles</vt:lpstr>
      <vt:lpstr>What is aerodynamic?</vt:lpstr>
      <vt:lpstr>Brief history of aerodynamics in racing motorcycle</vt:lpstr>
      <vt:lpstr>Key aerodynamic principle</vt:lpstr>
      <vt:lpstr>Components of Motorcycle aerodynamics</vt:lpstr>
      <vt:lpstr>Rider positioning &amp; its aerodynamic effects</vt:lpstr>
      <vt:lpstr>Computational method and experimental vaildation</vt:lpstr>
      <vt:lpstr>CAD and CFD in advanced aerodynamic design</vt:lpstr>
      <vt:lpstr>Challenges in aerodynamic devlopment</vt:lpstr>
      <vt:lpstr>Real world application in racing</vt:lpstr>
      <vt:lpstr>Future trends and sustainable Innovations</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Abhishek Vagadiya</dc:creator>
  <cp:lastModifiedBy>Abhishek Vagadiya</cp:lastModifiedBy>
  <cp:revision>1</cp:revision>
  <dcterms:created xsi:type="dcterms:W3CDTF">2025-02-12T21:05:56Z</dcterms:created>
  <dcterms:modified xsi:type="dcterms:W3CDTF">2025-02-12T23:20:58Z</dcterms:modified>
</cp:coreProperties>
</file>