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8" r:id="rId2"/>
    <p:sldId id="459" r:id="rId3"/>
    <p:sldId id="452" r:id="rId4"/>
    <p:sldId id="513" r:id="rId5"/>
    <p:sldId id="472" r:id="rId6"/>
    <p:sldId id="473" r:id="rId7"/>
    <p:sldId id="514" r:id="rId8"/>
    <p:sldId id="421" r:id="rId9"/>
    <p:sldId id="760" r:id="rId10"/>
    <p:sldId id="439" r:id="rId11"/>
    <p:sldId id="458" r:id="rId12"/>
    <p:sldId id="441" r:id="rId13"/>
    <p:sldId id="442" r:id="rId14"/>
    <p:sldId id="443" r:id="rId15"/>
    <p:sldId id="515" r:id="rId16"/>
    <p:sldId id="516" r:id="rId17"/>
    <p:sldId id="517" r:id="rId18"/>
    <p:sldId id="334" r:id="rId19"/>
    <p:sldId id="371" r:id="rId20"/>
    <p:sldId id="397" r:id="rId21"/>
    <p:sldId id="372" r:id="rId22"/>
    <p:sldId id="356" r:id="rId23"/>
    <p:sldId id="761" r:id="rId24"/>
    <p:sldId id="385" r:id="rId25"/>
    <p:sldId id="377" r:id="rId26"/>
    <p:sldId id="518" r:id="rId27"/>
    <p:sldId id="494" r:id="rId28"/>
    <p:sldId id="379" r:id="rId29"/>
    <p:sldId id="381" r:id="rId30"/>
    <p:sldId id="380" r:id="rId31"/>
    <p:sldId id="382" r:id="rId32"/>
    <p:sldId id="383" r:id="rId33"/>
    <p:sldId id="759" r:id="rId34"/>
    <p:sldId id="667" r:id="rId35"/>
    <p:sldId id="543" r:id="rId36"/>
    <p:sldId id="756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B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F8F9E4-0D89-4B1A-9719-6861F474822E}" v="114" dt="2026-06-06T11:37:51.7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09" autoAdjust="0"/>
    <p:restoredTop sz="94660"/>
  </p:normalViewPr>
  <p:slideViewPr>
    <p:cSldViewPr snapToGrid="0">
      <p:cViewPr>
        <p:scale>
          <a:sx n="41" d="100"/>
          <a:sy n="41" d="100"/>
        </p:scale>
        <p:origin x="1348" y="6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C2C80-2C25-4A08-A7F1-33C08A397F1F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07958-B682-4645-A77B-299F5C2AD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9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08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96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7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04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313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EEE0D841-6CDA-F74D-B12A-81A94E171C5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DC961BF4-B2A4-E544-98D0-3447CA377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EAA68425-8F5C-4C48-96DE-4FC551E829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22AFDAC-3CB2-6349-9147-AB40C31D8650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98765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8D9B5F95-589E-A24D-83FC-C880D4F76D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A0B5BD1-5F52-D34A-AB7C-46639024DA01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1389155E-CE37-864D-A01F-4EB77102F5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1F8ACFF2-1C38-E546-A82E-67B9915EF3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5070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C81930F8-E944-9B43-967D-B06457CF94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3E1C1AF-EF2A-A24C-A12E-20C389BEF80C}" type="slidenum">
              <a:rPr lang="en-US" altLang="en-US" sz="1200"/>
              <a:pPr/>
              <a:t>20</a:t>
            </a:fld>
            <a:endParaRPr lang="en-US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7EEB5EB7-1294-4242-A30B-9169625ADF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19BCC7AF-8E58-6841-8305-77225712A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394302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A45143E3-68BB-4148-B021-842E51B4AE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52FCCC-DDBB-6C4B-8053-F95719A3547C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7B59AE40-6987-F342-B7F5-C57D15BFA8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B1233121-5B0C-3D48-84DC-FDF2E033AF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78367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D2645DCC-CC2E-244C-B7B5-6AC1D616A6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D6587029-23E2-184F-9508-E3216217F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DE3E866E-D54F-8E4C-94F3-9876FA63BD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D830A95-5FD7-D34B-8372-CE6BADB9C4CD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851238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BA1893D1-20F8-B041-B952-FD27B46783B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636881E0-9F63-6A48-BB92-5086B19A5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BE0C2022-03CE-D54C-B3D1-0C5DEB4540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6A041F-E5F3-B746-9101-3F565B5DA464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391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50F1E086-6A4A-9C4D-B298-B6A5074B62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6C2BB4D9-5387-A24C-A12D-9A355AFA0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1F958F3D-D9F4-7F4D-B1CD-48B84AA86B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C0D67D-AC1B-1A46-AC59-AF3143F00897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6254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6CC9D063-7ED6-6D4E-96AE-8D62B3EBD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66063E71-A43D-DC49-9C6E-877331AE7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1E2E94C9-C704-8344-9CA6-48451FF35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6907A36-C87A-E544-821F-04DA77626154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296412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5E4EEBC3-DD3F-BF4A-93FC-9BA00F3ECF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0E1F77EB-F882-C649-AC34-3351ADD95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CF845C73-AEEE-0841-A523-976A9C5EA7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92BC3ED-0E53-C541-BCAC-1597816901C4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205112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AFDF1E5F-A70B-D44A-BDDD-4C8931D438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6C16A299-6E3B-D043-ADFB-5B01F6D06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4CC45FC8-EDC6-1B45-811C-7C43561ED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8370E54-FB6B-DD4F-A28C-C6207CE9D226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165734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9ED4959B-F812-744E-8D9D-6E2A81477D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C05C80B1-4BC6-2B42-9585-BDA0E9B23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8EA3A96-CC04-B841-BD19-2EB6CFB2D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FCC6A8-94C0-3F47-BF0F-907DB4FD085E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469008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9449DF8A-1968-844D-86AC-6242705D4B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9E339650-ADD0-704A-874E-5E7BF20F3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E406AA6F-921A-4F4F-BA57-317CD4ACD8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96A5FB7-33C9-564F-8A56-E4979245FDAB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404618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FFBCE3F0-32F4-F74B-BF11-C0433008E1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12426241-EF20-4A4F-AD91-CDA83FCFC2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CFB4F228-4916-3A4E-82E9-7BB64F0A8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4970626-5A80-754F-B57D-C28124099E15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046388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0E3D9F7F-5FBD-1940-B184-34E0940A2B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400202-0E75-DB4E-A558-C4A170947CAD}" type="slidenum">
              <a:rPr lang="en-US" altLang="en-US" sz="1200"/>
              <a:pPr/>
              <a:t>33</a:t>
            </a:fld>
            <a:endParaRPr lang="en-US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6A6A835B-BF43-4F44-A4D0-D5E38F75AD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B12801D0-B904-384C-A179-0AEC8F72E5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205286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07958-B682-4645-A77B-299F5C2ADF9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84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1BF9-3926-4693-A738-1BEC38B9D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C3BEF-0F4D-4ED8-9946-26B776B26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F498-FE50-452C-9061-852475F02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9B79F-91AF-4F40-8176-C2F25CC62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5CB8D-F261-4DF7-92E7-6FD6E1F8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B584-E543-4895-AE87-D787D639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3B54-B6CA-4928-B699-DB84FC8DE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EE0A5-25C3-40F8-B778-F714718C6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5E627-A7E3-447C-9649-CE32F717B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ACB2F-42F7-4D49-9F08-5C712C968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41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75DBA-A6DE-41B2-8D9F-995EBC3AC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34EA5-DB7B-4313-86B1-76918C1D3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39DA9-24F1-438A-8802-FDF0D324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CF928-6638-4545-B8E0-0B75FF482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146A7-34F9-4BA8-9D00-01ACCD9D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41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247E-F35D-4060-86DA-CD243D97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B12C4-B429-4642-BA64-EEC72BADA7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AC6C8-28B5-4354-A1BE-74A2B96D4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98892-E280-41C1-87F0-30DE992C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39EC-F21A-4747-87FC-B7D061B0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4399-208E-4FA0-B379-A6B13AB3F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2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53AA6-028F-44EA-A82F-D5EFE3B2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C0FCF-DBFC-451E-835C-8851E5867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C53EE-5D8B-475B-ADDF-AF5786FEA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F71E4-07CC-47D6-9209-D0248A7FD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092F9-3AB4-48E6-974C-E73913CC6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AF7C1A-9253-4750-BB0A-5F8F39D81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A92A57-58E7-4527-A6C8-E59705C4D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F16CE-088C-42D1-BD6F-1191F7F0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0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09F6-DFB8-4B31-9E79-95A5D3F22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9A41C2-635A-4E08-92F7-93D21FD81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A23E-2510-4228-AC4F-E7C39DAD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8C569D-CF9F-460F-B68F-3B90235BD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94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3C2D3-E572-48FD-8795-C05DED47F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C4DE4-36F2-4B79-9767-FB10D4D05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3D08A-F09E-4D61-A233-7B056D338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6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EEC2-AFC4-40EA-BE3E-E28A108B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E147C-BFCF-44FF-B5D0-C5AACCE5A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D5D6B5-3DC0-455D-8F1F-E4E793265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7D463-5F23-4768-81A1-EF929D46B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298AB-CD13-4CC9-964E-376F2FAA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93C79-AEC5-4AEE-9929-501ADC13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5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1C8C-BE18-4B20-A161-75D670E7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836519-A662-4302-96A2-22213CB28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6C8B6-4105-47BF-879C-F564FD346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1AD1C-94CF-4ADE-B075-E5763D859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8D71-8CF1-4D9A-AB3A-4A11586F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777DD-BB89-45D5-9D87-025E0847B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6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2833-E4A8-45B2-A69B-04EED9246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AE5C9C-1FB4-4B3A-BDC3-3A8B33486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0E772-25E4-4E8B-8F0B-4EC8EE9B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839E9-46DE-4F45-A7DC-082AB253F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50FF-30F4-4210-8E18-BE83F8FE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5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5B59F8-2597-424B-A68D-9F70D63B7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E44414-427C-42AE-A799-9EB4874D97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46FD6-A37C-4EBC-A961-C65139ED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7D25-E601-4A59-AA6F-430D2136B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E9F3F-63D7-46A6-902F-C8EF34D7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5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6457-B61F-4DC1-14B8-E3E97375A1C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1225" y="1484313"/>
            <a:ext cx="10514013" cy="42481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85ADC2C-7C40-2B1B-D6D7-1744D96F8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9292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EAD4B4-78F5-4CC5-84B5-7DF08FED0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306D4-6E6C-461A-AB2F-7A20EB4F0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B8E89-5F49-464D-BA42-C86ACB299A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CF70F-F933-45F2-B5F4-D10202ED8A05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5DC31-784E-4A01-B200-FF3963759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56DD7-3F01-4EDF-8CD1-CEAE282F5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yzAgyl6wk0?feature=oembed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rawpixel.com/search/quize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profesoracarolinapr.blogspot.com/2018/06/la-innovacion-educativa.html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ultinclude.eu/2020/09/22/transition-to-digital-education-from-classroom-presentations-to-online-presentations/" TargetMode="External"/><Relationship Id="rId5" Type="http://schemas.openxmlformats.org/officeDocument/2006/relationships/image" Target="../media/image10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41354" y="3429000"/>
            <a:ext cx="7906789" cy="1759531"/>
          </a:xfrm>
        </p:spPr>
        <p:txBody>
          <a:bodyPr rtlCol="0" anchor="t">
            <a:normAutofit/>
          </a:bodyPr>
          <a:lstStyle/>
          <a:p>
            <a:pPr>
              <a:lnSpc>
                <a:spcPct val="120000"/>
              </a:lnSpc>
              <a:defRPr/>
            </a:pPr>
            <a:r>
              <a:rPr lang="en-US" altLang="en-US" sz="4400" b="1" dirty="0">
                <a:highlight>
                  <a:srgbClr val="FFFFCC"/>
                </a:highlight>
              </a:rPr>
              <a:t>Week 5 – </a:t>
            </a:r>
            <a:r>
              <a:rPr lang="en-GB" sz="4400" b="1" dirty="0">
                <a:highlight>
                  <a:srgbClr val="FFFFCC"/>
                </a:highlight>
              </a:rPr>
              <a:t>Workforce Planning</a:t>
            </a:r>
            <a:endParaRPr lang="en-US" altLang="en-US" sz="4400" b="1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114300"/>
            <a:ext cx="12192000" cy="2064774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0070C0"/>
                </a:solidFill>
                <a:highlight>
                  <a:srgbClr val="FFFF00"/>
                </a:highlight>
              </a:rPr>
              <a:t>Developing and Managing Individuals and Teams (LCLM5002_BIRM)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75DFA8B-A111-553D-7B48-FA6CC05D6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210161"/>
            <a:ext cx="12192000" cy="164783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5954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Human Resource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8717"/>
            <a:ext cx="6052127" cy="293826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7000" dirty="0"/>
              <a:t>Planning refers to a set of techniques, an approach and a mindset, all of which relate to achieving specific objectives.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E063A4-0A0A-E10E-A9D8-C6EBFCB83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  <p:pic>
        <p:nvPicPr>
          <p:cNvPr id="5" name="Online Media 4" title="HR Planning: How to Apply Human Resource Planning in Practice [2025]">
            <a:hlinkClick r:id="" action="ppaction://media"/>
            <a:extLst>
              <a:ext uri="{FF2B5EF4-FFF2-40B4-BE49-F238E27FC236}">
                <a16:creationId xmlns:a16="http://schemas.microsoft.com/office/drawing/2014/main" id="{C0CCBB4E-34AC-206D-7408-6410C28BFC7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176655" y="1464938"/>
            <a:ext cx="5015345" cy="2604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96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527" y="0"/>
            <a:ext cx="10515600" cy="47538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</a:rPr>
              <a:t>Strategy – levels within the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2509" y="1119909"/>
            <a:ext cx="6785775" cy="411065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sz="4200" dirty="0"/>
              <a:t>Strategy can exist at varying levels</a:t>
            </a:r>
          </a:p>
          <a:p>
            <a:r>
              <a:rPr lang="en-GB" sz="4200" b="1" dirty="0"/>
              <a:t>Corporate</a:t>
            </a:r>
            <a:r>
              <a:rPr lang="en-GB" sz="4200" dirty="0"/>
              <a:t> – company wide</a:t>
            </a:r>
          </a:p>
          <a:p>
            <a:pPr marL="0" indent="0">
              <a:buNone/>
            </a:pPr>
            <a:endParaRPr lang="en-GB" sz="4200" dirty="0"/>
          </a:p>
          <a:p>
            <a:r>
              <a:rPr lang="en-GB" sz="4200" b="1" dirty="0"/>
              <a:t>Functional</a:t>
            </a:r>
            <a:r>
              <a:rPr lang="en-GB" sz="4200" dirty="0"/>
              <a:t> – for a certain company 	function e.g. IT support, marketing, sales, HRM, etc.</a:t>
            </a:r>
          </a:p>
          <a:p>
            <a:pPr marL="0" indent="0">
              <a:buNone/>
            </a:pPr>
            <a:endParaRPr lang="en-GB" sz="4200" dirty="0"/>
          </a:p>
          <a:p>
            <a:r>
              <a:rPr lang="en-GB" sz="4200" b="1" dirty="0"/>
              <a:t>Department</a:t>
            </a:r>
            <a:r>
              <a:rPr lang="en-GB" sz="4200" dirty="0"/>
              <a:t> – a specific </a:t>
            </a:r>
          </a:p>
          <a:p>
            <a:pPr marL="0" indent="0">
              <a:buNone/>
            </a:pPr>
            <a:r>
              <a:rPr lang="en-GB" sz="4200" dirty="0"/>
              <a:t>	department’s activities </a:t>
            </a:r>
          </a:p>
          <a:p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8284" y="1119910"/>
            <a:ext cx="5073715" cy="411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0EF4B44-51B4-06AC-7B0B-431F8028B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91200"/>
            <a:ext cx="12192000" cy="1066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A3E5-39A4-4C4F-B7BA-EB30C620A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3718"/>
            <a:ext cx="7239000" cy="8345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4000" b="1" dirty="0">
                <a:solidFill>
                  <a:srgbClr val="0070C0"/>
                </a:solidFill>
              </a:rPr>
              <a:t>Strategy-linked HRP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08A18F2-A61B-BB48-BD04-DE8917ED2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691" y="1052737"/>
            <a:ext cx="9832109" cy="3934899"/>
          </a:xfrm>
        </p:spPr>
        <p:txBody>
          <a:bodyPr>
            <a:normAutofit fontScale="92500" lnSpcReduction="10000"/>
          </a:bodyPr>
          <a:lstStyle/>
          <a:p>
            <a:pPr algn="just" eaLnBrk="1" hangingPunct="1"/>
            <a:r>
              <a:rPr lang="en-US" altLang="en-US" sz="3200" dirty="0"/>
              <a:t>HRP is not the responsibility of HR managers only</a:t>
            </a:r>
          </a:p>
          <a:p>
            <a:pPr marL="0" indent="0" algn="just" eaLnBrk="1" hangingPunct="1">
              <a:buNone/>
            </a:pPr>
            <a:endParaRPr lang="en-US" altLang="en-US" sz="3200" dirty="0"/>
          </a:p>
          <a:p>
            <a:pPr algn="just" eaLnBrk="1" hangingPunct="1"/>
            <a:r>
              <a:rPr lang="en-US" altLang="en-US" sz="3200" dirty="0"/>
              <a:t>Has to be do done together with operating managers-a close working relationship</a:t>
            </a:r>
          </a:p>
          <a:p>
            <a:pPr marL="0" indent="0" algn="just" eaLnBrk="1" hangingPunct="1">
              <a:buNone/>
            </a:pPr>
            <a:endParaRPr lang="en-US" altLang="en-US" sz="3200" dirty="0"/>
          </a:p>
          <a:p>
            <a:pPr algn="just" eaLnBrk="1" hangingPunct="1"/>
            <a:r>
              <a:rPr lang="en-US" altLang="en-US" sz="3200" dirty="0"/>
              <a:t>HR managers provide with the structure and support</a:t>
            </a:r>
          </a:p>
          <a:p>
            <a:pPr marL="0" indent="0" algn="just" eaLnBrk="1" hangingPunct="1">
              <a:buNone/>
            </a:pPr>
            <a:endParaRPr lang="en-US" altLang="en-US" sz="3200" dirty="0"/>
          </a:p>
          <a:p>
            <a:pPr algn="just" eaLnBrk="1" hangingPunct="1"/>
            <a:r>
              <a:rPr lang="en-US" altLang="en-US" sz="3200" dirty="0"/>
              <a:t>Top Management support should be there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B02D23-9695-BDD1-56B8-4C2778B4B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058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5333" y="15647"/>
            <a:ext cx="8229600" cy="71596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What can we know about the future?</a:t>
            </a: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1981200" y="1524000"/>
            <a:ext cx="1584960" cy="8229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Technological change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810000" y="1524000"/>
            <a:ext cx="1127760" cy="10515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Vision and strategy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257800" y="1524000"/>
            <a:ext cx="1280160" cy="9753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Financial resources available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781800" y="1828800"/>
            <a:ext cx="1447800" cy="68580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Demographic change</a:t>
            </a:r>
          </a:p>
        </p:txBody>
      </p:sp>
      <p:sp>
        <p:nvSpPr>
          <p:cNvPr id="22" name="Rectangle 21"/>
          <p:cNvSpPr/>
          <p:nvPr/>
        </p:nvSpPr>
        <p:spPr>
          <a:xfrm>
            <a:off x="8458200" y="1371600"/>
            <a:ext cx="1981200" cy="10515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Stakeholder expectation, legal demands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971801" y="3124200"/>
            <a:ext cx="6324599" cy="760018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en-US" sz="2000" dirty="0">
                <a:solidFill>
                  <a:srgbClr val="0000FF"/>
                </a:solidFill>
              </a:rPr>
              <a:t>Organisation, numbers and capabilities needed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209800" y="4562414"/>
            <a:ext cx="1524000" cy="771587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Job flows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234180" y="4335638"/>
            <a:ext cx="1671820" cy="998362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People: potential to grow</a:t>
            </a:r>
          </a:p>
        </p:txBody>
      </p:sp>
      <p:sp>
        <p:nvSpPr>
          <p:cNvPr id="26" name="Cloud Callout 25"/>
          <p:cNvSpPr/>
          <p:nvPr/>
        </p:nvSpPr>
        <p:spPr>
          <a:xfrm>
            <a:off x="4724400" y="4572000"/>
            <a:ext cx="2438400" cy="990600"/>
          </a:xfrm>
          <a:prstGeom prst="cloudCallou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rgbClr val="0000FF"/>
                </a:solidFill>
              </a:rPr>
              <a:t>RESOURCNG PLAN</a:t>
            </a:r>
          </a:p>
        </p:txBody>
      </p:sp>
      <p:sp>
        <p:nvSpPr>
          <p:cNvPr id="27" name="Down Arrow 26"/>
          <p:cNvSpPr/>
          <p:nvPr/>
        </p:nvSpPr>
        <p:spPr>
          <a:xfrm>
            <a:off x="2895600" y="2362201"/>
            <a:ext cx="381000" cy="685799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Down Arrow 27"/>
          <p:cNvSpPr/>
          <p:nvPr/>
        </p:nvSpPr>
        <p:spPr>
          <a:xfrm>
            <a:off x="4038601" y="2590800"/>
            <a:ext cx="361615" cy="572510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Down Arrow 28"/>
          <p:cNvSpPr/>
          <p:nvPr/>
        </p:nvSpPr>
        <p:spPr>
          <a:xfrm>
            <a:off x="5791200" y="2514601"/>
            <a:ext cx="357866" cy="587019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Down Arrow 29"/>
          <p:cNvSpPr/>
          <p:nvPr/>
        </p:nvSpPr>
        <p:spPr>
          <a:xfrm>
            <a:off x="7391400" y="2514600"/>
            <a:ext cx="381000" cy="609600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8991601" y="2438400"/>
            <a:ext cx="350967" cy="617256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Down Arrow 31"/>
          <p:cNvSpPr/>
          <p:nvPr/>
        </p:nvSpPr>
        <p:spPr>
          <a:xfrm>
            <a:off x="5715000" y="3962400"/>
            <a:ext cx="797552" cy="446798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ight Arrow 32"/>
          <p:cNvSpPr/>
          <p:nvPr/>
        </p:nvSpPr>
        <p:spPr>
          <a:xfrm>
            <a:off x="3962400" y="4648200"/>
            <a:ext cx="339312" cy="664542"/>
          </a:xfrm>
          <a:prstGeom prst="righ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Left Arrow 33"/>
          <p:cNvSpPr/>
          <p:nvPr/>
        </p:nvSpPr>
        <p:spPr>
          <a:xfrm>
            <a:off x="7772400" y="4572001"/>
            <a:ext cx="347282" cy="693561"/>
          </a:xfrm>
          <a:prstGeom prst="lef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FA243A-F466-FCD9-0EA1-CD0AA7DC5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796696"/>
            <a:ext cx="12192000" cy="106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128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412" y="0"/>
            <a:ext cx="8229600" cy="563562"/>
          </a:xfrm>
        </p:spPr>
        <p:txBody>
          <a:bodyPr>
            <a:noAutofit/>
          </a:bodyPr>
          <a:lstStyle/>
          <a:p>
            <a:pPr algn="ctr"/>
            <a:br>
              <a:rPr lang="en-GB" sz="3200" dirty="0"/>
            </a:br>
            <a:r>
              <a:rPr lang="en-GB" sz="4000" b="1" dirty="0">
                <a:solidFill>
                  <a:srgbClr val="0070C0"/>
                </a:solidFill>
              </a:rPr>
              <a:t>What can we know about the future?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85092"/>
            <a:ext cx="12191999" cy="4829643"/>
          </a:xfrm>
        </p:spPr>
        <p:txBody>
          <a:bodyPr>
            <a:normAutofit/>
          </a:bodyPr>
          <a:lstStyle/>
          <a:p>
            <a:pPr algn="just"/>
            <a:r>
              <a:rPr lang="en-GB" b="1" dirty="0">
                <a:solidFill>
                  <a:srgbClr val="0070C0"/>
                </a:solidFill>
              </a:rPr>
              <a:t>Vision and strategy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Where is the organisation heading? Is it on a strong growth path? Expanding? Restructuring? Outsourcing?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People policies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Diversity goals? Career progression?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Technology</a:t>
            </a:r>
            <a:r>
              <a:rPr lang="en-GB" dirty="0">
                <a:solidFill>
                  <a:srgbClr val="0070C0"/>
                </a:solidFill>
              </a:rPr>
              <a:t>:</a:t>
            </a:r>
            <a:r>
              <a:rPr lang="en-GB" dirty="0"/>
              <a:t> new skills needed? Old ones redundant? Re-training?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Financial resources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Budget cuts?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Stakeholder expectations and legal demands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legal changes? Customer demands?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People and potential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what potential do our current people have to grow and do different jobs in the future?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C807F0-802C-E3FD-38DB-F4836B2211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882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2B2B07-CA1B-4E93-8009-08ACCBC2DCD7}" type="slidenum">
              <a:rPr lang="en-GB"/>
              <a:pPr>
                <a:defRPr/>
              </a:pPr>
              <a:t>7</a:t>
            </a:fld>
            <a:endParaRPr lang="en-GB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9864"/>
            <a:ext cx="8229600" cy="850106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4000" b="1" dirty="0">
                <a:solidFill>
                  <a:srgbClr val="0070C0"/>
                </a:solidFill>
              </a:rPr>
              <a:t>Aims of HRP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8146" y="766619"/>
            <a:ext cx="11055928" cy="4848116"/>
          </a:xfrm>
        </p:spPr>
        <p:txBody>
          <a:bodyPr>
            <a:normAutofit lnSpcReduction="10000"/>
          </a:bodyPr>
          <a:lstStyle/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Obtain and retain the number of people it needs with the skills, expertise &amp; competencies required</a:t>
            </a:r>
          </a:p>
          <a:p>
            <a:pPr marL="0" indent="0" algn="just">
              <a:lnSpc>
                <a:spcPct val="80000"/>
              </a:lnSpc>
              <a:buNone/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Make best use of its human resources</a:t>
            </a:r>
          </a:p>
          <a:p>
            <a:pPr marL="0" indent="0" algn="just">
              <a:lnSpc>
                <a:spcPct val="80000"/>
              </a:lnSpc>
              <a:buNone/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Anticipate problems of potential surplus or deficits</a:t>
            </a:r>
          </a:p>
          <a:p>
            <a:pPr marL="0" indent="0" algn="just">
              <a:lnSpc>
                <a:spcPct val="80000"/>
              </a:lnSpc>
              <a:buNone/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Develop a well trained &amp; flexible workforce</a:t>
            </a:r>
          </a:p>
          <a:p>
            <a:pPr marL="0" indent="0" algn="just">
              <a:lnSpc>
                <a:spcPct val="80000"/>
              </a:lnSpc>
              <a:buNone/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Reduce dependence on external sources when key skills are in short supply</a:t>
            </a:r>
          </a:p>
          <a:p>
            <a:pPr algn="just" eaLnBrk="1" hangingPunct="1">
              <a:lnSpc>
                <a:spcPct val="80000"/>
              </a:lnSpc>
              <a:buFontTx/>
              <a:buNone/>
              <a:defRPr/>
            </a:pPr>
            <a:r>
              <a:rPr lang="en-GB" i="1" dirty="0"/>
              <a:t>	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F017D1-26D2-7C66-23FA-60CCDC86D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Slide Number Placeholder 5">
            <a:extLst>
              <a:ext uri="{FF2B5EF4-FFF2-40B4-BE49-F238E27FC236}">
                <a16:creationId xmlns:a16="http://schemas.microsoft.com/office/drawing/2014/main" id="{BFABD9CC-C99D-7840-A8B3-E26285131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84306F0-B9DE-7D49-A8D0-9BD190DF8C59}" type="slidenum">
              <a:rPr lang="en-US" altLang="en-US" sz="1400"/>
              <a:pPr/>
              <a:t>8</a:t>
            </a:fld>
            <a:endParaRPr lang="en-US" altLang="en-US" sz="1400"/>
          </a:p>
        </p:txBody>
      </p:sp>
      <p:sp>
        <p:nvSpPr>
          <p:cNvPr id="8196" name="Rectangle 2">
            <a:extLst>
              <a:ext uri="{FF2B5EF4-FFF2-40B4-BE49-F238E27FC236}">
                <a16:creationId xmlns:a16="http://schemas.microsoft.com/office/drawing/2014/main" id="{13ECAB37-7F63-B64B-ADA0-4FF1FB68F0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92076"/>
            <a:ext cx="10515600" cy="912815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>
                <a:solidFill>
                  <a:srgbClr val="0070C0"/>
                </a:solidFill>
              </a:rPr>
              <a:t>Benefits of HR Planning</a:t>
            </a:r>
            <a:endParaRPr lang="en-GB" altLang="en-US" sz="4000" b="1" dirty="0">
              <a:solidFill>
                <a:srgbClr val="0070C0"/>
              </a:solidFill>
            </a:endParaRPr>
          </a:p>
        </p:txBody>
      </p:sp>
      <p:sp>
        <p:nvSpPr>
          <p:cNvPr id="8197" name="Rectangle 3">
            <a:extLst>
              <a:ext uri="{FF2B5EF4-FFF2-40B4-BE49-F238E27FC236}">
                <a16:creationId xmlns:a16="http://schemas.microsoft.com/office/drawing/2014/main" id="{631D29C9-AA88-EE46-BAE7-A3D9DA2D15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57927" y="952247"/>
            <a:ext cx="8229600" cy="452596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 altLang="en-US" dirty="0"/>
              <a:t>Reduced costs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Improved planning of employee development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Improved business planning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Equality improvements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18EEF8-D2A9-3642-E7C5-1DE67DF0F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48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FC069-366B-624D-83FE-FDDAA58BF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8961B44-4CD2-B44D-416B-EC78700AF6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61868" y="1864946"/>
            <a:ext cx="8196416" cy="36306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6DC79B9-51D3-733E-506F-879345158D09}"/>
              </a:ext>
            </a:extLst>
          </p:cNvPr>
          <p:cNvSpPr/>
          <p:nvPr/>
        </p:nvSpPr>
        <p:spPr>
          <a:xfrm>
            <a:off x="4103566" y="1125102"/>
            <a:ext cx="3086100" cy="74703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 defTabSz="514350"/>
            <a:r>
              <a:rPr lang="en-US" sz="4950" b="1" dirty="0">
                <a:solidFill>
                  <a:srgbClr val="002060"/>
                </a:solidFill>
                <a:latin typeface="Calibri" panose="020F0502020204030204"/>
              </a:rPr>
              <a:t>Break time</a:t>
            </a:r>
            <a:endParaRPr lang="en-GB" sz="4950" dirty="0">
              <a:solidFill>
                <a:srgbClr val="ED7D31"/>
              </a:solidFill>
              <a:latin typeface="Calibri" panose="020F0502020204030204"/>
            </a:endParaRP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8D9625B8-75FF-BCE0-F7BC-3462EEA63801}"/>
              </a:ext>
            </a:extLst>
          </p:cNvPr>
          <p:cNvSpPr txBox="1">
            <a:spLocks/>
          </p:cNvSpPr>
          <p:nvPr/>
        </p:nvSpPr>
        <p:spPr>
          <a:xfrm>
            <a:off x="6545387" y="888501"/>
            <a:ext cx="3304079" cy="853366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  <a:t>Short Break </a:t>
            </a:r>
            <a:b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</a:br>
            <a:r>
              <a:rPr lang="en-GB" sz="4500" b="1" i="1" dirty="0">
                <a:latin typeface="Garamond" panose="02020404030301010803" pitchFamily="18" charset="0"/>
                <a:cs typeface="Times New Roman" panose="02020603050405020304" pitchFamily="18" charset="0"/>
              </a:rPr>
              <a:t>10 mins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C66223-4F97-69DC-3A4B-B8E7904E0C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5210161"/>
            <a:ext cx="12192000" cy="164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267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4EDF9A-CCBC-4961-A1E9-DF284A0BE16B}" type="slidenum">
              <a:rPr lang="en-GB"/>
              <a:pPr>
                <a:defRPr/>
              </a:pPr>
              <a:t>10</a:t>
            </a:fld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801832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4000" b="1" dirty="0">
                <a:solidFill>
                  <a:srgbClr val="0070C0"/>
                </a:solidFill>
              </a:rPr>
              <a:t>Process of HRP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/>
              <a:t>The above activities centre on:-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/>
              <a:t>Estimating the demand for human resources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/>
              <a:t>Estimating the internal supply of human resources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/>
              <a:t>Assessing the external supply of human resources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/>
              <a:t>Comparing demand and supply forecasts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7358E5-A07C-9963-8957-15A7F575F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691" y="0"/>
            <a:ext cx="9372600" cy="85010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>
                <a:solidFill>
                  <a:srgbClr val="0070C0"/>
                </a:solidFill>
              </a:rPr>
              <a:t>Estimating the demand for human resources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236" y="1056751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Needs to link to Company strategy</a:t>
            </a:r>
          </a:p>
          <a:p>
            <a:endParaRPr lang="en-GB" sz="3200" dirty="0"/>
          </a:p>
          <a:p>
            <a:r>
              <a:rPr lang="en-GB" sz="3200" dirty="0"/>
              <a:t>Needs to be receptive to company changes i.e. company growth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Aware of future labour markets </a:t>
            </a:r>
          </a:p>
          <a:p>
            <a:endParaRPr lang="en-GB" sz="3200" dirty="0"/>
          </a:p>
          <a:p>
            <a:r>
              <a:rPr lang="en-GB" sz="3200" dirty="0"/>
              <a:t>Aware of future skills sets the </a:t>
            </a:r>
          </a:p>
          <a:p>
            <a:pPr marL="0" indent="0">
              <a:buNone/>
            </a:pPr>
            <a:r>
              <a:rPr lang="en-GB" sz="3200" dirty="0"/>
              <a:t>    company needs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08168" y="2708920"/>
            <a:ext cx="3059832" cy="3059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29AC2A-2B9F-FE5D-1456-40F82879A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B58977-AE7D-4E67-B60A-357BE9FC1AFF}" type="slidenum">
              <a:rPr lang="en-GB"/>
              <a:pPr>
                <a:defRPr/>
              </a:pPr>
              <a:t>12</a:t>
            </a:fld>
            <a:endParaRPr lang="en-GB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8256"/>
            <a:ext cx="10515600" cy="75760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sz="4000" b="1" dirty="0">
                <a:solidFill>
                  <a:srgbClr val="0070C0"/>
                </a:solidFill>
              </a:rPr>
              <a:t>Estimating the internal supply of human resource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3964" y="775856"/>
            <a:ext cx="11914909" cy="470235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dirty="0"/>
              <a:t>Turnover (wastage)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Absenteeism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Maternity leave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Long term sick leave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Retirement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Skill sets of your employees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194B09-5D8C-7C1C-B79E-B9A957623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C8BC9F-3F8C-46EC-A541-C8EA762B2F76}" type="slidenum">
              <a:rPr lang="en-GB"/>
              <a:pPr>
                <a:defRPr/>
              </a:pPr>
              <a:t>13</a:t>
            </a:fld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3127" y="0"/>
            <a:ext cx="11270673" cy="922114"/>
          </a:xfrm>
        </p:spPr>
        <p:txBody>
          <a:bodyPr>
            <a:normAutofit fontScale="90000"/>
          </a:bodyPr>
          <a:lstStyle/>
          <a:p>
            <a:pPr marL="838200" indent="-838200">
              <a:defRPr/>
            </a:pPr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Assessing the external supply of human resources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1945" y="892589"/>
            <a:ext cx="10845800" cy="472214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dirty="0"/>
              <a:t>Labour force availability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Skill availability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Competition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Education &amp; Training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Geographical implications</a:t>
            </a:r>
          </a:p>
          <a:p>
            <a:pPr marL="0" indent="0" eaLnBrk="1" hangingPunct="1"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Unemployment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FC6C4C-E29A-3AEF-2403-FD145809D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420193-14C0-48EA-A37F-4CFB22F58B9F}" type="slidenum">
              <a:rPr lang="en-GB"/>
              <a:pPr>
                <a:defRPr/>
              </a:pPr>
              <a:t>14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0"/>
            <a:ext cx="11353800" cy="1325563"/>
          </a:xfrm>
        </p:spPr>
        <p:txBody>
          <a:bodyPr>
            <a:normAutofit fontScale="90000"/>
          </a:bodyPr>
          <a:lstStyle/>
          <a:p>
            <a:pPr marL="838200" indent="-838200" algn="ctr">
              <a:defRPr/>
            </a:pPr>
            <a:br>
              <a:rPr lang="en-GB" dirty="0"/>
            </a:br>
            <a:r>
              <a:rPr lang="en-GB" b="1" dirty="0">
                <a:solidFill>
                  <a:srgbClr val="0070C0"/>
                </a:solidFill>
              </a:rPr>
              <a:t>Comparing demand and supply forecasts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1209964"/>
            <a:ext cx="12192000" cy="4174836"/>
          </a:xfrm>
        </p:spPr>
        <p:txBody>
          <a:bodyPr/>
          <a:lstStyle/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Compare demand for human resources with available internal and external supply </a:t>
            </a:r>
          </a:p>
          <a:p>
            <a:pPr marL="0" indent="0" algn="just" eaLnBrk="1" hangingPunct="1">
              <a:lnSpc>
                <a:spcPct val="80000"/>
              </a:lnSpc>
              <a:buNone/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endParaRPr lang="en-GB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dirty="0"/>
              <a:t>Organisations may have to review their future business objectives if supply is unlikely to meet demand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06EF7B-5B50-454E-42A4-5756C25A5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10169-269E-5542-8639-1BB604B4A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018" y="0"/>
            <a:ext cx="72390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4000" b="1" dirty="0">
                <a:solidFill>
                  <a:srgbClr val="0070C0"/>
                </a:solidFill>
              </a:rPr>
              <a:t>Time frame of HRP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68CD016-51DB-6E4F-991F-5F86D4FD4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Short term : (0-2) years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Intermediate : (2-5) years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Long term :  (beyond 5 years)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D26859-D574-5698-5700-DB6AEAB4C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360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F61D8-2DBE-684A-B677-C9191707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82860"/>
            <a:ext cx="7239000" cy="785358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4000" b="1" dirty="0">
                <a:solidFill>
                  <a:srgbClr val="0070C0"/>
                </a:solidFill>
              </a:rPr>
              <a:t>Short term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E9515F0-5742-9D49-9DB8-C493EE1D7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655" y="868218"/>
            <a:ext cx="9638145" cy="475930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>
                <a:solidFill>
                  <a:srgbClr val="0070C0"/>
                </a:solidFill>
              </a:rPr>
              <a:t>Demand:</a:t>
            </a:r>
          </a:p>
          <a:p>
            <a:pPr marL="857250" lvl="2" indent="0">
              <a:buNone/>
            </a:pPr>
            <a:r>
              <a:rPr lang="en-US" altLang="en-US" dirty="0"/>
              <a:t>Individuals on leave</a:t>
            </a:r>
          </a:p>
          <a:p>
            <a:pPr marL="857250" lvl="2" indent="0">
              <a:buNone/>
            </a:pPr>
            <a:r>
              <a:rPr lang="en-US" altLang="en-US" dirty="0"/>
              <a:t>Lay-offs</a:t>
            </a:r>
          </a:p>
          <a:p>
            <a:pPr marL="857250" lvl="2" indent="0">
              <a:buNone/>
            </a:pPr>
            <a:r>
              <a:rPr lang="en-US" altLang="en-US" dirty="0"/>
              <a:t>New regulations</a:t>
            </a:r>
          </a:p>
          <a:p>
            <a:pPr eaLnBrk="1" hangingPunct="1"/>
            <a:r>
              <a:rPr lang="en-US" altLang="en-US" b="1" dirty="0">
                <a:solidFill>
                  <a:srgbClr val="0070C0"/>
                </a:solidFill>
              </a:rPr>
              <a:t>Supply:</a:t>
            </a:r>
          </a:p>
          <a:p>
            <a:pPr marL="857250" lvl="2" indent="0">
              <a:buNone/>
            </a:pPr>
            <a:r>
              <a:rPr lang="en-US" altLang="en-US" dirty="0"/>
              <a:t>Departmental</a:t>
            </a:r>
          </a:p>
          <a:p>
            <a:pPr marL="857250" lvl="2" indent="0">
              <a:buNone/>
            </a:pPr>
            <a:r>
              <a:rPr lang="en-US" altLang="en-US" dirty="0"/>
              <a:t>Expected Promotions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2D45D18-E01F-3040-8D0C-BE0846AD78B1}"/>
              </a:ext>
            </a:extLst>
          </p:cNvPr>
          <p:cNvCxnSpPr>
            <a:cxnSpLocks/>
          </p:cNvCxnSpPr>
          <p:nvPr/>
        </p:nvCxnSpPr>
        <p:spPr>
          <a:xfrm>
            <a:off x="6240016" y="1225860"/>
            <a:ext cx="0" cy="37153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1" name="TextBox 5">
            <a:extLst>
              <a:ext uri="{FF2B5EF4-FFF2-40B4-BE49-F238E27FC236}">
                <a16:creationId xmlns:a16="http://schemas.microsoft.com/office/drawing/2014/main" id="{A858B4FE-D10D-6345-B532-B4C239C5A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7795" y="1993740"/>
            <a:ext cx="424565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and types of employees needed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EE87F1-368D-E749-A2B0-D4F050C81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836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CED59-3C33-6349-B58A-4911C919C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391" y="53752"/>
            <a:ext cx="7239000" cy="108153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4000" dirty="0">
                <a:solidFill>
                  <a:srgbClr val="0070C0"/>
                </a:solidFill>
              </a:rPr>
              <a:t>Long term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060FB10-4F36-864C-92F9-04A0B112A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836" y="794328"/>
            <a:ext cx="8848437" cy="4664364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More focus on long term environmental changes (technology or culture)</a:t>
            </a:r>
          </a:p>
          <a:p>
            <a:pPr algn="just" eaLnBrk="1" hangingPunct="1">
              <a:buFont typeface="Wingdings 2" pitchFamily="2" charset="2"/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Management expectations of changing characteristics of employees and future available human resources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320923-06B4-5A72-A7BF-4AB06D45B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2805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Content Placeholder 2">
            <a:extLst>
              <a:ext uri="{FF2B5EF4-FFF2-40B4-BE49-F238E27FC236}">
                <a16:creationId xmlns:a16="http://schemas.microsoft.com/office/drawing/2014/main" id="{83698BEA-66D2-0C4B-A07C-A8AB69102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1999" cy="5614735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Planning for the Individual</a:t>
            </a:r>
          </a:p>
          <a:p>
            <a:pPr>
              <a:buFontTx/>
              <a:buNone/>
            </a:pPr>
            <a:r>
              <a:rPr lang="en-GB" altLang="en-US" sz="2600" dirty="0"/>
              <a:t>The potential for people to grow</a:t>
            </a:r>
          </a:p>
          <a:p>
            <a:pPr>
              <a:buFontTx/>
              <a:buNone/>
            </a:pPr>
            <a:endParaRPr lang="en-GB" altLang="en-US" sz="2400" b="1" dirty="0"/>
          </a:p>
          <a:p>
            <a:pPr>
              <a:buFontTx/>
              <a:buNone/>
            </a:pPr>
            <a:endParaRPr lang="en-GB" altLang="en-US" sz="2400" b="1" dirty="0"/>
          </a:p>
        </p:txBody>
      </p:sp>
      <p:sp>
        <p:nvSpPr>
          <p:cNvPr id="4099" name="TextBox 1">
            <a:extLst>
              <a:ext uri="{FF2B5EF4-FFF2-40B4-BE49-F238E27FC236}">
                <a16:creationId xmlns:a16="http://schemas.microsoft.com/office/drawing/2014/main" id="{B5ACFA09-666E-C145-A7B1-6EEF247A45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1" y="2060576"/>
            <a:ext cx="7053263" cy="461963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/>
              <a:t>Organisation, Numbers and Capabilities needed</a:t>
            </a:r>
          </a:p>
        </p:txBody>
      </p:sp>
      <p:sp>
        <p:nvSpPr>
          <p:cNvPr id="4100" name="Down Arrow 2">
            <a:extLst>
              <a:ext uri="{FF2B5EF4-FFF2-40B4-BE49-F238E27FC236}">
                <a16:creationId xmlns:a16="http://schemas.microsoft.com/office/drawing/2014/main" id="{E434C441-F5BF-C148-BF28-5B093B9E0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41976" y="2633663"/>
            <a:ext cx="576263" cy="863600"/>
          </a:xfrm>
          <a:prstGeom prst="downArrow">
            <a:avLst>
              <a:gd name="adj1" fmla="val 50000"/>
              <a:gd name="adj2" fmla="val 4995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1" name="TextBox 3">
            <a:extLst>
              <a:ext uri="{FF2B5EF4-FFF2-40B4-BE49-F238E27FC236}">
                <a16:creationId xmlns:a16="http://schemas.microsoft.com/office/drawing/2014/main" id="{CBA3399D-CD9B-7048-9C89-BE8C769723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6114" y="3509964"/>
            <a:ext cx="2808287" cy="1265237"/>
          </a:xfrm>
          <a:prstGeom prst="cloudCallout">
            <a:avLst>
              <a:gd name="adj1" fmla="val -20833"/>
              <a:gd name="adj2" fmla="val 62500"/>
            </a:avLst>
          </a:prstGeom>
          <a:noFill/>
          <a:ln w="9525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/>
              <a:t>Resource Planning</a:t>
            </a:r>
          </a:p>
        </p:txBody>
      </p:sp>
      <p:sp>
        <p:nvSpPr>
          <p:cNvPr id="4102" name="Right Arrow 4">
            <a:extLst>
              <a:ext uri="{FF2B5EF4-FFF2-40B4-BE49-F238E27FC236}">
                <a16:creationId xmlns:a16="http://schemas.microsoft.com/office/drawing/2014/main" id="{353440D6-B066-4546-8289-C2651FAB77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3938" y="3984625"/>
            <a:ext cx="792162" cy="215900"/>
          </a:xfrm>
          <a:prstGeom prst="rightArrow">
            <a:avLst>
              <a:gd name="adj1" fmla="val 50000"/>
              <a:gd name="adj2" fmla="val 5002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3" name="TextBox 5">
            <a:extLst>
              <a:ext uri="{FF2B5EF4-FFF2-40B4-BE49-F238E27FC236}">
                <a16:creationId xmlns:a16="http://schemas.microsoft.com/office/drawing/2014/main" id="{E74DB1C1-FA2C-EA4B-8347-4F6EA2FFCB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8950" y="3706814"/>
            <a:ext cx="1727200" cy="7699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200"/>
              <a:t>Manpower flows</a:t>
            </a:r>
          </a:p>
        </p:txBody>
      </p:sp>
      <p:sp>
        <p:nvSpPr>
          <p:cNvPr id="4104" name="TextBox 6">
            <a:extLst>
              <a:ext uri="{FF2B5EF4-FFF2-40B4-BE49-F238E27FC236}">
                <a16:creationId xmlns:a16="http://schemas.microsoft.com/office/drawing/2014/main" id="{0977D8BE-0252-9C49-BEE3-A262C72CD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62938" y="3713164"/>
            <a:ext cx="2317750" cy="7699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200"/>
              <a:t>People: Potential to grow</a:t>
            </a:r>
          </a:p>
        </p:txBody>
      </p:sp>
      <p:sp>
        <p:nvSpPr>
          <p:cNvPr id="4105" name="Left Arrow 7">
            <a:extLst>
              <a:ext uri="{FF2B5EF4-FFF2-40B4-BE49-F238E27FC236}">
                <a16:creationId xmlns:a16="http://schemas.microsoft.com/office/drawing/2014/main" id="{A4219702-9648-8047-B2C2-6DDE08C8B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4414" y="4033838"/>
            <a:ext cx="720725" cy="215900"/>
          </a:xfrm>
          <a:prstGeom prst="leftArrow">
            <a:avLst>
              <a:gd name="adj1" fmla="val 50000"/>
              <a:gd name="adj2" fmla="val 5007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6" name="TextBox 9">
            <a:extLst>
              <a:ext uri="{FF2B5EF4-FFF2-40B4-BE49-F238E27FC236}">
                <a16:creationId xmlns:a16="http://schemas.microsoft.com/office/drawing/2014/main" id="{E90C0E8A-E35B-F544-9BC7-A43051F8E5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2075" y="4852988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(Muller-Camen et al., 2008)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BEE2FB-130F-75F4-C174-8FCB84631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316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346E54AE-F3E7-9B48-8032-345277E2F0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3891" y="64654"/>
            <a:ext cx="12044213" cy="5207371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The three dimensions of potential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cxnSp>
        <p:nvCxnSpPr>
          <p:cNvPr id="5123" name="Straight Arrow Connector 3">
            <a:extLst>
              <a:ext uri="{FF2B5EF4-FFF2-40B4-BE49-F238E27FC236}">
                <a16:creationId xmlns:a16="http://schemas.microsoft.com/office/drawing/2014/main" id="{493393C1-3FED-5240-9F86-5E08257AA518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132513" y="2535238"/>
            <a:ext cx="0" cy="7921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124" name="Straight Arrow Connector 5">
            <a:extLst>
              <a:ext uri="{FF2B5EF4-FFF2-40B4-BE49-F238E27FC236}">
                <a16:creationId xmlns:a16="http://schemas.microsoft.com/office/drawing/2014/main" id="{5E163457-2B8C-0D4F-93B1-5737D498529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7173913" y="3652838"/>
            <a:ext cx="1008062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125" name="Straight Arrow Connector 10">
            <a:extLst>
              <a:ext uri="{FF2B5EF4-FFF2-40B4-BE49-F238E27FC236}">
                <a16:creationId xmlns:a16="http://schemas.microsoft.com/office/drawing/2014/main" id="{F0522EB3-3BC8-9D41-B891-DA893F0D590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132513" y="4311651"/>
            <a:ext cx="0" cy="7731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E1B44F9-1181-8443-B96E-D387D071D20F}"/>
              </a:ext>
            </a:extLst>
          </p:cNvPr>
          <p:cNvSpPr txBox="1"/>
          <p:nvPr/>
        </p:nvSpPr>
        <p:spPr>
          <a:xfrm>
            <a:off x="5559425" y="5111751"/>
            <a:ext cx="1328738" cy="408623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Depth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6E6B98-608B-224D-8AC6-EBF980FB2F7B}"/>
              </a:ext>
            </a:extLst>
          </p:cNvPr>
          <p:cNvSpPr txBox="1"/>
          <p:nvPr/>
        </p:nvSpPr>
        <p:spPr>
          <a:xfrm>
            <a:off x="8199439" y="3422651"/>
            <a:ext cx="1335087" cy="408623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Breadth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44A442-D161-8440-B63E-F775861AC40A}"/>
              </a:ext>
            </a:extLst>
          </p:cNvPr>
          <p:cNvSpPr txBox="1"/>
          <p:nvPr/>
        </p:nvSpPr>
        <p:spPr>
          <a:xfrm>
            <a:off x="5559425" y="2009776"/>
            <a:ext cx="1511300" cy="408623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Height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21F8DA-A692-4748-AAA6-44B04A31F00F}"/>
              </a:ext>
            </a:extLst>
          </p:cNvPr>
          <p:cNvSpPr txBox="1"/>
          <p:nvPr/>
        </p:nvSpPr>
        <p:spPr>
          <a:xfrm>
            <a:off x="5216525" y="3327401"/>
            <a:ext cx="1944688" cy="715089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Employee Potential</a:t>
            </a:r>
          </a:p>
        </p:txBody>
      </p:sp>
      <p:sp>
        <p:nvSpPr>
          <p:cNvPr id="5130" name="TextBox 22">
            <a:extLst>
              <a:ext uri="{FF2B5EF4-FFF2-40B4-BE49-F238E27FC236}">
                <a16:creationId xmlns:a16="http://schemas.microsoft.com/office/drawing/2014/main" id="{F8B32F0A-2CD9-5446-945F-1CFC8DA160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8031" y="5366386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(Muller-Camen et al., 2008)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A88B25-1F6C-2770-0C15-6BD2B3E68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6797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5">
            <a:extLst>
              <a:ext uri="{FF2B5EF4-FFF2-40B4-BE49-F238E27FC236}">
                <a16:creationId xmlns:a16="http://schemas.microsoft.com/office/drawing/2014/main" id="{1A045B4A-44F9-F349-8B43-C99485267B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03564" y="1"/>
            <a:ext cx="9319491" cy="70196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The three dimensions of potential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147" name="TextBox 22">
            <a:extLst>
              <a:ext uri="{FF2B5EF4-FFF2-40B4-BE49-F238E27FC236}">
                <a16:creationId xmlns:a16="http://schemas.microsoft.com/office/drawing/2014/main" id="{B06F447F-0BAB-2844-8BA1-9F1C8E63D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31941" y="5137150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(Muller-Camen et al., 2008)</a:t>
            </a:r>
          </a:p>
        </p:txBody>
      </p:sp>
      <p:sp>
        <p:nvSpPr>
          <p:cNvPr id="6148" name="Rectangle 10">
            <a:extLst>
              <a:ext uri="{FF2B5EF4-FFF2-40B4-BE49-F238E27FC236}">
                <a16:creationId xmlns:a16="http://schemas.microsoft.com/office/drawing/2014/main" id="{5B22A297-7276-8E47-A08A-A8D09047F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66822"/>
            <a:ext cx="12108873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+mn-lt"/>
              </a:rPr>
              <a:t>Height: the traditional highflyers, people rising up through the management ranks.</a:t>
            </a:r>
          </a:p>
          <a:p>
            <a:pPr algn="just"/>
            <a:endParaRPr lang="en-GB" altLang="en-US" sz="32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+mn-lt"/>
              </a:rPr>
              <a:t>Depth: creating world-class expertise in core competencies, the potential to deepen knowledge and eventually provide technical leadership. </a:t>
            </a:r>
          </a:p>
          <a:p>
            <a:pPr algn="just"/>
            <a:endParaRPr lang="en-GB" altLang="en-US" sz="32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3200" dirty="0">
                <a:latin typeface="+mn-lt"/>
              </a:rPr>
              <a:t>Breadth: recognises the value that comes from individuals who can turn their hands to different kinds of jobs, lateral potential.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39B1C4-43D6-CF49-184C-CDC89D3DC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475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F38184F-7668-574C-8D9C-0F5DEB4C34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11824" y="5524256"/>
            <a:ext cx="7772400" cy="990600"/>
          </a:xfrm>
        </p:spPr>
        <p:txBody>
          <a:bodyPr/>
          <a:lstStyle/>
          <a:p>
            <a:pPr algn="l" eaLnBrk="1" hangingPunct="1"/>
            <a:r>
              <a:rPr lang="en-GB" altLang="en-US" sz="2800" dirty="0">
                <a:solidFill>
                  <a:schemeClr val="bg1"/>
                </a:solidFill>
                <a:latin typeface="Helvetica" pitchFamily="2" charset="0"/>
              </a:rPr>
              <a:t>Coventry Business School</a:t>
            </a:r>
          </a:p>
        </p:txBody>
      </p:sp>
      <p:sp>
        <p:nvSpPr>
          <p:cNvPr id="7171" name="Rectangle 6">
            <a:extLst>
              <a:ext uri="{FF2B5EF4-FFF2-40B4-BE49-F238E27FC236}">
                <a16:creationId xmlns:a16="http://schemas.microsoft.com/office/drawing/2014/main" id="{85ABD69B-362D-E448-A95E-8687C55BD5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5564" y="35169"/>
            <a:ext cx="11536218" cy="5544398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4000" b="1" dirty="0">
                <a:solidFill>
                  <a:srgbClr val="0070C0"/>
                </a:solidFill>
                <a:latin typeface="+mj-lt"/>
              </a:rPr>
              <a:t>Sample of Classification </a:t>
            </a:r>
          </a:p>
          <a:p>
            <a:pPr algn="ctr" eaLnBrk="1" hangingPunct="1">
              <a:buFontTx/>
              <a:buNone/>
            </a:pPr>
            <a:endParaRPr lang="en-GB" altLang="en-US" sz="4700" b="1" dirty="0">
              <a:solidFill>
                <a:srgbClr val="0070C0"/>
              </a:solidFill>
              <a:latin typeface="+mj-lt"/>
            </a:endParaRP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M1= Able to progress to senior management position within 3 years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M2= Able to progress to take management responsibility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L= Able to progress laterally and learn new skills outside of his/her current job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O= Likely to stay in present job at present level, and develop with the job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E= Ability not suited to the current position and level</a:t>
            </a:r>
          </a:p>
        </p:txBody>
      </p:sp>
      <p:sp>
        <p:nvSpPr>
          <p:cNvPr id="7172" name="TextBox 1">
            <a:extLst>
              <a:ext uri="{FF2B5EF4-FFF2-40B4-BE49-F238E27FC236}">
                <a16:creationId xmlns:a16="http://schemas.microsoft.com/office/drawing/2014/main" id="{03D8F590-680A-5747-BCD2-92D9F0F6DA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512" y="6514857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(Muller-</a:t>
            </a:r>
            <a:r>
              <a:rPr lang="en-GB" altLang="en-US" sz="1400" dirty="0" err="1"/>
              <a:t>Camen</a:t>
            </a:r>
            <a:r>
              <a:rPr lang="en-GB" altLang="en-US" sz="1400" dirty="0"/>
              <a:t> et al., 2008)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6983D3-C675-6FAD-8420-282B4B7088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898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F9A26223-F156-6142-ACF8-C37E90A5C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78" y="0"/>
            <a:ext cx="11919640" cy="5532582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en-GB" altLang="en-US" sz="4000" b="1" dirty="0">
                <a:solidFill>
                  <a:srgbClr val="0070C0"/>
                </a:solidFill>
              </a:rPr>
              <a:t>Assessing Potential</a:t>
            </a:r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endParaRPr lang="en-GB" alt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A54FC2-4ECE-FC4A-86A2-F0BBE8ECA2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037509"/>
              </p:ext>
            </p:extLst>
          </p:nvPr>
        </p:nvGraphicFramePr>
        <p:xfrm>
          <a:off x="1634836" y="1403927"/>
          <a:ext cx="8912764" cy="38107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63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63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05379">
                <a:tc>
                  <a:txBody>
                    <a:bodyPr/>
                    <a:lstStyle/>
                    <a:p>
                      <a:r>
                        <a:rPr lang="en-GB" sz="1800" dirty="0"/>
                        <a:t>Acting</a:t>
                      </a:r>
                      <a:r>
                        <a:rPr lang="en-GB" sz="1800" baseline="0" dirty="0"/>
                        <a:t> roles/secondments</a:t>
                      </a:r>
                    </a:p>
                    <a:p>
                      <a:r>
                        <a:rPr lang="en-GB" sz="1800" baseline="0" dirty="0"/>
                        <a:t>Peer consensus</a:t>
                      </a:r>
                    </a:p>
                    <a:p>
                      <a:r>
                        <a:rPr lang="en-GB" sz="1800" baseline="0" dirty="0"/>
                        <a:t>360-degree assessment</a:t>
                      </a:r>
                      <a:endParaRPr lang="en-GB" sz="1800" dirty="0"/>
                    </a:p>
                  </a:txBody>
                  <a:tcPr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Manager’s judgement</a:t>
                      </a:r>
                    </a:p>
                    <a:p>
                      <a:r>
                        <a:rPr lang="en-GB" sz="1800" dirty="0"/>
                        <a:t>Self-assessment</a:t>
                      </a:r>
                    </a:p>
                  </a:txBody>
                  <a:tcPr marT="45710" marB="4571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379">
                <a:tc>
                  <a:txBody>
                    <a:bodyPr/>
                    <a:lstStyle/>
                    <a:p>
                      <a:r>
                        <a:rPr lang="en-GB" sz="1800" dirty="0"/>
                        <a:t>Formal interviews</a:t>
                      </a:r>
                    </a:p>
                    <a:p>
                      <a:r>
                        <a:rPr lang="en-GB" sz="1800" dirty="0"/>
                        <a:t>Development</a:t>
                      </a:r>
                      <a:r>
                        <a:rPr lang="en-GB" sz="1800" baseline="0" dirty="0"/>
                        <a:t> centres</a:t>
                      </a:r>
                    </a:p>
                    <a:p>
                      <a:r>
                        <a:rPr lang="en-GB" sz="1800" baseline="0" dirty="0"/>
                        <a:t>Case-based interviews</a:t>
                      </a:r>
                      <a:endParaRPr lang="en-GB" sz="1800" dirty="0"/>
                    </a:p>
                  </a:txBody>
                  <a:tcPr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Structured interview</a:t>
                      </a:r>
                    </a:p>
                    <a:p>
                      <a:r>
                        <a:rPr lang="en-GB" sz="1800" dirty="0"/>
                        <a:t>Questionnaires and their interpretation</a:t>
                      </a:r>
                    </a:p>
                  </a:txBody>
                  <a:tcPr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230" name="TextBox 2">
            <a:extLst>
              <a:ext uri="{FF2B5EF4-FFF2-40B4-BE49-F238E27FC236}">
                <a16:creationId xmlns:a16="http://schemas.microsoft.com/office/drawing/2014/main" id="{48DA3D12-EA1A-264F-8BF6-C42BB163BC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4701" y="5214685"/>
            <a:ext cx="3095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At a point in time</a:t>
            </a:r>
          </a:p>
        </p:txBody>
      </p:sp>
      <p:sp>
        <p:nvSpPr>
          <p:cNvPr id="9231" name="TextBox 3">
            <a:extLst>
              <a:ext uri="{FF2B5EF4-FFF2-40B4-BE49-F238E27FC236}">
                <a16:creationId xmlns:a16="http://schemas.microsoft.com/office/drawing/2014/main" id="{95296977-AC24-B74F-B28F-5C5B3847A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47599" y="2646363"/>
            <a:ext cx="1246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One assessor</a:t>
            </a:r>
          </a:p>
        </p:txBody>
      </p:sp>
      <p:sp>
        <p:nvSpPr>
          <p:cNvPr id="9232" name="TextBox 5">
            <a:extLst>
              <a:ext uri="{FF2B5EF4-FFF2-40B4-BE49-F238E27FC236}">
                <a16:creationId xmlns:a16="http://schemas.microsoft.com/office/drawing/2014/main" id="{408635D2-1146-7749-AF5A-FB4DF150A2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4950" y="776144"/>
            <a:ext cx="4102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Job-based observation over time</a:t>
            </a:r>
          </a:p>
        </p:txBody>
      </p:sp>
      <p:sp>
        <p:nvSpPr>
          <p:cNvPr id="9233" name="TextBox 6">
            <a:extLst>
              <a:ext uri="{FF2B5EF4-FFF2-40B4-BE49-F238E27FC236}">
                <a16:creationId xmlns:a16="http://schemas.microsoft.com/office/drawing/2014/main" id="{4C965BA4-0206-4A42-A05A-737106D49B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578" y="2801793"/>
            <a:ext cx="13319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Many assessors</a:t>
            </a:r>
          </a:p>
        </p:txBody>
      </p:sp>
      <p:sp>
        <p:nvSpPr>
          <p:cNvPr id="9234" name="TextBox 8">
            <a:extLst>
              <a:ext uri="{FF2B5EF4-FFF2-40B4-BE49-F238E27FC236}">
                <a16:creationId xmlns:a16="http://schemas.microsoft.com/office/drawing/2014/main" id="{6FD238BF-5A71-0543-8E3B-83DD624F3C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050" y="6400801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(Muller-Camen et al., 2008)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8DE0D7-AABA-8A6C-69DB-3587031375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761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6ADBF-0109-8C86-7F02-7918A5124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DB12F74E-D465-8FE6-1236-3D005D0A2F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61868" y="1864946"/>
            <a:ext cx="8196416" cy="36306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0315594-E2D3-D304-8EDC-22F1DEBFB1F6}"/>
              </a:ext>
            </a:extLst>
          </p:cNvPr>
          <p:cNvSpPr/>
          <p:nvPr/>
        </p:nvSpPr>
        <p:spPr>
          <a:xfrm>
            <a:off x="4103566" y="1125102"/>
            <a:ext cx="3086100" cy="74703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 defTabSz="514350"/>
            <a:r>
              <a:rPr lang="en-US" sz="4950" b="1" dirty="0">
                <a:solidFill>
                  <a:srgbClr val="7030A0"/>
                </a:solidFill>
                <a:latin typeface="Calibri" panose="020F0502020204030204"/>
              </a:rPr>
              <a:t>Break time</a:t>
            </a:r>
            <a:endParaRPr lang="en-GB" sz="4950" dirty="0">
              <a:solidFill>
                <a:srgbClr val="7030A0"/>
              </a:solidFill>
              <a:latin typeface="Calibri" panose="020F0502020204030204"/>
            </a:endParaRP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01FCE7D1-B084-FB50-184E-3093ACE049EB}"/>
              </a:ext>
            </a:extLst>
          </p:cNvPr>
          <p:cNvSpPr txBox="1">
            <a:spLocks/>
          </p:cNvSpPr>
          <p:nvPr/>
        </p:nvSpPr>
        <p:spPr>
          <a:xfrm>
            <a:off x="6545387" y="888501"/>
            <a:ext cx="3304079" cy="853366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 i="1" dirty="0">
                <a:solidFill>
                  <a:srgbClr val="0070C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Short Break </a:t>
            </a:r>
            <a:br>
              <a:rPr lang="en-GB" sz="4500" b="1" i="1" dirty="0">
                <a:solidFill>
                  <a:srgbClr val="0070C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</a:br>
            <a:r>
              <a:rPr lang="en-GB" sz="4500" b="1" i="1" dirty="0">
                <a:solidFill>
                  <a:srgbClr val="0070C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10 mins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E6F02B-20ED-0094-FD7A-6B48B6A5AB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5210161"/>
            <a:ext cx="12192000" cy="164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124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A33222A2-9011-0841-982D-F793C44D8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-1"/>
            <a:ext cx="12016509" cy="5614735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 sz="4000" b="1" dirty="0">
                <a:solidFill>
                  <a:srgbClr val="0070C0"/>
                </a:solidFill>
              </a:rPr>
              <a:t>Talent Management</a:t>
            </a:r>
          </a:p>
          <a:p>
            <a:pPr marL="0" indent="0" algn="ctr">
              <a:buNone/>
            </a:pPr>
            <a:endParaRPr lang="en-US" altLang="en-US" sz="40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r>
              <a:rPr lang="en-GB" altLang="en-US" sz="3600" dirty="0"/>
              <a:t>Talent management is the process whereby organisations seek to attract, identify, develop, engage, retain and deploy individuals who are considered particularly valuable to an organisation (CIPD, 2017b). </a:t>
            </a:r>
          </a:p>
          <a:p>
            <a:pPr marL="0" indent="0">
              <a:buNone/>
            </a:pP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66A65A-0C92-D5A7-4B59-3155F9459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2747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8906C3C8-898A-3F4B-A0FC-B32E29D3E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36" y="0"/>
            <a:ext cx="11551534" cy="5614735"/>
          </a:xfrm>
        </p:spPr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US" altLang="en-US" sz="4300" b="1" dirty="0">
                <a:solidFill>
                  <a:srgbClr val="0070C0"/>
                </a:solidFill>
              </a:rPr>
              <a:t>Talent Management</a:t>
            </a:r>
            <a:endParaRPr lang="en-GB" altLang="en-US" sz="4300" dirty="0">
              <a:solidFill>
                <a:srgbClr val="0070C0"/>
              </a:solidFill>
            </a:endParaRPr>
          </a:p>
          <a:p>
            <a:pPr algn="just">
              <a:defRPr/>
            </a:pPr>
            <a:r>
              <a:rPr lang="en-GB" altLang="en-US" sz="2700" dirty="0"/>
              <a:t>Applies to people judged as ‘talented’ – i.e. capable of providing superior added value to the organisation and its stakeholders.</a:t>
            </a:r>
          </a:p>
          <a:p>
            <a:pPr marL="0" indent="0">
              <a:buNone/>
              <a:defRPr/>
            </a:pPr>
            <a:endParaRPr lang="en-GB" altLang="en-US" sz="2700" dirty="0"/>
          </a:p>
          <a:p>
            <a:pPr marL="0" indent="0">
              <a:buNone/>
              <a:defRPr/>
            </a:pPr>
            <a:r>
              <a:rPr lang="en-US" altLang="en-US" sz="2700" dirty="0"/>
              <a:t>Sadler (1993)</a:t>
            </a:r>
          </a:p>
          <a:p>
            <a:pPr marL="0" indent="0">
              <a:buNone/>
              <a:defRPr/>
            </a:pPr>
            <a:r>
              <a:rPr lang="en-US" altLang="en-US" sz="2700" dirty="0"/>
              <a:t>Four main categories of talent:</a:t>
            </a:r>
          </a:p>
          <a:p>
            <a:pPr>
              <a:defRPr/>
            </a:pPr>
            <a:r>
              <a:rPr lang="en-US" altLang="en-US" sz="2700" dirty="0"/>
              <a:t>Specialist expertise</a:t>
            </a:r>
          </a:p>
          <a:p>
            <a:pPr>
              <a:defRPr/>
            </a:pPr>
            <a:r>
              <a:rPr lang="en-US" altLang="en-US" sz="2700" dirty="0"/>
              <a:t>Ability to lead</a:t>
            </a:r>
          </a:p>
          <a:p>
            <a:pPr>
              <a:defRPr/>
            </a:pPr>
            <a:r>
              <a:rPr lang="en-US" altLang="en-US" sz="2700" dirty="0"/>
              <a:t>Business-getting talent</a:t>
            </a:r>
          </a:p>
          <a:p>
            <a:pPr>
              <a:defRPr/>
            </a:pPr>
            <a:r>
              <a:rPr lang="en-US" altLang="en-US" sz="2700" dirty="0"/>
              <a:t>Hybrid talent (a combination of the others)</a:t>
            </a:r>
            <a:endParaRPr lang="en-GB" altLang="en-US" sz="2700" dirty="0"/>
          </a:p>
          <a:p>
            <a:pPr marL="0" indent="0">
              <a:buNone/>
              <a:defRPr/>
            </a:pPr>
            <a:endParaRPr lang="en-GB" altLang="en-US" sz="2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A15EAD-B44C-ACFC-B7CA-89B94ABDC5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846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1" name="Rectangle 13">
            <a:extLst>
              <a:ext uri="{FF2B5EF4-FFF2-40B4-BE49-F238E27FC236}">
                <a16:creationId xmlns:a16="http://schemas.microsoft.com/office/drawing/2014/main" id="{7FB3E4F0-5527-654C-A9FD-478203EF1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6301" y="0"/>
            <a:ext cx="8077200" cy="9144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</a:rPr>
              <a:t>Talent Management</a:t>
            </a:r>
          </a:p>
        </p:txBody>
      </p:sp>
      <p:sp>
        <p:nvSpPr>
          <p:cNvPr id="7182" name="Rectangle 14">
            <a:extLst>
              <a:ext uri="{FF2B5EF4-FFF2-40B4-BE49-F238E27FC236}">
                <a16:creationId xmlns:a16="http://schemas.microsoft.com/office/drawing/2014/main" id="{51014FE9-F735-CD48-973E-CB6D5DB932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965" y="1169043"/>
            <a:ext cx="11702005" cy="441354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5000"/>
              </a:lnSpc>
              <a:buFontTx/>
              <a:buNone/>
            </a:pPr>
            <a:r>
              <a:rPr lang="en-US" altLang="en-US" dirty="0">
                <a:solidFill>
                  <a:srgbClr val="0070C0"/>
                </a:solidFill>
              </a:rPr>
              <a:t>Involves:</a:t>
            </a:r>
          </a:p>
          <a:p>
            <a:pPr>
              <a:lnSpc>
                <a:spcPct val="105000"/>
              </a:lnSpc>
            </a:pPr>
            <a:r>
              <a:rPr lang="en-US" altLang="en-US" sz="2600" dirty="0"/>
              <a:t>Recruitment &amp; Selection</a:t>
            </a:r>
          </a:p>
          <a:p>
            <a:pPr lvl="1">
              <a:lnSpc>
                <a:spcPct val="80000"/>
              </a:lnSpc>
            </a:pPr>
            <a:r>
              <a:rPr lang="en-US" altLang="en-US" sz="2600" dirty="0"/>
              <a:t>Knowledge, Skills, and Abilities</a:t>
            </a:r>
          </a:p>
          <a:p>
            <a:pPr>
              <a:lnSpc>
                <a:spcPct val="105000"/>
              </a:lnSpc>
            </a:pPr>
            <a:r>
              <a:rPr lang="en-US" altLang="en-US" sz="2600" dirty="0"/>
              <a:t>Employee Development &amp; Training</a:t>
            </a:r>
          </a:p>
          <a:p>
            <a:pPr lvl="1">
              <a:lnSpc>
                <a:spcPct val="80000"/>
              </a:lnSpc>
            </a:pPr>
            <a:r>
              <a:rPr lang="en-US" altLang="en-US" sz="2600" dirty="0"/>
              <a:t>Improve skills and broaden knowledge</a:t>
            </a:r>
          </a:p>
          <a:p>
            <a:pPr>
              <a:lnSpc>
                <a:spcPct val="105000"/>
              </a:lnSpc>
            </a:pPr>
            <a:r>
              <a:rPr lang="en-US" altLang="en-US" sz="2600" dirty="0"/>
              <a:t>Performance Management</a:t>
            </a:r>
          </a:p>
          <a:p>
            <a:pPr lvl="1">
              <a:lnSpc>
                <a:spcPct val="80000"/>
              </a:lnSpc>
            </a:pPr>
            <a:r>
              <a:rPr lang="en-US" altLang="en-US" sz="2600" dirty="0"/>
              <a:t>Provide feedback for improvement</a:t>
            </a:r>
          </a:p>
          <a:p>
            <a:pPr>
              <a:lnSpc>
                <a:spcPct val="105000"/>
              </a:lnSpc>
            </a:pPr>
            <a:r>
              <a:rPr lang="en-US" altLang="en-US" sz="2600" dirty="0"/>
              <a:t>Compensation &amp; Benefits</a:t>
            </a:r>
          </a:p>
          <a:p>
            <a:pPr lvl="1">
              <a:lnSpc>
                <a:spcPct val="80000"/>
              </a:lnSpc>
            </a:pPr>
            <a:r>
              <a:rPr lang="en-US" altLang="en-US" sz="2600" dirty="0"/>
              <a:t>Rewarding employees to meet financial needs</a:t>
            </a:r>
          </a:p>
          <a:p>
            <a:pPr>
              <a:lnSpc>
                <a:spcPct val="105000"/>
              </a:lnSpc>
            </a:pPr>
            <a:r>
              <a:rPr lang="en-US" altLang="en-US" sz="2600" dirty="0"/>
              <a:t>Succession Planning</a:t>
            </a:r>
          </a:p>
          <a:p>
            <a:pPr lvl="1">
              <a:lnSpc>
                <a:spcPct val="80000"/>
              </a:lnSpc>
            </a:pPr>
            <a:r>
              <a:rPr lang="en-US" altLang="en-US" sz="2600" dirty="0"/>
              <a:t>Tomorrow's leaders</a:t>
            </a:r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>
              <a:lnSpc>
                <a:spcPct val="105000"/>
              </a:lnSpc>
            </a:pPr>
            <a:endParaRPr lang="en-US" alt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8CC56A-3F15-6AA5-B02F-069235989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82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31B26D45-B71E-C14A-B800-90859CF6C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9433" y="980727"/>
            <a:ext cx="9965801" cy="4355201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The right talent in the right place at the right time with the right capabilities </a:t>
            </a:r>
          </a:p>
          <a:p>
            <a:pPr algn="just"/>
            <a:r>
              <a:rPr lang="en-US" dirty="0">
                <a:solidFill>
                  <a:srgbClr val="0070C0"/>
                </a:solidFill>
              </a:rPr>
              <a:t>Examples of talent-related decisions: </a:t>
            </a:r>
          </a:p>
          <a:p>
            <a:pPr lvl="1" algn="just"/>
            <a:r>
              <a:rPr lang="en-US" sz="2800" dirty="0"/>
              <a:t>Who gets promoted? When should they be promoted? </a:t>
            </a:r>
          </a:p>
          <a:p>
            <a:pPr lvl="1" algn="just"/>
            <a:r>
              <a:rPr lang="en-US" sz="2800" dirty="0"/>
              <a:t>Who/when is the right person/time for a developmental activity? </a:t>
            </a:r>
          </a:p>
          <a:p>
            <a:pPr lvl="1" algn="just"/>
            <a:r>
              <a:rPr lang="en-US" sz="2800" dirty="0"/>
              <a:t>When do we stop investing in someone’s development and “start over” with someone else?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B3AE64-E682-5548-BEF6-68A0ECA84A47}"/>
              </a:ext>
            </a:extLst>
          </p:cNvPr>
          <p:cNvSpPr/>
          <p:nvPr/>
        </p:nvSpPr>
        <p:spPr>
          <a:xfrm>
            <a:off x="3130636" y="69213"/>
            <a:ext cx="59307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 dirty="0">
                <a:solidFill>
                  <a:srgbClr val="0070C0"/>
                </a:solidFill>
              </a:rPr>
              <a:t>Strategic </a:t>
            </a:r>
            <a:r>
              <a:rPr lang="en-US" altLang="en-US" sz="4000" b="1" dirty="0">
                <a:solidFill>
                  <a:srgbClr val="0070C0"/>
                </a:solidFill>
              </a:rPr>
              <a:t>Talent</a:t>
            </a:r>
            <a:r>
              <a:rPr lang="en-US" altLang="en-US" sz="3600" b="1" dirty="0">
                <a:solidFill>
                  <a:srgbClr val="0070C0"/>
                </a:solidFill>
              </a:rPr>
              <a:t> Management</a:t>
            </a:r>
            <a:endParaRPr lang="en-GB" altLang="en-US" sz="3600" dirty="0">
              <a:solidFill>
                <a:srgbClr val="0070C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5687AE-1AAC-F31A-2AA7-14F9803EA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382" y="5738172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24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D2D725C-F151-EA4B-9951-3C9B843B9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792" y="0"/>
            <a:ext cx="11019099" cy="5799462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US" altLang="en-US" sz="4000" b="1" dirty="0">
                <a:solidFill>
                  <a:srgbClr val="0070C0"/>
                </a:solidFill>
              </a:rPr>
              <a:t>Succession Planning</a:t>
            </a:r>
          </a:p>
          <a:p>
            <a:pPr algn="just">
              <a:defRPr/>
            </a:pPr>
            <a:r>
              <a:rPr lang="en-GB" sz="2700" dirty="0"/>
              <a:t>A process for identifying and developing potential future leaders or senior managers, as well as individuals to fill other business-critical positions, either in the short- or the long-term (CIPD, 2017a).</a:t>
            </a:r>
          </a:p>
          <a:p>
            <a:pPr marL="0" indent="0" algn="just">
              <a:buNone/>
              <a:defRPr/>
            </a:pPr>
            <a:endParaRPr lang="en-GB" sz="2700" dirty="0"/>
          </a:p>
          <a:p>
            <a:pPr algn="just">
              <a:defRPr/>
            </a:pPr>
            <a:r>
              <a:rPr lang="en-GB" sz="2700" dirty="0"/>
              <a:t>The process of preparing to hand over control of specific functions to alternate employees in a way that is least disruptive to the business operation and values (Ward, 2000). </a:t>
            </a:r>
            <a:endParaRPr lang="en-GB" altLang="en-US" sz="2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345A41-E539-F5CF-AE9B-2C856C6A9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5799462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648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9B5302E-8ACB-9D41-A282-4835FEC21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237" y="0"/>
            <a:ext cx="10046825" cy="5687092"/>
          </a:xfrm>
        </p:spPr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US" altLang="en-US" sz="43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None/>
              <a:defRPr/>
            </a:pPr>
            <a:r>
              <a:rPr lang="en-GB" altLang="en-US" sz="2600" b="1" dirty="0"/>
              <a:t>Outcomes</a:t>
            </a:r>
          </a:p>
          <a:p>
            <a:pPr algn="just">
              <a:defRPr/>
            </a:pPr>
            <a:r>
              <a:rPr lang="en-US" altLang="en-US" sz="2600" dirty="0"/>
              <a:t>A plan for filling unexpected vacancies</a:t>
            </a:r>
          </a:p>
          <a:p>
            <a:pPr algn="just">
              <a:defRPr/>
            </a:pPr>
            <a:r>
              <a:rPr lang="en-US" altLang="en-US" sz="2600" dirty="0"/>
              <a:t>A longer-term plan for providing continuity of posts and development of people</a:t>
            </a:r>
          </a:p>
          <a:p>
            <a:pPr algn="just">
              <a:defRPr/>
            </a:pPr>
            <a:r>
              <a:rPr lang="en-US" altLang="en-US" sz="2600" dirty="0"/>
              <a:t>Proactive career moves are available for employees</a:t>
            </a:r>
          </a:p>
          <a:p>
            <a:pPr marL="0" indent="0" algn="just">
              <a:buNone/>
              <a:defRPr/>
            </a:pPr>
            <a:r>
              <a:rPr lang="en-GB" altLang="en-US" sz="2600" b="1" dirty="0"/>
              <a:t>Rationale</a:t>
            </a:r>
          </a:p>
          <a:p>
            <a:pPr algn="just">
              <a:defRPr/>
            </a:pPr>
            <a:r>
              <a:rPr lang="en-GB" altLang="en-US" sz="2600" dirty="0"/>
              <a:t>Continuity is highly valuable</a:t>
            </a:r>
          </a:p>
          <a:p>
            <a:pPr algn="just">
              <a:defRPr/>
            </a:pPr>
            <a:r>
              <a:rPr lang="en-GB" altLang="en-US" sz="2600" dirty="0"/>
              <a:t>Vacant posts should not sit waiting to be filled</a:t>
            </a:r>
          </a:p>
          <a:p>
            <a:pPr algn="just">
              <a:defRPr/>
            </a:pPr>
            <a:r>
              <a:rPr lang="en-GB" altLang="en-US" sz="2600" dirty="0"/>
              <a:t>Knowledge and experience is passed on from one person to another in a systematic way</a:t>
            </a:r>
            <a:endParaRPr lang="en-US" altLang="en-US" sz="2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32C430-954E-BEBB-CE4C-AF48BA54A3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19" y="5687092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9613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E628067-25DA-1841-9E71-B54A1CACC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432" y="0"/>
            <a:ext cx="9782252" cy="5614735"/>
          </a:xfrm>
        </p:spPr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US" altLang="en-US" sz="40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None/>
              <a:defRPr/>
            </a:pPr>
            <a:r>
              <a:rPr lang="en-GB" altLang="en-US" sz="3200" b="1" dirty="0"/>
              <a:t>The process</a:t>
            </a:r>
          </a:p>
          <a:p>
            <a:pPr algn="just">
              <a:defRPr/>
            </a:pPr>
            <a:r>
              <a:rPr lang="en-GB" altLang="en-US" sz="3200" dirty="0"/>
              <a:t>Identify the critical positions that are to be included in the process</a:t>
            </a:r>
          </a:p>
          <a:p>
            <a:pPr algn="just">
              <a:defRPr/>
            </a:pPr>
            <a:r>
              <a:rPr lang="en-GB" altLang="en-US" sz="3200" dirty="0"/>
              <a:t>Define the capabilities that each of these positions will require in the future</a:t>
            </a:r>
          </a:p>
          <a:p>
            <a:pPr algn="just">
              <a:defRPr/>
            </a:pPr>
            <a:r>
              <a:rPr lang="en-GB" altLang="en-US" sz="3200" dirty="0"/>
              <a:t>Identify and assess possible candidates</a:t>
            </a:r>
          </a:p>
          <a:p>
            <a:pPr algn="just">
              <a:defRPr/>
            </a:pPr>
            <a:r>
              <a:rPr lang="en-GB" altLang="en-US" sz="3200" dirty="0"/>
              <a:t>Provide these individuals with focused development</a:t>
            </a:r>
          </a:p>
          <a:p>
            <a:pPr algn="just">
              <a:defRPr/>
            </a:pPr>
            <a:r>
              <a:rPr lang="en-GB" altLang="en-US" sz="3200" dirty="0"/>
              <a:t>Regularly review the progress of identified successors</a:t>
            </a:r>
          </a:p>
        </p:txBody>
      </p:sp>
      <p:sp>
        <p:nvSpPr>
          <p:cNvPr id="19459" name="TextBox 1">
            <a:extLst>
              <a:ext uri="{FF2B5EF4-FFF2-40B4-BE49-F238E27FC236}">
                <a16:creationId xmlns:a16="http://schemas.microsoft.com/office/drawing/2014/main" id="{BBBDC9B3-5680-304F-92AB-9DEB1428E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99568" y="5306760"/>
            <a:ext cx="16557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(Bechet, 2008)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4CC951-C61E-0C5C-458F-FD50C062F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8049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E8D36D5-F2AA-A849-B763-B19EDCB92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848" y="81023"/>
            <a:ext cx="10359342" cy="5533712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altLang="en-US" sz="4000" b="1" dirty="0">
                <a:solidFill>
                  <a:srgbClr val="0070C0"/>
                </a:solidFill>
              </a:rPr>
              <a:t>Selecting the jobs that need planning</a:t>
            </a:r>
          </a:p>
          <a:p>
            <a:pPr marL="0" indent="0" algn="ctr">
              <a:buNone/>
              <a:defRPr/>
            </a:pPr>
            <a:endParaRPr lang="en-GB" altLang="en-US" sz="4000" b="1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3600" dirty="0"/>
              <a:t>A critical position is one where:</a:t>
            </a:r>
          </a:p>
          <a:p>
            <a:pPr>
              <a:defRPr/>
            </a:pPr>
            <a:r>
              <a:rPr lang="en-GB" altLang="en-US" sz="3600" dirty="0"/>
              <a:t>Success depends on an intimate knowledge of the organisation and its people</a:t>
            </a:r>
          </a:p>
          <a:p>
            <a:pPr>
              <a:defRPr/>
            </a:pPr>
            <a:r>
              <a:rPr lang="en-GB" altLang="en-US" sz="3600" dirty="0"/>
              <a:t>A time gap in continuity of the position would have serious business effects </a:t>
            </a:r>
          </a:p>
          <a:p>
            <a:pPr>
              <a:defRPr/>
            </a:pPr>
            <a:r>
              <a:rPr lang="en-GB" altLang="en-US" sz="3600" dirty="0"/>
              <a:t>The skill/experience is very hard to find</a:t>
            </a:r>
          </a:p>
          <a:p>
            <a:pPr marL="0" indent="0">
              <a:buNone/>
              <a:defRPr/>
            </a:pPr>
            <a:endParaRPr lang="en-GB" altLang="en-US" sz="2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29CE51-0648-BCA7-B636-492116FBF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146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2347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2AF4652D-BE05-1041-90B8-FFDB4E5D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751" y="0"/>
            <a:ext cx="9380103" cy="56147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4300" b="1" dirty="0">
                <a:solidFill>
                  <a:srgbClr val="0070C0"/>
                </a:solidFill>
              </a:rPr>
              <a:t>Position Analysis </a:t>
            </a:r>
          </a:p>
          <a:p>
            <a:pPr marL="0" indent="0" algn="just">
              <a:buNone/>
            </a:pPr>
            <a:r>
              <a:rPr lang="en-GB" altLang="en-US" sz="2400" b="1" dirty="0"/>
              <a:t>Internal</a:t>
            </a:r>
          </a:p>
          <a:p>
            <a:pPr algn="just"/>
            <a:r>
              <a:rPr lang="en-GB" altLang="en-US" sz="2400" dirty="0"/>
              <a:t>What is the level of risk to the enterprise if the position is left vacant for an extended period?</a:t>
            </a:r>
          </a:p>
          <a:p>
            <a:pPr algn="just"/>
            <a:r>
              <a:rPr lang="en-GB" altLang="en-US" sz="2400" dirty="0"/>
              <a:t>To what extent does the position drive revenue and impact on bottom-line financial results?</a:t>
            </a:r>
          </a:p>
          <a:p>
            <a:pPr marL="0" indent="0" algn="just">
              <a:buNone/>
            </a:pPr>
            <a:endParaRPr lang="en-GB" altLang="en-US" sz="2400" b="1" dirty="0"/>
          </a:p>
          <a:p>
            <a:pPr marL="0" indent="0" algn="just">
              <a:buNone/>
            </a:pPr>
            <a:r>
              <a:rPr lang="en-GB" altLang="en-US" sz="2400" b="1" dirty="0"/>
              <a:t>External</a:t>
            </a:r>
          </a:p>
          <a:p>
            <a:pPr algn="just"/>
            <a:r>
              <a:rPr lang="en-GB" altLang="en-US" sz="2400" dirty="0"/>
              <a:t>What is the current market value of the position? </a:t>
            </a:r>
          </a:p>
          <a:p>
            <a:pPr algn="just"/>
            <a:r>
              <a:rPr lang="en-GB" altLang="en-US" sz="2400" dirty="0"/>
              <a:t>How is the position valued by other companies?</a:t>
            </a:r>
          </a:p>
          <a:p>
            <a:pPr algn="just"/>
            <a:r>
              <a:rPr lang="en-GB" altLang="en-US" sz="2400" dirty="0"/>
              <a:t>What is the degree of competition for qualified candidates for this position in the marketplace?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sp>
        <p:nvSpPr>
          <p:cNvPr id="21507" name="TextBox 1">
            <a:extLst>
              <a:ext uri="{FF2B5EF4-FFF2-40B4-BE49-F238E27FC236}">
                <a16:creationId xmlns:a16="http://schemas.microsoft.com/office/drawing/2014/main" id="{D199F267-C120-C545-A7AF-9E10FE221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16741" y="5337736"/>
            <a:ext cx="13684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/>
              <a:t>(Caruso, 2011)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735C32-0BD8-03A0-D431-C881747B5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146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119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7B3D2DBD-AF97-AC44-89DA-BE96ED70B9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5410200"/>
            <a:ext cx="7772400" cy="990600"/>
          </a:xfrm>
        </p:spPr>
        <p:txBody>
          <a:bodyPr/>
          <a:lstStyle/>
          <a:p>
            <a:pPr algn="l" eaLnBrk="1" hangingPunct="1"/>
            <a:r>
              <a:rPr lang="en-GB" altLang="en-US" sz="2800">
                <a:solidFill>
                  <a:schemeClr val="bg1"/>
                </a:solidFill>
                <a:latin typeface="Helvetica" pitchFamily="2" charset="0"/>
              </a:rPr>
              <a:t>Coventry Business School</a:t>
            </a:r>
            <a:endParaRPr lang="en-GB" altLang="en-US">
              <a:solidFill>
                <a:schemeClr val="bg1"/>
              </a:solidFill>
              <a:latin typeface="Helvetica" pitchFamily="2" charset="0"/>
            </a:endParaRPr>
          </a:p>
        </p:txBody>
      </p:sp>
      <p:sp>
        <p:nvSpPr>
          <p:cNvPr id="30723" name="Rectangle 4">
            <a:extLst>
              <a:ext uri="{FF2B5EF4-FFF2-40B4-BE49-F238E27FC236}">
                <a16:creationId xmlns:a16="http://schemas.microsoft.com/office/drawing/2014/main" id="{753F045C-678F-2D48-9AB3-3A11E4D11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12191999" cy="5614735"/>
          </a:xfrm>
        </p:spPr>
        <p:txBody>
          <a:bodyPr>
            <a:normAutofit fontScale="55000" lnSpcReduction="20000"/>
          </a:bodyPr>
          <a:lstStyle/>
          <a:p>
            <a:pPr algn="ctr" eaLnBrk="1" hangingPunct="1">
              <a:buFontTx/>
              <a:buNone/>
            </a:pPr>
            <a:r>
              <a:rPr lang="en-GB" altLang="en-US" sz="7300" b="1" dirty="0">
                <a:solidFill>
                  <a:srgbClr val="0070C0"/>
                </a:solidFill>
              </a:rPr>
              <a:t>References</a:t>
            </a:r>
            <a:r>
              <a:rPr lang="en-GB" altLang="en-US" sz="7300" b="1" dirty="0"/>
              <a:t> 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Bechet, T. (2008), Strategic Staffing: A Comprehensive System for Effective Workforce Planning, New York, NY: AMACOM.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Caruso, K. (2011). Identifying Critical Positions In The Succession Planning Process. http://</a:t>
            </a:r>
            <a:r>
              <a:rPr lang="en-GB" altLang="en-US" sz="3200" dirty="0" err="1">
                <a:cs typeface="Arial" panose="020B0604020202020204" pitchFamily="34" charset="0"/>
              </a:rPr>
              <a:t>web.viapeople.com</a:t>
            </a:r>
            <a:r>
              <a:rPr lang="en-GB" altLang="en-US" sz="32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US" altLang="en-US" sz="3200" dirty="0">
                <a:cs typeface="Arial" panose="020B0604020202020204" pitchFamily="34" charset="0"/>
              </a:rPr>
              <a:t>CIPD (2017a). </a:t>
            </a:r>
            <a:r>
              <a:rPr lang="en-GB" altLang="en-US" sz="3200" dirty="0">
                <a:cs typeface="Arial" panose="020B0604020202020204" pitchFamily="34" charset="0"/>
              </a:rPr>
              <a:t>Succession planning. https://</a:t>
            </a:r>
            <a:r>
              <a:rPr lang="en-GB" altLang="en-US" sz="3200" dirty="0" err="1">
                <a:cs typeface="Arial" panose="020B0604020202020204" pitchFamily="34" charset="0"/>
              </a:rPr>
              <a:t>www.cipd.co.uk</a:t>
            </a:r>
            <a:r>
              <a:rPr lang="en-GB" altLang="en-US" sz="32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CIPD (2017b).</a:t>
            </a:r>
            <a:r>
              <a:rPr lang="en-GB" altLang="en-US" sz="3200" b="1" dirty="0">
                <a:cs typeface="Arial" panose="020B0604020202020204" pitchFamily="34" charset="0"/>
              </a:rPr>
              <a:t> </a:t>
            </a:r>
            <a:r>
              <a:rPr lang="en-GB" altLang="en-US" sz="3200" dirty="0">
                <a:cs typeface="Arial" panose="020B0604020202020204" pitchFamily="34" charset="0"/>
              </a:rPr>
              <a:t>Talent management. https://</a:t>
            </a:r>
            <a:r>
              <a:rPr lang="en-GB" altLang="en-US" sz="3200" dirty="0" err="1">
                <a:cs typeface="Arial" panose="020B0604020202020204" pitchFamily="34" charset="0"/>
              </a:rPr>
              <a:t>www.cipd.co.uk</a:t>
            </a:r>
            <a:r>
              <a:rPr lang="en-GB" altLang="en-US" sz="32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3200" dirty="0" err="1">
                <a:cs typeface="Arial" panose="020B0604020202020204" pitchFamily="34" charset="0"/>
              </a:rPr>
              <a:t>Estedadi</a:t>
            </a:r>
            <a:r>
              <a:rPr lang="en-GB" altLang="en-US" sz="3200" dirty="0">
                <a:cs typeface="Arial" panose="020B0604020202020204" pitchFamily="34" charset="0"/>
              </a:rPr>
              <a:t>, E. </a:t>
            </a:r>
            <a:r>
              <a:rPr lang="en-GB" altLang="en-US" sz="3200" dirty="0" err="1">
                <a:cs typeface="Arial" panose="020B0604020202020204" pitchFamily="34" charset="0"/>
              </a:rPr>
              <a:t>shahhoseini</a:t>
            </a:r>
            <a:r>
              <a:rPr lang="en-GB" altLang="en-US" sz="3200" dirty="0">
                <a:cs typeface="Arial" panose="020B0604020202020204" pitchFamily="34" charset="0"/>
              </a:rPr>
              <a:t>, R. and Hamidi, K. (2015). The importance of succession planning in organizations. Advanced Social Humanities and Management, 2(3), 41-47.   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Heathfield, S. (2017). What HR Managers Need to Know About Succession Planning. https://</a:t>
            </a:r>
            <a:r>
              <a:rPr lang="en-GB" altLang="en-US" sz="3200" dirty="0" err="1">
                <a:cs typeface="Arial" panose="020B0604020202020204" pitchFamily="34" charset="0"/>
              </a:rPr>
              <a:t>www.thebalance.com</a:t>
            </a:r>
            <a:r>
              <a:rPr lang="en-GB" altLang="en-US" sz="3200" dirty="0">
                <a:cs typeface="Arial" panose="020B0604020202020204" pitchFamily="34" charset="0"/>
              </a:rPr>
              <a:t>/succession-planning-1918267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Korn Ferry Institute (no date). Tell or Don’t Tell? https://</a:t>
            </a:r>
            <a:r>
              <a:rPr lang="en-GB" altLang="en-US" sz="3200" dirty="0" err="1">
                <a:cs typeface="Arial" panose="020B0604020202020204" pitchFamily="34" charset="0"/>
              </a:rPr>
              <a:t>www.kornferry.com</a:t>
            </a:r>
            <a:r>
              <a:rPr lang="en-GB" altLang="en-US" sz="32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Mueller-Carmen, M., Croucher, R. and Leigh, S. (2008). Human Resource Management- A case study approach. London: CIPD.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NHS (2015). Talent and Talent Management Insights. Leadership Academy. 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Sadler, P. (1993). Managing Talent. London: Economists Books.</a:t>
            </a:r>
          </a:p>
          <a:p>
            <a:pPr algn="just"/>
            <a:r>
              <a:rPr lang="en-GB" altLang="en-US" sz="3200" dirty="0">
                <a:cs typeface="Arial" panose="020B0604020202020204" pitchFamily="34" charset="0"/>
              </a:rPr>
              <a:t>Taylor, S. (2014), Resourcing and Talent Management. 6</a:t>
            </a:r>
            <a:r>
              <a:rPr lang="en-GB" altLang="en-US" sz="3200" baseline="30000" dirty="0">
                <a:cs typeface="Arial" panose="020B0604020202020204" pitchFamily="34" charset="0"/>
              </a:rPr>
              <a:t>th</a:t>
            </a:r>
            <a:r>
              <a:rPr lang="en-GB" altLang="en-US" sz="3200" dirty="0">
                <a:cs typeface="Arial" panose="020B0604020202020204" pitchFamily="34" charset="0"/>
              </a:rPr>
              <a:t> ed., London: CIPD.</a:t>
            </a:r>
          </a:p>
          <a:p>
            <a:r>
              <a:rPr lang="en-GB" altLang="en-US" sz="3200" dirty="0">
                <a:cs typeface="Arial" panose="020B0604020202020204" pitchFamily="34" charset="0"/>
              </a:rPr>
              <a:t>Ward (2000). Reflections on Indian Family Business Groups. Family Business Review, 13(4), 271-278.</a:t>
            </a:r>
            <a:br>
              <a:rPr lang="en-GB" altLang="en-US" sz="3200" b="1" dirty="0">
                <a:cs typeface="Arial" panose="020B0604020202020204" pitchFamily="34" charset="0"/>
              </a:rPr>
            </a:br>
            <a:endParaRPr lang="en-US" altLang="en-US" sz="3200" b="1" dirty="0">
              <a:cs typeface="Arial" panose="020B0604020202020204" pitchFamily="34" charset="0"/>
            </a:endParaRPr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US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D3EB4C-52F7-0C62-A645-8E69EDF3DF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7795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0194" y="0"/>
            <a:ext cx="4623816" cy="178770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16294" y="187714"/>
            <a:ext cx="376841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4500" b="1" dirty="0"/>
              <a:t> </a:t>
            </a:r>
            <a:r>
              <a:rPr lang="en-GB" sz="4350" b="1" dirty="0"/>
              <a:t>Traffic Light </a:t>
            </a:r>
            <a:r>
              <a:rPr lang="en-GB" sz="54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28" y="1564936"/>
            <a:ext cx="2033718" cy="3912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3577915"/>
              </p:ext>
            </p:extLst>
          </p:nvPr>
        </p:nvGraphicFramePr>
        <p:xfrm>
          <a:off x="2142836" y="1564936"/>
          <a:ext cx="10049164" cy="4223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649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570515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1055968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100" b="1" i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100" i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1055968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 </a:t>
                      </a:r>
                      <a:r>
                        <a:rPr lang="en-GB" sz="2400" b="0" i="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</a:rPr>
                        <a:t>(go to a corner and ask 1 question)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1055968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sz="14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  <a:ea typeface="+mn-ea"/>
                        </a:rPr>
                        <a:t>I have understood most of the topics so far </a:t>
                      </a:r>
                      <a:r>
                        <a:rPr lang="en-GB" sz="2400" b="0" i="0" dirty="0">
                          <a:solidFill>
                            <a:srgbClr val="EAB200"/>
                          </a:solidFill>
                          <a:latin typeface="+mn-lt"/>
                          <a:ea typeface="+mn-ea"/>
                        </a:rPr>
                        <a:t>(write down 1 question and 1 key theme you have understood)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1055968">
                <a:tc>
                  <a:txBody>
                    <a:bodyPr/>
                    <a:lstStyle/>
                    <a:p>
                      <a:r>
                        <a:rPr lang="en-GB" sz="2100" b="1" dirty="0">
                          <a:solidFill>
                            <a:srgbClr val="00B0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1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24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 </a:t>
                      </a:r>
                      <a:r>
                        <a:rPr lang="en-GB" sz="2400" b="0" i="0" dirty="0">
                          <a:solidFill>
                            <a:srgbClr val="00B050"/>
                          </a:solidFill>
                          <a:latin typeface="+mn-lt"/>
                          <a:ea typeface="+mn-ea"/>
                        </a:rPr>
                        <a:t>(Explain a concept)</a:t>
                      </a:r>
                      <a:endParaRPr lang="en-GB" sz="2400" b="0" i="0" dirty="0">
                        <a:solidFill>
                          <a:srgbClr val="00B050"/>
                        </a:solidFill>
                      </a:endParaRP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516AA64-D064-FF9F-C71C-AE874AAE4B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88808"/>
            <a:ext cx="12192000" cy="106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431078"/>
      </p:ext>
    </p:extLst>
  </p:cSld>
  <p:clrMapOvr>
    <a:masterClrMapping/>
  </p:clrMapOvr>
  <p:transition spd="slow">
    <p:push dir="u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06/06/2026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34412" y="5089923"/>
            <a:ext cx="547688" cy="19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675" kern="1200" smtClean="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2571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5143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77152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285875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1543050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1800225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2057400" algn="l" defTabSz="51435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D24FAC45-781F-4602-98F1-5FADE8BA638B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35</a:t>
            </a:fld>
            <a:endParaRPr lang="en-GB" altLang="en-US"/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"/>
            <a:ext cx="9144000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 dirty="0">
                <a:solidFill>
                  <a:srgbClr val="FF0000"/>
                </a:solidFill>
                <a:latin typeface="+mj-lt"/>
              </a:rPr>
              <a:t>Quiz Time!!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 dirty="0">
                <a:solidFill>
                  <a:srgbClr val="FF0000"/>
                </a:solidFill>
                <a:latin typeface="+mj-lt"/>
              </a:rPr>
              <a:t> Scan the Code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 dirty="0">
                <a:solidFill>
                  <a:srgbClr val="FF0000"/>
                </a:solidFill>
                <a:latin typeface="+mj-lt"/>
              </a:rPr>
              <a:t>Or 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1800" b="1" dirty="0">
                <a:solidFill>
                  <a:srgbClr val="FF0000"/>
                </a:solidFill>
                <a:highlight>
                  <a:srgbClr val="FFFF00"/>
                </a:highlight>
                <a:latin typeface="+mj-lt"/>
              </a:rPr>
              <a:t>Go to joinmyquiz.com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80CF4F-2CCA-4273-8713-CDB1ABB98D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02658" y="1288026"/>
            <a:ext cx="9065342" cy="443434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0CC84CC-787D-3D2D-D4FA-36936226D1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5788808"/>
            <a:ext cx="12192000" cy="106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4412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636851-794E-7DC0-E1BC-CD32E0F70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  <p:pic>
        <p:nvPicPr>
          <p:cNvPr id="6" name="Picture 5" descr="A note paper with words on it&#10;&#10;AI-generated content may be incorrect.">
            <a:extLst>
              <a:ext uri="{FF2B5EF4-FFF2-40B4-BE49-F238E27FC236}">
                <a16:creationId xmlns:a16="http://schemas.microsoft.com/office/drawing/2014/main" id="{9B72230B-D3EE-CEC0-07E3-D9CB200C08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1" y="0"/>
            <a:ext cx="5334000" cy="28316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88C53E8-A9F1-CBA7-5197-4ED708C4182E}"/>
              </a:ext>
            </a:extLst>
          </p:cNvPr>
          <p:cNvSpPr txBox="1"/>
          <p:nvPr/>
        </p:nvSpPr>
        <p:spPr>
          <a:xfrm>
            <a:off x="5889525" y="1509081"/>
            <a:ext cx="1066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008080"/>
                </a:highlight>
                <a:latin typeface="Eras Medium ITC" panose="020B0602030504020804" pitchFamily="34" charset="0"/>
                <a:cs typeface="72 Condensed" panose="020B0506030000000003" pitchFamily="34" charset="0"/>
              </a:rPr>
              <a:t>Next Week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FDE26F-5FF5-0110-E436-EB9D95EC6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88808"/>
            <a:ext cx="12192000" cy="1069191"/>
          </a:xfrm>
          <a:prstGeom prst="rect">
            <a:avLst/>
          </a:prstGeom>
        </p:spPr>
      </p:pic>
      <p:pic>
        <p:nvPicPr>
          <p:cNvPr id="9" name="Picture 8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0FB990D7-6F0B-AF57-2348-DD45780523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58000" y="0"/>
            <a:ext cx="5333999" cy="57888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61BEB2-7ADD-1C86-C4A8-D651337A8D38}"/>
              </a:ext>
            </a:extLst>
          </p:cNvPr>
          <p:cNvSpPr txBox="1"/>
          <p:nvPr/>
        </p:nvSpPr>
        <p:spPr>
          <a:xfrm>
            <a:off x="951244" y="6858000"/>
            <a:ext cx="102895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multinclude.eu/2020/09/22/transition-to-digital-education-from-classroom-presentations-to-online-presenta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EBB865-538B-FBFA-5875-9605DFFA6608}"/>
              </a:ext>
            </a:extLst>
          </p:cNvPr>
          <p:cNvSpPr txBox="1"/>
          <p:nvPr/>
        </p:nvSpPr>
        <p:spPr>
          <a:xfrm>
            <a:off x="1" y="3688597"/>
            <a:ext cx="68579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7030A0"/>
                </a:solidFill>
              </a:rPr>
              <a:t>Weeks 6 and 7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47984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3649</TotalTime>
  <Words>1725</Words>
  <Application>Microsoft Office PowerPoint</Application>
  <PresentationFormat>Widescreen</PresentationFormat>
  <Paragraphs>301</Paragraphs>
  <Slides>36</Slides>
  <Notes>21</Notes>
  <HiddenSlides>0</HiddenSlides>
  <MMClips>3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Arial</vt:lpstr>
      <vt:lpstr>Bradley Hand ITC</vt:lpstr>
      <vt:lpstr>Calibri</vt:lpstr>
      <vt:lpstr>Calibri Light</vt:lpstr>
      <vt:lpstr>Eras Medium ITC</vt:lpstr>
      <vt:lpstr>Garamond</vt:lpstr>
      <vt:lpstr>Helvetica</vt:lpstr>
      <vt:lpstr>Times New Roman</vt:lpstr>
      <vt:lpstr>Trebuchet MS</vt:lpstr>
      <vt:lpstr>Wingdings 2</vt:lpstr>
      <vt:lpstr>Office Theme</vt:lpstr>
      <vt:lpstr>Week 5 – Workforce Planning</vt:lpstr>
      <vt:lpstr>Human Resource Planning</vt:lpstr>
      <vt:lpstr>Strategy – levels within the business</vt:lpstr>
      <vt:lpstr>Strategy-linked HRP</vt:lpstr>
      <vt:lpstr>What can we know about the future?</vt:lpstr>
      <vt:lpstr> What can we know about the future? </vt:lpstr>
      <vt:lpstr>Aims of HRP</vt:lpstr>
      <vt:lpstr>Benefits of HR Planning</vt:lpstr>
      <vt:lpstr>PowerPoint Presentation</vt:lpstr>
      <vt:lpstr>Process of HRP</vt:lpstr>
      <vt:lpstr> Estimating the demand for human resources </vt:lpstr>
      <vt:lpstr>Estimating the internal supply of human resource</vt:lpstr>
      <vt:lpstr> Assessing the external supply of human resources </vt:lpstr>
      <vt:lpstr> Comparing demand and supply forecasts </vt:lpstr>
      <vt:lpstr>Time frame of HRP</vt:lpstr>
      <vt:lpstr>Short term</vt:lpstr>
      <vt:lpstr>Long term</vt:lpstr>
      <vt:lpstr>PowerPoint Presentation</vt:lpstr>
      <vt:lpstr>PowerPoint Presentation</vt:lpstr>
      <vt:lpstr>PowerPoint Presentation</vt:lpstr>
      <vt:lpstr>Coventry Business School</vt:lpstr>
      <vt:lpstr>PowerPoint Presentation</vt:lpstr>
      <vt:lpstr>PowerPoint Presentation</vt:lpstr>
      <vt:lpstr>PowerPoint Presentation</vt:lpstr>
      <vt:lpstr>PowerPoint Presentation</vt:lpstr>
      <vt:lpstr>Talent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Coventry Business School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Dennis Pepple</dc:creator>
  <cp:lastModifiedBy>Samson Oladejo</cp:lastModifiedBy>
  <cp:revision>9</cp:revision>
  <dcterms:created xsi:type="dcterms:W3CDTF">2022-01-06T10:23:00Z</dcterms:created>
  <dcterms:modified xsi:type="dcterms:W3CDTF">2026-06-06T11:41:42Z</dcterms:modified>
</cp:coreProperties>
</file>