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10"/>
  </p:notesMasterIdLst>
  <p:handoutMasterIdLst>
    <p:handoutMasterId r:id="rId11"/>
  </p:handoutMasterIdLst>
  <p:sldIdLst>
    <p:sldId id="1497" r:id="rId5"/>
    <p:sldId id="1499" r:id="rId6"/>
    <p:sldId id="1506" r:id="rId7"/>
    <p:sldId id="1504" r:id="rId8"/>
    <p:sldId id="150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2471F2E-E011-F521-299E-65FC243E7E5E}" name="David Salaguinto" initials="DS" userId="S::davidsa@microsoft.com::9399e6ad-b974-43d0-b593-8c2804f84e0d" providerId="AD"/>
  <p188:author id="{DC3CAF61-3D39-8A1C-6AB6-F5CBCFCBEA47}" name="Vanessa Buzgheia (ALLEGIS GROUP HOLDINGS INC)" initials="" userId="S::v-vabuzgheia@microsoft.com::f3934b54-4599-40d0-96a8-d6208686f730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301B821-A1FF-4177-AEE7-76D212191A0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96" autoAdjust="0"/>
    <p:restoredTop sz="94634"/>
  </p:normalViewPr>
  <p:slideViewPr>
    <p:cSldViewPr snapToGrid="0">
      <p:cViewPr>
        <p:scale>
          <a:sx n="100" d="100"/>
          <a:sy n="100" d="100"/>
        </p:scale>
        <p:origin x="-898" y="-5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488"/>
    </p:cViewPr>
  </p:sorterViewPr>
  <p:notesViewPr>
    <p:cSldViewPr snapToGrid="0">
      <p:cViewPr varScale="1">
        <p:scale>
          <a:sx n="73" d="100"/>
          <a:sy n="73" d="100"/>
        </p:scale>
        <p:origin x="2981" y="29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viewProps" Target="viewProps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presProps" Target="presProps.xml" /><Relationship Id="rId2" Type="http://schemas.openxmlformats.org/officeDocument/2006/relationships/customXml" Target="../customXml/item2.xml" /><Relationship Id="rId16" Type="http://schemas.microsoft.com/office/2018/10/relationships/authors" Target="author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handoutMaster" Target="handoutMasters/handoutMaster1.xml" /><Relationship Id="rId5" Type="http://schemas.openxmlformats.org/officeDocument/2006/relationships/slide" Target="slides/slide1.xml" /><Relationship Id="rId15" Type="http://schemas.openxmlformats.org/officeDocument/2006/relationships/tableStyles" Target="tableStyles.xml" /><Relationship Id="rId10" Type="http://schemas.openxmlformats.org/officeDocument/2006/relationships/notesMaster" Target="notesMasters/notesMaster1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theme" Target="theme/theme1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8/3/2026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8/3/2026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Master" Target="../slideMasters/slideMaster1.xml" 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Master" Target="../slideMasters/slideMaster1.xml" 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Master" Target="../slideMasters/slideMaster1.xml" 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Master" Target="../slideMasters/slideMaster1.xml" 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Master" Target="../slideMasters/slideMaster1.xml" 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Master" Target="../slideMasters/slideMaster1.xml" 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Master" Target="../slideMasters/slideMaster1.xml" 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Master" Target="../slideMasters/slideMaster1.xml" 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Master" Target="../slideMasters/slideMaster1.xml" 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Master" Target="../slideMasters/slideMaster1.xml" 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Master" Target="../slideMasters/slideMaster1.xml" 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Master" Target="../slideMasters/slideMaster1.xml" 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Master" Target="../slideMasters/slideMaster1.xml" 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Master" Target="../slideMasters/slideMaster1.xml" 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Master" Target="../slideMasters/slideMaster1.xml" 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Master" Target="../slideMasters/slideMaster1.xml" 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 /><Relationship Id="rId1" Type="http://schemas.openxmlformats.org/officeDocument/2006/relationships/slideMaster" Target="../slideMasters/slideMaster1.xml" 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Master" Target="../slideMasters/slideMaster1.xml" 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5760" y="5972630"/>
            <a:ext cx="11460480" cy="471668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5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High-impact sales strategies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6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1188720" y="881063"/>
            <a:ext cx="10390634" cy="867412"/>
          </a:xfrm>
        </p:spPr>
        <p:txBody>
          <a:bodyPr lIns="0" anchor="ctr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358744" y="210244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-650594" y="3633081"/>
            <a:ext cx="24478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High-impact sales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19" y="2070404"/>
            <a:ext cx="10250215" cy="4238956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68895" y="6453002"/>
            <a:ext cx="170762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33602" y="2129475"/>
            <a:ext cx="4152898" cy="4093525"/>
          </a:xfrm>
        </p:spPr>
        <p:txBody>
          <a:bodyPr anchor="t">
            <a:noAutofit/>
          </a:bodyPr>
          <a:lstStyle>
            <a:lvl1pPr algn="l"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0622" y="1000759"/>
            <a:ext cx="5095878" cy="417408"/>
          </a:xfrm>
        </p:spPr>
        <p:txBody>
          <a:bodyPr lIns="0" anchor="b">
            <a:noAutofit/>
          </a:bodyPr>
          <a:lstStyle>
            <a:lvl1pPr marL="0" indent="0" algn="l">
              <a:buNone/>
              <a:defRPr sz="1800" b="1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7224097" y="0"/>
            <a:ext cx="3777281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8720" y="548642"/>
            <a:ext cx="7478991" cy="3635797"/>
          </a:xfrm>
        </p:spPr>
        <p:txBody>
          <a:bodyPr anchor="t">
            <a:normAutofit/>
          </a:bodyPr>
          <a:lstStyle>
            <a:lvl1pPr algn="l">
              <a:defRPr sz="7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8720" y="4473553"/>
            <a:ext cx="6655522" cy="154533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735430" y="6114097"/>
            <a:ext cx="2447884" cy="365125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High-impact sales strategies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82733" y="61164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8720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8720" y="4617138"/>
            <a:ext cx="7375466" cy="101498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735430" y="6114097"/>
            <a:ext cx="2447884" cy="365125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High-impact sales strategies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82733" y="61164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8720" y="1486540"/>
            <a:ext cx="7538419" cy="4093526"/>
          </a:xfrm>
        </p:spPr>
        <p:txBody>
          <a:bodyPr anchor="ctr">
            <a:normAutofit/>
          </a:bodyPr>
          <a:lstStyle>
            <a:lvl1pPr algn="l">
              <a:defRPr sz="7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01" y="664108"/>
            <a:ext cx="4709488" cy="1084367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358744" y="210244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-650594" y="3633081"/>
            <a:ext cx="24478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High-impact sales strategies</a:t>
            </a:r>
          </a:p>
        </p:txBody>
      </p:sp>
      <p:sp>
        <p:nvSpPr>
          <p:cNvPr id="31" name="Picture Placeholder 30"/>
          <p:cNvSpPr>
            <a:spLocks noGrp="1"/>
          </p:cNvSpPr>
          <p:nvPr>
            <p:ph type="pic" sz="quarter" idx="14"/>
          </p:nvPr>
        </p:nvSpPr>
        <p:spPr>
          <a:xfrm>
            <a:off x="1190627" y="0"/>
            <a:ext cx="3771898" cy="6858000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6843095" y="2496190"/>
            <a:ext cx="3771894" cy="372681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latin typeface="+mn-lt"/>
              </a:defRPr>
            </a:lvl1pPr>
            <a:lvl2pPr marL="685800" indent="-457200">
              <a:buFont typeface="+mj-lt"/>
              <a:buAutoNum type="arabicPeriod"/>
              <a:defRPr sz="2000">
                <a:latin typeface="+mn-lt"/>
              </a:defRPr>
            </a:lvl2pPr>
            <a:lvl3pPr marL="800100" indent="-342900">
              <a:buFont typeface="+mj-lt"/>
              <a:buAutoNum type="arabicPeriod"/>
              <a:defRPr sz="1800">
                <a:latin typeface="+mn-lt"/>
              </a:defRPr>
            </a:lvl3pPr>
            <a:lvl4pPr marL="1028700" indent="-342900">
              <a:buFont typeface="+mj-lt"/>
              <a:buAutoNum type="arabicPeriod"/>
              <a:defRPr sz="1600">
                <a:latin typeface="+mn-lt"/>
              </a:defRPr>
            </a:lvl4pPr>
            <a:lvl5pPr marL="1257300" indent="-342900">
              <a:buFont typeface="+mj-lt"/>
              <a:buAutoNum type="arabicPeriod"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4456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358744" y="210244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-650594" y="3633081"/>
            <a:ext cx="24478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High-impact sales strategies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1204456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latin typeface="+mn-lt"/>
              </a:defRPr>
            </a:lvl1pPr>
            <a:lvl2pPr marL="685800" indent="-457200">
              <a:buFont typeface="+mj-lt"/>
              <a:buAutoNum type="arabicPeriod"/>
              <a:defRPr sz="2000">
                <a:latin typeface="+mn-lt"/>
              </a:defRPr>
            </a:lvl2pPr>
            <a:lvl3pPr marL="800100" indent="-342900">
              <a:buFont typeface="+mj-lt"/>
              <a:buAutoNum type="arabicPeriod"/>
              <a:defRPr sz="1800">
                <a:latin typeface="+mn-lt"/>
              </a:defRPr>
            </a:lvl3pPr>
            <a:lvl4pPr marL="1028700" indent="-342900">
              <a:buFont typeface="+mj-lt"/>
              <a:buAutoNum type="arabicPeriod"/>
              <a:defRPr sz="1600">
                <a:latin typeface="+mn-lt"/>
              </a:defRPr>
            </a:lvl4pPr>
            <a:lvl5pPr marL="1257300" indent="-342900">
              <a:buFont typeface="+mj-lt"/>
              <a:buAutoNum type="arabicPeriod"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0" y="1161288"/>
            <a:ext cx="4663440" cy="155448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9048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6858000" y="2825496"/>
            <a:ext cx="4663440" cy="333756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>
                <a:latin typeface="+mn-lt"/>
              </a:defRPr>
            </a:lvl1pPr>
            <a:lvl2pPr marL="571500" indent="-342900">
              <a:buFont typeface="+mj-lt"/>
              <a:buAutoNum type="arabicPeriod"/>
              <a:defRPr sz="1800">
                <a:latin typeface="+mn-lt"/>
              </a:defRPr>
            </a:lvl2pPr>
            <a:lvl3pPr marL="800100" indent="-342900">
              <a:buFont typeface="+mj-lt"/>
              <a:buAutoNum type="arabicPeriod"/>
              <a:defRPr sz="1600">
                <a:latin typeface="+mn-lt"/>
              </a:defRPr>
            </a:lvl3pPr>
            <a:lvl4pPr marL="1028700" indent="-342900">
              <a:buFont typeface="+mj-lt"/>
              <a:buAutoNum type="arabicPeriod"/>
              <a:defRPr sz="1400">
                <a:latin typeface="+mn-lt"/>
              </a:defRPr>
            </a:lvl4pPr>
            <a:lvl5pPr>
              <a:buFont typeface="+mj-lt"/>
              <a:buAutoNum type="arabicPeriod"/>
              <a:defRPr sz="12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>
          <a:xfrm>
            <a:off x="6857999" y="6453002"/>
            <a:ext cx="2018521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Footer Placeholder 8"/>
          <p:cNvSpPr>
            <a:spLocks noGrp="1"/>
          </p:cNvSpPr>
          <p:nvPr>
            <p:ph type="ftr" sz="quarter" idx="16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9" name="Slide Number Placeholder 9"/>
          <p:cNvSpPr>
            <a:spLocks noGrp="1"/>
          </p:cNvSpPr>
          <p:nvPr>
            <p:ph type="sldNum" sz="quarter" idx="17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347" y="1980306"/>
            <a:ext cx="4325112" cy="2897389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273800" y="1977390"/>
            <a:ext cx="4325112" cy="2903220"/>
          </a:xfrm>
        </p:spPr>
        <p:txBody>
          <a:bodyPr/>
          <a:lstStyle>
            <a:lvl1pPr marL="0" indent="0">
              <a:buNone/>
              <a:defRPr>
                <a:latin typeface="+mn-lt"/>
              </a:defRPr>
            </a:lvl1pPr>
            <a:lvl2pPr marL="228600" indent="0">
              <a:buNone/>
              <a:defRPr>
                <a:latin typeface="+mn-lt"/>
              </a:defRPr>
            </a:lvl2pPr>
            <a:lvl3pPr marL="457200" indent="0">
              <a:buNone/>
              <a:defRPr>
                <a:latin typeface="+mn-lt"/>
              </a:defRPr>
            </a:lvl3pPr>
            <a:lvl4pPr marL="685800" indent="0">
              <a:buNone/>
              <a:defRPr>
                <a:latin typeface="+mn-lt"/>
              </a:defRPr>
            </a:lvl4pPr>
            <a:lvl5pPr marL="9144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735430" y="6114097"/>
            <a:ext cx="2447884" cy="365125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High-impact sales strategies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82733" y="61164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720" y="2258568"/>
            <a:ext cx="4392739" cy="3557016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5976938" y="2254250"/>
            <a:ext cx="4956175" cy="3556000"/>
          </a:xfrm>
        </p:spPr>
        <p:txBody>
          <a:bodyPr/>
          <a:lstStyle>
            <a:lvl1pPr marL="0" indent="0">
              <a:buNone/>
              <a:defRPr>
                <a:latin typeface="+mn-lt"/>
              </a:defRPr>
            </a:lvl1pPr>
            <a:lvl2pPr marL="228600" indent="0">
              <a:buNone/>
              <a:defRPr>
                <a:latin typeface="+mn-lt"/>
              </a:defRPr>
            </a:lvl2pPr>
            <a:lvl3pPr marL="457200" indent="0">
              <a:buNone/>
              <a:defRPr>
                <a:latin typeface="+mn-lt"/>
              </a:defRPr>
            </a:lvl3pPr>
            <a:lvl4pPr marL="685800" indent="0">
              <a:buNone/>
              <a:defRPr>
                <a:latin typeface="+mn-lt"/>
              </a:defRPr>
            </a:lvl4pPr>
            <a:lvl5pPr marL="9144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8937" y="817135"/>
            <a:ext cx="6093225" cy="155206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358744" y="210244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-650594" y="3633081"/>
            <a:ext cx="24478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High-impact sales strategies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1247777" y="0"/>
            <a:ext cx="3603258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5538937" y="2591701"/>
            <a:ext cx="6071616" cy="3726803"/>
          </a:xfrm>
        </p:spPr>
        <p:txBody>
          <a:bodyPr/>
          <a:lstStyle>
            <a:lvl1pPr marL="0" indent="0">
              <a:buNone/>
              <a:defRPr>
                <a:latin typeface="+mn-lt"/>
              </a:defRPr>
            </a:lvl1pPr>
            <a:lvl2pPr marL="228600" indent="0">
              <a:buNone/>
              <a:defRPr>
                <a:latin typeface="+mn-lt"/>
              </a:defRPr>
            </a:lvl2pPr>
            <a:lvl3pPr marL="457200" indent="0">
              <a:buNone/>
              <a:defRPr>
                <a:latin typeface="+mn-lt"/>
              </a:defRPr>
            </a:lvl3pPr>
            <a:lvl4pPr marL="685800" indent="0">
              <a:buNone/>
              <a:defRPr>
                <a:latin typeface="+mn-lt"/>
              </a:defRPr>
            </a:lvl4pPr>
            <a:lvl5pPr marL="9144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548640"/>
            <a:ext cx="613562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358744" y="210244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-650594" y="3633081"/>
            <a:ext cx="24478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High-impact sales strategies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1106424" y="1828800"/>
            <a:ext cx="6135624" cy="4489704"/>
          </a:xfrm>
        </p:spPr>
        <p:txBody>
          <a:bodyPr/>
          <a:lstStyle>
            <a:lvl1pPr marL="0" indent="0">
              <a:buNone/>
              <a:defRPr>
                <a:latin typeface="+mn-lt"/>
              </a:defRPr>
            </a:lvl1pPr>
            <a:lvl2pPr marL="228600" indent="0">
              <a:buNone/>
              <a:defRPr>
                <a:latin typeface="+mn-lt"/>
              </a:defRPr>
            </a:lvl2pPr>
            <a:lvl3pPr marL="457200" indent="0">
              <a:buNone/>
              <a:defRPr>
                <a:latin typeface="+mn-lt"/>
              </a:defRPr>
            </a:lvl3pPr>
            <a:lvl4pPr marL="685800" indent="0">
              <a:buNone/>
              <a:defRPr>
                <a:latin typeface="+mn-lt"/>
              </a:defRPr>
            </a:lvl4pPr>
            <a:lvl5pPr marL="9144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7897586" y="0"/>
            <a:ext cx="4294414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45736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745736" y="1380744"/>
            <a:ext cx="6858000" cy="498348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5"/>
          </p:nvPr>
        </p:nvSpPr>
        <p:spPr>
          <a:xfrm>
            <a:off x="4745736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6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7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7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612647" y="1380744"/>
            <a:ext cx="6858000" cy="498348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5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6"/>
          </p:nvPr>
        </p:nvSpPr>
        <p:spPr>
          <a:xfrm>
            <a:off x="4285799" y="6453002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7"/>
          </p:nvPr>
        </p:nvSpPr>
        <p:spPr>
          <a:xfrm>
            <a:off x="7041440" y="645300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808" y="584339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1150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7253745" y="2212975"/>
            <a:ext cx="4362450" cy="409575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53745" y="6453002"/>
            <a:ext cx="1622776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583413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4360863" cy="409575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High-impact sales strategies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94553" y="320040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49224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7104888" y="1380744"/>
            <a:ext cx="4512601" cy="498348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04491" y="6453002"/>
            <a:ext cx="177202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32004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612774" y="1380744"/>
            <a:ext cx="4572000" cy="498348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High-impact sales strategies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12663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8212790" y="2212975"/>
            <a:ext cx="3401568" cy="409575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5"/>
          </p:nvPr>
        </p:nvSpPr>
        <p:spPr>
          <a:xfrm>
            <a:off x="8212663" y="6453002"/>
            <a:ext cx="922372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6"/>
          </p:nvPr>
        </p:nvSpPr>
        <p:spPr>
          <a:xfrm>
            <a:off x="9135035" y="6453002"/>
            <a:ext cx="2546891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7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1320" y="583413"/>
            <a:ext cx="3401568" cy="1527048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358744" y="210244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-650594" y="3633081"/>
            <a:ext cx="24478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High-impact sales strategies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1188720" y="0"/>
            <a:ext cx="6065013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8021320" y="2212975"/>
            <a:ext cx="3401568" cy="4095750"/>
          </a:xfrm>
        </p:spPr>
        <p:txBody>
          <a:bodyPr/>
          <a:lstStyle>
            <a:lvl1pPr marL="0" indent="0">
              <a:buNone/>
              <a:defRPr>
                <a:latin typeface="+mn-lt"/>
              </a:defRPr>
            </a:lvl1pPr>
            <a:lvl2pPr marL="228600" indent="0">
              <a:buNone/>
              <a:defRPr>
                <a:latin typeface="+mn-lt"/>
              </a:defRPr>
            </a:lvl2pPr>
            <a:lvl3pPr marL="457200" indent="0">
              <a:buNone/>
              <a:defRPr>
                <a:latin typeface="+mn-lt"/>
              </a:defRPr>
            </a:lvl3pPr>
            <a:lvl4pPr marL="685800" indent="0">
              <a:buNone/>
              <a:defRPr>
                <a:latin typeface="+mn-lt"/>
              </a:defRPr>
            </a:lvl4pPr>
            <a:lvl5pPr marL="9144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latin typeface="+mn-lt"/>
              </a:defRPr>
            </a:lvl1pPr>
            <a:lvl2pPr marL="228600" indent="0">
              <a:buNone/>
              <a:defRPr sz="1400">
                <a:latin typeface="+mn-lt"/>
              </a:defRPr>
            </a:lvl2pPr>
            <a:lvl3pPr marL="457200" indent="0">
              <a:buNone/>
              <a:defRPr sz="1200">
                <a:latin typeface="+mn-lt"/>
              </a:defRPr>
            </a:lvl3pPr>
            <a:lvl4pPr marL="685800" indent="0">
              <a:buNone/>
              <a:defRPr sz="1100">
                <a:latin typeface="+mn-lt"/>
              </a:defRPr>
            </a:lvl4pPr>
            <a:lvl5pPr marL="914400" indent="0">
              <a:buNone/>
              <a:defRPr sz="105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43102" y="6453002"/>
            <a:ext cx="100365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346761" y="6453002"/>
            <a:ext cx="2335165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>
                <a:latin typeface="+mn-lt"/>
              </a:defRPr>
            </a:lvl1pPr>
            <a:lvl2pPr marL="228600" indent="0">
              <a:buFont typeface="Arial" panose="020B0604020202020204" pitchFamily="34" charset="0"/>
              <a:buNone/>
              <a:defRPr sz="1400">
                <a:latin typeface="+mn-lt"/>
              </a:defRPr>
            </a:lvl2pPr>
            <a:lvl3pPr marL="457200" indent="0">
              <a:buFont typeface="Arial" panose="020B0604020202020204" pitchFamily="34" charset="0"/>
              <a:buNone/>
              <a:defRPr sz="1200">
                <a:latin typeface="+mn-lt"/>
              </a:defRPr>
            </a:lvl3pPr>
            <a:lvl4pPr marL="685800" indent="0">
              <a:buFont typeface="Arial" panose="020B0604020202020204" pitchFamily="34" charset="0"/>
              <a:buNone/>
              <a:defRPr sz="1100">
                <a:latin typeface="+mn-lt"/>
              </a:defRPr>
            </a:lvl4pPr>
            <a:lvl5pPr marL="914400" indent="0">
              <a:buFont typeface="Arial" panose="020B0604020202020204" pitchFamily="34" charset="0"/>
              <a:buNone/>
              <a:defRPr sz="105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latin typeface="+mn-lt"/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latin typeface="+mn-lt"/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latin typeface="+mn-lt"/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latin typeface="+mn-lt"/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latin typeface="+mn-lt"/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latin typeface="+mn-lt"/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latin typeface="+mn-lt"/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latin typeface="+mn-lt"/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720" y="881063"/>
            <a:ext cx="10390634" cy="867412"/>
          </a:xfrm>
        </p:spPr>
        <p:txBody>
          <a:bodyPr lIns="0" anchor="ctr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358744" y="210244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-650594" y="3633081"/>
            <a:ext cx="24478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High-impact sales strategies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1188720" y="2129474"/>
            <a:ext cx="2807535" cy="3727767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962527" y="2129475"/>
            <a:ext cx="6616828" cy="3727766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612648" y="2290890"/>
            <a:ext cx="4672584" cy="4041648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731521" y="2295144"/>
            <a:ext cx="3490176" cy="4041648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4363452"/>
            <a:ext cx="8472722" cy="1708165"/>
          </a:xfrm>
        </p:spPr>
        <p:txBody>
          <a:bodyPr>
            <a:normAutofit/>
          </a:bodyPr>
          <a:lstStyle>
            <a:lvl1pPr>
              <a:lnSpc>
                <a:spcPct val="80000"/>
              </a:lnSpc>
              <a:defRPr sz="4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1106424" y="595481"/>
            <a:ext cx="10250214" cy="376797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80000"/>
              </a:lnSpc>
              <a:defRPr sz="2800" b="0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80000"/>
              </a:lnSpc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1106424" y="630936"/>
            <a:ext cx="8266176" cy="560527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1188720" y="1085850"/>
            <a:ext cx="8767826" cy="4902708"/>
          </a:xfrm>
        </p:spPr>
        <p:txBody>
          <a:bodyPr anchor="ctr">
            <a:noAutofit/>
          </a:bodyPr>
          <a:lstStyle>
            <a:lvl1pPr marL="0" indent="0">
              <a:lnSpc>
                <a:spcPct val="80000"/>
              </a:lnSpc>
              <a:buNone/>
              <a:defRPr sz="7200" b="0">
                <a:latin typeface="+mj-lt"/>
              </a:defRPr>
            </a:lvl1pPr>
            <a:lvl2pPr marL="228600" indent="0">
              <a:lnSpc>
                <a:spcPct val="80000"/>
              </a:lnSpc>
              <a:buNone/>
              <a:defRPr sz="6600" b="0">
                <a:latin typeface="+mj-lt"/>
              </a:defRPr>
            </a:lvl2pPr>
            <a:lvl3pPr marL="457200" indent="0">
              <a:lnSpc>
                <a:spcPct val="80000"/>
              </a:lnSpc>
              <a:buNone/>
              <a:defRPr sz="6000" b="0">
                <a:latin typeface="+mj-lt"/>
              </a:defRPr>
            </a:lvl3pPr>
            <a:lvl4pPr marL="685800" indent="0">
              <a:lnSpc>
                <a:spcPct val="80000"/>
              </a:lnSpc>
              <a:buNone/>
              <a:defRPr sz="5400" b="0">
                <a:latin typeface="+mj-lt"/>
              </a:defRPr>
            </a:lvl4pPr>
            <a:lvl5pPr marL="914400" indent="0">
              <a:lnSpc>
                <a:spcPct val="80000"/>
              </a:lnSpc>
              <a:buNone/>
              <a:defRPr sz="48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900684" y="626364"/>
            <a:ext cx="10076688" cy="560527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5000" b="1"/>
            </a:lvl1pPr>
            <a:lvl2pPr marL="228600" indent="0" algn="ctr">
              <a:lnSpc>
                <a:spcPct val="100000"/>
              </a:lnSpc>
              <a:buNone/>
              <a:defRPr sz="4400" b="1"/>
            </a:lvl2pPr>
            <a:lvl3pPr marL="457200" indent="0" algn="ctr">
              <a:lnSpc>
                <a:spcPct val="100000"/>
              </a:lnSpc>
              <a:buNone/>
              <a:defRPr sz="4000" b="1"/>
            </a:lvl3pPr>
            <a:lvl4pPr marL="685800" indent="0" algn="ctr">
              <a:lnSpc>
                <a:spcPct val="100000"/>
              </a:lnSpc>
              <a:buNone/>
              <a:defRPr sz="3600" b="1"/>
            </a:lvl4pPr>
            <a:lvl5pPr marL="914400" indent="0" algn="ctr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43000" y="966982"/>
            <a:ext cx="9504273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b="1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2025650" y="1682749"/>
            <a:ext cx="8678773" cy="4008581"/>
          </a:xfrm>
        </p:spPr>
        <p:txBody>
          <a:bodyPr anchor="t">
            <a:normAutofit/>
          </a:bodyPr>
          <a:lstStyle>
            <a:lvl1pPr marL="164465" indent="-164465">
              <a:lnSpc>
                <a:spcPct val="100000"/>
              </a:lnSpc>
              <a:spcBef>
                <a:spcPts val="0"/>
              </a:spcBef>
              <a:buNone/>
              <a:defRPr sz="72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1188720" y="1344168"/>
            <a:ext cx="9198864" cy="3291840"/>
          </a:xfrm>
        </p:spPr>
        <p:txBody>
          <a:bodyPr anchor="ctr">
            <a:normAutofit/>
          </a:bodyPr>
          <a:lstStyle>
            <a:lvl1pPr marL="164465" indent="-164465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261872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1188720" y="1097280"/>
            <a:ext cx="8961120" cy="3474720"/>
          </a:xfrm>
        </p:spPr>
        <p:txBody>
          <a:bodyPr anchor="ctr">
            <a:normAutofit/>
          </a:bodyPr>
          <a:lstStyle>
            <a:lvl1pPr marL="164465" indent="-164465">
              <a:lnSpc>
                <a:spcPct val="100000"/>
              </a:lnSpc>
              <a:spcBef>
                <a:spcPts val="0"/>
              </a:spcBef>
              <a:buNone/>
              <a:defRPr sz="42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1188720" y="881063"/>
            <a:ext cx="10390634" cy="867412"/>
          </a:xfrm>
        </p:spPr>
        <p:txBody>
          <a:bodyPr lIns="0" anchor="ctr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3"/>
          </p:nvPr>
        </p:nvSpPr>
        <p:spPr>
          <a:xfrm>
            <a:off x="1188720" y="1963560"/>
            <a:ext cx="5022760" cy="3922890"/>
          </a:xfrm>
        </p:spPr>
        <p:txBody>
          <a:bodyPr/>
          <a:lstStyle>
            <a:lvl1pPr marL="0" indent="0">
              <a:buNone/>
              <a:defRPr i="0">
                <a:latin typeface="+mn-lt"/>
              </a:defRPr>
            </a:lvl1pPr>
            <a:lvl2pPr marL="228600" indent="0">
              <a:buNone/>
              <a:defRPr i="0">
                <a:latin typeface="+mn-lt"/>
              </a:defRPr>
            </a:lvl2pPr>
            <a:lvl3pPr marL="457200" indent="0">
              <a:buNone/>
              <a:defRPr i="0">
                <a:latin typeface="+mn-lt"/>
              </a:defRPr>
            </a:lvl3pPr>
            <a:lvl4pPr marL="685800" indent="0">
              <a:buNone/>
              <a:defRPr i="0">
                <a:latin typeface="+mn-lt"/>
              </a:defRPr>
            </a:lvl4pPr>
            <a:lvl5pPr marL="914400" indent="0">
              <a:buNone/>
              <a:defRPr i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4"/>
          </p:nvPr>
        </p:nvSpPr>
        <p:spPr>
          <a:xfrm>
            <a:off x="6556594" y="1963560"/>
            <a:ext cx="5022760" cy="3922890"/>
          </a:xfrm>
        </p:spPr>
        <p:txBody>
          <a:bodyPr/>
          <a:lstStyle>
            <a:lvl1pPr marL="0" indent="0">
              <a:buNone/>
              <a:defRPr i="0">
                <a:latin typeface="+mn-lt"/>
              </a:defRPr>
            </a:lvl1pPr>
            <a:lvl2pPr marL="228600" indent="0">
              <a:buNone/>
              <a:defRPr i="0">
                <a:latin typeface="+mn-lt"/>
              </a:defRPr>
            </a:lvl2pPr>
            <a:lvl3pPr marL="457200" indent="0">
              <a:buNone/>
              <a:defRPr i="0">
                <a:latin typeface="+mn-lt"/>
              </a:defRPr>
            </a:lvl3pPr>
            <a:lvl4pPr marL="685800" indent="0">
              <a:buNone/>
              <a:defRPr i="0">
                <a:latin typeface="+mn-lt"/>
              </a:defRPr>
            </a:lvl4pPr>
            <a:lvl5pPr marL="914400" indent="0">
              <a:buNone/>
              <a:defRPr i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735430" y="6114097"/>
            <a:ext cx="2447884" cy="365125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High-impact sales strategies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82733" y="61164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609600" y="2387600"/>
            <a:ext cx="5157788" cy="3763963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4"/>
          </p:nvPr>
        </p:nvSpPr>
        <p:spPr>
          <a:xfrm>
            <a:off x="6172200" y="2387600"/>
            <a:ext cx="5183188" cy="3763963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>
                <a:latin typeface="+mn-lt"/>
              </a:defRPr>
            </a:lvl1pPr>
            <a:lvl2pPr>
              <a:defRPr sz="2400">
                <a:latin typeface="+mn-lt"/>
              </a:defRPr>
            </a:lvl2pPr>
            <a:lvl3pPr>
              <a:defRPr sz="2000">
                <a:latin typeface="+mn-lt"/>
              </a:defRPr>
            </a:lvl3pPr>
            <a:lvl4pPr>
              <a:defRPr sz="1800">
                <a:latin typeface="+mn-lt"/>
              </a:defRPr>
            </a:lvl4pPr>
            <a:lvl5pPr>
              <a:defRPr sz="1800">
                <a:latin typeface="+mn-lt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High-impact sales strategies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720" y="933449"/>
            <a:ext cx="3598681" cy="2071689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88720" y="3128963"/>
            <a:ext cx="3585586" cy="3131812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976120" y="0"/>
            <a:ext cx="502525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720" y="1269238"/>
            <a:ext cx="7342307" cy="1133856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1188721" y="2793047"/>
            <a:ext cx="9814559" cy="2648903"/>
          </a:xfrm>
        </p:spPr>
        <p:txBody>
          <a:bodyPr/>
          <a:lstStyle>
            <a:lvl1pPr marL="0" indent="0">
              <a:buNone/>
              <a:defRPr>
                <a:latin typeface="+mn-lt"/>
              </a:defRPr>
            </a:lvl1pPr>
            <a:lvl2pPr marL="228600" indent="0">
              <a:buNone/>
              <a:defRPr>
                <a:latin typeface="+mn-lt"/>
              </a:defRPr>
            </a:lvl2pPr>
            <a:lvl3pPr marL="457200" indent="0">
              <a:buNone/>
              <a:defRPr>
                <a:latin typeface="+mn-lt"/>
              </a:defRPr>
            </a:lvl3pPr>
            <a:lvl4pPr marL="685800" indent="0">
              <a:buNone/>
              <a:defRPr>
                <a:latin typeface="+mn-lt"/>
              </a:defRPr>
            </a:lvl4pPr>
            <a:lvl5pPr marL="9144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735430" y="6114097"/>
            <a:ext cx="2447884" cy="365125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High-impact sales strategies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82733" y="61164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720" y="1627318"/>
            <a:ext cx="8430767" cy="1842020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1188720" y="3622674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2400">
                <a:latin typeface="+mn-lt"/>
              </a:defRPr>
            </a:lvl1pPr>
            <a:lvl2pPr marL="228600" indent="0">
              <a:buNone/>
              <a:defRPr sz="2000">
                <a:latin typeface="+mn-lt"/>
              </a:defRPr>
            </a:lvl2pPr>
            <a:lvl3pPr marL="457200" indent="0">
              <a:buNone/>
              <a:defRPr sz="1800">
                <a:latin typeface="+mn-lt"/>
              </a:defRPr>
            </a:lvl3pPr>
            <a:lvl4pPr marL="685800" indent="0">
              <a:buNone/>
              <a:defRPr sz="1600">
                <a:latin typeface="+mn-lt"/>
              </a:defRPr>
            </a:lvl4pPr>
            <a:lvl5pPr marL="9144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735430" y="6114097"/>
            <a:ext cx="2447884" cy="365125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/>
              <a:t>High-impact sales strategies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82733" y="61164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 /><Relationship Id="rId18" Type="http://schemas.openxmlformats.org/officeDocument/2006/relationships/slideLayout" Target="../slideLayouts/slideLayout18.xml" /><Relationship Id="rId26" Type="http://schemas.openxmlformats.org/officeDocument/2006/relationships/slideLayout" Target="../slideLayouts/slideLayout26.xml" /><Relationship Id="rId39" Type="http://schemas.openxmlformats.org/officeDocument/2006/relationships/slideLayout" Target="../slideLayouts/slideLayout39.xml" /><Relationship Id="rId3" Type="http://schemas.openxmlformats.org/officeDocument/2006/relationships/slideLayout" Target="../slideLayouts/slideLayout3.xml" /><Relationship Id="rId21" Type="http://schemas.openxmlformats.org/officeDocument/2006/relationships/slideLayout" Target="../slideLayouts/slideLayout21.xml" /><Relationship Id="rId34" Type="http://schemas.openxmlformats.org/officeDocument/2006/relationships/slideLayout" Target="../slideLayouts/slideLayout34.xml" /><Relationship Id="rId42" Type="http://schemas.openxmlformats.org/officeDocument/2006/relationships/slideLayout" Target="../slideLayouts/slideLayout42.xml" /><Relationship Id="rId47" Type="http://schemas.openxmlformats.org/officeDocument/2006/relationships/slideLayout" Target="../slideLayouts/slideLayout47.xml" /><Relationship Id="rId50" Type="http://schemas.openxmlformats.org/officeDocument/2006/relationships/slideLayout" Target="../slideLayouts/slideLayout50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5" Type="http://schemas.openxmlformats.org/officeDocument/2006/relationships/slideLayout" Target="../slideLayouts/slideLayout25.xml" /><Relationship Id="rId33" Type="http://schemas.openxmlformats.org/officeDocument/2006/relationships/slideLayout" Target="../slideLayouts/slideLayout33.xml" /><Relationship Id="rId38" Type="http://schemas.openxmlformats.org/officeDocument/2006/relationships/slideLayout" Target="../slideLayouts/slideLayout38.xml" /><Relationship Id="rId46" Type="http://schemas.openxmlformats.org/officeDocument/2006/relationships/slideLayout" Target="../slideLayouts/slideLayout46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slideLayout" Target="../slideLayouts/slideLayout20.xml" /><Relationship Id="rId29" Type="http://schemas.openxmlformats.org/officeDocument/2006/relationships/slideLayout" Target="../slideLayouts/slideLayout29.xml" /><Relationship Id="rId41" Type="http://schemas.openxmlformats.org/officeDocument/2006/relationships/slideLayout" Target="../slideLayouts/slideLayout41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24" Type="http://schemas.openxmlformats.org/officeDocument/2006/relationships/slideLayout" Target="../slideLayouts/slideLayout24.xml" /><Relationship Id="rId32" Type="http://schemas.openxmlformats.org/officeDocument/2006/relationships/slideLayout" Target="../slideLayouts/slideLayout32.xml" /><Relationship Id="rId37" Type="http://schemas.openxmlformats.org/officeDocument/2006/relationships/slideLayout" Target="../slideLayouts/slideLayout37.xml" /><Relationship Id="rId40" Type="http://schemas.openxmlformats.org/officeDocument/2006/relationships/slideLayout" Target="../slideLayouts/slideLayout40.xml" /><Relationship Id="rId45" Type="http://schemas.openxmlformats.org/officeDocument/2006/relationships/slideLayout" Target="../slideLayouts/slideLayout45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23" Type="http://schemas.openxmlformats.org/officeDocument/2006/relationships/slideLayout" Target="../slideLayouts/slideLayout23.xml" /><Relationship Id="rId28" Type="http://schemas.openxmlformats.org/officeDocument/2006/relationships/slideLayout" Target="../slideLayouts/slideLayout28.xml" /><Relationship Id="rId36" Type="http://schemas.openxmlformats.org/officeDocument/2006/relationships/slideLayout" Target="../slideLayouts/slideLayout36.xml" /><Relationship Id="rId49" Type="http://schemas.openxmlformats.org/officeDocument/2006/relationships/slideLayout" Target="../slideLayouts/slideLayout49.xml" /><Relationship Id="rId10" Type="http://schemas.openxmlformats.org/officeDocument/2006/relationships/slideLayout" Target="../slideLayouts/slideLayout10.xml" /><Relationship Id="rId19" Type="http://schemas.openxmlformats.org/officeDocument/2006/relationships/slideLayout" Target="../slideLayouts/slideLayout19.xml" /><Relationship Id="rId31" Type="http://schemas.openxmlformats.org/officeDocument/2006/relationships/slideLayout" Target="../slideLayouts/slideLayout31.xml" /><Relationship Id="rId44" Type="http://schemas.openxmlformats.org/officeDocument/2006/relationships/slideLayout" Target="../slideLayouts/slideLayout44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Relationship Id="rId22" Type="http://schemas.openxmlformats.org/officeDocument/2006/relationships/slideLayout" Target="../slideLayouts/slideLayout22.xml" /><Relationship Id="rId27" Type="http://schemas.openxmlformats.org/officeDocument/2006/relationships/slideLayout" Target="../slideLayouts/slideLayout27.xml" /><Relationship Id="rId30" Type="http://schemas.openxmlformats.org/officeDocument/2006/relationships/slideLayout" Target="../slideLayouts/slideLayout30.xml" /><Relationship Id="rId35" Type="http://schemas.openxmlformats.org/officeDocument/2006/relationships/slideLayout" Target="../slideLayouts/slideLayout35.xml" /><Relationship Id="rId43" Type="http://schemas.openxmlformats.org/officeDocument/2006/relationships/slideLayout" Target="../slideLayouts/slideLayout43.xml" /><Relationship Id="rId48" Type="http://schemas.openxmlformats.org/officeDocument/2006/relationships/slideLayout" Target="../slideLayouts/slideLayout48.xml" /><Relationship Id="rId8" Type="http://schemas.openxmlformats.org/officeDocument/2006/relationships/slideLayout" Target="../slideLayouts/slideLayout8.xml" /><Relationship Id="rId51" Type="http://schemas.openxmlformats.org/officeDocument/2006/relationships/theme" Target="../theme/theme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9211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9211" y="1715532"/>
            <a:ext cx="10653579" cy="42280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7" name="Group 6" hidden="1"/>
          <p:cNvGrpSpPr/>
          <p:nvPr/>
        </p:nvGrpSpPr>
        <p:grpSpPr>
          <a:xfrm>
            <a:off x="1" y="0"/>
            <a:ext cx="12191999" cy="6858000"/>
            <a:chOff x="-1" y="0"/>
            <a:chExt cx="12191999" cy="6858000"/>
          </a:xfrm>
        </p:grpSpPr>
        <p:sp>
          <p:nvSpPr>
            <p:cNvPr id="8" name="Rectangle 7"/>
            <p:cNvSpPr/>
            <p:nvPr/>
          </p:nvSpPr>
          <p:spPr>
            <a:xfrm>
              <a:off x="-1" y="635000"/>
              <a:ext cx="12191999" cy="366715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-1" y="1382715"/>
              <a:ext cx="12191999" cy="365760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-1" y="2129475"/>
              <a:ext cx="12191999" cy="366715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-1" y="2877190"/>
              <a:ext cx="12191999" cy="365760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-1" y="3615051"/>
              <a:ext cx="12191999" cy="366715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-1" y="4362766"/>
              <a:ext cx="12191999" cy="365760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-1" y="5109526"/>
              <a:ext cx="12191999" cy="366715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-1" y="5857241"/>
              <a:ext cx="12191999" cy="365760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34034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577009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2519984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3462959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4405934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5348909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286502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7229477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8172452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9115427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10058402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11001377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735430" y="6114097"/>
            <a:ext cx="2447884" cy="365125"/>
          </a:xfrm>
          <a:prstGeom prst="rect">
            <a:avLst/>
          </a:prstGeom>
        </p:spPr>
        <p:txBody>
          <a:bodyPr/>
          <a:lstStyle>
            <a:lvl1pPr>
              <a:defRPr sz="1400"/>
            </a:lvl1pPr>
          </a:lstStyle>
          <a:p>
            <a:pPr algn="r"/>
            <a:r>
              <a:rPr lang="en-US" dirty="0"/>
              <a:t>High-impact sales strategies</a:t>
            </a:r>
          </a:p>
        </p:txBody>
      </p:sp>
      <p:sp>
        <p:nvSpPr>
          <p:cNvPr id="3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82733" y="6116452"/>
            <a:ext cx="429207" cy="365125"/>
          </a:xfrm>
          <a:prstGeom prst="rect">
            <a:avLst/>
          </a:prstGeom>
        </p:spPr>
        <p:txBody>
          <a:bodyPr/>
          <a:lstStyle>
            <a:lvl1pPr>
              <a:defRPr sz="1400"/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8" name="Date Placeholder 6"/>
          <p:cNvSpPr>
            <a:spLocks noGrp="1"/>
          </p:cNvSpPr>
          <p:nvPr>
            <p:ph type="dt" sz="half" idx="2"/>
          </p:nvPr>
        </p:nvSpPr>
        <p:spPr>
          <a:xfrm>
            <a:off x="480060" y="6114096"/>
            <a:ext cx="3494314" cy="365125"/>
          </a:xfrm>
          <a:prstGeom prst="rect">
            <a:avLst/>
          </a:prstGeom>
        </p:spPr>
        <p:txBody>
          <a:bodyPr/>
          <a:lstStyle>
            <a:lvl1pPr>
              <a:def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  <p:sldLayoutId id="2147483679" r:id="rId31"/>
    <p:sldLayoutId id="2147483680" r:id="rId32"/>
    <p:sldLayoutId id="2147483681" r:id="rId33"/>
    <p:sldLayoutId id="2147483682" r:id="rId34"/>
    <p:sldLayoutId id="2147483683" r:id="rId35"/>
    <p:sldLayoutId id="2147483684" r:id="rId36"/>
    <p:sldLayoutId id="2147483685" r:id="rId37"/>
    <p:sldLayoutId id="2147483686" r:id="rId38"/>
    <p:sldLayoutId id="2147483687" r:id="rId39"/>
    <p:sldLayoutId id="2147483688" r:id="rId40"/>
    <p:sldLayoutId id="2147483689" r:id="rId41"/>
    <p:sldLayoutId id="2147483690" r:id="rId42"/>
    <p:sldLayoutId id="2147483691" r:id="rId43"/>
    <p:sldLayoutId id="2147483692" r:id="rId44"/>
    <p:sldLayoutId id="2147483693" r:id="rId45"/>
    <p:sldLayoutId id="2147483694" r:id="rId46"/>
    <p:sldLayoutId id="2147483695" r:id="rId47"/>
    <p:sldLayoutId id="2147483696" r:id="rId48"/>
    <p:sldLayoutId id="2147483697" r:id="rId49"/>
    <p:sldLayoutId id="2147483698" r:id="rId50"/>
  </p:sldLayoutIdLst>
  <p:hf hd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ptos Display" panose="020B0004020202020204" pitchFamily="34" charset="0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 /><Relationship Id="rId1" Type="http://schemas.openxmlformats.org/officeDocument/2006/relationships/slideLayout" Target="../slideLayouts/slideLayout4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 /><Relationship Id="rId2" Type="http://schemas.openxmlformats.org/officeDocument/2006/relationships/image" Target="../media/image16.png" /><Relationship Id="rId1" Type="http://schemas.openxmlformats.org/officeDocument/2006/relationships/slideLayout" Target="../slideLayouts/slideLayout8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 /><Relationship Id="rId1" Type="http://schemas.openxmlformats.org/officeDocument/2006/relationships/slideLayout" Target="../slideLayouts/slideLayout8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 /><Relationship Id="rId1" Type="http://schemas.openxmlformats.org/officeDocument/2006/relationships/slideLayout" Target="../slideLayouts/slideLayout8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data-and-information/publications/statistical/health-survey-for-england/2024/adults-overweight-and-obesity" TargetMode="External" /><Relationship Id="rId2" Type="http://schemas.openxmlformats.org/officeDocument/2006/relationships/hyperlink" Target="https://www.england.nhs.uk/digital-weight-management/" TargetMode="External" /><Relationship Id="rId1" Type="http://schemas.openxmlformats.org/officeDocument/2006/relationships/slideLayout" Target="../slideLayouts/slideLayout8.xml" /><Relationship Id="rId4" Type="http://schemas.openxmlformats.org/officeDocument/2006/relationships/hyperlink" Target="https://www.who.int/news-room/fact-sheets/detail/obesity-and-overweight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28594" y="1382594"/>
            <a:ext cx="6535659" cy="4093525"/>
          </a:xfrm>
        </p:spPr>
        <p:txBody>
          <a:bodyPr/>
          <a:lstStyle/>
          <a:p>
            <a:pPr algn="ctr"/>
            <a:r>
              <a:rPr lang="en-US" sz="2400" b="1" dirty="0">
                <a:latin typeface="Arial" panose="020B0604020202020204"/>
                <a:cs typeface="Arial" panose="020B0604020202020204"/>
              </a:rPr>
              <a:t>Module C</a:t>
            </a:r>
            <a:r>
              <a:rPr lang="en-GB" sz="2400" b="1" dirty="0">
                <a:latin typeface="Arial" panose="020B0604020202020204"/>
                <a:cs typeface="Arial" panose="020B0604020202020204"/>
              </a:rPr>
              <a:t>od</a:t>
            </a:r>
            <a:r>
              <a:rPr lang="en-US" sz="2400" b="1" dirty="0">
                <a:latin typeface="Arial" panose="020B0604020202020204"/>
                <a:cs typeface="Arial" panose="020B0604020202020204"/>
              </a:rPr>
              <a:t>e: LCHS7009 </a:t>
            </a:r>
            <a:br>
              <a:rPr lang="en-US" sz="2400" b="1" dirty="0">
                <a:latin typeface="Arial" panose="020B0604020202020204"/>
                <a:cs typeface="Arial" panose="020B0604020202020204"/>
              </a:rPr>
            </a:br>
            <a:endParaRPr lang="en-US" sz="2400" dirty="0"/>
          </a:p>
          <a:p>
            <a:pPr algn="ctr"/>
            <a:r>
              <a:rPr lang="en-US" sz="2400" b="1" dirty="0">
                <a:latin typeface="Arial" panose="020B0604020202020204"/>
                <a:cs typeface="Arial" panose="020B0604020202020204"/>
              </a:rPr>
              <a:t>Module Title: Population Health and Digital Health Promotion </a:t>
            </a:r>
            <a:br>
              <a:rPr lang="en-US" sz="2400" b="1" dirty="0">
                <a:latin typeface="Arial" panose="020B0604020202020204"/>
                <a:cs typeface="Arial" panose="020B0604020202020204"/>
              </a:rPr>
            </a:br>
            <a:endParaRPr lang="en-US" sz="2400" dirty="0"/>
          </a:p>
          <a:p>
            <a:pPr algn="ctr"/>
            <a:endParaRPr lang="en-US" sz="2400" dirty="0"/>
          </a:p>
          <a:p>
            <a:pPr algn="ctr"/>
            <a:r>
              <a:rPr lang="en-US" sz="2400" b="1" dirty="0">
                <a:latin typeface="Arial" panose="020B0604020202020204"/>
                <a:cs typeface="Arial" panose="020B0604020202020204"/>
              </a:rPr>
              <a:t>Title: </a:t>
            </a:r>
            <a:r>
              <a:rPr lang="en-US" sz="2400" b="1" dirty="0" err="1">
                <a:latin typeface="Arial" panose="020B0604020202020204"/>
                <a:cs typeface="Arial" panose="020B0604020202020204"/>
              </a:rPr>
              <a:t>NutriSync</a:t>
            </a:r>
            <a:r>
              <a:rPr lang="en-US" sz="2400" b="1" dirty="0">
                <a:latin typeface="Arial" panose="020B0604020202020204"/>
                <a:cs typeface="Arial" panose="020B0604020202020204"/>
              </a:rPr>
              <a:t> AI: An Intelligent Digital Health Ecosystem for Obesity Prevention Among Young Adults (18–25 Years) in the UK</a:t>
            </a:r>
            <a:br>
              <a:rPr lang="en-US" sz="2400" b="1" dirty="0">
                <a:latin typeface="Arial" panose="020B0604020202020204"/>
                <a:cs typeface="Arial" panose="020B0604020202020204"/>
              </a:rPr>
            </a:br>
            <a:endParaRPr lang="en-US" sz="2400" dirty="0"/>
          </a:p>
          <a:p>
            <a:pPr algn="ctr"/>
            <a:r>
              <a:rPr lang="en-GB" sz="2400" dirty="0"/>
              <a:t>Name : </a:t>
            </a:r>
            <a:r>
              <a:rPr lang="en-GB" sz="2400" dirty="0" err="1"/>
              <a:t>zakiyabanu</a:t>
            </a:r>
            <a:r>
              <a:rPr lang="en-GB" sz="2400" dirty="0"/>
              <a:t> </a:t>
            </a:r>
            <a:r>
              <a:rPr lang="en-GB" sz="2400" dirty="0" err="1"/>
              <a:t>Zakirhusen</a:t>
            </a:r>
            <a:r>
              <a:rPr lang="en-GB" sz="2400" dirty="0"/>
              <a:t> </a:t>
            </a:r>
            <a:r>
              <a:rPr lang="en-GB" sz="2400" dirty="0" err="1"/>
              <a:t>Malek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/>
              <a:t>Student id: 2531983</a:t>
            </a: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1" y="5896"/>
            <a:ext cx="2171700" cy="8953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625" y="0"/>
            <a:ext cx="6499225" cy="987425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just"/>
            <a:r>
              <a:rPr lang="en-US" sz="4000" b="1">
                <a:latin typeface="Arial" panose="020B0604020202020204"/>
                <a:cs typeface="Arial" panose="020B0604020202020204"/>
              </a:rPr>
              <a:t>Benefits and future Impact</a:t>
            </a:r>
            <a:endParaRPr lang="en-US" sz="6000" b="1" dirty="0">
              <a:latin typeface="Arial" panose="020B0604020202020204"/>
              <a:cs typeface="Arial" panose="020B060402020202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220210" y="1315720"/>
            <a:ext cx="4088765" cy="495363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algn="just">
              <a:buFont typeface="Arial" panose="020B0604020202020204"/>
              <a:buChar char="•"/>
            </a:pPr>
            <a:r>
              <a:rPr lang="en-US" sz="1550" dirty="0" err="1">
                <a:latin typeface="Arial" panose="020B0604020202020204"/>
                <a:cs typeface="Arial" panose="020B0604020202020204"/>
              </a:rPr>
              <a:t>NutriSync</a:t>
            </a:r>
            <a:r>
              <a:rPr lang="en-US" sz="1550" dirty="0">
                <a:latin typeface="Arial" panose="020B0604020202020204"/>
                <a:cs typeface="Arial" panose="020B0604020202020204"/>
              </a:rPr>
              <a:t> is a new digital platform that will help prevent obesity by continuously tracking dietary nutrients, physical exercise and lifestyle habits. </a:t>
            </a:r>
            <a:endParaRPr lang="en-US" sz="1550"/>
          </a:p>
          <a:p>
            <a:pPr algn="just">
              <a:buFont typeface="Arial" panose="020B0604020202020204"/>
              <a:buChar char="•"/>
            </a:pPr>
            <a:r>
              <a:rPr lang="en-US" sz="1550" dirty="0">
                <a:latin typeface="Arial" panose="020B0604020202020204"/>
                <a:cs typeface="Arial" panose="020B0604020202020204"/>
              </a:rPr>
              <a:t>The ecosystem, consisting of a Smart Plate, Smart Band and AI Mobile Application, provides </a:t>
            </a:r>
            <a:r>
              <a:rPr lang="en-US" sz="1550" dirty="0" err="1">
                <a:latin typeface="Arial" panose="020B0604020202020204"/>
                <a:cs typeface="Arial" panose="020B0604020202020204"/>
              </a:rPr>
              <a:t>personalised</a:t>
            </a:r>
            <a:r>
              <a:rPr lang="en-US" sz="1550" dirty="0">
                <a:latin typeface="Arial" panose="020B0604020202020204"/>
                <a:cs typeface="Arial" panose="020B0604020202020204"/>
              </a:rPr>
              <a:t> recommendations that promote healthier </a:t>
            </a:r>
            <a:r>
              <a:rPr lang="en-US" sz="1550" dirty="0" err="1">
                <a:latin typeface="Arial" panose="020B0604020202020204"/>
                <a:cs typeface="Arial" panose="020B0604020202020204"/>
              </a:rPr>
              <a:t>behaviours</a:t>
            </a:r>
            <a:r>
              <a:rPr lang="en-US" sz="1550" dirty="0">
                <a:latin typeface="Arial" panose="020B0604020202020204"/>
                <a:cs typeface="Arial" panose="020B0604020202020204"/>
              </a:rPr>
              <a:t> and a lasting </a:t>
            </a:r>
            <a:r>
              <a:rPr lang="en-US" sz="1550" dirty="0" err="1">
                <a:latin typeface="Arial" panose="020B0604020202020204"/>
                <a:cs typeface="Arial" panose="020B0604020202020204"/>
              </a:rPr>
              <a:t>behaviour</a:t>
            </a:r>
            <a:r>
              <a:rPr lang="en-US" sz="1550" dirty="0">
                <a:latin typeface="Arial" panose="020B0604020202020204"/>
                <a:cs typeface="Arial" panose="020B0604020202020204"/>
              </a:rPr>
              <a:t> change (Irvin </a:t>
            </a:r>
            <a:r>
              <a:rPr lang="en-US" sz="1550" i="1" dirty="0">
                <a:latin typeface="Arial" panose="020B0604020202020204"/>
                <a:cs typeface="Arial" panose="020B0604020202020204"/>
              </a:rPr>
              <a:t>et al.,</a:t>
            </a:r>
            <a:r>
              <a:rPr lang="en-US" sz="1550" dirty="0">
                <a:latin typeface="Arial" panose="020B0604020202020204"/>
                <a:cs typeface="Arial" panose="020B0604020202020204"/>
              </a:rPr>
              <a:t> 2023).</a:t>
            </a:r>
            <a:endParaRPr lang="en-US" sz="1550"/>
          </a:p>
          <a:p>
            <a:pPr algn="just">
              <a:buFont typeface="Arial" panose="020B0604020202020204"/>
              <a:buChar char="•"/>
            </a:pPr>
            <a:r>
              <a:rPr lang="en-US" sz="1550">
                <a:latin typeface="Arial" panose="020B0604020202020204"/>
                <a:cs typeface="Arial" panose="020B0604020202020204"/>
              </a:rPr>
              <a:t> The intervention can decrease the prevalence of obesity, enhance nutrition and physical activity, decrease healthcare costs and improve the quality of life. </a:t>
            </a:r>
            <a:endParaRPr lang="en-US" sz="1550"/>
          </a:p>
          <a:p>
            <a:pPr algn="just">
              <a:buFont typeface="Arial" panose="020B0604020202020204"/>
              <a:buChar char="•"/>
            </a:pPr>
            <a:r>
              <a:rPr lang="en-US" sz="1550">
                <a:latin typeface="Arial" panose="020B0604020202020204"/>
                <a:cs typeface="Arial" panose="020B0604020202020204"/>
              </a:rPr>
              <a:t>It is also consistent with the change that the NHS is undergoing of preventative, technology-enabled healthcare, making it a scalable intervention to address the issue of obesity in young adults in the UK (NHS England, 2024).</a:t>
            </a:r>
            <a:endParaRPr lang="en-US" sz="1550"/>
          </a:p>
          <a:p>
            <a:pPr marL="285750" indent="-285750" algn="just">
              <a:buFont typeface="Arial" panose="020B0604020202020204"/>
              <a:buChar char="•"/>
            </a:pPr>
            <a:endParaRPr lang="en-US" sz="1550" dirty="0">
              <a:latin typeface="Arial" panose="020B0604020202020204"/>
              <a:cs typeface="Arial" panose="020B0604020202020204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201543" y="5678472"/>
            <a:ext cx="237066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algn="ctr"/>
            <a:r>
              <a:rPr lang="en-US" sz="1200" b="1">
                <a:solidFill>
                  <a:srgbClr val="000000"/>
                </a:solidFill>
                <a:latin typeface="Arial" panose="020B0604020202020204"/>
                <a:cs typeface="Arial" panose="020B0604020202020204"/>
              </a:rPr>
              <a:t>Health in Smart watch</a:t>
            </a:r>
            <a:endParaRPr lang="en-US"/>
          </a:p>
          <a:p>
            <a:pPr algn="ctr"/>
            <a:r>
              <a:rPr lang="en-US" sz="1200" i="0" u="none" strike="noStrike" dirty="0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(Source: </a:t>
            </a:r>
            <a:r>
              <a:rPr lang="en-US" sz="1200" dirty="0" err="1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istock</a:t>
            </a:r>
            <a:r>
              <a:rPr lang="en-US" sz="1200" i="0" u="none" strike="noStrike" dirty="0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, 2026)</a:t>
            </a:r>
            <a:endParaRPr lang="en-US" sz="1200" dirty="0"/>
          </a:p>
          <a:p>
            <a:pPr algn="ctr"/>
            <a:br>
              <a:rPr lang="en-US" dirty="0"/>
            </a:b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75" y="1315085"/>
            <a:ext cx="3930650" cy="50673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7260" y="1418590"/>
            <a:ext cx="3455035" cy="384429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1175" y="1546860"/>
            <a:ext cx="7348855" cy="4683760"/>
          </a:xfrm>
        </p:spPr>
        <p:txBody>
          <a:bodyPr>
            <a:noAutofit/>
          </a:bodyPr>
          <a:lstStyle/>
          <a:p>
            <a:pPr marL="0" indent="0" algn="just">
              <a:lnSpc>
                <a:spcPct val="130000"/>
              </a:lnSpc>
            </a:pPr>
            <a:r>
              <a:rPr lang="en-US" altLang="en-US" sz="1800">
                <a:latin typeface="Arial" panose="020B0604020202020204" pitchFamily="34" charset="0"/>
                <a:cs typeface="Arial" panose="020B0604020202020204" pitchFamily="34" charset="0"/>
              </a:rPr>
              <a:t>Purpose: NutriSync AI helps the UK Government and NHS move towards digitally-enabled preventative healthcare by enhancing the detection of obesity early on, personalised interventions and remote measurements. It will be able to reinforce national obesity plans and decrease long-term healthcare expenses (NHS England, 2024).</a:t>
            </a:r>
            <a:br>
              <a:rPr lang="en-US" altLang="en-US" sz="1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altLang="en-US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1800">
                <a:latin typeface="Arial" panose="020B0604020202020204" pitchFamily="34" charset="0"/>
                <a:cs typeface="Arial" panose="020B0604020202020204" pitchFamily="34" charset="0"/>
              </a:rPr>
              <a:t>Research: The ecosystem can be used to conduct future studies on artificial intelligence, wearable technology and digital behaviour-change interventions that can enhance evidence-based obesity prevention (Hinchliffe et al., 2022).</a:t>
            </a:r>
            <a:br>
              <a:rPr lang="en-US" altLang="en-US" sz="1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altLang="en-US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1800">
                <a:latin typeface="Arial" panose="020B0604020202020204" pitchFamily="34" charset="0"/>
                <a:cs typeface="Arial" panose="020B0604020202020204" pitchFamily="34" charset="0"/>
              </a:rPr>
              <a:t>Education: NutriSync AI can enhance digital health literacy by educating young adults on healthy eating, physical activity and self-management, promoting lifelong healthy behaviours by promoting personalised learning and feedback (Irvin et al., 2023).</a:t>
            </a:r>
          </a:p>
        </p:txBody>
      </p:sp>
      <p:sp>
        <p:nvSpPr>
          <p:cNvPr id="3" name="Text Box 2"/>
          <p:cNvSpPr txBox="1"/>
          <p:nvPr/>
        </p:nvSpPr>
        <p:spPr>
          <a:xfrm>
            <a:off x="852170" y="224790"/>
            <a:ext cx="8568055" cy="64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defTabSz="266700">
              <a:lnSpc>
                <a:spcPct val="150000"/>
              </a:lnSpc>
              <a:spcBef>
                <a:spcPts val="1400"/>
              </a:spcBef>
              <a:spcAft>
                <a:spcPct val="60000"/>
              </a:spcAft>
            </a:pPr>
            <a:r>
              <a:rPr sz="2400" b="1">
                <a:latin typeface="Arial" panose="020B0604020202020204"/>
                <a:ea typeface="Arial" panose="020B0604020202020204"/>
              </a:rPr>
              <a:t>Policy, research and education implications</a:t>
            </a:r>
          </a:p>
        </p:txBody>
      </p:sp>
      <p:pic>
        <p:nvPicPr>
          <p:cNvPr id="4" name="image4.png"/>
          <p:cNvPicPr preferRelativeResize="0"/>
          <p:nvPr/>
        </p:nvPicPr>
        <p:blipFill>
          <a:blip r:embed="rId2"/>
          <a:srcRect b="5995"/>
          <a:stretch>
            <a:fillRect/>
          </a:stretch>
        </p:blipFill>
        <p:spPr>
          <a:xfrm>
            <a:off x="8477250" y="1221740"/>
            <a:ext cx="3408045" cy="4351020"/>
          </a:xfrm>
          <a:prstGeom prst="rect">
            <a:avLst/>
          </a:prstGeom>
          <a:ln w="25400">
            <a:solidFill>
              <a:srgbClr val="000000"/>
            </a:solidFill>
            <a:prstDash val="solid"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5420" y="420345"/>
            <a:ext cx="5155052" cy="129952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US" sz="3600" b="1">
                <a:latin typeface="Arial" panose="020B0604020202020204"/>
                <a:cs typeface="Arial" panose="020B0604020202020204"/>
              </a:rPr>
              <a:t>Our Digital Health Intervention</a:t>
            </a:r>
            <a:endParaRPr lang="en-US" sz="3600"/>
          </a:p>
        </p:txBody>
      </p:sp>
      <p:sp>
        <p:nvSpPr>
          <p:cNvPr id="3" name="TextBox 2"/>
          <p:cNvSpPr txBox="1"/>
          <p:nvPr/>
        </p:nvSpPr>
        <p:spPr>
          <a:xfrm>
            <a:off x="5753100" y="419100"/>
            <a:ext cx="6057900" cy="557845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algn="just"/>
            <a:r>
              <a:rPr lang="en-US" sz="1550" b="1" dirty="0" err="1">
                <a:latin typeface="Arial" panose="020B0604020202020204"/>
                <a:cs typeface="Arial" panose="020B0604020202020204"/>
              </a:rPr>
              <a:t>NutriSync</a:t>
            </a:r>
            <a:r>
              <a:rPr lang="en-US" sz="1550" b="1" dirty="0">
                <a:latin typeface="Arial" panose="020B0604020202020204"/>
                <a:cs typeface="Arial" panose="020B0604020202020204"/>
              </a:rPr>
              <a:t> AI: Smart Digital Health Ecosystem.</a:t>
            </a:r>
            <a:endParaRPr lang="en-US" sz="1550"/>
          </a:p>
          <a:p>
            <a:pPr marL="285750" indent="-285750" algn="just">
              <a:buFont typeface="Arial" panose="020B0604020202020204"/>
              <a:buChar char="•"/>
            </a:pPr>
            <a:r>
              <a:rPr lang="en-US" sz="1550" dirty="0" err="1">
                <a:latin typeface="Arial" panose="020B0604020202020204"/>
                <a:cs typeface="Arial" panose="020B0604020202020204"/>
              </a:rPr>
              <a:t>NutriSync</a:t>
            </a:r>
            <a:r>
              <a:rPr lang="en-US" sz="1550" dirty="0">
                <a:latin typeface="Arial" panose="020B0604020202020204"/>
                <a:cs typeface="Arial" panose="020B0604020202020204"/>
              </a:rPr>
              <a:t> AI is an AI-driven digital health system that will be designed to prevent obesity in young adults (18-25 years old) in the UK by incorporating a Smart Plate, Smart Band and AI Mobile Application into a single connected system (Hinchliffe et al., 2022).</a:t>
            </a:r>
            <a:endParaRPr lang="en-US" sz="1550"/>
          </a:p>
          <a:p>
            <a:pPr marL="285750" indent="-285750" algn="just">
              <a:buFont typeface="Arial" panose="020B0604020202020204"/>
              <a:buChar char="•"/>
            </a:pPr>
            <a:r>
              <a:rPr lang="en-US" sz="1550" dirty="0">
                <a:latin typeface="Arial" panose="020B0604020202020204"/>
                <a:cs typeface="Arial" panose="020B0604020202020204"/>
              </a:rPr>
              <a:t>In contrast to the old-fashioned weight management </a:t>
            </a:r>
            <a:r>
              <a:rPr lang="en-US" sz="1550" dirty="0" err="1">
                <a:latin typeface="Arial" panose="020B0604020202020204"/>
                <a:cs typeface="Arial" panose="020B0604020202020204"/>
              </a:rPr>
              <a:t>programmes</a:t>
            </a:r>
            <a:r>
              <a:rPr lang="en-US" sz="1550" dirty="0">
                <a:latin typeface="Arial" panose="020B0604020202020204"/>
                <a:cs typeface="Arial" panose="020B0604020202020204"/>
              </a:rPr>
              <a:t> based on self-reported food diaries and a limited number of clinical check-ups, </a:t>
            </a:r>
            <a:r>
              <a:rPr lang="en-US" sz="1550" dirty="0" err="1">
                <a:latin typeface="Arial" panose="020B0604020202020204"/>
                <a:cs typeface="Arial" panose="020B0604020202020204"/>
              </a:rPr>
              <a:t>NutriSync</a:t>
            </a:r>
            <a:r>
              <a:rPr lang="en-US" sz="1550" dirty="0">
                <a:latin typeface="Arial" panose="020B0604020202020204"/>
                <a:cs typeface="Arial" panose="020B0604020202020204"/>
              </a:rPr>
              <a:t> AI offers continuous and real-time tracking of eating habits, exercise and lifestyle habits (Irvin </a:t>
            </a:r>
            <a:r>
              <a:rPr lang="en-US" sz="1550" i="1" dirty="0">
                <a:latin typeface="Arial" panose="020B0604020202020204"/>
                <a:cs typeface="Arial" panose="020B0604020202020204"/>
              </a:rPr>
              <a:t>et al.,</a:t>
            </a:r>
            <a:r>
              <a:rPr lang="en-US" sz="1550" dirty="0">
                <a:latin typeface="Arial" panose="020B0604020202020204"/>
                <a:cs typeface="Arial" panose="020B0604020202020204"/>
              </a:rPr>
              <a:t> 2023).</a:t>
            </a:r>
            <a:endParaRPr lang="en-US" sz="1550"/>
          </a:p>
          <a:p>
            <a:pPr marL="285750" indent="-285750" algn="just">
              <a:buFont typeface="Arial" panose="020B0604020202020204"/>
              <a:buChar char="•"/>
            </a:pPr>
            <a:r>
              <a:rPr lang="en-US" sz="1550" dirty="0">
                <a:latin typeface="Arial" panose="020B0604020202020204"/>
                <a:cs typeface="Arial" panose="020B0604020202020204"/>
              </a:rPr>
              <a:t>The AI scans the nutritional intake of its users, activity and sleep patterns to provide </a:t>
            </a:r>
            <a:r>
              <a:rPr lang="en-US" sz="1550" dirty="0" err="1">
                <a:latin typeface="Arial" panose="020B0604020202020204"/>
                <a:cs typeface="Arial" panose="020B0604020202020204"/>
              </a:rPr>
              <a:t>personalised</a:t>
            </a:r>
            <a:r>
              <a:rPr lang="en-US" sz="1550" dirty="0">
                <a:latin typeface="Arial" panose="020B0604020202020204"/>
                <a:cs typeface="Arial" panose="020B0604020202020204"/>
              </a:rPr>
              <a:t> nutrition tips, exercise tips and health warnings, to help prevent obesity in its early stages.</a:t>
            </a:r>
            <a:endParaRPr lang="en-US" sz="1550"/>
          </a:p>
          <a:p>
            <a:pPr marL="285750" indent="-285750" algn="just">
              <a:buFont typeface="Arial" panose="020B0604020202020204"/>
              <a:buChar char="•"/>
            </a:pPr>
            <a:r>
              <a:rPr lang="en-US" sz="1550" dirty="0">
                <a:latin typeface="Arial" panose="020B0604020202020204"/>
                <a:cs typeface="Arial" panose="020B0604020202020204"/>
              </a:rPr>
              <a:t>This is an integrated ecosystem where obesity is a complex chronic condition rooted in </a:t>
            </a:r>
            <a:r>
              <a:rPr lang="en-US" sz="1550" dirty="0" err="1">
                <a:latin typeface="Arial" panose="020B0604020202020204"/>
                <a:cs typeface="Arial" panose="020B0604020202020204"/>
              </a:rPr>
              <a:t>behavioural</a:t>
            </a:r>
            <a:r>
              <a:rPr lang="en-US" sz="1550" dirty="0">
                <a:latin typeface="Arial" panose="020B0604020202020204"/>
                <a:cs typeface="Arial" panose="020B0604020202020204"/>
              </a:rPr>
              <a:t>, environmental and biological determinants, so </a:t>
            </a:r>
            <a:r>
              <a:rPr lang="en-US" sz="1550" dirty="0" err="1">
                <a:latin typeface="Arial" panose="020B0604020202020204"/>
                <a:cs typeface="Arial" panose="020B0604020202020204"/>
              </a:rPr>
              <a:t>personalised</a:t>
            </a:r>
            <a:r>
              <a:rPr lang="en-US" sz="1550" dirty="0">
                <a:latin typeface="Arial" panose="020B0604020202020204"/>
                <a:cs typeface="Arial" panose="020B0604020202020204"/>
              </a:rPr>
              <a:t> digital monitoring is more suitable compared to general lifestyle recommendations (WHO, 2025).</a:t>
            </a:r>
            <a:endParaRPr lang="en-US" sz="1550"/>
          </a:p>
          <a:p>
            <a:pPr marL="285750" indent="-285750" algn="just">
              <a:buFont typeface="Arial" panose="020B0604020202020204"/>
              <a:buChar char="•"/>
            </a:pPr>
            <a:r>
              <a:rPr lang="en-US" sz="1550" dirty="0">
                <a:latin typeface="Arial" panose="020B0604020202020204"/>
                <a:cs typeface="Arial" panose="020B0604020202020204"/>
              </a:rPr>
              <a:t>In 2022, there were 2.5 billion adults around the globe who were overweight, 890 </a:t>
            </a:r>
            <a:r>
              <a:rPr lang="en-US" sz="1550" dirty="0" err="1">
                <a:latin typeface="Arial" panose="020B0604020202020204"/>
                <a:cs typeface="Arial" panose="020B0604020202020204"/>
              </a:rPr>
              <a:t>million</a:t>
            </a:r>
            <a:r>
              <a:rPr lang="en-US" sz="1550" dirty="0">
                <a:latin typeface="Arial" panose="020B0604020202020204"/>
                <a:cs typeface="Arial" panose="020B0604020202020204"/>
              </a:rPr>
              <a:t> of whom were living with obesity, and 16% of all adults worldwide were living with obesity (WHO, 2025).</a:t>
            </a:r>
            <a:endParaRPr lang="en-US" sz="155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088" y="2220913"/>
            <a:ext cx="4911725" cy="39020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419" y="6349395"/>
            <a:ext cx="60960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algn="ctr"/>
            <a:r>
              <a:rPr lang="en-US" sz="1200" b="1" i="0" u="none" strike="noStrik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Intelligent ecology</a:t>
            </a:r>
          </a:p>
          <a:p>
            <a:pPr algn="ctr"/>
            <a:r>
              <a:rPr lang="en-US" sz="1200" b="0" i="0" u="none" strike="noStrik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</a:rPr>
              <a:t>(Source: WHO, 2025)</a:t>
            </a:r>
          </a:p>
          <a:p>
            <a:endParaRPr lang="en-US"/>
          </a:p>
          <a:p>
            <a:pPr algn="ctr"/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1320" y="1486540"/>
            <a:ext cx="2423343" cy="418242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just"/>
            <a:r>
              <a:rPr lang="en-US" sz="3200" b="1">
                <a:latin typeface="Arial" panose="020B0604020202020204"/>
                <a:cs typeface="Arial" panose="020B0604020202020204"/>
              </a:rPr>
              <a:t>References</a:t>
            </a:r>
            <a:endParaRPr lang="en-US" sz="3200" dirty="0"/>
          </a:p>
          <a:p>
            <a:endParaRPr lang="en-US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3562349" y="685800"/>
            <a:ext cx="8249941" cy="501675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r>
              <a:rPr lang="en-US" sz="1600" dirty="0" err="1">
                <a:solidFill>
                  <a:srgbClr val="222222"/>
                </a:solidFill>
                <a:ea typeface="+mn-lt"/>
                <a:cs typeface="+mn-lt"/>
              </a:rPr>
              <a:t>Dounavi</a:t>
            </a:r>
            <a:r>
              <a:rPr lang="en-US" sz="1600" dirty="0">
                <a:solidFill>
                  <a:srgbClr val="222222"/>
                </a:solidFill>
                <a:ea typeface="+mn-lt"/>
                <a:cs typeface="+mn-lt"/>
              </a:rPr>
              <a:t>, K. and Tsoumani, O., 2019. Mobile health applications in weight management: a systematic literature review. </a:t>
            </a:r>
            <a:r>
              <a:rPr lang="en-US" sz="1600" i="1" dirty="0">
                <a:solidFill>
                  <a:srgbClr val="222222"/>
                </a:solidFill>
                <a:ea typeface="+mn-lt"/>
                <a:cs typeface="+mn-lt"/>
              </a:rPr>
              <a:t>American journal of preventive medicine</a:t>
            </a:r>
            <a:r>
              <a:rPr lang="en-US" sz="1600" dirty="0">
                <a:solidFill>
                  <a:srgbClr val="222222"/>
                </a:solidFill>
                <a:ea typeface="+mn-lt"/>
                <a:cs typeface="+mn-lt"/>
              </a:rPr>
              <a:t>, </a:t>
            </a:r>
            <a:r>
              <a:rPr lang="en-US" sz="1600" i="1" dirty="0">
                <a:solidFill>
                  <a:srgbClr val="222222"/>
                </a:solidFill>
                <a:ea typeface="+mn-lt"/>
                <a:cs typeface="+mn-lt"/>
              </a:rPr>
              <a:t>56</a:t>
            </a:r>
            <a:r>
              <a:rPr lang="en-US" sz="1600" dirty="0">
                <a:solidFill>
                  <a:srgbClr val="222222"/>
                </a:solidFill>
                <a:ea typeface="+mn-lt"/>
                <a:cs typeface="+mn-lt"/>
              </a:rPr>
              <a:t>(6), pp.894-903.</a:t>
            </a:r>
            <a:r>
              <a:rPr lang="en-US" sz="1600" dirty="0">
                <a:ea typeface="+mn-lt"/>
                <a:cs typeface="+mn-lt"/>
              </a:rPr>
              <a:t> </a:t>
            </a:r>
            <a:endParaRPr lang="en-US" sz="1600"/>
          </a:p>
          <a:p>
            <a:r>
              <a:rPr lang="en-US" sz="1600">
                <a:ea typeface="+mn-lt"/>
                <a:cs typeface="+mn-lt"/>
              </a:rPr>
              <a:t>Government of UK, (2021). </a:t>
            </a:r>
            <a:r>
              <a:rPr lang="en-US" sz="1600" i="1">
                <a:solidFill>
                  <a:srgbClr val="0B0C0C"/>
                </a:solidFill>
                <a:ea typeface="+mn-lt"/>
                <a:cs typeface="+mn-lt"/>
              </a:rPr>
              <a:t>Health profile for England. </a:t>
            </a:r>
            <a:r>
              <a:rPr lang="en-US" sz="1600">
                <a:ea typeface="+mn-lt"/>
                <a:cs typeface="+mn-lt"/>
              </a:rPr>
              <a:t>Available at: </a:t>
            </a:r>
            <a:r>
              <a:rPr lang="en-US" sz="1600" dirty="0">
                <a:solidFill>
                  <a:srgbClr val="1155CC"/>
                </a:solidFill>
                <a:ea typeface="+mn-lt"/>
                <a:cs typeface="+mn-lt"/>
                <a:hlinkClick r:id="rId2"/>
              </a:rPr>
              <a:t>https://www.england.nhs.uk/digital-weight-management/</a:t>
            </a:r>
            <a:r>
              <a:rPr lang="en-US" sz="1600">
                <a:ea typeface="+mn-lt"/>
                <a:cs typeface="+mn-lt"/>
              </a:rPr>
              <a:t>. [Accessed on: 03.08.2026]. </a:t>
            </a:r>
            <a:endParaRPr lang="en-US" sz="1600"/>
          </a:p>
          <a:p>
            <a:r>
              <a:rPr lang="en-US" sz="1600" dirty="0">
                <a:solidFill>
                  <a:srgbClr val="222222"/>
                </a:solidFill>
                <a:ea typeface="+mn-lt"/>
                <a:cs typeface="+mn-lt"/>
              </a:rPr>
              <a:t>Hinchliffe, N., </a:t>
            </a:r>
            <a:r>
              <a:rPr lang="en-US" sz="1600" dirty="0" err="1">
                <a:solidFill>
                  <a:srgbClr val="222222"/>
                </a:solidFill>
                <a:ea typeface="+mn-lt"/>
                <a:cs typeface="+mn-lt"/>
              </a:rPr>
              <a:t>Capehorn</a:t>
            </a:r>
            <a:r>
              <a:rPr lang="en-US" sz="1600" dirty="0">
                <a:solidFill>
                  <a:srgbClr val="222222"/>
                </a:solidFill>
                <a:ea typeface="+mn-lt"/>
                <a:cs typeface="+mn-lt"/>
              </a:rPr>
              <a:t>, M.S., Bewick, M. and </a:t>
            </a:r>
            <a:r>
              <a:rPr lang="en-US" sz="1600" dirty="0" err="1">
                <a:solidFill>
                  <a:srgbClr val="222222"/>
                </a:solidFill>
                <a:ea typeface="+mn-lt"/>
                <a:cs typeface="+mn-lt"/>
              </a:rPr>
              <a:t>Feenie</a:t>
            </a:r>
            <a:r>
              <a:rPr lang="en-US" sz="1600" dirty="0">
                <a:solidFill>
                  <a:srgbClr val="222222"/>
                </a:solidFill>
                <a:ea typeface="+mn-lt"/>
                <a:cs typeface="+mn-lt"/>
              </a:rPr>
              <a:t>, J., 2022. The potential role of digital health in obesity care. </a:t>
            </a:r>
            <a:r>
              <a:rPr lang="en-US" sz="1600" i="1" dirty="0">
                <a:solidFill>
                  <a:srgbClr val="222222"/>
                </a:solidFill>
                <a:ea typeface="+mn-lt"/>
                <a:cs typeface="+mn-lt"/>
              </a:rPr>
              <a:t>Advances in Therapy</a:t>
            </a:r>
            <a:r>
              <a:rPr lang="en-US" sz="1600" dirty="0">
                <a:solidFill>
                  <a:srgbClr val="222222"/>
                </a:solidFill>
                <a:ea typeface="+mn-lt"/>
                <a:cs typeface="+mn-lt"/>
              </a:rPr>
              <a:t>, </a:t>
            </a:r>
            <a:r>
              <a:rPr lang="en-US" sz="1600" i="1" dirty="0">
                <a:solidFill>
                  <a:srgbClr val="222222"/>
                </a:solidFill>
                <a:ea typeface="+mn-lt"/>
                <a:cs typeface="+mn-lt"/>
              </a:rPr>
              <a:t>39</a:t>
            </a:r>
            <a:r>
              <a:rPr lang="en-US" sz="1600" dirty="0">
                <a:solidFill>
                  <a:srgbClr val="222222"/>
                </a:solidFill>
                <a:ea typeface="+mn-lt"/>
                <a:cs typeface="+mn-lt"/>
              </a:rPr>
              <a:t>(10), pp.4397-4412.</a:t>
            </a:r>
            <a:r>
              <a:rPr lang="en-US" sz="1600" dirty="0">
                <a:ea typeface="+mn-lt"/>
                <a:cs typeface="+mn-lt"/>
              </a:rPr>
              <a:t> </a:t>
            </a:r>
            <a:endParaRPr lang="en-US" sz="1600"/>
          </a:p>
          <a:p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Irvin, L., Madden, L.A., Marshall, P. and Vince, R.V., 2023. Digital health solutions for weight loss and obesity: a narrative review. </a:t>
            </a:r>
            <a:r>
              <a:rPr lang="en-US" sz="1600" i="1">
                <a:solidFill>
                  <a:srgbClr val="222222"/>
                </a:solidFill>
                <a:ea typeface="+mn-lt"/>
                <a:cs typeface="+mn-lt"/>
              </a:rPr>
              <a:t>Nutrients</a:t>
            </a:r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, </a:t>
            </a:r>
            <a:r>
              <a:rPr lang="en-US" sz="1600" i="1">
                <a:solidFill>
                  <a:srgbClr val="222222"/>
                </a:solidFill>
                <a:ea typeface="+mn-lt"/>
                <a:cs typeface="+mn-lt"/>
              </a:rPr>
              <a:t>15</a:t>
            </a:r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(8), p.1858.</a:t>
            </a:r>
            <a:r>
              <a:rPr lang="en-US" sz="1600" dirty="0">
                <a:ea typeface="+mn-lt"/>
                <a:cs typeface="+mn-lt"/>
              </a:rPr>
              <a:t> </a:t>
            </a:r>
            <a:endParaRPr lang="en-US" sz="1600"/>
          </a:p>
          <a:p>
            <a:r>
              <a:rPr lang="en-US" sz="1600" dirty="0">
                <a:solidFill>
                  <a:srgbClr val="222222"/>
                </a:solidFill>
                <a:ea typeface="+mn-lt"/>
                <a:cs typeface="+mn-lt"/>
              </a:rPr>
              <a:t>Lautenbach, A., </a:t>
            </a:r>
            <a:r>
              <a:rPr lang="en-US" sz="1600" dirty="0" err="1">
                <a:solidFill>
                  <a:srgbClr val="222222"/>
                </a:solidFill>
                <a:ea typeface="+mn-lt"/>
                <a:cs typeface="+mn-lt"/>
              </a:rPr>
              <a:t>Blüher</a:t>
            </a:r>
            <a:r>
              <a:rPr lang="en-US" sz="1600" dirty="0">
                <a:solidFill>
                  <a:srgbClr val="222222"/>
                </a:solidFill>
                <a:ea typeface="+mn-lt"/>
                <a:cs typeface="+mn-lt"/>
              </a:rPr>
              <a:t>, M., </a:t>
            </a:r>
            <a:r>
              <a:rPr lang="en-US" sz="1600" dirty="0" err="1">
                <a:solidFill>
                  <a:srgbClr val="222222"/>
                </a:solidFill>
                <a:ea typeface="+mn-lt"/>
                <a:cs typeface="+mn-lt"/>
              </a:rPr>
              <a:t>Mijuskovic</a:t>
            </a:r>
            <a:r>
              <a:rPr lang="en-US" sz="1600" dirty="0">
                <a:solidFill>
                  <a:srgbClr val="222222"/>
                </a:solidFill>
                <a:ea typeface="+mn-lt"/>
                <a:cs typeface="+mn-lt"/>
              </a:rPr>
              <a:t>, A., Jones, L. and </a:t>
            </a:r>
            <a:r>
              <a:rPr lang="en-US" sz="1600" dirty="0" err="1">
                <a:solidFill>
                  <a:srgbClr val="222222"/>
                </a:solidFill>
                <a:ea typeface="+mn-lt"/>
                <a:cs typeface="+mn-lt"/>
              </a:rPr>
              <a:t>Schirmann</a:t>
            </a:r>
            <a:r>
              <a:rPr lang="en-US" sz="1600" dirty="0">
                <a:solidFill>
                  <a:srgbClr val="222222"/>
                </a:solidFill>
                <a:ea typeface="+mn-lt"/>
                <a:cs typeface="+mn-lt"/>
              </a:rPr>
              <a:t>, F., 2026. Efficacy of a digital health application for weight management in people with obesity: 6-months results from a randomized controlled trial: Clinical Research. </a:t>
            </a:r>
            <a:r>
              <a:rPr lang="en-US" sz="1600" i="1" dirty="0">
                <a:solidFill>
                  <a:srgbClr val="222222"/>
                </a:solidFill>
                <a:ea typeface="+mn-lt"/>
                <a:cs typeface="+mn-lt"/>
              </a:rPr>
              <a:t>International Journal of Obesity</a:t>
            </a:r>
            <a:r>
              <a:rPr lang="en-US" sz="1600" dirty="0">
                <a:solidFill>
                  <a:srgbClr val="222222"/>
                </a:solidFill>
                <a:ea typeface="+mn-lt"/>
                <a:cs typeface="+mn-lt"/>
              </a:rPr>
              <a:t>, </a:t>
            </a:r>
            <a:r>
              <a:rPr lang="en-US" sz="1600" i="1" dirty="0">
                <a:solidFill>
                  <a:srgbClr val="222222"/>
                </a:solidFill>
                <a:ea typeface="+mn-lt"/>
                <a:cs typeface="+mn-lt"/>
              </a:rPr>
              <a:t>50</a:t>
            </a:r>
            <a:r>
              <a:rPr lang="en-US" sz="1600" dirty="0">
                <a:solidFill>
                  <a:srgbClr val="222222"/>
                </a:solidFill>
                <a:ea typeface="+mn-lt"/>
                <a:cs typeface="+mn-lt"/>
              </a:rPr>
              <a:t>(2), pp.466-473.</a:t>
            </a:r>
            <a:r>
              <a:rPr lang="en-US" sz="1600" dirty="0">
                <a:ea typeface="+mn-lt"/>
                <a:cs typeface="+mn-lt"/>
              </a:rPr>
              <a:t> </a:t>
            </a:r>
            <a:endParaRPr lang="en-US" sz="1600"/>
          </a:p>
          <a:p>
            <a:r>
              <a:rPr lang="en-US" sz="1600">
                <a:ea typeface="+mn-lt"/>
                <a:cs typeface="+mn-lt"/>
              </a:rPr>
              <a:t>NHS England (2024). </a:t>
            </a:r>
            <a:r>
              <a:rPr lang="en-US" sz="1600" i="1">
                <a:ea typeface="+mn-lt"/>
                <a:cs typeface="+mn-lt"/>
              </a:rPr>
              <a:t>Health Survey for England 2024. </a:t>
            </a:r>
            <a:r>
              <a:rPr lang="en-US" sz="1600">
                <a:ea typeface="+mn-lt"/>
                <a:cs typeface="+mn-lt"/>
              </a:rPr>
              <a:t>Available at: </a:t>
            </a:r>
            <a:r>
              <a:rPr lang="en-US" sz="1600" dirty="0">
                <a:solidFill>
                  <a:srgbClr val="1155CC"/>
                </a:solidFill>
                <a:ea typeface="+mn-lt"/>
                <a:cs typeface="+mn-lt"/>
                <a:hlinkClick r:id="rId3"/>
              </a:rPr>
              <a:t>https://digital.nhs.uk/data-and-information/publications/statistical/health-survey-for-england/2024/adults-overweight-and-obesity</a:t>
            </a:r>
            <a:r>
              <a:rPr lang="en-US" sz="1600">
                <a:ea typeface="+mn-lt"/>
                <a:cs typeface="+mn-lt"/>
              </a:rPr>
              <a:t>. [Accessed on: 03.08.2026].</a:t>
            </a:r>
            <a:endParaRPr lang="en-US" sz="1600"/>
          </a:p>
          <a:p>
            <a:r>
              <a:rPr lang="en-US" sz="1600" dirty="0">
                <a:ea typeface="+mn-lt"/>
                <a:cs typeface="+mn-lt"/>
              </a:rPr>
              <a:t>NHS England (2024). </a:t>
            </a:r>
            <a:r>
              <a:rPr lang="en-US" sz="1600" i="1" dirty="0">
                <a:ea typeface="+mn-lt"/>
                <a:cs typeface="+mn-lt"/>
              </a:rPr>
              <a:t>NHS Digital Weight Management </a:t>
            </a:r>
            <a:r>
              <a:rPr lang="en-US" sz="1600" i="1" dirty="0" err="1">
                <a:ea typeface="+mn-lt"/>
                <a:cs typeface="+mn-lt"/>
              </a:rPr>
              <a:t>Programme</a:t>
            </a:r>
            <a:r>
              <a:rPr lang="en-US" sz="1600" dirty="0">
                <a:ea typeface="+mn-lt"/>
                <a:cs typeface="+mn-lt"/>
              </a:rPr>
              <a:t>. Available at: </a:t>
            </a:r>
            <a:r>
              <a:rPr lang="en-US" sz="1600" dirty="0">
                <a:solidFill>
                  <a:srgbClr val="1155CC"/>
                </a:solidFill>
                <a:ea typeface="+mn-lt"/>
                <a:cs typeface="+mn-lt"/>
                <a:hlinkClick r:id="rId2"/>
              </a:rPr>
              <a:t>https://www.england.nhs.uk/digital-weight-management/</a:t>
            </a:r>
            <a:r>
              <a:rPr lang="en-US" sz="1600" dirty="0">
                <a:ea typeface="+mn-lt"/>
                <a:cs typeface="+mn-lt"/>
              </a:rPr>
              <a:t>. [Accessed on: 03.08.2026]. </a:t>
            </a:r>
            <a:endParaRPr lang="en-US" sz="1600"/>
          </a:p>
          <a:p>
            <a:r>
              <a:rPr lang="en-US" sz="1600">
                <a:ea typeface="+mn-lt"/>
                <a:cs typeface="+mn-lt"/>
              </a:rPr>
              <a:t>World Health Organization (2025) </a:t>
            </a:r>
            <a:r>
              <a:rPr lang="en-US" sz="1600" i="1">
                <a:ea typeface="+mn-lt"/>
                <a:cs typeface="+mn-lt"/>
              </a:rPr>
              <a:t>Obesity and Overweight</a:t>
            </a:r>
            <a:r>
              <a:rPr lang="en-US" sz="1600">
                <a:ea typeface="+mn-lt"/>
                <a:cs typeface="+mn-lt"/>
              </a:rPr>
              <a:t>. Available at:</a:t>
            </a:r>
            <a:r>
              <a:rPr lang="en-US" sz="1600" dirty="0">
                <a:solidFill>
                  <a:srgbClr val="1155CC"/>
                </a:solidFill>
                <a:ea typeface="+mn-lt"/>
                <a:cs typeface="+mn-lt"/>
                <a:hlinkClick r:id="rId4"/>
              </a:rPr>
              <a:t>https://www.who.int/news-room/fact-sheets/detail/obesity-and-overweight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>
                <a:ea typeface="+mn-lt"/>
                <a:cs typeface="+mn-lt"/>
              </a:rPr>
              <a:t>[Accessed on: 03.08.2026]. </a:t>
            </a:r>
            <a:endParaRPr lang="en-US" sz="1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old Minimalism">
  <a:themeElements>
    <a:clrScheme name="Custom 8">
      <a:dk1>
        <a:sysClr val="windowText" lastClr="000000"/>
      </a:dk1>
      <a:lt1>
        <a:sysClr val="window" lastClr="FFFFFF"/>
      </a:lt1>
      <a:dk2>
        <a:srgbClr val="2C3932"/>
      </a:dk2>
      <a:lt2>
        <a:srgbClr val="B17A5B"/>
      </a:lt2>
      <a:accent1>
        <a:srgbClr val="CEBA80"/>
      </a:accent1>
      <a:accent2>
        <a:srgbClr val="4E364F"/>
      </a:accent2>
      <a:accent3>
        <a:srgbClr val="7A7567"/>
      </a:accent3>
      <a:accent4>
        <a:srgbClr val="364F4A"/>
      </a:accent4>
      <a:accent5>
        <a:srgbClr val="96A3C4"/>
      </a:accent5>
      <a:accent6>
        <a:srgbClr val="C2CFBB"/>
      </a:accent6>
      <a:hlink>
        <a:srgbClr val="169C9A"/>
      </a:hlink>
      <a:folHlink>
        <a:srgbClr val="E15C3D"/>
      </a:folHlink>
    </a:clrScheme>
    <a:fontScheme name="Custom 15">
      <a:majorFont>
        <a:latin typeface="Aptos Light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2BAF2CE-2C32-498E-B467-6C60C376794B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2185BFC-6E97-4C88-9034-F2A7ED1C005E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881A4212-02C6-475D-B332-DC5017D0453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4657</Words>
  <Application>Microsoft Office PowerPoint</Application>
  <PresentationFormat>Widescreen</PresentationFormat>
  <Paragraphs>48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Gold Minimalism</vt:lpstr>
      <vt:lpstr>Module Code: LCHS7009   Module Title: Population Health and Digital Health Promotion    Title: NutriSync AI: An Intelligent Digital Health Ecosystem for Obesity Prevention Among Young Adults (18–25 Years) in the UK  Name : zakiyabanu Zakirhusen Malek  Student id: 2531983</vt:lpstr>
      <vt:lpstr>Benefits and future Impact</vt:lpstr>
      <vt:lpstr>Purpose: NutriSync AI helps the UK Government and NHS move towards digitally-enabled preventative healthcare by enhancing the detection of obesity early on, personalised interventions and remote measurements. It will be able to reinforce national obesity plans and decrease long-term healthcare expenses (NHS England, 2024).  Research: The ecosystem can be used to conduct future studies on artificial intelligence, wearable technology and digital behaviour-change interventions that can enhance evidence-based obesity prevention (Hinchliffe et al., 2022).  Education: NutriSync AI can enhance digital health literacy by educating young adults on healthy eating, physical activity and self-management, promoting lifelong healthy behaviours by promoting personalised learning and feedback (Irvin et al., 2023).</vt:lpstr>
      <vt:lpstr>Our Digital Health Intervention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Code: LCHS7009   Module Title: Population Health and Digital Health Promotion    Title: NutriSync AI: An Intelligent Digital Health Ecosystem for Obesity Prevention Among Young Adults (18–25 Years) in the UK  Name : zakiyabanu Zakirhusen Malek  Student id: 2531983</dc:title>
  <dc:creator/>
  <cp:lastModifiedBy>zakiyamalek9@gmail.com</cp:lastModifiedBy>
  <cp:revision>1</cp:revision>
  <dcterms:created xsi:type="dcterms:W3CDTF">2026-08-03T11:34:00Z</dcterms:created>
  <dcterms:modified xsi:type="dcterms:W3CDTF">2026-08-03T13:13:41Z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  <property fmtid="{D5CDD505-2E9C-101B-9397-08002B2CF9AE}" pid="4" name="KSOProductBuildVer">
    <vt:lpwstr>1033-12.1.0.28032</vt:lpwstr>
  </property>
  <property fmtid="{D5CDD505-2E9C-101B-9397-08002B2CF9AE}" pid="5" name="ICV">
    <vt:lpwstr>C489BEF0C0B0404DA049ECC93FF3B2E0_12</vt:lpwstr>
  </property>
</Properties>
</file>