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webextensions/webextension1.xml" ContentType="application/vnd.ms-office.webextension+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52" r:id="rId1"/>
  </p:sldMasterIdLst>
  <p:notesMasterIdLst>
    <p:notesMasterId r:id="rId10"/>
  </p:notesMasterIdLst>
  <p:sldIdLst>
    <p:sldId id="256" r:id="rId2"/>
    <p:sldId id="258" r:id="rId3"/>
    <p:sldId id="259" r:id="rId4"/>
    <p:sldId id="260" r:id="rId5"/>
    <p:sldId id="257" r:id="rId6"/>
    <p:sldId id="261" r:id="rId7"/>
    <p:sldId id="263" r:id="rId8"/>
    <p:sldId id="262"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3728"/>
    <p:restoredTop sz="94650"/>
  </p:normalViewPr>
  <p:slideViewPr>
    <p:cSldViewPr snapToGrid="0" snapToObjects="1">
      <p:cViewPr varScale="1">
        <p:scale>
          <a:sx n="120" d="100"/>
          <a:sy n="120" d="100"/>
        </p:scale>
        <p:origin x="368"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4927E03-51F8-43ED-BD2C-9090EAC65250}"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EB1F17F6-01C7-430F-8023-04EA6B002471}">
      <dgm:prSet/>
      <dgm:spPr/>
      <dgm:t>
        <a:bodyPr/>
        <a:lstStyle/>
        <a:p>
          <a:r>
            <a:rPr lang="en-GB" dirty="0"/>
            <a:t>The organisation type and role</a:t>
          </a:r>
          <a:endParaRPr lang="en-US" dirty="0"/>
        </a:p>
      </dgm:t>
    </dgm:pt>
    <dgm:pt modelId="{8A87321A-1FE5-4226-980D-4C88186FAB89}" type="parTrans" cxnId="{5AF68799-0AD6-4FC1-881C-5C4CE3A626BA}">
      <dgm:prSet/>
      <dgm:spPr/>
      <dgm:t>
        <a:bodyPr/>
        <a:lstStyle/>
        <a:p>
          <a:endParaRPr lang="en-US"/>
        </a:p>
      </dgm:t>
    </dgm:pt>
    <dgm:pt modelId="{85BB2BA4-32BE-4CBC-8126-86E2C8C1E51D}" type="sibTrans" cxnId="{5AF68799-0AD6-4FC1-881C-5C4CE3A626BA}">
      <dgm:prSet/>
      <dgm:spPr/>
      <dgm:t>
        <a:bodyPr/>
        <a:lstStyle/>
        <a:p>
          <a:endParaRPr lang="en-US"/>
        </a:p>
      </dgm:t>
    </dgm:pt>
    <dgm:pt modelId="{F41D12B6-076E-413F-8CBB-3D76E5B55D8E}">
      <dgm:prSet/>
      <dgm:spPr/>
      <dgm:t>
        <a:bodyPr/>
        <a:lstStyle/>
        <a:p>
          <a:r>
            <a:rPr lang="en-GB" dirty="0"/>
            <a:t>The type of service user’s and their needs</a:t>
          </a:r>
          <a:endParaRPr lang="en-US" dirty="0"/>
        </a:p>
      </dgm:t>
    </dgm:pt>
    <dgm:pt modelId="{84978F3B-15CE-4C5A-9F0E-64B5290AEF6B}" type="parTrans" cxnId="{22478933-C158-4684-9EF6-064658B5CBE4}">
      <dgm:prSet/>
      <dgm:spPr/>
      <dgm:t>
        <a:bodyPr/>
        <a:lstStyle/>
        <a:p>
          <a:endParaRPr lang="en-US"/>
        </a:p>
      </dgm:t>
    </dgm:pt>
    <dgm:pt modelId="{5CD495B6-FE98-4C3A-B405-CC7B4296269A}" type="sibTrans" cxnId="{22478933-C158-4684-9EF6-064658B5CBE4}">
      <dgm:prSet/>
      <dgm:spPr/>
      <dgm:t>
        <a:bodyPr/>
        <a:lstStyle/>
        <a:p>
          <a:endParaRPr lang="en-US"/>
        </a:p>
      </dgm:t>
    </dgm:pt>
    <dgm:pt modelId="{FFB17EF8-E80E-4233-B1CE-605A73CD6799}">
      <dgm:prSet/>
      <dgm:spPr/>
      <dgm:t>
        <a:bodyPr/>
        <a:lstStyle/>
        <a:p>
          <a:r>
            <a:rPr lang="en-GB" dirty="0"/>
            <a:t>Training and Qualifications </a:t>
          </a:r>
          <a:endParaRPr lang="en-US" dirty="0"/>
        </a:p>
      </dgm:t>
    </dgm:pt>
    <dgm:pt modelId="{BDC8886B-48CC-406D-8BD3-F436CA83B226}" type="parTrans" cxnId="{E05DC9E2-B30E-4C1F-9441-6E1631F7EA5C}">
      <dgm:prSet/>
      <dgm:spPr/>
      <dgm:t>
        <a:bodyPr/>
        <a:lstStyle/>
        <a:p>
          <a:endParaRPr lang="en-US"/>
        </a:p>
      </dgm:t>
    </dgm:pt>
    <dgm:pt modelId="{EC017E49-B623-45C5-BBA7-607980179F6E}" type="sibTrans" cxnId="{E05DC9E2-B30E-4C1F-9441-6E1631F7EA5C}">
      <dgm:prSet/>
      <dgm:spPr/>
      <dgm:t>
        <a:bodyPr/>
        <a:lstStyle/>
        <a:p>
          <a:endParaRPr lang="en-US"/>
        </a:p>
      </dgm:t>
    </dgm:pt>
    <dgm:pt modelId="{A99BBA3B-3A0F-4D6F-803C-9CB82628256B}">
      <dgm:prSet/>
      <dgm:spPr/>
      <dgm:t>
        <a:bodyPr/>
        <a:lstStyle/>
        <a:p>
          <a:r>
            <a:rPr lang="en-GB" dirty="0"/>
            <a:t>The roles and responsibilities of the workers </a:t>
          </a:r>
          <a:endParaRPr lang="en-US" dirty="0"/>
        </a:p>
      </dgm:t>
    </dgm:pt>
    <dgm:pt modelId="{DC9EE1D0-BB70-480B-AA61-C517EBC52FF5}" type="parTrans" cxnId="{43AC64E3-54EF-42CD-A24F-57B3A80E419C}">
      <dgm:prSet/>
      <dgm:spPr/>
      <dgm:t>
        <a:bodyPr/>
        <a:lstStyle/>
        <a:p>
          <a:endParaRPr lang="en-US"/>
        </a:p>
      </dgm:t>
    </dgm:pt>
    <dgm:pt modelId="{53707021-9788-4646-A58D-3994DEF4717A}" type="sibTrans" cxnId="{43AC64E3-54EF-42CD-A24F-57B3A80E419C}">
      <dgm:prSet/>
      <dgm:spPr/>
      <dgm:t>
        <a:bodyPr/>
        <a:lstStyle/>
        <a:p>
          <a:endParaRPr lang="en-US"/>
        </a:p>
      </dgm:t>
    </dgm:pt>
    <dgm:pt modelId="{2BE98250-6DC9-964B-B70B-A2C2FA34A834}" type="pres">
      <dgm:prSet presAssocID="{34927E03-51F8-43ED-BD2C-9090EAC65250}" presName="diagram" presStyleCnt="0">
        <dgm:presLayoutVars>
          <dgm:dir/>
          <dgm:resizeHandles val="exact"/>
        </dgm:presLayoutVars>
      </dgm:prSet>
      <dgm:spPr/>
    </dgm:pt>
    <dgm:pt modelId="{6C08A305-B5B1-6645-A636-61148A50DEB2}" type="pres">
      <dgm:prSet presAssocID="{EB1F17F6-01C7-430F-8023-04EA6B002471}" presName="node" presStyleLbl="node1" presStyleIdx="0" presStyleCnt="4">
        <dgm:presLayoutVars>
          <dgm:bulletEnabled val="1"/>
        </dgm:presLayoutVars>
      </dgm:prSet>
      <dgm:spPr/>
    </dgm:pt>
    <dgm:pt modelId="{FAD90783-906B-6648-9ECF-43454AE9FF51}" type="pres">
      <dgm:prSet presAssocID="{85BB2BA4-32BE-4CBC-8126-86E2C8C1E51D}" presName="sibTrans" presStyleCnt="0"/>
      <dgm:spPr/>
    </dgm:pt>
    <dgm:pt modelId="{35B20C55-887F-7948-834C-947CD613D09B}" type="pres">
      <dgm:prSet presAssocID="{F41D12B6-076E-413F-8CBB-3D76E5B55D8E}" presName="node" presStyleLbl="node1" presStyleIdx="1" presStyleCnt="4">
        <dgm:presLayoutVars>
          <dgm:bulletEnabled val="1"/>
        </dgm:presLayoutVars>
      </dgm:prSet>
      <dgm:spPr/>
    </dgm:pt>
    <dgm:pt modelId="{4C8D449B-35B0-D348-B86F-17CC6C78E2B8}" type="pres">
      <dgm:prSet presAssocID="{5CD495B6-FE98-4C3A-B405-CC7B4296269A}" presName="sibTrans" presStyleCnt="0"/>
      <dgm:spPr/>
    </dgm:pt>
    <dgm:pt modelId="{F735E812-8BCF-1048-806D-A4FD4FDA7AD7}" type="pres">
      <dgm:prSet presAssocID="{FFB17EF8-E80E-4233-B1CE-605A73CD6799}" presName="node" presStyleLbl="node1" presStyleIdx="2" presStyleCnt="4">
        <dgm:presLayoutVars>
          <dgm:bulletEnabled val="1"/>
        </dgm:presLayoutVars>
      </dgm:prSet>
      <dgm:spPr/>
    </dgm:pt>
    <dgm:pt modelId="{043F7D7E-5028-354D-85A2-8A138CE627A7}" type="pres">
      <dgm:prSet presAssocID="{EC017E49-B623-45C5-BBA7-607980179F6E}" presName="sibTrans" presStyleCnt="0"/>
      <dgm:spPr/>
    </dgm:pt>
    <dgm:pt modelId="{31B8D87A-E982-5041-96D9-99C4A8969F35}" type="pres">
      <dgm:prSet presAssocID="{A99BBA3B-3A0F-4D6F-803C-9CB82628256B}" presName="node" presStyleLbl="node1" presStyleIdx="3" presStyleCnt="4">
        <dgm:presLayoutVars>
          <dgm:bulletEnabled val="1"/>
        </dgm:presLayoutVars>
      </dgm:prSet>
      <dgm:spPr/>
    </dgm:pt>
  </dgm:ptLst>
  <dgm:cxnLst>
    <dgm:cxn modelId="{895B6D00-5D75-D343-BF59-68628880EBAD}" type="presOf" srcId="{A99BBA3B-3A0F-4D6F-803C-9CB82628256B}" destId="{31B8D87A-E982-5041-96D9-99C4A8969F35}" srcOrd="0" destOrd="0" presId="urn:microsoft.com/office/officeart/2005/8/layout/default"/>
    <dgm:cxn modelId="{4C87A701-194F-9749-968F-B0D2AEECE67E}" type="presOf" srcId="{EB1F17F6-01C7-430F-8023-04EA6B002471}" destId="{6C08A305-B5B1-6645-A636-61148A50DEB2}" srcOrd="0" destOrd="0" presId="urn:microsoft.com/office/officeart/2005/8/layout/default"/>
    <dgm:cxn modelId="{ABFEB30E-E6D1-0041-A8FA-7713C781464F}" type="presOf" srcId="{F41D12B6-076E-413F-8CBB-3D76E5B55D8E}" destId="{35B20C55-887F-7948-834C-947CD613D09B}" srcOrd="0" destOrd="0" presId="urn:microsoft.com/office/officeart/2005/8/layout/default"/>
    <dgm:cxn modelId="{6602A523-D6AE-2545-8B9C-C969809F751B}" type="presOf" srcId="{34927E03-51F8-43ED-BD2C-9090EAC65250}" destId="{2BE98250-6DC9-964B-B70B-A2C2FA34A834}" srcOrd="0" destOrd="0" presId="urn:microsoft.com/office/officeart/2005/8/layout/default"/>
    <dgm:cxn modelId="{22478933-C158-4684-9EF6-064658B5CBE4}" srcId="{34927E03-51F8-43ED-BD2C-9090EAC65250}" destId="{F41D12B6-076E-413F-8CBB-3D76E5B55D8E}" srcOrd="1" destOrd="0" parTransId="{84978F3B-15CE-4C5A-9F0E-64B5290AEF6B}" sibTransId="{5CD495B6-FE98-4C3A-B405-CC7B4296269A}"/>
    <dgm:cxn modelId="{5AF68799-0AD6-4FC1-881C-5C4CE3A626BA}" srcId="{34927E03-51F8-43ED-BD2C-9090EAC65250}" destId="{EB1F17F6-01C7-430F-8023-04EA6B002471}" srcOrd="0" destOrd="0" parTransId="{8A87321A-1FE5-4226-980D-4C88186FAB89}" sibTransId="{85BB2BA4-32BE-4CBC-8126-86E2C8C1E51D}"/>
    <dgm:cxn modelId="{4AD0F89A-C727-BD43-AE30-B742FF11532B}" type="presOf" srcId="{FFB17EF8-E80E-4233-B1CE-605A73CD6799}" destId="{F735E812-8BCF-1048-806D-A4FD4FDA7AD7}" srcOrd="0" destOrd="0" presId="urn:microsoft.com/office/officeart/2005/8/layout/default"/>
    <dgm:cxn modelId="{E05DC9E2-B30E-4C1F-9441-6E1631F7EA5C}" srcId="{34927E03-51F8-43ED-BD2C-9090EAC65250}" destId="{FFB17EF8-E80E-4233-B1CE-605A73CD6799}" srcOrd="2" destOrd="0" parTransId="{BDC8886B-48CC-406D-8BD3-F436CA83B226}" sibTransId="{EC017E49-B623-45C5-BBA7-607980179F6E}"/>
    <dgm:cxn modelId="{43AC64E3-54EF-42CD-A24F-57B3A80E419C}" srcId="{34927E03-51F8-43ED-BD2C-9090EAC65250}" destId="{A99BBA3B-3A0F-4D6F-803C-9CB82628256B}" srcOrd="3" destOrd="0" parTransId="{DC9EE1D0-BB70-480B-AA61-C517EBC52FF5}" sibTransId="{53707021-9788-4646-A58D-3994DEF4717A}"/>
    <dgm:cxn modelId="{5B38ECB6-097C-224C-B031-85BDE413A550}" type="presParOf" srcId="{2BE98250-6DC9-964B-B70B-A2C2FA34A834}" destId="{6C08A305-B5B1-6645-A636-61148A50DEB2}" srcOrd="0" destOrd="0" presId="urn:microsoft.com/office/officeart/2005/8/layout/default"/>
    <dgm:cxn modelId="{35DE9A66-C11C-0C41-B2A7-D1B7C3560B16}" type="presParOf" srcId="{2BE98250-6DC9-964B-B70B-A2C2FA34A834}" destId="{FAD90783-906B-6648-9ECF-43454AE9FF51}" srcOrd="1" destOrd="0" presId="urn:microsoft.com/office/officeart/2005/8/layout/default"/>
    <dgm:cxn modelId="{F5C57F4F-8586-D644-8D31-A2D726B35834}" type="presParOf" srcId="{2BE98250-6DC9-964B-B70B-A2C2FA34A834}" destId="{35B20C55-887F-7948-834C-947CD613D09B}" srcOrd="2" destOrd="0" presId="urn:microsoft.com/office/officeart/2005/8/layout/default"/>
    <dgm:cxn modelId="{1E8E00B9-78B3-414F-9884-CDEB669C0A14}" type="presParOf" srcId="{2BE98250-6DC9-964B-B70B-A2C2FA34A834}" destId="{4C8D449B-35B0-D348-B86F-17CC6C78E2B8}" srcOrd="3" destOrd="0" presId="urn:microsoft.com/office/officeart/2005/8/layout/default"/>
    <dgm:cxn modelId="{123AA3EF-39D5-3B45-B1C2-EF6A03D74076}" type="presParOf" srcId="{2BE98250-6DC9-964B-B70B-A2C2FA34A834}" destId="{F735E812-8BCF-1048-806D-A4FD4FDA7AD7}" srcOrd="4" destOrd="0" presId="urn:microsoft.com/office/officeart/2005/8/layout/default"/>
    <dgm:cxn modelId="{3DC8C2C6-AFC8-8444-A14B-B0B0899AEF65}" type="presParOf" srcId="{2BE98250-6DC9-964B-B70B-A2C2FA34A834}" destId="{043F7D7E-5028-354D-85A2-8A138CE627A7}" srcOrd="5" destOrd="0" presId="urn:microsoft.com/office/officeart/2005/8/layout/default"/>
    <dgm:cxn modelId="{AC233255-3C13-F04A-8691-BEDEC707E917}" type="presParOf" srcId="{2BE98250-6DC9-964B-B70B-A2C2FA34A834}" destId="{31B8D87A-E982-5041-96D9-99C4A8969F35}" srcOrd="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08A305-B5B1-6645-A636-61148A50DEB2}">
      <dsp:nvSpPr>
        <dsp:cNvPr id="0" name=""/>
        <dsp:cNvSpPr/>
      </dsp:nvSpPr>
      <dsp:spPr>
        <a:xfrm>
          <a:off x="581501" y="2044"/>
          <a:ext cx="2779811" cy="1667887"/>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The organisation type and role</a:t>
          </a:r>
          <a:endParaRPr lang="en-US" sz="2800" kern="1200" dirty="0"/>
        </a:p>
      </dsp:txBody>
      <dsp:txXfrm>
        <a:off x="581501" y="2044"/>
        <a:ext cx="2779811" cy="1667887"/>
      </dsp:txXfrm>
    </dsp:sp>
    <dsp:sp modelId="{35B20C55-887F-7948-834C-947CD613D09B}">
      <dsp:nvSpPr>
        <dsp:cNvPr id="0" name=""/>
        <dsp:cNvSpPr/>
      </dsp:nvSpPr>
      <dsp:spPr>
        <a:xfrm>
          <a:off x="3639294" y="2044"/>
          <a:ext cx="2779811" cy="1667887"/>
        </a:xfrm>
        <a:prstGeom prst="rect">
          <a:avLst/>
        </a:prstGeom>
        <a:solidFill>
          <a:schemeClr val="accent2">
            <a:hueOff val="635930"/>
            <a:satOff val="-14509"/>
            <a:lumOff val="536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The type of service user’s and their needs</a:t>
          </a:r>
          <a:endParaRPr lang="en-US" sz="2800" kern="1200" dirty="0"/>
        </a:p>
      </dsp:txBody>
      <dsp:txXfrm>
        <a:off x="3639294" y="2044"/>
        <a:ext cx="2779811" cy="1667887"/>
      </dsp:txXfrm>
    </dsp:sp>
    <dsp:sp modelId="{F735E812-8BCF-1048-806D-A4FD4FDA7AD7}">
      <dsp:nvSpPr>
        <dsp:cNvPr id="0" name=""/>
        <dsp:cNvSpPr/>
      </dsp:nvSpPr>
      <dsp:spPr>
        <a:xfrm>
          <a:off x="6697087" y="2044"/>
          <a:ext cx="2779811" cy="1667887"/>
        </a:xfrm>
        <a:prstGeom prst="rect">
          <a:avLst/>
        </a:prstGeom>
        <a:solidFill>
          <a:schemeClr val="accent2">
            <a:hueOff val="1271860"/>
            <a:satOff val="-29019"/>
            <a:lumOff val="10719"/>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Training and Qualifications </a:t>
          </a:r>
          <a:endParaRPr lang="en-US" sz="2800" kern="1200" dirty="0"/>
        </a:p>
      </dsp:txBody>
      <dsp:txXfrm>
        <a:off x="6697087" y="2044"/>
        <a:ext cx="2779811" cy="1667887"/>
      </dsp:txXfrm>
    </dsp:sp>
    <dsp:sp modelId="{31B8D87A-E982-5041-96D9-99C4A8969F35}">
      <dsp:nvSpPr>
        <dsp:cNvPr id="0" name=""/>
        <dsp:cNvSpPr/>
      </dsp:nvSpPr>
      <dsp:spPr>
        <a:xfrm>
          <a:off x="3639294" y="1947913"/>
          <a:ext cx="2779811" cy="1667887"/>
        </a:xfrm>
        <a:prstGeom prst="rect">
          <a:avLst/>
        </a:prstGeom>
        <a:solidFill>
          <a:schemeClr val="accent2">
            <a:hueOff val="1907789"/>
            <a:satOff val="-43528"/>
            <a:lumOff val="16079"/>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The roles and responsibilities of the workers </a:t>
          </a:r>
          <a:endParaRPr lang="en-US" sz="2800" kern="1200" dirty="0"/>
        </a:p>
      </dsp:txBody>
      <dsp:txXfrm>
        <a:off x="3639294" y="1947913"/>
        <a:ext cx="2779811" cy="1667887"/>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AA57986-1A3F-E341-9D45-547F589EEBA1}" type="datetimeFigureOut">
              <a:rPr lang="en-GB" smtClean="0"/>
              <a:t>17/11/2021</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460E4D0-E9F0-A645-A2AB-E7A462391B68}" type="slidenum">
              <a:rPr lang="en-GB" smtClean="0"/>
              <a:t>‹#›</a:t>
            </a:fld>
            <a:endParaRPr lang="en-GB" dirty="0"/>
          </a:p>
        </p:txBody>
      </p:sp>
    </p:spTree>
    <p:extLst>
      <p:ext uri="{BB962C8B-B14F-4D97-AF65-F5344CB8AC3E}">
        <p14:creationId xmlns:p14="http://schemas.microsoft.com/office/powerpoint/2010/main" val="34008360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GB"/>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5E39937C-602C-FE4C-BF99-96131D63375F}" type="datetimeFigureOut">
              <a:rPr lang="en-US" smtClean="0"/>
              <a:t>11/17/21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EF0EFE9C-E400-F34E-A61A-0527419AE905}" type="slidenum">
              <a:rPr lang="en-US" smtClean="0"/>
              <a:t>‹#›</a:t>
            </a:fld>
            <a:endParaRPr lang="en-US" dirty="0"/>
          </a:p>
        </p:txBody>
      </p:sp>
    </p:spTree>
    <p:extLst>
      <p:ext uri="{BB962C8B-B14F-4D97-AF65-F5344CB8AC3E}">
        <p14:creationId xmlns:p14="http://schemas.microsoft.com/office/powerpoint/2010/main" val="38861036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E39937C-602C-FE4C-BF99-96131D63375F}" type="datetimeFigureOut">
              <a:rPr lang="en-US" smtClean="0"/>
              <a:t>11/17/21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F0EFE9C-E400-F34E-A61A-0527419AE905}" type="slidenum">
              <a:rPr lang="en-US" smtClean="0"/>
              <a:t>‹#›</a:t>
            </a:fld>
            <a:endParaRPr lang="en-US" dirty="0"/>
          </a:p>
        </p:txBody>
      </p:sp>
    </p:spTree>
    <p:extLst>
      <p:ext uri="{BB962C8B-B14F-4D97-AF65-F5344CB8AC3E}">
        <p14:creationId xmlns:p14="http://schemas.microsoft.com/office/powerpoint/2010/main" val="32597204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GB"/>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5E39937C-602C-FE4C-BF99-96131D63375F}" type="datetimeFigureOut">
              <a:rPr lang="en-US" smtClean="0"/>
              <a:t>11/17/21</a:t>
            </a:fld>
            <a:endParaRPr lang="en-US" dirty="0"/>
          </a:p>
        </p:txBody>
      </p:sp>
      <p:sp>
        <p:nvSpPr>
          <p:cNvPr id="5" name="Footer Placeholder 4"/>
          <p:cNvSpPr>
            <a:spLocks noGrp="1"/>
          </p:cNvSpPr>
          <p:nvPr>
            <p:ph type="ftr" sz="quarter" idx="11"/>
          </p:nvPr>
        </p:nvSpPr>
        <p:spPr>
          <a:xfrm>
            <a:off x="2182708" y="6272784"/>
            <a:ext cx="6327648" cy="365125"/>
          </a:xfrm>
        </p:spPr>
        <p:txBody>
          <a:bodyPr/>
          <a:lstStyle/>
          <a:p>
            <a:endParaRPr lang="en-US" dirty="0"/>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EF0EFE9C-E400-F34E-A61A-0527419AE905}" type="slidenum">
              <a:rPr lang="en-US" smtClean="0"/>
              <a:t>‹#›</a:t>
            </a:fld>
            <a:endParaRPr lang="en-US" dirty="0"/>
          </a:p>
        </p:txBody>
      </p:sp>
    </p:spTree>
    <p:extLst>
      <p:ext uri="{BB962C8B-B14F-4D97-AF65-F5344CB8AC3E}">
        <p14:creationId xmlns:p14="http://schemas.microsoft.com/office/powerpoint/2010/main" val="42690915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E39937C-602C-FE4C-BF99-96131D63375F}" type="datetimeFigureOut">
              <a:rPr lang="en-US" smtClean="0"/>
              <a:t>11/17/21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EF0EFE9C-E400-F34E-A61A-0527419AE905}" type="slidenum">
              <a:rPr lang="en-US" smtClean="0"/>
              <a:t>‹#›</a:t>
            </a:fld>
            <a:endParaRPr lang="en-US" dirty="0"/>
          </a:p>
        </p:txBody>
      </p:sp>
    </p:spTree>
    <p:extLst>
      <p:ext uri="{BB962C8B-B14F-4D97-AF65-F5344CB8AC3E}">
        <p14:creationId xmlns:p14="http://schemas.microsoft.com/office/powerpoint/2010/main" val="12306754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E39937C-602C-FE4C-BF99-96131D63375F}" type="datetimeFigureOut">
              <a:rPr lang="en-US" smtClean="0"/>
              <a:t>11/17/21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EF0EFE9C-E400-F34E-A61A-0527419AE905}" type="slidenum">
              <a:rPr lang="en-US" smtClean="0"/>
              <a:t>‹#›</a:t>
            </a:fld>
            <a:endParaRPr lang="en-US" dirty="0"/>
          </a:p>
        </p:txBody>
      </p:sp>
      <p:sp>
        <p:nvSpPr>
          <p:cNvPr id="10" name="Title 9"/>
          <p:cNvSpPr>
            <a:spLocks noGrp="1"/>
          </p:cNvSpPr>
          <p:nvPr>
            <p:ph type="title"/>
          </p:nvPr>
        </p:nvSpPr>
        <p:spPr/>
        <p:txBody>
          <a:bodyPr/>
          <a:lstStyle/>
          <a:p>
            <a:r>
              <a:rPr lang="en-GB"/>
              <a:t>Click to edit Master title style</a:t>
            </a:r>
            <a:endParaRPr lang="en-US" dirty="0"/>
          </a:p>
        </p:txBody>
      </p:sp>
    </p:spTree>
    <p:extLst>
      <p:ext uri="{BB962C8B-B14F-4D97-AF65-F5344CB8AC3E}">
        <p14:creationId xmlns:p14="http://schemas.microsoft.com/office/powerpoint/2010/main" val="15056830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5E39937C-602C-FE4C-BF99-96131D63375F}" type="datetimeFigureOut">
              <a:rPr lang="en-US" smtClean="0"/>
              <a:t>11/17/21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EF0EFE9C-E400-F34E-A61A-0527419AE905}" type="slidenum">
              <a:rPr lang="en-US" smtClean="0"/>
              <a:t>‹#›</a:t>
            </a:fld>
            <a:endParaRPr lang="en-US" dirty="0"/>
          </a:p>
        </p:txBody>
      </p:sp>
      <p:sp>
        <p:nvSpPr>
          <p:cNvPr id="6" name="Title 5"/>
          <p:cNvSpPr>
            <a:spLocks noGrp="1"/>
          </p:cNvSpPr>
          <p:nvPr>
            <p:ph type="title"/>
          </p:nvPr>
        </p:nvSpPr>
        <p:spPr/>
        <p:txBody>
          <a:bodyPr/>
          <a:lstStyle/>
          <a:p>
            <a:r>
              <a:rPr lang="en-GB"/>
              <a:t>Click to edit Master title style</a:t>
            </a:r>
            <a:endParaRPr lang="en-US"/>
          </a:p>
        </p:txBody>
      </p:sp>
    </p:spTree>
    <p:extLst>
      <p:ext uri="{BB962C8B-B14F-4D97-AF65-F5344CB8AC3E}">
        <p14:creationId xmlns:p14="http://schemas.microsoft.com/office/powerpoint/2010/main" val="37145224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E39937C-602C-FE4C-BF99-96131D63375F}" type="datetimeFigureOut">
              <a:rPr lang="en-US" smtClean="0"/>
              <a:t>11/17/21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EF0EFE9C-E400-F34E-A61A-0527419AE905}" type="slidenum">
              <a:rPr lang="en-US" smtClean="0"/>
              <a:t>‹#›</a:t>
            </a:fld>
            <a:endParaRPr lang="en-US" dirty="0"/>
          </a:p>
        </p:txBody>
      </p:sp>
    </p:spTree>
    <p:extLst>
      <p:ext uri="{BB962C8B-B14F-4D97-AF65-F5344CB8AC3E}">
        <p14:creationId xmlns:p14="http://schemas.microsoft.com/office/powerpoint/2010/main" val="15380702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GB"/>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5E39937C-602C-FE4C-BF99-96131D63375F}" type="datetimeFigureOut">
              <a:rPr lang="en-US" smtClean="0"/>
              <a:t>11/17/21</a:t>
            </a:fld>
            <a:endParaRPr lang="en-US" dirty="0"/>
          </a:p>
        </p:txBody>
      </p:sp>
      <p:sp>
        <p:nvSpPr>
          <p:cNvPr id="6" name="Footer Placeholder 5"/>
          <p:cNvSpPr>
            <a:spLocks noGrp="1"/>
          </p:cNvSpPr>
          <p:nvPr>
            <p:ph type="ftr" sz="quarter" idx="11"/>
          </p:nvPr>
        </p:nvSpPr>
        <p:spPr/>
        <p:txBody>
          <a:bodyPr/>
          <a:lstStyle/>
          <a:p>
            <a:endParaRPr lang="en-US" dirty="0"/>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7" name="Slide Number Placeholder 6"/>
          <p:cNvSpPr>
            <a:spLocks noGrp="1"/>
          </p:cNvSpPr>
          <p:nvPr>
            <p:ph type="sldNum" sz="quarter" idx="12"/>
          </p:nvPr>
        </p:nvSpPr>
        <p:spPr/>
        <p:txBody>
          <a:bodyPr/>
          <a:lstStyle/>
          <a:p>
            <a:fld id="{EF0EFE9C-E400-F34E-A61A-0527419AE905}" type="slidenum">
              <a:rPr lang="en-US" smtClean="0"/>
              <a:t>‹#›</a:t>
            </a:fld>
            <a:endParaRPr lang="en-US" dirty="0"/>
          </a:p>
        </p:txBody>
      </p:sp>
    </p:spTree>
    <p:extLst>
      <p:ext uri="{BB962C8B-B14F-4D97-AF65-F5344CB8AC3E}">
        <p14:creationId xmlns:p14="http://schemas.microsoft.com/office/powerpoint/2010/main" val="36816110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GB"/>
              <a:t>Click to edit Master title style</a:t>
            </a:r>
            <a:endParaRPr lang="en-US" dirty="0"/>
          </a:p>
        </p:txBody>
      </p:sp>
      <p:sp>
        <p:nvSpPr>
          <p:cNvPr id="3" name="Picture Placeholder 2"/>
          <p:cNvSpPr>
            <a:spLocks noGrp="1"/>
          </p:cNvSpPr>
          <p:nvPr>
            <p:ph type="pic" idx="1"/>
          </p:nvPr>
        </p:nvSpPr>
        <p:spPr>
          <a:xfrm>
            <a:off x="0" y="0"/>
            <a:ext cx="8303740" cy="6858000"/>
          </a:xfrm>
          <a:solidFill>
            <a:schemeClr val="tx2">
              <a:lumMod val="20000"/>
              <a:lumOff val="80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5E39937C-602C-FE4C-BF99-96131D63375F}" type="datetimeFigureOut">
              <a:rPr lang="en-US" smtClean="0"/>
              <a:t>11/17/21</a:t>
            </a:fld>
            <a:endParaRPr lang="en-US" dirty="0"/>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7" name="Slide Number Placeholder 6"/>
          <p:cNvSpPr>
            <a:spLocks noGrp="1"/>
          </p:cNvSpPr>
          <p:nvPr>
            <p:ph type="sldNum" sz="quarter" idx="12"/>
          </p:nvPr>
        </p:nvSpPr>
        <p:spPr/>
        <p:txBody>
          <a:bodyPr/>
          <a:lstStyle/>
          <a:p>
            <a:fld id="{EF0EFE9C-E400-F34E-A61A-0527419AE905}" type="slidenum">
              <a:rPr lang="en-US" smtClean="0"/>
              <a:t>‹#›</a:t>
            </a:fld>
            <a:endParaRPr lang="en-US" dirty="0"/>
          </a:p>
        </p:txBody>
      </p:sp>
    </p:spTree>
    <p:extLst>
      <p:ext uri="{BB962C8B-B14F-4D97-AF65-F5344CB8AC3E}">
        <p14:creationId xmlns:p14="http://schemas.microsoft.com/office/powerpoint/2010/main" val="30206303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5E39937C-602C-FE4C-BF99-96131D63375F}" type="datetimeFigureOut">
              <a:rPr lang="en-US" smtClean="0"/>
              <a:t>11/17/21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F0EFE9C-E400-F34E-A61A-0527419AE905}" type="slidenum">
              <a:rPr lang="en-US" smtClean="0"/>
              <a:t>‹#›</a:t>
            </a:fld>
            <a:endParaRPr lang="en-US" dirty="0"/>
          </a:p>
        </p:txBody>
      </p:sp>
    </p:spTree>
    <p:extLst>
      <p:ext uri="{BB962C8B-B14F-4D97-AF65-F5344CB8AC3E}">
        <p14:creationId xmlns:p14="http://schemas.microsoft.com/office/powerpoint/2010/main" val="24431536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E39937C-602C-FE4C-BF99-96131D63375F}" type="datetimeFigureOut">
              <a:rPr lang="en-US" smtClean="0"/>
              <a:t>11/17/21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F0EFE9C-E400-F34E-A61A-0527419AE905}" type="slidenum">
              <a:rPr lang="en-US" smtClean="0"/>
              <a:t>‹#›</a:t>
            </a:fld>
            <a:endParaRPr lang="en-US" dirty="0"/>
          </a:p>
        </p:txBody>
      </p:sp>
    </p:spTree>
    <p:extLst>
      <p:ext uri="{BB962C8B-B14F-4D97-AF65-F5344CB8AC3E}">
        <p14:creationId xmlns:p14="http://schemas.microsoft.com/office/powerpoint/2010/main" val="1981782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5E39937C-602C-FE4C-BF99-96131D63375F}" type="datetimeFigureOut">
              <a:rPr lang="en-US" smtClean="0"/>
              <a:t>11/17/21</a:t>
            </a:fld>
            <a:endParaRPr lang="en-US" dirty="0"/>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US" dirty="0"/>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EF0EFE9C-E400-F34E-A61A-0527419AE905}" type="slidenum">
              <a:rPr lang="en-US" smtClean="0"/>
              <a:t>‹#›</a:t>
            </a:fld>
            <a:endParaRPr lang="en-US" dirty="0"/>
          </a:p>
        </p:txBody>
      </p:sp>
    </p:spTree>
    <p:extLst>
      <p:ext uri="{BB962C8B-B14F-4D97-AF65-F5344CB8AC3E}">
        <p14:creationId xmlns:p14="http://schemas.microsoft.com/office/powerpoint/2010/main" val="3814432334"/>
      </p:ext>
    </p:extLst>
  </p:cSld>
  <p:clrMap bg1="lt1" tx1="dk1" bg2="lt2" tx2="dk2" accent1="accent1" accent2="accent2" accent3="accent3" accent4="accent4" accent5="accent5" accent6="accent6" hlink="hlink" folHlink="folHlink"/>
  <p:sldLayoutIdLst>
    <p:sldLayoutId id="2147483853" r:id="rId1"/>
    <p:sldLayoutId id="2147483854" r:id="rId2"/>
    <p:sldLayoutId id="2147483855" r:id="rId3"/>
    <p:sldLayoutId id="2147483856" r:id="rId4"/>
    <p:sldLayoutId id="2147483857" r:id="rId5"/>
    <p:sldLayoutId id="2147483858" r:id="rId6"/>
    <p:sldLayoutId id="2147483859" r:id="rId7"/>
    <p:sldLayoutId id="2147483860" r:id="rId8"/>
    <p:sldLayoutId id="2147483861" r:id="rId9"/>
    <p:sldLayoutId id="2147483862" r:id="rId10"/>
    <p:sldLayoutId id="2147483863" r:id="rId11"/>
  </p:sldLayoutIdLst>
  <p:txStyles>
    <p:titleStyle>
      <a:lvl1pPr algn="l" defTabSz="914400" rtl="0" eaLnBrk="1" latinLnBrk="0" hangingPunct="1">
        <a:lnSpc>
          <a:spcPct val="90000"/>
        </a:lnSpc>
        <a:spcBef>
          <a:spcPct val="0"/>
        </a:spcBef>
        <a:buNone/>
        <a:defRPr sz="540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microsoft.com/office/2011/relationships/webextension" Target="../webextensions/webextension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microsoft.com/office/2007/relationships/hdphoto" Target="../media/hdphoto2.wdp"/><Relationship Id="rId7" Type="http://schemas.openxmlformats.org/officeDocument/2006/relationships/hyperlink" Target="https://www.nurses.co.uk/blog/how-to-become-a-neonatal-nurse-nicu/" TargetMode="Externa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hyperlink" Target="https://youtu.be/7WigApuPzCs" TargetMode="External"/><Relationship Id="rId5" Type="http://schemas.openxmlformats.org/officeDocument/2006/relationships/hyperlink" Target="https://work.chron.com/key-characteristics-nicu-nurse-13652.html" TargetMode="External"/><Relationship Id="rId4" Type="http://schemas.openxmlformats.org/officeDocument/2006/relationships/hyperlink" Target="https://www.healthcareers.nhs.uk/explore-roles/nursing/roles-nursing/neonatal-nurs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F322A0-303B-9E42-8A43-8EF8D17AD89E}"/>
              </a:ext>
            </a:extLst>
          </p:cNvPr>
          <p:cNvSpPr>
            <a:spLocks noGrp="1"/>
          </p:cNvSpPr>
          <p:nvPr>
            <p:ph type="ctrTitle"/>
          </p:nvPr>
        </p:nvSpPr>
        <p:spPr>
          <a:xfrm>
            <a:off x="1051560" y="1110054"/>
            <a:ext cx="6558608" cy="4580300"/>
          </a:xfrm>
        </p:spPr>
        <p:txBody>
          <a:bodyPr>
            <a:normAutofit/>
          </a:bodyPr>
          <a:lstStyle/>
          <a:p>
            <a:pPr algn="r"/>
            <a:r>
              <a:rPr lang="en-US" sz="6200" dirty="0"/>
              <a:t>Examination of Neonatal Nurse in the health and social care sector</a:t>
            </a:r>
          </a:p>
        </p:txBody>
      </p:sp>
      <p:sp>
        <p:nvSpPr>
          <p:cNvPr id="3" name="Subtitle 2">
            <a:extLst>
              <a:ext uri="{FF2B5EF4-FFF2-40B4-BE49-F238E27FC236}">
                <a16:creationId xmlns:a16="http://schemas.microsoft.com/office/drawing/2014/main" id="{F34BBBC4-7D0C-744A-BE33-025BC1C4A323}"/>
              </a:ext>
            </a:extLst>
          </p:cNvPr>
          <p:cNvSpPr>
            <a:spLocks noGrp="1"/>
          </p:cNvSpPr>
          <p:nvPr>
            <p:ph type="subTitle" idx="1"/>
          </p:nvPr>
        </p:nvSpPr>
        <p:spPr>
          <a:xfrm>
            <a:off x="8091947" y="1678210"/>
            <a:ext cx="2989007" cy="3443988"/>
          </a:xfrm>
        </p:spPr>
        <p:txBody>
          <a:bodyPr anchor="ctr">
            <a:normAutofit/>
          </a:bodyPr>
          <a:lstStyle/>
          <a:p>
            <a:r>
              <a:rPr lang="en-US" sz="2000" dirty="0">
                <a:solidFill>
                  <a:srgbClr val="000000"/>
                </a:solidFill>
              </a:rPr>
              <a:t>Mariana Sofia </a:t>
            </a:r>
            <a:r>
              <a:rPr lang="en-US" sz="2000" dirty="0" err="1">
                <a:solidFill>
                  <a:srgbClr val="000000"/>
                </a:solidFill>
              </a:rPr>
              <a:t>Indjai</a:t>
            </a:r>
            <a:endParaRPr lang="en-US" sz="2000" dirty="0">
              <a:solidFill>
                <a:srgbClr val="000000"/>
              </a:solidFill>
            </a:endParaRPr>
          </a:p>
        </p:txBody>
      </p:sp>
    </p:spTree>
    <p:extLst>
      <p:ext uri="{BB962C8B-B14F-4D97-AF65-F5344CB8AC3E}">
        <p14:creationId xmlns:p14="http://schemas.microsoft.com/office/powerpoint/2010/main" val="7239659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5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46">
            <a:extLst>
              <a:ext uri="{FF2B5EF4-FFF2-40B4-BE49-F238E27FC236}">
                <a16:creationId xmlns:a16="http://schemas.microsoft.com/office/drawing/2014/main" id="{4FCA88C2-C73C-4062-A097-8FBCE3090B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5" name="Rectangle 48">
            <a:extLst>
              <a:ext uri="{FF2B5EF4-FFF2-40B4-BE49-F238E27FC236}">
                <a16:creationId xmlns:a16="http://schemas.microsoft.com/office/drawing/2014/main" id="{83981C21-E132-4402-B31B-D725C1CE77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604" y="653241"/>
            <a:ext cx="109087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6" name="Rectangle 50">
            <a:extLst>
              <a:ext uri="{FF2B5EF4-FFF2-40B4-BE49-F238E27FC236}">
                <a16:creationId xmlns:a16="http://schemas.microsoft.com/office/drawing/2014/main" id="{6A685C77-4E84-486A-9AE5-F3635BE98E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602" y="822324"/>
            <a:ext cx="5149596" cy="5228279"/>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219F2B5-D951-974B-B3E1-2EE7DD243214}"/>
              </a:ext>
            </a:extLst>
          </p:cNvPr>
          <p:cNvSpPr>
            <a:spLocks noGrp="1"/>
          </p:cNvSpPr>
          <p:nvPr>
            <p:ph type="title"/>
          </p:nvPr>
        </p:nvSpPr>
        <p:spPr>
          <a:xfrm>
            <a:off x="1286934" y="1465790"/>
            <a:ext cx="3860798" cy="3941345"/>
          </a:xfrm>
        </p:spPr>
        <p:txBody>
          <a:bodyPr>
            <a:normAutofit/>
          </a:bodyPr>
          <a:lstStyle/>
          <a:p>
            <a:r>
              <a:rPr lang="en-US" sz="5600" dirty="0"/>
              <a:t>Introduction</a:t>
            </a:r>
          </a:p>
        </p:txBody>
      </p:sp>
      <p:sp>
        <p:nvSpPr>
          <p:cNvPr id="42" name="Content Placeholder 2">
            <a:extLst>
              <a:ext uri="{FF2B5EF4-FFF2-40B4-BE49-F238E27FC236}">
                <a16:creationId xmlns:a16="http://schemas.microsoft.com/office/drawing/2014/main" id="{EDC9CE93-B29E-8644-8C20-4CED37BE7EDB}"/>
              </a:ext>
            </a:extLst>
          </p:cNvPr>
          <p:cNvSpPr>
            <a:spLocks noGrp="1"/>
          </p:cNvSpPr>
          <p:nvPr>
            <p:ph idx="1"/>
          </p:nvPr>
        </p:nvSpPr>
        <p:spPr>
          <a:xfrm>
            <a:off x="6417733" y="1359090"/>
            <a:ext cx="5132665" cy="4048046"/>
          </a:xfrm>
        </p:spPr>
        <p:txBody>
          <a:bodyPr anchor="ctr">
            <a:normAutofit/>
          </a:bodyPr>
          <a:lstStyle/>
          <a:p>
            <a:pPr marL="0" indent="0">
              <a:buNone/>
            </a:pPr>
            <a:r>
              <a:rPr lang="en-US" dirty="0"/>
              <a:t>The topic of my  presentation is Neonatal Nurse I’m going to give you a bit of a background information about the job role and discuss with you all what they do and  also what you  need to become a neonatal nurse.</a:t>
            </a:r>
          </a:p>
          <a:p>
            <a:pPr marL="0" indent="0">
              <a:buNone/>
            </a:pPr>
            <a:r>
              <a:rPr lang="en-US" dirty="0"/>
              <a:t>I have chosen to speak about this because  I’m very interested on this topic and also I want be a Neonatal nurse . </a:t>
            </a:r>
          </a:p>
        </p:txBody>
      </p:sp>
      <p:sp>
        <p:nvSpPr>
          <p:cNvPr id="48" name="Rectangle 52">
            <a:extLst>
              <a:ext uri="{FF2B5EF4-FFF2-40B4-BE49-F238E27FC236}">
                <a16:creationId xmlns:a16="http://schemas.microsoft.com/office/drawing/2014/main" id="{E55C1C3E-5158-47F3-8FD9-14B22C3E6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604" y="6121662"/>
            <a:ext cx="109087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292199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200505-ED86-7748-8F92-AD2F97451788}"/>
              </a:ext>
            </a:extLst>
          </p:cNvPr>
          <p:cNvSpPr>
            <a:spLocks noGrp="1"/>
          </p:cNvSpPr>
          <p:nvPr>
            <p:ph type="title"/>
          </p:nvPr>
        </p:nvSpPr>
        <p:spPr/>
        <p:txBody>
          <a:bodyPr>
            <a:normAutofit/>
          </a:bodyPr>
          <a:lstStyle/>
          <a:p>
            <a:r>
              <a:rPr lang="en-US"/>
              <a:t>Objectives</a:t>
            </a:r>
            <a:endParaRPr lang="en-US" dirty="0"/>
          </a:p>
        </p:txBody>
      </p:sp>
      <p:graphicFrame>
        <p:nvGraphicFramePr>
          <p:cNvPr id="24" name="Content Placeholder 2">
            <a:extLst>
              <a:ext uri="{FF2B5EF4-FFF2-40B4-BE49-F238E27FC236}">
                <a16:creationId xmlns:a16="http://schemas.microsoft.com/office/drawing/2014/main" id="{E760965B-BA6E-4B3B-AFAC-76A27E028CC4}"/>
              </a:ext>
            </a:extLst>
          </p:cNvPr>
          <p:cNvGraphicFramePr>
            <a:graphicFrameLocks noGrp="1"/>
          </p:cNvGraphicFramePr>
          <p:nvPr>
            <p:ph idx="1"/>
            <p:extLst>
              <p:ext uri="{D42A27DB-BD31-4B8C-83A1-F6EECF244321}">
                <p14:modId xmlns:p14="http://schemas.microsoft.com/office/powerpoint/2010/main" val="4000568976"/>
              </p:ext>
            </p:extLst>
          </p:nvPr>
        </p:nvGraphicFramePr>
        <p:xfrm>
          <a:off x="1069975" y="2385390"/>
          <a:ext cx="10058400" cy="361784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690630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Rectangle 8">
            <a:extLst>
              <a:ext uri="{FF2B5EF4-FFF2-40B4-BE49-F238E27FC236}">
                <a16:creationId xmlns:a16="http://schemas.microsoft.com/office/drawing/2014/main" id="{89C8D586-1ECD-4981-BED2-97336112C0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999"/>
          </a:xfrm>
          <a:prstGeom prst="rect">
            <a:avLst/>
          </a:prstGeom>
          <a:blipFill dpi="0" rotWithShape="1">
            <a:blip r:embed="rId2">
              <a:alphaModFix amt="60000"/>
              <a:lum bright="70000" contrast="-70000"/>
              <a:extLs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A4975B4-1138-374D-9C01-9B9A1BD856C3}"/>
              </a:ext>
            </a:extLst>
          </p:cNvPr>
          <p:cNvSpPr>
            <a:spLocks noGrp="1"/>
          </p:cNvSpPr>
          <p:nvPr>
            <p:ph type="title"/>
          </p:nvPr>
        </p:nvSpPr>
        <p:spPr>
          <a:xfrm>
            <a:off x="6400800" y="484632"/>
            <a:ext cx="5299586" cy="1609344"/>
          </a:xfrm>
          <a:ln>
            <a:noFill/>
          </a:ln>
        </p:spPr>
        <p:txBody>
          <a:bodyPr>
            <a:normAutofit/>
          </a:bodyPr>
          <a:lstStyle/>
          <a:p>
            <a:r>
              <a:rPr lang="en-US" sz="4000" dirty="0"/>
              <a:t>The organization type / role</a:t>
            </a:r>
          </a:p>
        </p:txBody>
      </p:sp>
      <p:pic>
        <p:nvPicPr>
          <p:cNvPr id="4" name="Picture 3">
            <a:extLst>
              <a:ext uri="{FF2B5EF4-FFF2-40B4-BE49-F238E27FC236}">
                <a16:creationId xmlns:a16="http://schemas.microsoft.com/office/drawing/2014/main" id="{A8EDA2DF-728A-3A4C-ABDE-E958739066AC}"/>
              </a:ext>
            </a:extLst>
          </p:cNvPr>
          <p:cNvPicPr>
            <a:picLocks noChangeAspect="1"/>
          </p:cNvPicPr>
          <p:nvPr/>
        </p:nvPicPr>
        <p:blipFill rotWithShape="1">
          <a:blip r:embed="rId3"/>
          <a:srcRect l="30251" r="17780"/>
          <a:stretch/>
        </p:blipFill>
        <p:spPr>
          <a:xfrm>
            <a:off x="1" y="10"/>
            <a:ext cx="6066502" cy="6857989"/>
          </a:xfrm>
          <a:prstGeom prst="rect">
            <a:avLst/>
          </a:prstGeom>
        </p:spPr>
      </p:pic>
      <p:sp>
        <p:nvSpPr>
          <p:cNvPr id="3" name="Content Placeholder 2">
            <a:extLst>
              <a:ext uri="{FF2B5EF4-FFF2-40B4-BE49-F238E27FC236}">
                <a16:creationId xmlns:a16="http://schemas.microsoft.com/office/drawing/2014/main" id="{4ED5A38F-A667-AE4F-ACDD-A6B8B15EBFB4}"/>
              </a:ext>
            </a:extLst>
          </p:cNvPr>
          <p:cNvSpPr>
            <a:spLocks noGrp="1"/>
          </p:cNvSpPr>
          <p:nvPr>
            <p:ph idx="1"/>
          </p:nvPr>
        </p:nvSpPr>
        <p:spPr>
          <a:xfrm>
            <a:off x="6400799" y="2121408"/>
            <a:ext cx="5299585" cy="4050792"/>
          </a:xfrm>
        </p:spPr>
        <p:txBody>
          <a:bodyPr>
            <a:normAutofit/>
          </a:bodyPr>
          <a:lstStyle/>
          <a:p>
            <a:pPr marL="0" indent="0">
              <a:buNone/>
            </a:pPr>
            <a:r>
              <a:rPr lang="en-US" sz="1800" dirty="0"/>
              <a:t>The role of a Neonatal nurse is to care  for newborn babies that are born premature and sick. They  must give 24 hours care in critical hospitals and as a neonatal nurse they have  to work shifts in intensive care units  and special care baby units (NHS 2021)</a:t>
            </a:r>
          </a:p>
        </p:txBody>
      </p:sp>
      <p:grpSp>
        <p:nvGrpSpPr>
          <p:cNvPr id="31" name="Group 10">
            <a:extLst>
              <a:ext uri="{FF2B5EF4-FFF2-40B4-BE49-F238E27FC236}">
                <a16:creationId xmlns:a16="http://schemas.microsoft.com/office/drawing/2014/main" id="{AF001A23-2767-4A31-BD30-56112DE9527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35" name="Oval 11">
              <a:extLst>
                <a:ext uri="{FF2B5EF4-FFF2-40B4-BE49-F238E27FC236}">
                  <a16:creationId xmlns:a16="http://schemas.microsoft.com/office/drawing/2014/main" id="{C6BD30CE-7C6B-4C5B-8206-2A912062D6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38" name="Oval 12">
              <a:extLst>
                <a:ext uri="{FF2B5EF4-FFF2-40B4-BE49-F238E27FC236}">
                  <a16:creationId xmlns:a16="http://schemas.microsoft.com/office/drawing/2014/main" id="{7FA45EC6-AD58-4CAF-846D-46D82B614D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Tree>
    <p:extLst>
      <p:ext uri="{BB962C8B-B14F-4D97-AF65-F5344CB8AC3E}">
        <p14:creationId xmlns:p14="http://schemas.microsoft.com/office/powerpoint/2010/main" val="23290427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8">
            <a:extLst>
              <a:ext uri="{FF2B5EF4-FFF2-40B4-BE49-F238E27FC236}">
                <a16:creationId xmlns:a16="http://schemas.microsoft.com/office/drawing/2014/main" id="{4863AD45-F025-4500-8898-7DE237E4CB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545274" cy="6857999"/>
          </a:xfrm>
          <a:prstGeom prst="rect">
            <a:avLst/>
          </a:prstGeom>
          <a:blipFill dpi="0" rotWithShape="1">
            <a:blip r:embed="rId2">
              <a:alphaModFix amt="60000"/>
              <a:lum bright="70000" contrast="-70000"/>
              <a:extLs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994DC98-108E-1B45-91C8-DB46C60B4A06}"/>
              </a:ext>
            </a:extLst>
          </p:cNvPr>
          <p:cNvSpPr>
            <a:spLocks noGrp="1"/>
          </p:cNvSpPr>
          <p:nvPr>
            <p:ph type="title"/>
          </p:nvPr>
        </p:nvSpPr>
        <p:spPr>
          <a:xfrm>
            <a:off x="382280" y="484632"/>
            <a:ext cx="6743844" cy="1609344"/>
          </a:xfrm>
        </p:spPr>
        <p:txBody>
          <a:bodyPr>
            <a:normAutofit/>
          </a:bodyPr>
          <a:lstStyle/>
          <a:p>
            <a:r>
              <a:rPr lang="en-US" sz="4800" dirty="0"/>
              <a:t>The type of services users and their different  needs</a:t>
            </a:r>
          </a:p>
        </p:txBody>
      </p:sp>
      <p:sp>
        <p:nvSpPr>
          <p:cNvPr id="3" name="Content Placeholder 2">
            <a:extLst>
              <a:ext uri="{FF2B5EF4-FFF2-40B4-BE49-F238E27FC236}">
                <a16:creationId xmlns:a16="http://schemas.microsoft.com/office/drawing/2014/main" id="{5BB49179-4393-7F42-AEEC-FE0ADF11C9A6}"/>
              </a:ext>
            </a:extLst>
          </p:cNvPr>
          <p:cNvSpPr>
            <a:spLocks noGrp="1"/>
          </p:cNvSpPr>
          <p:nvPr>
            <p:ph idx="1"/>
          </p:nvPr>
        </p:nvSpPr>
        <p:spPr>
          <a:xfrm>
            <a:off x="382279" y="2121408"/>
            <a:ext cx="6743845" cy="4050792"/>
          </a:xfrm>
        </p:spPr>
        <p:txBody>
          <a:bodyPr>
            <a:normAutofit/>
          </a:bodyPr>
          <a:lstStyle/>
          <a:p>
            <a:pPr marL="0" indent="0">
              <a:buNone/>
            </a:pPr>
            <a:r>
              <a:rPr lang="en-US" sz="1800" dirty="0"/>
              <a:t>As a neonatal nurse they must have the kindness and characteristic of caring for premature and unfit babies. The neonatal nurse have  to be able to cover the gap of the motherly role as they cover both emergency quality medical skills with love for the child and  also, they must have to be able to have a clearly explain the situation of the child to the parents and the procedures performed on the newborn as directed through a doctor.(Chron 2021)</a:t>
            </a:r>
          </a:p>
        </p:txBody>
      </p:sp>
      <p:pic>
        <p:nvPicPr>
          <p:cNvPr id="4" name="Picture 3">
            <a:extLst>
              <a:ext uri="{FF2B5EF4-FFF2-40B4-BE49-F238E27FC236}">
                <a16:creationId xmlns:a16="http://schemas.microsoft.com/office/drawing/2014/main" id="{F807C33C-E742-5347-BB6A-D53AB18D9A98}"/>
              </a:ext>
            </a:extLst>
          </p:cNvPr>
          <p:cNvPicPr>
            <a:picLocks noChangeAspect="1"/>
          </p:cNvPicPr>
          <p:nvPr/>
        </p:nvPicPr>
        <p:blipFill rotWithShape="1">
          <a:blip r:embed="rId3"/>
          <a:srcRect l="38921" r="25229" b="-1"/>
          <a:stretch/>
        </p:blipFill>
        <p:spPr>
          <a:xfrm>
            <a:off x="8203460" y="640080"/>
            <a:ext cx="3369177" cy="5280471"/>
          </a:xfrm>
          <a:prstGeom prst="rect">
            <a:avLst/>
          </a:prstGeom>
        </p:spPr>
      </p:pic>
      <p:grpSp>
        <p:nvGrpSpPr>
          <p:cNvPr id="10" name="Group 10">
            <a:extLst>
              <a:ext uri="{FF2B5EF4-FFF2-40B4-BE49-F238E27FC236}">
                <a16:creationId xmlns:a16="http://schemas.microsoft.com/office/drawing/2014/main" id="{639A5BF8-72C2-43E2-A19E-D54875260B5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20" name="Oval 11">
              <a:extLst>
                <a:ext uri="{FF2B5EF4-FFF2-40B4-BE49-F238E27FC236}">
                  <a16:creationId xmlns:a16="http://schemas.microsoft.com/office/drawing/2014/main" id="{892693D9-6EE8-42C4-B9CB-C347A34A56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21" name="Oval 12">
              <a:extLst>
                <a:ext uri="{FF2B5EF4-FFF2-40B4-BE49-F238E27FC236}">
                  <a16:creationId xmlns:a16="http://schemas.microsoft.com/office/drawing/2014/main" id="{6EB50024-24B3-46AB-9E69-716EE18835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Tree>
    <p:extLst>
      <p:ext uri="{BB962C8B-B14F-4D97-AF65-F5344CB8AC3E}">
        <p14:creationId xmlns:p14="http://schemas.microsoft.com/office/powerpoint/2010/main" val="17273990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FCA88C2-C73C-4062-A097-8FBCE3090B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83981C21-E132-4402-B31B-D725C1CE77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604" y="653241"/>
            <a:ext cx="109087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6A685C77-4E84-486A-9AE5-F3635BE98E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602" y="822324"/>
            <a:ext cx="5149596" cy="5228279"/>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012FB31-F09E-874F-B0C8-727E481BEC76}"/>
              </a:ext>
            </a:extLst>
          </p:cNvPr>
          <p:cNvSpPr>
            <a:spLocks noGrp="1"/>
          </p:cNvSpPr>
          <p:nvPr>
            <p:ph type="title"/>
          </p:nvPr>
        </p:nvSpPr>
        <p:spPr>
          <a:xfrm>
            <a:off x="1286934" y="1465790"/>
            <a:ext cx="3860798" cy="3941345"/>
          </a:xfrm>
        </p:spPr>
        <p:txBody>
          <a:bodyPr>
            <a:normAutofit/>
          </a:bodyPr>
          <a:lstStyle/>
          <a:p>
            <a:r>
              <a:rPr lang="en-US" sz="3300" dirty="0"/>
              <a:t>Training/Qualification </a:t>
            </a:r>
          </a:p>
        </p:txBody>
      </p:sp>
      <p:sp>
        <p:nvSpPr>
          <p:cNvPr id="3" name="Content Placeholder 2">
            <a:extLst>
              <a:ext uri="{FF2B5EF4-FFF2-40B4-BE49-F238E27FC236}">
                <a16:creationId xmlns:a16="http://schemas.microsoft.com/office/drawing/2014/main" id="{6F1946D7-1F58-7646-BD54-DC045275EDAA}"/>
              </a:ext>
            </a:extLst>
          </p:cNvPr>
          <p:cNvSpPr>
            <a:spLocks noGrp="1"/>
          </p:cNvSpPr>
          <p:nvPr>
            <p:ph idx="1"/>
          </p:nvPr>
        </p:nvSpPr>
        <p:spPr>
          <a:xfrm>
            <a:off x="6417733" y="1359090"/>
            <a:ext cx="5132665" cy="4048046"/>
          </a:xfrm>
        </p:spPr>
        <p:txBody>
          <a:bodyPr anchor="ctr">
            <a:normAutofit/>
          </a:bodyPr>
          <a:lstStyle/>
          <a:p>
            <a:pPr marL="0" indent="0">
              <a:buNone/>
            </a:pPr>
            <a:r>
              <a:rPr lang="en-US" dirty="0"/>
              <a:t>To become a neonatal nurse, you need to be  a registered adult nurse, child nurse or midwife  and  accomplish  clinical experience in the right  unit’s such as pediatrics, labor and delivery . It takes minimum of two to fours years.</a:t>
            </a:r>
          </a:p>
        </p:txBody>
      </p:sp>
      <p:sp>
        <p:nvSpPr>
          <p:cNvPr id="14" name="Rectangle 13">
            <a:extLst>
              <a:ext uri="{FF2B5EF4-FFF2-40B4-BE49-F238E27FC236}">
                <a16:creationId xmlns:a16="http://schemas.microsoft.com/office/drawing/2014/main" id="{E55C1C3E-5158-47F3-8FD9-14B22C3E6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604" y="6121662"/>
            <a:ext cx="109087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6474586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1FD9B0-7010-8B47-9FB1-594BF9F050D4}"/>
              </a:ext>
            </a:extLst>
          </p:cNvPr>
          <p:cNvSpPr>
            <a:spLocks noGrp="1"/>
          </p:cNvSpPr>
          <p:nvPr>
            <p:ph type="title"/>
          </p:nvPr>
        </p:nvSpPr>
        <p:spPr/>
        <p:txBody>
          <a:bodyPr/>
          <a:lstStyle/>
          <a:p>
            <a:r>
              <a:rPr lang="en-GB" dirty="0"/>
              <a:t>Neonatal Nurse  </a:t>
            </a:r>
          </a:p>
        </p:txBody>
      </p:sp>
      <mc:AlternateContent xmlns:mc="http://schemas.openxmlformats.org/markup-compatibility/2006" xmlns:we="http://schemas.microsoft.com/office/webextensions/webextension/2010/11" xmlns:pca="http://schemas.microsoft.com/office/powerpoint/2013/contentapp">
        <mc:Choice Requires="we pca">
          <p:graphicFrame>
            <p:nvGraphicFramePr>
              <p:cNvPr id="9" name="Content Placeholder 8" title="Web Video Player">
                <a:extLst>
                  <a:ext uri="{FF2B5EF4-FFF2-40B4-BE49-F238E27FC236}">
                    <a16:creationId xmlns:a16="http://schemas.microsoft.com/office/drawing/2014/main" id="{F9DB3294-956C-CB4B-8733-3FA3A142FA3D}"/>
                  </a:ext>
                </a:extLst>
              </p:cNvPr>
              <p:cNvGraphicFramePr>
                <a:graphicFrameLocks noGrp="1"/>
              </p:cNvGraphicFramePr>
              <p:nvPr>
                <p:ph idx="1"/>
                <p:extLst>
                  <p:ext uri="{D42A27DB-BD31-4B8C-83A1-F6EECF244321}">
                    <p14:modId xmlns:p14="http://schemas.microsoft.com/office/powerpoint/2010/main" val="2040144073"/>
                  </p:ext>
                </p:extLst>
              </p:nvPr>
            </p:nvGraphicFramePr>
            <p:xfrm>
              <a:off x="1063752" y="1759952"/>
              <a:ext cx="10058400" cy="4051300"/>
            </p:xfrm>
            <a:graphic>
              <a:graphicData uri="http://schemas.microsoft.com/office/webextensions/webextension/2010/11">
                <we:webextensionref xmlns:we="http://schemas.microsoft.com/office/webextensions/webextension/2010/11" xmlns:r="http://schemas.openxmlformats.org/officeDocument/2006/relationships" r:id="rId2"/>
              </a:graphicData>
            </a:graphic>
          </p:graphicFrame>
        </mc:Choice>
        <mc:Fallback xmlns="">
          <p:pic>
            <p:nvPicPr>
              <p:cNvPr id="9" name="Content Placeholder 8" title="Web Video Player">
                <a:extLst>
                  <a:ext uri="{FF2B5EF4-FFF2-40B4-BE49-F238E27FC236}">
                    <a16:creationId xmlns:a16="http://schemas.microsoft.com/office/drawing/2014/main" id="{F9DB3294-956C-CB4B-8733-3FA3A142FA3D}"/>
                  </a:ext>
                </a:extLst>
              </p:cNvPr>
              <p:cNvPicPr>
                <a:picLocks noGrp="1" noRot="1" noChangeAspect="1" noMove="1" noResize="1" noEditPoints="1" noAdjustHandles="1" noChangeArrowheads="1" noChangeShapeType="1"/>
              </p:cNvPicPr>
              <p:nvPr/>
            </p:nvPicPr>
            <p:blipFill>
              <a:blip r:embed="rId3"/>
              <a:stretch>
                <a:fillRect/>
              </a:stretch>
            </p:blipFill>
            <p:spPr>
              <a:xfrm>
                <a:off x="1063752" y="1759952"/>
                <a:ext cx="10058400" cy="4051300"/>
              </a:xfrm>
              <a:prstGeom prst="rect">
                <a:avLst/>
              </a:prstGeom>
            </p:spPr>
          </p:pic>
        </mc:Fallback>
      </mc:AlternateContent>
      <p:sp>
        <p:nvSpPr>
          <p:cNvPr id="11" name="TextBox 10">
            <a:extLst>
              <a:ext uri="{FF2B5EF4-FFF2-40B4-BE49-F238E27FC236}">
                <a16:creationId xmlns:a16="http://schemas.microsoft.com/office/drawing/2014/main" id="{C9D15ECD-1FC8-234C-AF16-BD145995E849}"/>
              </a:ext>
            </a:extLst>
          </p:cNvPr>
          <p:cNvSpPr txBox="1"/>
          <p:nvPr/>
        </p:nvSpPr>
        <p:spPr>
          <a:xfrm>
            <a:off x="3489158" y="6050202"/>
            <a:ext cx="6641432" cy="646331"/>
          </a:xfrm>
          <a:prstGeom prst="rect">
            <a:avLst/>
          </a:prstGeom>
          <a:noFill/>
        </p:spPr>
        <p:txBody>
          <a:bodyPr wrap="square" rtlCol="0">
            <a:spAutoFit/>
          </a:bodyPr>
          <a:lstStyle/>
          <a:p>
            <a:r>
              <a:rPr lang="en-GB" dirty="0"/>
              <a:t>(University College London Hospital NHS foundation Trust 2015)</a:t>
            </a:r>
          </a:p>
        </p:txBody>
      </p:sp>
    </p:spTree>
    <p:extLst>
      <p:ext uri="{BB962C8B-B14F-4D97-AF65-F5344CB8AC3E}">
        <p14:creationId xmlns:p14="http://schemas.microsoft.com/office/powerpoint/2010/main" val="4353688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7">
            <a:extLst>
              <a:ext uri="{FF2B5EF4-FFF2-40B4-BE49-F238E27FC236}">
                <a16:creationId xmlns:a16="http://schemas.microsoft.com/office/drawing/2014/main" id="{4FCA88C2-C73C-4062-A097-8FBCE3090B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9">
            <a:extLst>
              <a:ext uri="{FF2B5EF4-FFF2-40B4-BE49-F238E27FC236}">
                <a16:creationId xmlns:a16="http://schemas.microsoft.com/office/drawing/2014/main" id="{83981C21-E132-4402-B31B-D725C1CE77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604" y="653241"/>
            <a:ext cx="109087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11">
            <a:extLst>
              <a:ext uri="{FF2B5EF4-FFF2-40B4-BE49-F238E27FC236}">
                <a16:creationId xmlns:a16="http://schemas.microsoft.com/office/drawing/2014/main" id="{6A685C77-4E84-486A-9AE5-F3635BE98E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602" y="822324"/>
            <a:ext cx="5149596" cy="5228279"/>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50D0A50-843B-3141-81AA-4DB3C8FDA2F8}"/>
              </a:ext>
            </a:extLst>
          </p:cNvPr>
          <p:cNvSpPr>
            <a:spLocks noGrp="1"/>
          </p:cNvSpPr>
          <p:nvPr>
            <p:ph type="title"/>
          </p:nvPr>
        </p:nvSpPr>
        <p:spPr>
          <a:xfrm>
            <a:off x="1286934" y="1465790"/>
            <a:ext cx="3860798" cy="3941345"/>
          </a:xfrm>
        </p:spPr>
        <p:txBody>
          <a:bodyPr>
            <a:normAutofit/>
          </a:bodyPr>
          <a:lstStyle/>
          <a:p>
            <a:r>
              <a:rPr lang="en-US" sz="6000" dirty="0"/>
              <a:t>                          Reference </a:t>
            </a:r>
          </a:p>
        </p:txBody>
      </p:sp>
      <p:sp>
        <p:nvSpPr>
          <p:cNvPr id="3" name="Content Placeholder 2">
            <a:extLst>
              <a:ext uri="{FF2B5EF4-FFF2-40B4-BE49-F238E27FC236}">
                <a16:creationId xmlns:a16="http://schemas.microsoft.com/office/drawing/2014/main" id="{2ED97708-D7C1-EE49-ACC7-707CAEFABD4B}"/>
              </a:ext>
            </a:extLst>
          </p:cNvPr>
          <p:cNvSpPr>
            <a:spLocks noGrp="1"/>
          </p:cNvSpPr>
          <p:nvPr>
            <p:ph idx="1"/>
          </p:nvPr>
        </p:nvSpPr>
        <p:spPr>
          <a:xfrm>
            <a:off x="6096000" y="2484928"/>
            <a:ext cx="5355947" cy="2209347"/>
          </a:xfrm>
        </p:spPr>
        <p:txBody>
          <a:bodyPr anchor="ctr">
            <a:normAutofit fontScale="92500" lnSpcReduction="10000"/>
          </a:bodyPr>
          <a:lstStyle/>
          <a:p>
            <a:r>
              <a:rPr lang="en-US" dirty="0">
                <a:hlinkClick r:id="rId4"/>
              </a:rPr>
              <a:t>https://www.healthcareers.nhs.uk/explore-roles/nursing/roles-nursing/neonatal-nurse</a:t>
            </a:r>
            <a:endParaRPr lang="en-US" dirty="0"/>
          </a:p>
          <a:p>
            <a:r>
              <a:rPr lang="en-US" dirty="0">
                <a:hlinkClick r:id="rId5"/>
              </a:rPr>
              <a:t>https://work.chron.com/key-characteristics-nicu-nurse-13652.html</a:t>
            </a:r>
            <a:endParaRPr lang="en-US" dirty="0"/>
          </a:p>
          <a:p>
            <a:r>
              <a:rPr lang="en-US" dirty="0">
                <a:hlinkClick r:id="rId6"/>
              </a:rPr>
              <a:t>https://youtu.be/7WigApuPzCs</a:t>
            </a:r>
            <a:endParaRPr lang="en-US" dirty="0"/>
          </a:p>
          <a:p>
            <a:r>
              <a:rPr lang="en-US" dirty="0">
                <a:hlinkClick r:id="rId7"/>
              </a:rPr>
              <a:t>https://www.nurses.co.uk/blog/how-to-become-a-neonatal-nurse-nicu/</a:t>
            </a:r>
            <a:endParaRPr lang="en-US" dirty="0"/>
          </a:p>
          <a:p>
            <a:endParaRPr lang="en-US" dirty="0"/>
          </a:p>
          <a:p>
            <a:pPr marL="0" indent="0">
              <a:buNone/>
            </a:pPr>
            <a:endParaRPr lang="en-US" dirty="0"/>
          </a:p>
          <a:p>
            <a:endParaRPr lang="en-US" dirty="0"/>
          </a:p>
          <a:p>
            <a:pPr marL="0" indent="0">
              <a:buNone/>
            </a:pPr>
            <a:endParaRPr lang="en-US" dirty="0"/>
          </a:p>
          <a:p>
            <a:pPr marL="0" indent="0">
              <a:buNone/>
            </a:pPr>
            <a:endParaRPr lang="en-US" dirty="0"/>
          </a:p>
          <a:p>
            <a:endParaRPr lang="en-US" dirty="0"/>
          </a:p>
        </p:txBody>
      </p:sp>
      <p:sp>
        <p:nvSpPr>
          <p:cNvPr id="23" name="Rectangle 13">
            <a:extLst>
              <a:ext uri="{FF2B5EF4-FFF2-40B4-BE49-F238E27FC236}">
                <a16:creationId xmlns:a16="http://schemas.microsoft.com/office/drawing/2014/main" id="{E55C1C3E-5158-47F3-8FD9-14B22C3E6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604" y="6121662"/>
            <a:ext cx="109087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4286703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webextension1.xml.rels><?xml version="1.0" encoding="UTF-8" standalone="yes"?>
<Relationships xmlns="http://schemas.openxmlformats.org/package/2006/relationships"><Relationship Id="rId1" Type="http://schemas.openxmlformats.org/officeDocument/2006/relationships/image" Target="../media/image7.png"/></Relationships>
</file>

<file path=ppt/webextensions/webextension1.xml><?xml version="1.0" encoding="utf-8"?>
<we:webextension xmlns:we="http://schemas.microsoft.com/office/webextensions/webextension/2010/11" id="{E7F3092B-632F-6948-957D-A0C4B609E7DB}">
  <we:reference id="wa104221182" version="3.3.0.0" store="en-US" storeType="OMEX"/>
  <we:alternateReferences>
    <we:reference id="wa104221182" version="3.3.0.0" store="wa104221182" storeType="OMEX"/>
  </we:alternateReferences>
  <we:properties>
    <we:property name="autoplay" value="0"/>
    <we:property name="endtime" value="0"/>
    <we:property name="slideId" value="263"/>
    <we:property name="starttime" value="0"/>
    <we:property name="vid" value="&quot;https://youtu.be/7WigApuPzCs&quot;"/>
  </we:properties>
  <we:bindings/>
  <we:snapshot xmlns:r="http://schemas.openxmlformats.org/officeDocument/2006/relationships" r:embed="rId1"/>
</we:webextension>
</file>

<file path=docProps/app.xml><?xml version="1.0" encoding="utf-8"?>
<Properties xmlns="http://schemas.openxmlformats.org/officeDocument/2006/extended-properties" xmlns:vt="http://schemas.openxmlformats.org/officeDocument/2006/docPropsVTypes">
  <Template>{C8C3CED5-195A-8049-A326-BF8E2875CFAD}tf10001070_mac</Template>
  <TotalTime>555</TotalTime>
  <Words>364</Words>
  <Application>Microsoft Macintosh PowerPoint</Application>
  <PresentationFormat>Widescreen</PresentationFormat>
  <Paragraphs>27</Paragraphs>
  <Slides>8</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vt:i4>
      </vt:variant>
    </vt:vector>
  </HeadingPairs>
  <TitlesOfParts>
    <vt:vector size="14" baseType="lpstr">
      <vt:lpstr>Calibri</vt:lpstr>
      <vt:lpstr>Rockwell</vt:lpstr>
      <vt:lpstr>Rockwell Condensed</vt:lpstr>
      <vt:lpstr>Rockwell Extra Bold</vt:lpstr>
      <vt:lpstr>Wingdings</vt:lpstr>
      <vt:lpstr>Wood Type</vt:lpstr>
      <vt:lpstr>Examination of Neonatal Nurse in the health and social care sector</vt:lpstr>
      <vt:lpstr>Introduction</vt:lpstr>
      <vt:lpstr>Objectives</vt:lpstr>
      <vt:lpstr>The organization type / role</vt:lpstr>
      <vt:lpstr>The type of services users and their different  needs</vt:lpstr>
      <vt:lpstr>Training/Qualification </vt:lpstr>
      <vt:lpstr>Neonatal Nurse  </vt:lpstr>
      <vt:lpstr>                          Reference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Examination of Neonatal Nurse in the health and social care sector</dc:title>
  <dc:creator>Mariana Sofia Indjai (2024910)</dc:creator>
  <cp:lastModifiedBy>Mariana Sofia indjai</cp:lastModifiedBy>
  <cp:revision>2</cp:revision>
  <dcterms:created xsi:type="dcterms:W3CDTF">2021-11-03T10:32:08Z</dcterms:created>
  <dcterms:modified xsi:type="dcterms:W3CDTF">2021-11-17T08:48:36Z</dcterms:modified>
</cp:coreProperties>
</file>