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 id="2147483701" r:id="rId2"/>
  </p:sldMasterIdLst>
  <p:notesMasterIdLst>
    <p:notesMasterId r:id="rId14"/>
  </p:notesMasterIdLst>
  <p:sldIdLst>
    <p:sldId id="256"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F0760E-E532-440C-B933-BB5E7F97F937}" type="datetimeFigureOut">
              <a:rPr lang="en-US" smtClean="0"/>
              <a:t>09-Mar-24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6D650E-8359-4FF1-A966-216740574CF7}" type="slidenum">
              <a:rPr lang="en-US" smtClean="0"/>
              <a:t>‹#›</a:t>
            </a:fld>
            <a:endParaRPr lang="en-US"/>
          </a:p>
        </p:txBody>
      </p:sp>
    </p:spTree>
    <p:extLst>
      <p:ext uri="{BB962C8B-B14F-4D97-AF65-F5344CB8AC3E}">
        <p14:creationId xmlns:p14="http://schemas.microsoft.com/office/powerpoint/2010/main" val="14700315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International business communication is not separate from usual business messages; expect that it takes place crossways cultures (</a:t>
            </a:r>
            <a:r>
              <a:rPr lang="en-US" sz="1200" kern="1200" dirty="0" err="1">
                <a:solidFill>
                  <a:schemeClr val="tx1"/>
                </a:solidFill>
                <a:latin typeface="+mn-lt"/>
                <a:ea typeface="+mn-ea"/>
                <a:cs typeface="+mn-cs"/>
              </a:rPr>
              <a:t>Eksteins</a:t>
            </a:r>
            <a:r>
              <a:rPr lang="en-US" sz="1200" kern="1200" dirty="0">
                <a:solidFill>
                  <a:schemeClr val="tx1"/>
                </a:solidFill>
                <a:latin typeface="+mn-lt"/>
                <a:ea typeface="+mn-ea"/>
                <a:cs typeface="+mn-cs"/>
              </a:rPr>
              <a:t>, 2024). The presentation demonstrates about German culture deals with complex environments. Therefore, it explains the cultural similarities and differences between the United Kingdom and Germany for organizational success. It highlights cultural sensitivity and </a:t>
            </a:r>
            <a:r>
              <a:rPr lang="en-US" sz="1200" kern="1200" dirty="0" err="1">
                <a:solidFill>
                  <a:schemeClr val="tx1"/>
                </a:solidFill>
                <a:latin typeface="+mn-lt"/>
                <a:ea typeface="+mn-ea"/>
                <a:cs typeface="+mn-cs"/>
              </a:rPr>
              <a:t>Hofstede</a:t>
            </a:r>
            <a:r>
              <a:rPr lang="en-US" sz="1200" kern="1200" dirty="0">
                <a:solidFill>
                  <a:schemeClr val="tx1"/>
                </a:solidFill>
                <a:latin typeface="+mn-lt"/>
                <a:ea typeface="+mn-ea"/>
                <a:cs typeface="+mn-cs"/>
              </a:rPr>
              <a:t> cultural dimension to understand activities for better action. Moreover, the global management consultant of Iceland focuses on suggestions to manage activities to take the right action effectively. </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804AAE-BA22-4EE5-849F-FF9F59A8B4C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Germany is recognized as an extended and rich country that places it at the front position of European thoughts, politics, and arts over the years. In a distinct respect, Germans also known as masters of planning engage in time management to improve their lives as well as maintain a balance between personal and professional life (Amelung et al., 2024). Apart from this, Rules and system allow populace to know what is predictable and diagram life accordingly for further growth. It also helps with proper ways to perform the task and no need to do things accordingly. Often, German people maintain a close connection with formality and allow individualism to shine. On the other hand, German people focus on testament to their dedication to goods planning, and time-keeping for organizational as well as society development (Nickerson, 2023). These people tend to place punctuality as a high priority to complete the task within an estimated timeframe. Traditionally, German people tie lots of significant notions of family and community to complete tasks in the right manner. German people are more comfortable with these cultural traits that motivate honesty, openness, and sincerity to avoid polite superficiality (Battistella et al., 2024). In Christian history, many cultural symbols have emerged from religion for the right action and growth in the marketplace. </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804AAE-BA22-4EE5-849F-FF9F59A8B4C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Iceland mainly focuses on understanding the failure of the culture of Germany for further expansion. Usually, rent is the largest expense and is widely between cities in the marketplace (</a:t>
            </a:r>
            <a:r>
              <a:rPr lang="en-US" sz="1200" kern="1200" dirty="0" err="1">
                <a:solidFill>
                  <a:schemeClr val="tx1"/>
                </a:solidFill>
                <a:latin typeface="+mn-lt"/>
                <a:ea typeface="+mn-ea"/>
                <a:cs typeface="+mn-cs"/>
              </a:rPr>
              <a:t>Eksteins</a:t>
            </a:r>
            <a:r>
              <a:rPr lang="en-US" sz="1200" kern="1200" dirty="0">
                <a:solidFill>
                  <a:schemeClr val="tx1"/>
                </a:solidFill>
                <a:latin typeface="+mn-lt"/>
                <a:ea typeface="+mn-ea"/>
                <a:cs typeface="+mn-cs"/>
              </a:rPr>
              <a:t>, 2024). The major challenges toward culture are discussed as under: </a:t>
            </a:r>
          </a:p>
          <a:p>
            <a:r>
              <a:rPr lang="en-US" sz="1200" b="1" kern="1200" dirty="0">
                <a:solidFill>
                  <a:schemeClr val="tx1"/>
                </a:solidFill>
                <a:latin typeface="+mn-lt"/>
                <a:ea typeface="+mn-ea"/>
                <a:cs typeface="+mn-cs"/>
              </a:rPr>
              <a:t>Health and Welfare Issues: </a:t>
            </a:r>
            <a:r>
              <a:rPr lang="en-US" sz="1200" kern="1200" dirty="0">
                <a:solidFill>
                  <a:schemeClr val="tx1"/>
                </a:solidFill>
                <a:latin typeface="+mn-lt"/>
                <a:ea typeface="+mn-ea"/>
                <a:cs typeface="+mn-cs"/>
              </a:rPr>
              <a:t>For British people in Germany, it adjusting to a new working environment often managing health and welfare issues that arise due to the change (</a:t>
            </a:r>
            <a:r>
              <a:rPr lang="en-US" sz="1200" kern="1200" dirty="0" err="1">
                <a:solidFill>
                  <a:schemeClr val="tx1"/>
                </a:solidFill>
                <a:latin typeface="+mn-lt"/>
                <a:ea typeface="+mn-ea"/>
                <a:cs typeface="+mn-cs"/>
              </a:rPr>
              <a:t>Jadil</a:t>
            </a:r>
            <a:r>
              <a:rPr lang="en-US" sz="1200" kern="1200" dirty="0">
                <a:solidFill>
                  <a:schemeClr val="tx1"/>
                </a:solidFill>
                <a:latin typeface="+mn-lt"/>
                <a:ea typeface="+mn-ea"/>
                <a:cs typeface="+mn-cs"/>
              </a:rPr>
              <a:t> et al., 2023). It also helps to understand and prepare for this health concern for maintaining well-being in new nations across the world. </a:t>
            </a:r>
          </a:p>
          <a:p>
            <a:r>
              <a:rPr lang="en-US" sz="1200" b="1" kern="1200" dirty="0">
                <a:solidFill>
                  <a:schemeClr val="tx1"/>
                </a:solidFill>
                <a:latin typeface="+mn-lt"/>
                <a:ea typeface="+mn-ea"/>
                <a:cs typeface="+mn-cs"/>
              </a:rPr>
              <a:t>Language Barrier: </a:t>
            </a:r>
            <a:r>
              <a:rPr lang="en-US" sz="1200" kern="1200" dirty="0">
                <a:solidFill>
                  <a:schemeClr val="tx1"/>
                </a:solidFill>
                <a:latin typeface="+mn-lt"/>
                <a:ea typeface="+mn-ea"/>
                <a:cs typeface="+mn-cs"/>
              </a:rPr>
              <a:t>It brings significant challenges to dealing with clients in the marketplace. German called complex grammar and distinct pronunciation deal with daunting and impacting daily life effectively (Battistella et al., 2024). Professionalism mainly focuses on the practice of grammar and other words to take the right action for organizational success. </a:t>
            </a:r>
          </a:p>
          <a:p>
            <a:r>
              <a:rPr lang="en-US" sz="1200" b="1" kern="1200" dirty="0">
                <a:solidFill>
                  <a:schemeClr val="tx1"/>
                </a:solidFill>
                <a:latin typeface="+mn-lt"/>
                <a:ea typeface="+mn-ea"/>
                <a:cs typeface="+mn-cs"/>
              </a:rPr>
              <a:t>High cost of living: </a:t>
            </a:r>
            <a:r>
              <a:rPr lang="en-US" sz="1200" kern="1200" dirty="0">
                <a:solidFill>
                  <a:schemeClr val="tx1"/>
                </a:solidFill>
                <a:latin typeface="+mn-lt"/>
                <a:ea typeface="+mn-ea"/>
                <a:cs typeface="+mn-cs"/>
              </a:rPr>
              <a:t>British expatriates in Germany, need to manage expenses and understand the lifestyle at a low cost. The cost of living in Germany depends on the city and lifestyle landscape as compared to others (Means and Mackenzie, 2023). Effective management of expenses makes sure comfortable and stress-free in Germany. Simply, public transportation in Germany with its own cost and creates challenges to survive in the local marketplace. </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804AAE-BA22-4EE5-849F-FF9F59A8B4C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Currently, people mainly focus on cultural sensitivity care including therapist accommodation for lifestyle offering therapeutic services for better growth in new nations. German people focus on a safe and supportive environment where patients feel comfortable and open to health concerns (Amelung et al., 2024). To deal with changing environment, Local people develop complex relationships among culture, and well-being effectively. A well-trained people able are to adjust and culture offer the best service to improve client experience and success in the marketplace. Through considering cultural needs, people access different markets for a better quality of life and growth in professional life (Means and Mackenzie, 2023). Culturally sensitive care is significant in providing quality mental and physical health to foster trust among people. </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804AAE-BA22-4EE5-849F-FF9F59A8B4C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US" sz="1200" kern="1200" dirty="0">
                <a:solidFill>
                  <a:schemeClr val="tx1"/>
                </a:solidFill>
                <a:latin typeface="+mn-lt"/>
                <a:ea typeface="+mn-ea"/>
                <a:cs typeface="+mn-cs"/>
              </a:rPr>
              <a:t>Global management consultant of Iceland mainly focuses on the comparison of organization culture among the United Kingdom and Germany as under: </a:t>
            </a:r>
          </a:p>
          <a:p>
            <a:r>
              <a:rPr lang="en-US" sz="1200" b="1" kern="1200" dirty="0">
                <a:solidFill>
                  <a:schemeClr val="tx1"/>
                </a:solidFill>
                <a:latin typeface="+mn-lt"/>
                <a:ea typeface="+mn-ea"/>
                <a:cs typeface="+mn-cs"/>
              </a:rPr>
              <a:t>Power Distance:</a:t>
            </a:r>
            <a:r>
              <a:rPr lang="en-US" sz="1200" kern="1200" dirty="0">
                <a:solidFill>
                  <a:schemeClr val="tx1"/>
                </a:solidFill>
                <a:latin typeface="+mn-lt"/>
                <a:ea typeface="+mn-ea"/>
                <a:cs typeface="+mn-cs"/>
              </a:rPr>
              <a:t> In Germany, people are highly decentralized and supported by middle-class people among lower score 35 (</a:t>
            </a:r>
            <a:r>
              <a:rPr lang="en-US" sz="1200" kern="1200" dirty="0" err="1">
                <a:solidFill>
                  <a:schemeClr val="tx1"/>
                </a:solidFill>
                <a:latin typeface="+mn-lt"/>
                <a:ea typeface="+mn-ea"/>
                <a:cs typeface="+mn-cs"/>
              </a:rPr>
              <a:t>Eksteins</a:t>
            </a:r>
            <a:r>
              <a:rPr lang="en-US" sz="1200" kern="1200" dirty="0">
                <a:solidFill>
                  <a:schemeClr val="tx1"/>
                </a:solidFill>
                <a:latin typeface="+mn-lt"/>
                <a:ea typeface="+mn-ea"/>
                <a:cs typeface="+mn-cs"/>
              </a:rPr>
              <a:t>, 2024). Apart from this, the United Kingdom also scores the same inequality among people. It shows a less powerful member that defines a member of an institution and organization within a nation except that power is distributed unequally. </a:t>
            </a:r>
          </a:p>
          <a:p>
            <a:r>
              <a:rPr lang="en-US" sz="1200" b="1" kern="1200" dirty="0">
                <a:solidFill>
                  <a:schemeClr val="tx1"/>
                </a:solidFill>
                <a:latin typeface="+mn-lt"/>
                <a:ea typeface="+mn-ea"/>
                <a:cs typeface="+mn-cs"/>
              </a:rPr>
              <a:t>Individualism:</a:t>
            </a:r>
            <a:r>
              <a:rPr lang="en-US" sz="1200" kern="1200" dirty="0">
                <a:solidFill>
                  <a:schemeClr val="tx1"/>
                </a:solidFill>
                <a:latin typeface="+mn-lt"/>
                <a:ea typeface="+mn-ea"/>
                <a:cs typeface="+mn-cs"/>
              </a:rPr>
              <a:t> The German society shows high 79 scores for individualists while they focus on their family and develop parent-children relationships (</a:t>
            </a:r>
            <a:r>
              <a:rPr lang="en-US" sz="1200" kern="1200" dirty="0" err="1">
                <a:solidFill>
                  <a:schemeClr val="tx1"/>
                </a:solidFill>
                <a:latin typeface="+mn-lt"/>
                <a:ea typeface="+mn-ea"/>
                <a:cs typeface="+mn-cs"/>
              </a:rPr>
              <a:t>Schmidtke</a:t>
            </a:r>
            <a:r>
              <a:rPr lang="en-US" sz="1200" kern="1200" dirty="0">
                <a:solidFill>
                  <a:schemeClr val="tx1"/>
                </a:solidFill>
                <a:latin typeface="+mn-lt"/>
                <a:ea typeface="+mn-ea"/>
                <a:cs typeface="+mn-cs"/>
              </a:rPr>
              <a:t>, 2024). Apart from this, 76 score for individualist society as well as finding a unique purpose in life for organizational growth. Through this analysis, it helps to develop a unique purpose and fulfillment of their goals (</a:t>
            </a:r>
            <a:r>
              <a:rPr lang="en-US" sz="1200" kern="1200" dirty="0" err="1">
                <a:solidFill>
                  <a:schemeClr val="tx1"/>
                </a:solidFill>
                <a:latin typeface="+mn-lt"/>
                <a:ea typeface="+mn-ea"/>
                <a:cs typeface="+mn-cs"/>
              </a:rPr>
              <a:t>Shetty</a:t>
            </a:r>
            <a:r>
              <a:rPr lang="en-US" sz="1200" kern="1200" dirty="0">
                <a:solidFill>
                  <a:schemeClr val="tx1"/>
                </a:solidFill>
                <a:latin typeface="+mn-lt"/>
                <a:ea typeface="+mn-ea"/>
                <a:cs typeface="+mn-cs"/>
              </a:rPr>
              <a:t> et al., 2023). </a:t>
            </a:r>
          </a:p>
          <a:p>
            <a:r>
              <a:rPr lang="en-US" sz="1200" b="1" kern="1200" dirty="0">
                <a:solidFill>
                  <a:schemeClr val="tx1"/>
                </a:solidFill>
                <a:latin typeface="+mn-lt"/>
                <a:ea typeface="+mn-ea"/>
                <a:cs typeface="+mn-cs"/>
              </a:rPr>
              <a:t>Motivation:</a:t>
            </a:r>
            <a:r>
              <a:rPr lang="en-US" sz="1200" kern="1200" dirty="0">
                <a:solidFill>
                  <a:schemeClr val="tx1"/>
                </a:solidFill>
                <a:latin typeface="+mn-lt"/>
                <a:ea typeface="+mn-ea"/>
                <a:cs typeface="+mn-cs"/>
              </a:rPr>
              <a:t> With a score of 66 in Germany, it is considered influential in the social order. Managers in Iceland are expected to be decisive and assertive to improve organizational performance (Battistella et al., 2024). At 66, it shows the decisive society of the United Kingdom as well as the high society success-oriented. This system helps to understand a success-driven value system for effective performance. </a:t>
            </a:r>
          </a:p>
          <a:p>
            <a:r>
              <a:rPr lang="en-US" sz="1200" b="1" kern="1200" dirty="0">
                <a:solidFill>
                  <a:schemeClr val="tx1"/>
                </a:solidFill>
                <a:latin typeface="+mn-lt"/>
                <a:ea typeface="+mn-ea"/>
                <a:cs typeface="+mn-cs"/>
              </a:rPr>
              <a:t>Uncertainty Avoidance:</a:t>
            </a:r>
            <a:r>
              <a:rPr lang="en-US" sz="1200" kern="1200" dirty="0">
                <a:solidFill>
                  <a:schemeClr val="tx1"/>
                </a:solidFill>
                <a:latin typeface="+mn-lt"/>
                <a:ea typeface="+mn-ea"/>
                <a:cs typeface="+mn-cs"/>
              </a:rPr>
              <a:t> In Germany, it shows 65 while the UK shows 35 as compared to low uncertainty avoidance. Moreover, Iceland mainly focuses on Germany who capable of dealing with an uncertain environment along with changing plans as new information (Means and Mackenzie, 2023). This system also reflects planning and systematic processes to strongly deal with complexities relying on expertise. The extent to which society deals with anxiety distinctly.</a:t>
            </a:r>
          </a:p>
          <a:p>
            <a:r>
              <a:rPr lang="en-US" sz="1200" b="1" kern="1200" dirty="0">
                <a:solidFill>
                  <a:schemeClr val="tx1"/>
                </a:solidFill>
                <a:latin typeface="+mn-lt"/>
                <a:ea typeface="+mn-ea"/>
                <a:cs typeface="+mn-cs"/>
              </a:rPr>
              <a:t>Long-Term Orientation: </a:t>
            </a:r>
            <a:r>
              <a:rPr lang="en-US" sz="1200" kern="1200" dirty="0">
                <a:solidFill>
                  <a:schemeClr val="tx1"/>
                </a:solidFill>
                <a:latin typeface="+mn-lt"/>
                <a:ea typeface="+mn-ea"/>
                <a:cs typeface="+mn-cs"/>
              </a:rPr>
              <a:t>At 57, Germany shows a pragmatic orientation and people believe in dealing with every situation. It develops a strong tendency to put aside and spend perseverance in achieving outcomes (</a:t>
            </a:r>
            <a:r>
              <a:rPr lang="en-US" sz="1200" kern="1200" dirty="0" err="1">
                <a:solidFill>
                  <a:schemeClr val="tx1"/>
                </a:solidFill>
                <a:latin typeface="+mn-lt"/>
                <a:ea typeface="+mn-ea"/>
                <a:cs typeface="+mn-cs"/>
              </a:rPr>
              <a:t>Jadil</a:t>
            </a:r>
            <a:r>
              <a:rPr lang="en-US" sz="1200" kern="1200" dirty="0">
                <a:solidFill>
                  <a:schemeClr val="tx1"/>
                </a:solidFill>
                <a:latin typeface="+mn-lt"/>
                <a:ea typeface="+mn-ea"/>
                <a:cs typeface="+mn-cs"/>
              </a:rPr>
              <a:t> et al., 2023). The United Kingdom scored 60 for making a pragmatic culture to improve organizational performance. It also helps to change organizational conditions, situations, and strong traditions to enhance organizational effectiveness. </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804AAE-BA22-4EE5-849F-FF9F59A8B4C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To become successful, Iceland maintains close connections with local people and makes German friends to get a better understanding of local culture and tradition. Simply, German culture develops a unique way of life to support lots of people with cultural immersion procedures. It is hard for organizations to deal with paid in the end (</a:t>
            </a:r>
            <a:r>
              <a:rPr lang="en-US" sz="1200" kern="1200" dirty="0" err="1">
                <a:solidFill>
                  <a:schemeClr val="tx1"/>
                </a:solidFill>
                <a:latin typeface="+mn-lt"/>
                <a:ea typeface="+mn-ea"/>
                <a:cs typeface="+mn-cs"/>
              </a:rPr>
              <a:t>Schmidtke</a:t>
            </a:r>
            <a:r>
              <a:rPr lang="en-US" sz="1200" kern="1200" dirty="0">
                <a:solidFill>
                  <a:schemeClr val="tx1"/>
                </a:solidFill>
                <a:latin typeface="+mn-lt"/>
                <a:ea typeface="+mn-ea"/>
                <a:cs typeface="+mn-cs"/>
              </a:rPr>
              <a:t>, 2024). To survive in Germany, people focus on keeping their lives simple and try to adopt culture by way of interacting with local people. Esteem for thus, it is significant for Iceland to do research when ingoing into cultural sensitivity with untried counterparts. Frequently company needs to search for ways to connect that culture gap. One of the common steps in doing it requires both the firm and its suppliers to find some incredible in common, like shared experience, awareness, or goal. Apart from this, German people remember regretting my decision to move here and understand the environment of cold and unfriendly people (Nickerson, 2023). Global management consultants of Iceland also need to understand lots of easier ways to find differences among the cultures of the United Kingdom and Germany for organizational success. Through this difference, the staff of Iceland able is to learn about the local culture and environment for the right action. The Company needs to purchase a competitor, supplier, and distributor to capture the market share in the competitive edge. To become successful in the market, the firm used M&amp;A requires to purchase of a competitor, supplier, or distributor to gain the advantage (</a:t>
            </a:r>
            <a:r>
              <a:rPr lang="en-US" sz="1200" kern="1200" dirty="0" err="1">
                <a:solidFill>
                  <a:schemeClr val="tx1"/>
                </a:solidFill>
                <a:latin typeface="+mn-lt"/>
                <a:ea typeface="+mn-ea"/>
                <a:cs typeface="+mn-cs"/>
              </a:rPr>
              <a:t>Shetty</a:t>
            </a:r>
            <a:r>
              <a:rPr lang="en-US" sz="1200" kern="1200" dirty="0">
                <a:solidFill>
                  <a:schemeClr val="tx1"/>
                </a:solidFill>
                <a:latin typeface="+mn-lt"/>
                <a:ea typeface="+mn-ea"/>
                <a:cs typeface="+mn-cs"/>
              </a:rPr>
              <a:t> et al., 2023).</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804AAE-BA22-4EE5-849F-FF9F59A8B4C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In conclusion, the presentation examines the German culture to stay positive in the marketplace. Furthermore, living in Germany for another way of interaction with strangers and friendliness altogether. The presentation evaluates the failure and difficulties level of German culture that negatively impact organizational performance. To deal with changing situations, it shows to remember decisions while moving toward everyone. The presentation analysis of Hofstede's model is to understand of culture of the United Kingdom and German culture. German population felt an understanding of culture differences and easier lots of effective communication. Iceland has a strong regional position across Germany and is a customer-centric organization to creates value for stakeholders. Through this evaluation, people understand the significance of effective communication among people. </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804AAE-BA22-4EE5-849F-FF9F59A8B4C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214C8ED-127F-4407-B850-457218A8CAC9}" type="datetimeFigureOut">
              <a:rPr lang="en-US" smtClean="0"/>
              <a:t>09-Mar-24</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710063FA-B3C9-4044-ADD2-F5B74EE1E735}"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40318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14C8ED-127F-4407-B850-457218A8CAC9}" type="datetimeFigureOut">
              <a:rPr lang="en-US" smtClean="0"/>
              <a:t>09-Mar-24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0063FA-B3C9-4044-ADD2-F5B74EE1E735}"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048596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14C8ED-127F-4407-B850-457218A8CAC9}" type="datetimeFigureOut">
              <a:rPr lang="en-US" smtClean="0"/>
              <a:t>09-Mar-24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0063FA-B3C9-4044-ADD2-F5B74EE1E735}"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73007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214C8ED-127F-4407-B850-457218A8CAC9}" type="datetimeFigureOut">
              <a:rPr lang="en-US" smtClean="0"/>
              <a:t>09-Mar-24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0063FA-B3C9-4044-ADD2-F5B74EE1E735}"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94757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214C8ED-127F-4407-B850-457218A8CAC9}" type="datetimeFigureOut">
              <a:rPr lang="en-US" smtClean="0"/>
              <a:t>09-Mar-24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10063FA-B3C9-4044-ADD2-F5B74EE1E735}"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375747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214C8ED-127F-4407-B850-457218A8CAC9}" type="datetimeFigureOut">
              <a:rPr lang="en-US" smtClean="0"/>
              <a:t>09-Mar-24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10063FA-B3C9-4044-ADD2-F5B74EE1E735}"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508542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14C8ED-127F-4407-B850-457218A8CAC9}" type="datetimeFigureOut">
              <a:rPr lang="en-US" smtClean="0"/>
              <a:t>09-Mar-24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10063FA-B3C9-4044-ADD2-F5B74EE1E735}" type="slidenum">
              <a:rPr lang="en-US" smtClean="0"/>
              <a:t>‹#›</a:t>
            </a:fld>
            <a:endParaRPr lang="en-US"/>
          </a:p>
        </p:txBody>
      </p:sp>
    </p:spTree>
    <p:extLst>
      <p:ext uri="{BB962C8B-B14F-4D97-AF65-F5344CB8AC3E}">
        <p14:creationId xmlns:p14="http://schemas.microsoft.com/office/powerpoint/2010/main" val="2092902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214C8ED-127F-4407-B850-457218A8CAC9}" type="datetimeFigureOut">
              <a:rPr lang="en-US" smtClean="0"/>
              <a:t>09-Mar-24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0063FA-B3C9-4044-ADD2-F5B74EE1E735}"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068533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214C8ED-127F-4407-B850-457218A8CAC9}" type="datetimeFigureOut">
              <a:rPr lang="en-US" smtClean="0"/>
              <a:t>09-Mar-24</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710063FA-B3C9-4044-ADD2-F5B74EE1E735}"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496126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14C8ED-127F-4407-B850-457218A8CAC9}" type="datetimeFigureOut">
              <a:rPr lang="en-US" smtClean="0"/>
              <a:t>09-Mar-24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0063FA-B3C9-4044-ADD2-F5B74EE1E735}"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22397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14C8ED-127F-4407-B850-457218A8CAC9}" type="datetimeFigureOut">
              <a:rPr lang="en-US" smtClean="0"/>
              <a:t>09-Mar-24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0063FA-B3C9-4044-ADD2-F5B74EE1E735}"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238462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3048000" y="3124200"/>
            <a:ext cx="82296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3048000" y="5003322"/>
            <a:ext cx="82296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10733828" y="1110597"/>
            <a:ext cx="2286000" cy="508000"/>
          </a:xfrm>
        </p:spPr>
        <p:txBody>
          <a:bodyPr/>
          <a:lstStyle/>
          <a:p>
            <a:fld id="{AF758DBD-FD55-4F8D-8067-3DF7136A58C6}" type="datetimeFigureOut">
              <a:rPr lang="en-US" smtClean="0"/>
              <a:t>09-Mar-24</a:t>
            </a:fld>
            <a:endParaRPr lang="en-US"/>
          </a:p>
        </p:txBody>
      </p:sp>
      <p:sp>
        <p:nvSpPr>
          <p:cNvPr id="17" name="Footer Placeholder 16"/>
          <p:cNvSpPr>
            <a:spLocks noGrp="1"/>
          </p:cNvSpPr>
          <p:nvPr>
            <p:ph type="ftr" sz="quarter" idx="11"/>
          </p:nvPr>
        </p:nvSpPr>
        <p:spPr bwMode="auto">
          <a:xfrm rot="5400000">
            <a:off x="10045959" y="4117661"/>
            <a:ext cx="3657600" cy="512064"/>
          </a:xfrm>
        </p:spPr>
        <p:txBody>
          <a:bodyPr/>
          <a:lstStyle/>
          <a:p>
            <a:endParaRPr lang="en-US"/>
          </a:p>
        </p:txBody>
      </p:sp>
      <p:sp>
        <p:nvSpPr>
          <p:cNvPr id="10" name="Rectangle 9"/>
          <p:cNvSpPr/>
          <p:nvPr/>
        </p:nvSpPr>
        <p:spPr bwMode="auto">
          <a:xfrm>
            <a:off x="508000" y="0"/>
            <a:ext cx="8128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2" name="Rectangle 11"/>
          <p:cNvSpPr/>
          <p:nvPr/>
        </p:nvSpPr>
        <p:spPr bwMode="auto">
          <a:xfrm>
            <a:off x="368448" y="0"/>
            <a:ext cx="139552"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4" name="Rectangle 13"/>
          <p:cNvSpPr/>
          <p:nvPr/>
        </p:nvSpPr>
        <p:spPr bwMode="auto">
          <a:xfrm>
            <a:off x="1320800" y="0"/>
            <a:ext cx="242496"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9" name="Rectangle 18"/>
          <p:cNvSpPr/>
          <p:nvPr/>
        </p:nvSpPr>
        <p:spPr bwMode="auto">
          <a:xfrm>
            <a:off x="1521760" y="0"/>
            <a:ext cx="30704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1" name="Straight Connector 10"/>
          <p:cNvSpPr>
            <a:spLocks noChangeShapeType="1"/>
          </p:cNvSpPr>
          <p:nvPr/>
        </p:nvSpPr>
        <p:spPr bwMode="auto">
          <a:xfrm>
            <a:off x="141792"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8" name="Straight Connector 17"/>
          <p:cNvSpPr>
            <a:spLocks noChangeShapeType="1"/>
          </p:cNvSpPr>
          <p:nvPr/>
        </p:nvSpPr>
        <p:spPr bwMode="auto">
          <a:xfrm>
            <a:off x="12192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20" name="Straight Connector 19"/>
          <p:cNvSpPr>
            <a:spLocks noChangeShapeType="1"/>
          </p:cNvSpPr>
          <p:nvPr/>
        </p:nvSpPr>
        <p:spPr bwMode="auto">
          <a:xfrm>
            <a:off x="1138816"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6" name="Straight Connector 15"/>
          <p:cNvSpPr>
            <a:spLocks noChangeShapeType="1"/>
          </p:cNvSpPr>
          <p:nvPr/>
        </p:nvSpPr>
        <p:spPr bwMode="auto">
          <a:xfrm>
            <a:off x="2302187"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5" name="Straight Connector 14"/>
          <p:cNvSpPr>
            <a:spLocks noChangeShapeType="1"/>
          </p:cNvSpPr>
          <p:nvPr/>
        </p:nvSpPr>
        <p:spPr bwMode="auto">
          <a:xfrm>
            <a:off x="14224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22" name="Straight Connector 21"/>
          <p:cNvSpPr>
            <a:spLocks noChangeShapeType="1"/>
          </p:cNvSpPr>
          <p:nvPr/>
        </p:nvSpPr>
        <p:spPr bwMode="auto">
          <a:xfrm>
            <a:off x="12151808"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27" name="Rectangle 26"/>
          <p:cNvSpPr/>
          <p:nvPr/>
        </p:nvSpPr>
        <p:spPr bwMode="auto">
          <a:xfrm>
            <a:off x="1625600" y="0"/>
            <a:ext cx="1016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1" name="Oval 20"/>
          <p:cNvSpPr/>
          <p:nvPr/>
        </p:nvSpPr>
        <p:spPr bwMode="auto">
          <a:xfrm>
            <a:off x="812800" y="3429000"/>
            <a:ext cx="17272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3" name="Oval 22"/>
          <p:cNvSpPr/>
          <p:nvPr/>
        </p:nvSpPr>
        <p:spPr bwMode="auto">
          <a:xfrm>
            <a:off x="1746176" y="4866752"/>
            <a:ext cx="855232"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4" name="Oval 23"/>
          <p:cNvSpPr/>
          <p:nvPr/>
        </p:nvSpPr>
        <p:spPr bwMode="auto">
          <a:xfrm>
            <a:off x="1454773" y="5500632"/>
            <a:ext cx="18288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6" name="Oval 25"/>
          <p:cNvSpPr/>
          <p:nvPr/>
        </p:nvSpPr>
        <p:spPr bwMode="auto">
          <a:xfrm>
            <a:off x="2218944" y="5788152"/>
            <a:ext cx="36576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5" name="Oval 24"/>
          <p:cNvSpPr/>
          <p:nvPr/>
        </p:nvSpPr>
        <p:spPr>
          <a:xfrm>
            <a:off x="2540000" y="4495800"/>
            <a:ext cx="48768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9" name="Slide Number Placeholder 28"/>
          <p:cNvSpPr>
            <a:spLocks noGrp="1"/>
          </p:cNvSpPr>
          <p:nvPr>
            <p:ph type="sldNum" sz="quarter" idx="12"/>
          </p:nvPr>
        </p:nvSpPr>
        <p:spPr bwMode="auto">
          <a:xfrm>
            <a:off x="1767392" y="4928702"/>
            <a:ext cx="812800" cy="517524"/>
          </a:xfrm>
        </p:spPr>
        <p:txBody>
          <a:bodyPr/>
          <a:lstStyle/>
          <a:p>
            <a:fld id="{BE99D606-21D1-454D-B48B-FE4F435EAF31}" type="slidenum">
              <a:rPr lang="en-US" smtClean="0"/>
              <a:t>‹#›</a:t>
            </a:fld>
            <a:endParaRPr lang="en-US"/>
          </a:p>
        </p:txBody>
      </p:sp>
    </p:spTree>
    <p:extLst>
      <p:ext uri="{BB962C8B-B14F-4D97-AF65-F5344CB8AC3E}">
        <p14:creationId xmlns:p14="http://schemas.microsoft.com/office/powerpoint/2010/main" val="683859188"/>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609600" y="1600200"/>
            <a:ext cx="99568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AF758DBD-FD55-4F8D-8067-3DF7136A58C6}" type="datetimeFigureOut">
              <a:rPr lang="en-US" smtClean="0"/>
              <a:t>09-Mar-24</a:t>
            </a:fld>
            <a:endParaRPr lang="en-US"/>
          </a:p>
        </p:txBody>
      </p:sp>
      <p:sp>
        <p:nvSpPr>
          <p:cNvPr id="9" name="Slide Number Placeholder 8"/>
          <p:cNvSpPr>
            <a:spLocks noGrp="1"/>
          </p:cNvSpPr>
          <p:nvPr>
            <p:ph type="sldNum" sz="quarter" idx="15"/>
          </p:nvPr>
        </p:nvSpPr>
        <p:spPr/>
        <p:txBody>
          <a:bodyPr rtlCol="0"/>
          <a:lstStyle/>
          <a:p>
            <a:fld id="{BE99D606-21D1-454D-B48B-FE4F435EAF31}" type="slidenum">
              <a:rPr lang="en-US" smtClean="0"/>
              <a:t>‹#›</a:t>
            </a:fld>
            <a:endParaRPr lang="en-US"/>
          </a:p>
        </p:txBody>
      </p:sp>
      <p:sp>
        <p:nvSpPr>
          <p:cNvPr id="10" name="Footer Placeholder 9"/>
          <p:cNvSpPr>
            <a:spLocks noGrp="1"/>
          </p:cNvSpPr>
          <p:nvPr>
            <p:ph type="ftr" sz="quarter" idx="16"/>
          </p:nvPr>
        </p:nvSpPr>
        <p:spPr/>
        <p:txBody>
          <a:bodyPr rtlCol="0"/>
          <a:lstStyle/>
          <a:p>
            <a:endParaRPr lang="en-US"/>
          </a:p>
        </p:txBody>
      </p:sp>
    </p:spTree>
    <p:extLst>
      <p:ext uri="{BB962C8B-B14F-4D97-AF65-F5344CB8AC3E}">
        <p14:creationId xmlns:p14="http://schemas.microsoft.com/office/powerpoint/2010/main" val="42334753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48000" y="2895600"/>
            <a:ext cx="82296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3048000" y="5010150"/>
            <a:ext cx="82296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10732008" y="1106932"/>
            <a:ext cx="2286000" cy="508000"/>
          </a:xfrm>
        </p:spPr>
        <p:txBody>
          <a:bodyPr/>
          <a:lstStyle/>
          <a:p>
            <a:fld id="{AF758DBD-FD55-4F8D-8067-3DF7136A58C6}" type="datetimeFigureOut">
              <a:rPr lang="en-US" smtClean="0"/>
              <a:t>09-Mar-24</a:t>
            </a:fld>
            <a:endParaRPr lang="en-US"/>
          </a:p>
        </p:txBody>
      </p:sp>
      <p:sp>
        <p:nvSpPr>
          <p:cNvPr id="5" name="Footer Placeholder 4"/>
          <p:cNvSpPr>
            <a:spLocks noGrp="1"/>
          </p:cNvSpPr>
          <p:nvPr>
            <p:ph type="ftr" sz="quarter" idx="11"/>
          </p:nvPr>
        </p:nvSpPr>
        <p:spPr bwMode="auto">
          <a:xfrm rot="5400000">
            <a:off x="10046208" y="4114800"/>
            <a:ext cx="3657600" cy="512064"/>
          </a:xfrm>
        </p:spPr>
        <p:txBody>
          <a:bodyPr/>
          <a:lstStyle/>
          <a:p>
            <a:endParaRPr lang="en-US"/>
          </a:p>
        </p:txBody>
      </p:sp>
      <p:sp>
        <p:nvSpPr>
          <p:cNvPr id="9" name="Rectangle 8"/>
          <p:cNvSpPr/>
          <p:nvPr/>
        </p:nvSpPr>
        <p:spPr bwMode="auto">
          <a:xfrm>
            <a:off x="508000" y="0"/>
            <a:ext cx="8128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0" name="Rectangle 9"/>
          <p:cNvSpPr/>
          <p:nvPr/>
        </p:nvSpPr>
        <p:spPr bwMode="auto">
          <a:xfrm>
            <a:off x="368448" y="0"/>
            <a:ext cx="139552"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1" name="Rectangle 10"/>
          <p:cNvSpPr/>
          <p:nvPr/>
        </p:nvSpPr>
        <p:spPr bwMode="auto">
          <a:xfrm>
            <a:off x="1320800" y="0"/>
            <a:ext cx="242496"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2" name="Rectangle 11"/>
          <p:cNvSpPr/>
          <p:nvPr/>
        </p:nvSpPr>
        <p:spPr bwMode="auto">
          <a:xfrm>
            <a:off x="1521760" y="0"/>
            <a:ext cx="30704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3" name="Straight Connector 12"/>
          <p:cNvSpPr>
            <a:spLocks noChangeShapeType="1"/>
          </p:cNvSpPr>
          <p:nvPr/>
        </p:nvSpPr>
        <p:spPr bwMode="auto">
          <a:xfrm>
            <a:off x="141792"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4" name="Straight Connector 13"/>
          <p:cNvSpPr>
            <a:spLocks noChangeShapeType="1"/>
          </p:cNvSpPr>
          <p:nvPr/>
        </p:nvSpPr>
        <p:spPr bwMode="auto">
          <a:xfrm>
            <a:off x="12192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5" name="Straight Connector 14"/>
          <p:cNvSpPr>
            <a:spLocks noChangeShapeType="1"/>
          </p:cNvSpPr>
          <p:nvPr/>
        </p:nvSpPr>
        <p:spPr bwMode="auto">
          <a:xfrm>
            <a:off x="1138816"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6" name="Straight Connector 15"/>
          <p:cNvSpPr>
            <a:spLocks noChangeShapeType="1"/>
          </p:cNvSpPr>
          <p:nvPr/>
        </p:nvSpPr>
        <p:spPr bwMode="auto">
          <a:xfrm>
            <a:off x="2302187"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7" name="Straight Connector 16"/>
          <p:cNvSpPr>
            <a:spLocks noChangeShapeType="1"/>
          </p:cNvSpPr>
          <p:nvPr/>
        </p:nvSpPr>
        <p:spPr bwMode="auto">
          <a:xfrm>
            <a:off x="14224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8" name="Rectangle 17"/>
          <p:cNvSpPr/>
          <p:nvPr/>
        </p:nvSpPr>
        <p:spPr bwMode="auto">
          <a:xfrm>
            <a:off x="1625600" y="0"/>
            <a:ext cx="1016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19" name="Oval 18"/>
          <p:cNvSpPr/>
          <p:nvPr/>
        </p:nvSpPr>
        <p:spPr bwMode="auto">
          <a:xfrm>
            <a:off x="812800" y="3429000"/>
            <a:ext cx="17272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0" name="Oval 19"/>
          <p:cNvSpPr/>
          <p:nvPr/>
        </p:nvSpPr>
        <p:spPr bwMode="auto">
          <a:xfrm>
            <a:off x="1766272" y="4866752"/>
            <a:ext cx="855232"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1" name="Oval 20"/>
          <p:cNvSpPr/>
          <p:nvPr/>
        </p:nvSpPr>
        <p:spPr bwMode="auto">
          <a:xfrm>
            <a:off x="1454773" y="5500632"/>
            <a:ext cx="18288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2" name="Oval 21"/>
          <p:cNvSpPr/>
          <p:nvPr/>
        </p:nvSpPr>
        <p:spPr bwMode="auto">
          <a:xfrm>
            <a:off x="2218944" y="5791200"/>
            <a:ext cx="36576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3" name="Oval 22"/>
          <p:cNvSpPr/>
          <p:nvPr/>
        </p:nvSpPr>
        <p:spPr bwMode="auto">
          <a:xfrm>
            <a:off x="2505387" y="4479888"/>
            <a:ext cx="48768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6" name="Straight Connector 25"/>
          <p:cNvSpPr>
            <a:spLocks noChangeShapeType="1"/>
          </p:cNvSpPr>
          <p:nvPr/>
        </p:nvSpPr>
        <p:spPr bwMode="auto">
          <a:xfrm>
            <a:off x="12130592"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6" name="Slide Number Placeholder 5"/>
          <p:cNvSpPr>
            <a:spLocks noGrp="1"/>
          </p:cNvSpPr>
          <p:nvPr>
            <p:ph type="sldNum" sz="quarter" idx="12"/>
          </p:nvPr>
        </p:nvSpPr>
        <p:spPr bwMode="auto">
          <a:xfrm>
            <a:off x="1787488" y="4928702"/>
            <a:ext cx="812800" cy="517524"/>
          </a:xfrm>
        </p:spPr>
        <p:txBody>
          <a:bodyPr/>
          <a:lstStyle/>
          <a:p>
            <a:fld id="{BE99D606-21D1-454D-B48B-FE4F435EAF31}" type="slidenum">
              <a:rPr lang="en-US" smtClean="0"/>
              <a:t>‹#›</a:t>
            </a:fld>
            <a:endParaRPr lang="en-US"/>
          </a:p>
        </p:txBody>
      </p:sp>
    </p:spTree>
    <p:extLst>
      <p:ext uri="{BB962C8B-B14F-4D97-AF65-F5344CB8AC3E}">
        <p14:creationId xmlns:p14="http://schemas.microsoft.com/office/powerpoint/2010/main" val="1528257242"/>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AF758DBD-FD55-4F8D-8067-3DF7136A58C6}" type="datetimeFigureOut">
              <a:rPr lang="en-US" smtClean="0"/>
              <a:t>09-Mar-24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99D606-21D1-454D-B48B-FE4F435EAF31}" type="slidenum">
              <a:rPr lang="en-US" smtClean="0"/>
              <a:t>‹#›</a:t>
            </a:fld>
            <a:endParaRPr lang="en-US"/>
          </a:p>
        </p:txBody>
      </p:sp>
      <p:sp>
        <p:nvSpPr>
          <p:cNvPr id="9" name="Content Placeholder 8"/>
          <p:cNvSpPr>
            <a:spLocks noGrp="1"/>
          </p:cNvSpPr>
          <p:nvPr>
            <p:ph sz="quarter" idx="1"/>
          </p:nvPr>
        </p:nvSpPr>
        <p:spPr>
          <a:xfrm>
            <a:off x="609600" y="1600200"/>
            <a:ext cx="48768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5693664" y="1600200"/>
            <a:ext cx="48768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3063103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0584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AF758DBD-FD55-4F8D-8067-3DF7136A58C6}" type="datetimeFigureOut">
              <a:rPr lang="en-US" smtClean="0"/>
              <a:t>09-Mar-24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E99D606-21D1-454D-B48B-FE4F435EAF31}" type="slidenum">
              <a:rPr lang="en-US" smtClean="0"/>
              <a:t>‹#›</a:t>
            </a:fld>
            <a:endParaRPr lang="en-US"/>
          </a:p>
        </p:txBody>
      </p:sp>
      <p:sp>
        <p:nvSpPr>
          <p:cNvPr id="11" name="Content Placeholder 10"/>
          <p:cNvSpPr>
            <a:spLocks noGrp="1"/>
          </p:cNvSpPr>
          <p:nvPr>
            <p:ph sz="quarter" idx="2"/>
          </p:nvPr>
        </p:nvSpPr>
        <p:spPr>
          <a:xfrm>
            <a:off x="609600" y="2362200"/>
            <a:ext cx="48768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5829300" y="2362200"/>
            <a:ext cx="48768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609600" y="1569720"/>
            <a:ext cx="48768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5791200" y="1569720"/>
            <a:ext cx="48768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extLst>
      <p:ext uri="{BB962C8B-B14F-4D97-AF65-F5344CB8AC3E}">
        <p14:creationId xmlns:p14="http://schemas.microsoft.com/office/powerpoint/2010/main" val="32471120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AF758DBD-FD55-4F8D-8067-3DF7136A58C6}" type="datetimeFigureOut">
              <a:rPr lang="en-US" smtClean="0"/>
              <a:t>09-Mar-24</a:t>
            </a:fld>
            <a:endParaRPr lang="en-US"/>
          </a:p>
        </p:txBody>
      </p:sp>
      <p:sp>
        <p:nvSpPr>
          <p:cNvPr id="7" name="Slide Number Placeholder 6"/>
          <p:cNvSpPr>
            <a:spLocks noGrp="1"/>
          </p:cNvSpPr>
          <p:nvPr>
            <p:ph type="sldNum" sz="quarter" idx="11"/>
          </p:nvPr>
        </p:nvSpPr>
        <p:spPr/>
        <p:txBody>
          <a:bodyPr rtlCol="0"/>
          <a:lstStyle/>
          <a:p>
            <a:fld id="{BE99D606-21D1-454D-B48B-FE4F435EAF31}" type="slidenum">
              <a:rPr lang="en-US" smtClean="0"/>
              <a:t>‹#›</a:t>
            </a:fld>
            <a:endParaRPr lang="en-US"/>
          </a:p>
        </p:txBody>
      </p:sp>
      <p:sp>
        <p:nvSpPr>
          <p:cNvPr id="8" name="Footer Placeholder 7"/>
          <p:cNvSpPr>
            <a:spLocks noGrp="1"/>
          </p:cNvSpPr>
          <p:nvPr>
            <p:ph type="ftr" sz="quarter" idx="12"/>
          </p:nvPr>
        </p:nvSpPr>
        <p:spPr/>
        <p:txBody>
          <a:bodyPr rtlCol="0"/>
          <a:lstStyle/>
          <a:p>
            <a:endParaRPr lang="en-US"/>
          </a:p>
        </p:txBody>
      </p:sp>
    </p:spTree>
    <p:extLst>
      <p:ext uri="{BB962C8B-B14F-4D97-AF65-F5344CB8AC3E}">
        <p14:creationId xmlns:p14="http://schemas.microsoft.com/office/powerpoint/2010/main" val="16116626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758DBD-FD55-4F8D-8067-3DF7136A58C6}" type="datetimeFigureOut">
              <a:rPr lang="en-US" smtClean="0"/>
              <a:t>09-Mar-24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E99D606-21D1-454D-B48B-FE4F435EAF31}" type="slidenum">
              <a:rPr lang="en-US" smtClean="0"/>
              <a:t>‹#›</a:t>
            </a:fld>
            <a:endParaRPr lang="en-US"/>
          </a:p>
        </p:txBody>
      </p:sp>
    </p:spTree>
    <p:extLst>
      <p:ext uri="{BB962C8B-B14F-4D97-AF65-F5344CB8AC3E}">
        <p14:creationId xmlns:p14="http://schemas.microsoft.com/office/powerpoint/2010/main" val="154312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11684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sz="1800" dirty="0"/>
          </a:p>
        </p:txBody>
      </p:sp>
      <p:sp>
        <p:nvSpPr>
          <p:cNvPr id="2" name="Title 1"/>
          <p:cNvSpPr>
            <a:spLocks noGrp="1"/>
          </p:cNvSpPr>
          <p:nvPr>
            <p:ph type="title"/>
          </p:nvPr>
        </p:nvSpPr>
        <p:spPr>
          <a:xfrm rot="5400000">
            <a:off x="5547360" y="3124200"/>
            <a:ext cx="6309360" cy="6096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9083040" y="274320"/>
            <a:ext cx="2036064"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83312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sz="1800" dirty="0"/>
          </a:p>
        </p:txBody>
      </p:sp>
      <p:sp>
        <p:nvSpPr>
          <p:cNvPr id="9" name="Straight Connector 8"/>
          <p:cNvSpPr>
            <a:spLocks noChangeShapeType="1"/>
          </p:cNvSpPr>
          <p:nvPr/>
        </p:nvSpPr>
        <p:spPr bwMode="auto">
          <a:xfrm>
            <a:off x="8256395"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sz="1800" dirty="0"/>
          </a:p>
        </p:txBody>
      </p:sp>
      <p:sp>
        <p:nvSpPr>
          <p:cNvPr id="11" name="Straight Connector 10"/>
          <p:cNvSpPr>
            <a:spLocks noChangeShapeType="1"/>
          </p:cNvSpPr>
          <p:nvPr/>
        </p:nvSpPr>
        <p:spPr bwMode="auto">
          <a:xfrm>
            <a:off x="119888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2" name="Rectangle 11"/>
          <p:cNvSpPr/>
          <p:nvPr/>
        </p:nvSpPr>
        <p:spPr bwMode="auto">
          <a:xfrm>
            <a:off x="11785600" y="0"/>
            <a:ext cx="4064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3" name="Straight Connector 12"/>
          <p:cNvSpPr>
            <a:spLocks noChangeShapeType="1"/>
          </p:cNvSpPr>
          <p:nvPr/>
        </p:nvSpPr>
        <p:spPr bwMode="auto">
          <a:xfrm>
            <a:off x="118872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4" name="Oval 13"/>
          <p:cNvSpPr/>
          <p:nvPr/>
        </p:nvSpPr>
        <p:spPr>
          <a:xfrm>
            <a:off x="10875264" y="5715000"/>
            <a:ext cx="73152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18" name="Content Placeholder 17"/>
          <p:cNvSpPr>
            <a:spLocks noGrp="1"/>
          </p:cNvSpPr>
          <p:nvPr>
            <p:ph sz="quarter" idx="1"/>
          </p:nvPr>
        </p:nvSpPr>
        <p:spPr>
          <a:xfrm>
            <a:off x="406400" y="274320"/>
            <a:ext cx="75184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AF758DBD-FD55-4F8D-8067-3DF7136A58C6}" type="datetimeFigureOut">
              <a:rPr lang="en-US" smtClean="0"/>
              <a:t>09-Mar-24</a:t>
            </a:fld>
            <a:endParaRPr lang="en-US"/>
          </a:p>
        </p:txBody>
      </p:sp>
      <p:sp>
        <p:nvSpPr>
          <p:cNvPr id="22" name="Slide Number Placeholder 21"/>
          <p:cNvSpPr>
            <a:spLocks noGrp="1"/>
          </p:cNvSpPr>
          <p:nvPr>
            <p:ph type="sldNum" sz="quarter" idx="15"/>
          </p:nvPr>
        </p:nvSpPr>
        <p:spPr/>
        <p:txBody>
          <a:bodyPr rtlCol="0"/>
          <a:lstStyle/>
          <a:p>
            <a:fld id="{BE99D606-21D1-454D-B48B-FE4F435EAF31}" type="slidenum">
              <a:rPr lang="en-US" smtClean="0"/>
              <a:t>‹#›</a:t>
            </a:fld>
            <a:endParaRPr lang="en-US"/>
          </a:p>
        </p:txBody>
      </p:sp>
      <p:sp>
        <p:nvSpPr>
          <p:cNvPr id="23" name="Footer Placeholder 22"/>
          <p:cNvSpPr>
            <a:spLocks noGrp="1"/>
          </p:cNvSpPr>
          <p:nvPr>
            <p:ph type="ftr" sz="quarter" idx="16"/>
          </p:nvPr>
        </p:nvSpPr>
        <p:spPr/>
        <p:txBody>
          <a:bodyPr rtlCol="0"/>
          <a:lstStyle/>
          <a:p>
            <a:endParaRPr lang="en-US"/>
          </a:p>
        </p:txBody>
      </p:sp>
    </p:spTree>
    <p:extLst>
      <p:ext uri="{BB962C8B-B14F-4D97-AF65-F5344CB8AC3E}">
        <p14:creationId xmlns:p14="http://schemas.microsoft.com/office/powerpoint/2010/main" val="1145140376"/>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11684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3" name="Oval 12"/>
          <p:cNvSpPr/>
          <p:nvPr/>
        </p:nvSpPr>
        <p:spPr>
          <a:xfrm>
            <a:off x="10875264" y="5715000"/>
            <a:ext cx="73152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 name="Title 1"/>
          <p:cNvSpPr>
            <a:spLocks noGrp="1"/>
          </p:cNvSpPr>
          <p:nvPr>
            <p:ph type="title"/>
          </p:nvPr>
        </p:nvSpPr>
        <p:spPr>
          <a:xfrm rot="5400000">
            <a:off x="5518404" y="3124200"/>
            <a:ext cx="6309360" cy="6096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82296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9021064" y="264795"/>
            <a:ext cx="2032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119888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1" name="Rectangle 10"/>
          <p:cNvSpPr/>
          <p:nvPr/>
        </p:nvSpPr>
        <p:spPr bwMode="auto">
          <a:xfrm>
            <a:off x="11785600" y="0"/>
            <a:ext cx="4064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2" name="Straight Connector 11"/>
          <p:cNvSpPr>
            <a:spLocks noChangeShapeType="1"/>
          </p:cNvSpPr>
          <p:nvPr/>
        </p:nvSpPr>
        <p:spPr bwMode="auto">
          <a:xfrm>
            <a:off x="118872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9" name="Straight Connector 18"/>
          <p:cNvSpPr>
            <a:spLocks noChangeShapeType="1"/>
          </p:cNvSpPr>
          <p:nvPr/>
        </p:nvSpPr>
        <p:spPr bwMode="auto">
          <a:xfrm>
            <a:off x="83312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sz="1800" dirty="0"/>
          </a:p>
        </p:txBody>
      </p:sp>
      <p:sp>
        <p:nvSpPr>
          <p:cNvPr id="20" name="Straight Connector 19"/>
          <p:cNvSpPr>
            <a:spLocks noChangeShapeType="1"/>
          </p:cNvSpPr>
          <p:nvPr/>
        </p:nvSpPr>
        <p:spPr bwMode="auto">
          <a:xfrm>
            <a:off x="8256395"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sz="1800" dirty="0"/>
          </a:p>
        </p:txBody>
      </p:sp>
      <p:sp>
        <p:nvSpPr>
          <p:cNvPr id="17" name="Date Placeholder 16"/>
          <p:cNvSpPr>
            <a:spLocks noGrp="1"/>
          </p:cNvSpPr>
          <p:nvPr>
            <p:ph type="dt" sz="half" idx="10"/>
          </p:nvPr>
        </p:nvSpPr>
        <p:spPr/>
        <p:txBody>
          <a:bodyPr rtlCol="0"/>
          <a:lstStyle/>
          <a:p>
            <a:fld id="{AF758DBD-FD55-4F8D-8067-3DF7136A58C6}" type="datetimeFigureOut">
              <a:rPr lang="en-US" smtClean="0"/>
              <a:t>09-Mar-24</a:t>
            </a:fld>
            <a:endParaRPr lang="en-US"/>
          </a:p>
        </p:txBody>
      </p:sp>
      <p:sp>
        <p:nvSpPr>
          <p:cNvPr id="18" name="Slide Number Placeholder 17"/>
          <p:cNvSpPr>
            <a:spLocks noGrp="1"/>
          </p:cNvSpPr>
          <p:nvPr>
            <p:ph type="sldNum" sz="quarter" idx="11"/>
          </p:nvPr>
        </p:nvSpPr>
        <p:spPr/>
        <p:txBody>
          <a:bodyPr rtlCol="0"/>
          <a:lstStyle/>
          <a:p>
            <a:fld id="{BE99D606-21D1-454D-B48B-FE4F435EAF31}" type="slidenum">
              <a:rPr lang="en-US" smtClean="0"/>
              <a:t>‹#›</a:t>
            </a:fld>
            <a:endParaRPr lang="en-US"/>
          </a:p>
        </p:txBody>
      </p:sp>
      <p:sp>
        <p:nvSpPr>
          <p:cNvPr id="21" name="Footer Placeholder 20"/>
          <p:cNvSpPr>
            <a:spLocks noGrp="1"/>
          </p:cNvSpPr>
          <p:nvPr>
            <p:ph type="ftr" sz="quarter" idx="12"/>
          </p:nvPr>
        </p:nvSpPr>
        <p:spPr/>
        <p:txBody>
          <a:bodyPr rtlCol="0"/>
          <a:lstStyle/>
          <a:p>
            <a:endParaRPr lang="en-US"/>
          </a:p>
        </p:txBody>
      </p:sp>
    </p:spTree>
    <p:extLst>
      <p:ext uri="{BB962C8B-B14F-4D97-AF65-F5344CB8AC3E}">
        <p14:creationId xmlns:p14="http://schemas.microsoft.com/office/powerpoint/2010/main" val="7218397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F758DBD-FD55-4F8D-8067-3DF7136A58C6}" type="datetimeFigureOut">
              <a:rPr lang="en-US" smtClean="0"/>
              <a:t>09-Mar-24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99D606-21D1-454D-B48B-FE4F435EAF31}" type="slidenum">
              <a:rPr lang="en-US" smtClean="0"/>
              <a:t>‹#›</a:t>
            </a:fld>
            <a:endParaRPr lang="en-US"/>
          </a:p>
        </p:txBody>
      </p:sp>
    </p:spTree>
    <p:extLst>
      <p:ext uri="{BB962C8B-B14F-4D97-AF65-F5344CB8AC3E}">
        <p14:creationId xmlns:p14="http://schemas.microsoft.com/office/powerpoint/2010/main" val="1498411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0"/>
            <a:ext cx="22352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F758DBD-FD55-4F8D-8067-3DF7136A58C6}" type="datetimeFigureOut">
              <a:rPr lang="en-US" smtClean="0"/>
              <a:t>09-Mar-24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99D606-21D1-454D-B48B-FE4F435EAF31}" type="slidenum">
              <a:rPr lang="en-US" smtClean="0"/>
              <a:t>‹#›</a:t>
            </a:fld>
            <a:endParaRPr lang="en-US"/>
          </a:p>
        </p:txBody>
      </p:sp>
    </p:spTree>
    <p:extLst>
      <p:ext uri="{BB962C8B-B14F-4D97-AF65-F5344CB8AC3E}">
        <p14:creationId xmlns:p14="http://schemas.microsoft.com/office/powerpoint/2010/main" val="17004607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1214C8ED-127F-4407-B850-457218A8CAC9}" type="datetimeFigureOut">
              <a:rPr lang="en-US" smtClean="0"/>
              <a:t>09-Mar-24</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10063FA-B3C9-4044-ADD2-F5B74EE1E735}"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7251115"/>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11684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sz="1800" dirty="0"/>
          </a:p>
        </p:txBody>
      </p:sp>
      <p:sp>
        <p:nvSpPr>
          <p:cNvPr id="22" name="Title Placeholder 21"/>
          <p:cNvSpPr>
            <a:spLocks noGrp="1"/>
          </p:cNvSpPr>
          <p:nvPr>
            <p:ph type="title"/>
          </p:nvPr>
        </p:nvSpPr>
        <p:spPr>
          <a:xfrm>
            <a:off x="609600" y="274638"/>
            <a:ext cx="99568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609600" y="1600200"/>
            <a:ext cx="99568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10454640" y="1017843"/>
            <a:ext cx="2011680" cy="512064"/>
          </a:xfrm>
          <a:prstGeom prst="rect">
            <a:avLst/>
          </a:prstGeom>
        </p:spPr>
        <p:txBody>
          <a:bodyPr vert="horz" anchor="ctr" anchorCtr="0"/>
          <a:lstStyle>
            <a:lvl1pPr algn="r" eaLnBrk="1" latinLnBrk="0" hangingPunct="1">
              <a:defRPr kumimoji="0" sz="1200">
                <a:solidFill>
                  <a:schemeClr val="tx2"/>
                </a:solidFill>
              </a:defRPr>
            </a:lvl1pPr>
          </a:lstStyle>
          <a:p>
            <a:fld id="{AF758DBD-FD55-4F8D-8067-3DF7136A58C6}" type="datetimeFigureOut">
              <a:rPr lang="en-US" smtClean="0"/>
              <a:t>09-Mar-24</a:t>
            </a:fld>
            <a:endParaRPr lang="en-US"/>
          </a:p>
        </p:txBody>
      </p:sp>
      <p:sp>
        <p:nvSpPr>
          <p:cNvPr id="3" name="Footer Placeholder 2"/>
          <p:cNvSpPr>
            <a:spLocks noGrp="1"/>
          </p:cNvSpPr>
          <p:nvPr>
            <p:ph type="ftr" sz="quarter" idx="3"/>
          </p:nvPr>
        </p:nvSpPr>
        <p:spPr>
          <a:xfrm rot="5400000">
            <a:off x="9853648" y="3676280"/>
            <a:ext cx="3200400" cy="48768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1016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9" name="Straight Connector 8"/>
          <p:cNvSpPr>
            <a:spLocks noChangeShapeType="1"/>
          </p:cNvSpPr>
          <p:nvPr/>
        </p:nvSpPr>
        <p:spPr bwMode="auto">
          <a:xfrm>
            <a:off x="119888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0" name="Rectangle 9"/>
          <p:cNvSpPr/>
          <p:nvPr/>
        </p:nvSpPr>
        <p:spPr bwMode="auto">
          <a:xfrm>
            <a:off x="11785600" y="0"/>
            <a:ext cx="4064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1" name="Straight Connector 10"/>
          <p:cNvSpPr>
            <a:spLocks noChangeShapeType="1"/>
          </p:cNvSpPr>
          <p:nvPr/>
        </p:nvSpPr>
        <p:spPr bwMode="auto">
          <a:xfrm>
            <a:off x="118872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2" name="Oval 11"/>
          <p:cNvSpPr/>
          <p:nvPr/>
        </p:nvSpPr>
        <p:spPr>
          <a:xfrm>
            <a:off x="10875264" y="5715000"/>
            <a:ext cx="73152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3" name="Slide Number Placeholder 22"/>
          <p:cNvSpPr>
            <a:spLocks noGrp="1"/>
          </p:cNvSpPr>
          <p:nvPr>
            <p:ph type="sldNum" sz="quarter" idx="4"/>
          </p:nvPr>
        </p:nvSpPr>
        <p:spPr>
          <a:xfrm>
            <a:off x="10838688" y="5734050"/>
            <a:ext cx="812800" cy="521208"/>
          </a:xfrm>
          <a:prstGeom prst="rect">
            <a:avLst/>
          </a:prstGeom>
        </p:spPr>
        <p:txBody>
          <a:bodyPr vert="horz" anchor="ctr"/>
          <a:lstStyle>
            <a:lvl1pPr algn="ctr" eaLnBrk="1" latinLnBrk="0" hangingPunct="1">
              <a:defRPr kumimoji="0" sz="1400" b="1">
                <a:solidFill>
                  <a:srgbClr val="FFFFFF"/>
                </a:solidFill>
              </a:defRPr>
            </a:lvl1pPr>
          </a:lstStyle>
          <a:p>
            <a:fld id="{BE99D606-21D1-454D-B48B-FE4F435EAF31}" type="slidenum">
              <a:rPr lang="en-US" smtClean="0"/>
              <a:t>‹#›</a:t>
            </a:fld>
            <a:endParaRPr lang="en-US"/>
          </a:p>
        </p:txBody>
      </p:sp>
    </p:spTree>
    <p:extLst>
      <p:ext uri="{BB962C8B-B14F-4D97-AF65-F5344CB8AC3E}">
        <p14:creationId xmlns:p14="http://schemas.microsoft.com/office/powerpoint/2010/main" val="2884332674"/>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3AAE932-C3D1-39D6-DB08-A2C7F4ADD3D0}"/>
              </a:ext>
            </a:extLst>
          </p:cNvPr>
          <p:cNvSpPr txBox="1">
            <a:spLocks/>
          </p:cNvSpPr>
          <p:nvPr/>
        </p:nvSpPr>
        <p:spPr>
          <a:xfrm>
            <a:off x="1524000" y="1846903"/>
            <a:ext cx="9144000" cy="485603"/>
          </a:xfrm>
          <a:prstGeom prst="rect">
            <a:avLst/>
          </a:prstGeom>
        </p:spPr>
        <p:txBody>
          <a:bodyPr vert="horz" anchor="b">
            <a:normAutofit/>
          </a:bodyPr>
          <a:lstStyle>
            <a:lvl1pPr algn="l" rtl="0" eaLnBrk="1" latinLnBrk="0" hangingPunct="1">
              <a:spcBef>
                <a:spcPct val="0"/>
              </a:spcBef>
              <a:buNone/>
              <a:defRPr kumimoji="0" sz="3000" b="1" kern="1200" cap="small" baseline="0">
                <a:solidFill>
                  <a:schemeClr val="tx2"/>
                </a:solidFill>
                <a:latin typeface="+mj-lt"/>
                <a:ea typeface="+mj-ea"/>
                <a:cs typeface="+mj-cs"/>
              </a:defRPr>
            </a:lvl1pPr>
          </a:lstStyle>
          <a:p>
            <a:pPr algn="ctr" defTabSz="914400"/>
            <a:r>
              <a:rPr lang="en-US" sz="2400" dirty="0">
                <a:latin typeface="Arial" panose="020B0604020202020204" pitchFamily="34" charset="0"/>
                <a:cs typeface="Arial" panose="020B0604020202020204" pitchFamily="34" charset="0"/>
              </a:rPr>
              <a:t>Assessment 2: Presentation</a:t>
            </a:r>
          </a:p>
        </p:txBody>
      </p:sp>
      <p:sp>
        <p:nvSpPr>
          <p:cNvPr id="5" name="Subtitle 2">
            <a:extLst>
              <a:ext uri="{FF2B5EF4-FFF2-40B4-BE49-F238E27FC236}">
                <a16:creationId xmlns:a16="http://schemas.microsoft.com/office/drawing/2014/main" id="{4A1582EC-9C8E-D7EA-1275-6616EE6E9752}"/>
              </a:ext>
            </a:extLst>
          </p:cNvPr>
          <p:cNvSpPr txBox="1">
            <a:spLocks/>
          </p:cNvSpPr>
          <p:nvPr/>
        </p:nvSpPr>
        <p:spPr>
          <a:xfrm>
            <a:off x="1524000" y="2332506"/>
            <a:ext cx="9144000" cy="4222203"/>
          </a:xfrm>
          <a:prstGeom prst="rect">
            <a:avLst/>
          </a:prstGeom>
        </p:spPr>
        <p:txBody>
          <a:bodyPr vert="horz">
            <a:noAutofit/>
          </a:bodyPr>
          <a:lstStyle>
            <a:lvl1pPr marL="0" indent="0" algn="l" rtl="0" eaLnBrk="1" latinLnBrk="0" hangingPunct="1">
              <a:spcBef>
                <a:spcPts val="600"/>
              </a:spcBef>
              <a:buClr>
                <a:schemeClr val="accent1"/>
              </a:buClr>
              <a:buSzPct val="70000"/>
              <a:buFont typeface="Wingdings"/>
              <a:buNone/>
              <a:defRPr kumimoji="0" sz="1800" b="1" kern="1200">
                <a:solidFill>
                  <a:schemeClr val="tx2"/>
                </a:solidFill>
                <a:latin typeface="+mn-lt"/>
                <a:ea typeface="+mn-ea"/>
                <a:cs typeface="+mn-cs"/>
              </a:defRPr>
            </a:lvl1pPr>
            <a:lvl2pPr marL="457200" indent="0" algn="ctr" rtl="0" eaLnBrk="1" latinLnBrk="0" hangingPunct="1">
              <a:spcBef>
                <a:spcPct val="20000"/>
              </a:spcBef>
              <a:buClr>
                <a:schemeClr val="accent1"/>
              </a:buClr>
              <a:buSzPct val="80000"/>
              <a:buFont typeface="Wingdings 2"/>
              <a:buNone/>
              <a:defRPr kumimoji="0" sz="2100" kern="1200">
                <a:solidFill>
                  <a:schemeClr val="tx1"/>
                </a:solidFill>
                <a:latin typeface="+mn-lt"/>
                <a:ea typeface="+mn-ea"/>
                <a:cs typeface="+mn-cs"/>
              </a:defRPr>
            </a:lvl2pPr>
            <a:lvl3pPr marL="914400" indent="0" algn="ctr" rtl="0" eaLnBrk="1" latinLnBrk="0" hangingPunct="1">
              <a:spcBef>
                <a:spcPct val="20000"/>
              </a:spcBef>
              <a:buClr>
                <a:schemeClr val="accent1">
                  <a:shade val="75000"/>
                </a:schemeClr>
              </a:buClr>
              <a:buSzPct val="60000"/>
              <a:buFont typeface="Wingdings"/>
              <a:buNone/>
              <a:defRPr kumimoji="0" sz="1800" kern="1200">
                <a:solidFill>
                  <a:schemeClr val="tx1"/>
                </a:solidFill>
                <a:latin typeface="+mn-lt"/>
                <a:ea typeface="+mn-ea"/>
                <a:cs typeface="+mn-cs"/>
              </a:defRPr>
            </a:lvl3pPr>
            <a:lvl4pPr marL="1371600" indent="0" algn="ctr" rtl="0" eaLnBrk="1" latinLnBrk="0" hangingPunct="1">
              <a:spcBef>
                <a:spcPct val="20000"/>
              </a:spcBef>
              <a:buClr>
                <a:schemeClr val="accent1">
                  <a:tint val="60000"/>
                </a:schemeClr>
              </a:buClr>
              <a:buSzPct val="60000"/>
              <a:buFont typeface="Wingdings"/>
              <a:buNone/>
              <a:defRPr kumimoji="0" sz="1800" kern="1200">
                <a:solidFill>
                  <a:schemeClr val="tx1"/>
                </a:solidFill>
                <a:latin typeface="+mn-lt"/>
                <a:ea typeface="+mn-ea"/>
                <a:cs typeface="+mn-cs"/>
              </a:defRPr>
            </a:lvl4pPr>
            <a:lvl5pPr marL="1828800" indent="0" algn="ctr" rtl="0" eaLnBrk="1" latinLnBrk="0" hangingPunct="1">
              <a:spcBef>
                <a:spcPct val="20000"/>
              </a:spcBef>
              <a:buClr>
                <a:schemeClr val="accent2">
                  <a:tint val="60000"/>
                </a:schemeClr>
              </a:buClr>
              <a:buSzPct val="68000"/>
              <a:buFont typeface="Wingdings 2"/>
              <a:buNone/>
              <a:defRPr kumimoji="0" sz="1600" kern="1200">
                <a:solidFill>
                  <a:schemeClr val="tx1"/>
                </a:solidFill>
                <a:latin typeface="+mn-lt"/>
                <a:ea typeface="+mn-ea"/>
                <a:cs typeface="+mn-cs"/>
              </a:defRPr>
            </a:lvl5pPr>
            <a:lvl6pPr marL="2286000" indent="0" algn="ctr" rtl="0" eaLnBrk="1" latinLnBrk="0" hangingPunct="1">
              <a:spcBef>
                <a:spcPct val="20000"/>
              </a:spcBef>
              <a:buClr>
                <a:schemeClr val="accent1"/>
              </a:buClr>
              <a:buNone/>
              <a:defRPr kumimoji="0" sz="1600" kern="1200">
                <a:solidFill>
                  <a:schemeClr val="tx2"/>
                </a:solidFill>
                <a:latin typeface="+mn-lt"/>
                <a:ea typeface="+mn-ea"/>
                <a:cs typeface="+mn-cs"/>
              </a:defRPr>
            </a:lvl6pPr>
            <a:lvl7pPr marL="2743200" indent="0" algn="ctr" rtl="0" eaLnBrk="1" latinLnBrk="0" hangingPunct="1">
              <a:spcBef>
                <a:spcPct val="20000"/>
              </a:spcBef>
              <a:buClr>
                <a:schemeClr val="accent1">
                  <a:tint val="60000"/>
                </a:schemeClr>
              </a:buClr>
              <a:buSzPct val="60000"/>
              <a:buFont typeface="Wingdings"/>
              <a:buNone/>
              <a:defRPr kumimoji="0" sz="1400" kern="1200" baseline="0">
                <a:solidFill>
                  <a:schemeClr val="tx2"/>
                </a:solidFill>
                <a:latin typeface="+mn-lt"/>
                <a:ea typeface="+mn-ea"/>
                <a:cs typeface="+mn-cs"/>
              </a:defRPr>
            </a:lvl7pPr>
            <a:lvl8pPr marL="3200400" indent="0" algn="ctr" rtl="0" eaLnBrk="1" latinLnBrk="0" hangingPunct="1">
              <a:spcBef>
                <a:spcPct val="20000"/>
              </a:spcBef>
              <a:buClr>
                <a:schemeClr val="accent2"/>
              </a:buClr>
              <a:buNone/>
              <a:defRPr kumimoji="0" sz="1400" kern="1200" cap="small" baseline="0">
                <a:solidFill>
                  <a:schemeClr val="tx2"/>
                </a:solidFill>
                <a:latin typeface="+mn-lt"/>
                <a:ea typeface="+mn-ea"/>
                <a:cs typeface="+mn-cs"/>
              </a:defRPr>
            </a:lvl8pPr>
            <a:lvl9pPr marL="3657600" indent="0" algn="ctr" rtl="0" eaLnBrk="1" latinLnBrk="0" hangingPunct="1">
              <a:spcBef>
                <a:spcPct val="20000"/>
              </a:spcBef>
              <a:buClr>
                <a:schemeClr val="accent1">
                  <a:shade val="75000"/>
                </a:schemeClr>
              </a:buClr>
              <a:buNone/>
              <a:defRPr kumimoji="0" sz="1400" kern="1200" baseline="0">
                <a:solidFill>
                  <a:schemeClr val="tx2"/>
                </a:solidFill>
                <a:latin typeface="+mn-lt"/>
                <a:ea typeface="+mn-ea"/>
                <a:cs typeface="+mn-cs"/>
              </a:defRPr>
            </a:lvl9pPr>
          </a:lstStyle>
          <a:p>
            <a:pPr algn="ctr" defTabSz="914400">
              <a:lnSpc>
                <a:spcPct val="200000"/>
              </a:lnSpc>
            </a:pPr>
            <a:r>
              <a:rPr lang="en-GB" dirty="0">
                <a:solidFill>
                  <a:srgbClr val="000000"/>
                </a:solidFill>
                <a:latin typeface="Arial" panose="020B0604020202020204" pitchFamily="34" charset="0"/>
                <a:ea typeface="Calibri" panose="020F0502020204030204" pitchFamily="34" charset="0"/>
              </a:rPr>
              <a:t>Course: BA Business Management</a:t>
            </a:r>
          </a:p>
          <a:p>
            <a:pPr algn="ctr" defTabSz="914400">
              <a:lnSpc>
                <a:spcPct val="200000"/>
              </a:lnSpc>
            </a:pPr>
            <a:endParaRPr lang="en-US" dirty="0">
              <a:solidFill>
                <a:srgbClr val="000000"/>
              </a:solidFill>
              <a:latin typeface="Arial" panose="020B0604020202020204" pitchFamily="34" charset="0"/>
              <a:ea typeface="Calibri" panose="020F0502020204030204" pitchFamily="34" charset="0"/>
            </a:endParaRPr>
          </a:p>
          <a:p>
            <a:pPr algn="ctr" defTabSz="914400">
              <a:lnSpc>
                <a:spcPct val="150000"/>
              </a:lnSpc>
              <a:spcBef>
                <a:spcPts val="0"/>
              </a:spcBef>
            </a:pPr>
            <a:r>
              <a:rPr lang="en-GB" dirty="0">
                <a:solidFill>
                  <a:srgbClr val="000000"/>
                </a:solidFill>
                <a:latin typeface="Arial" panose="020B0604020202020204" pitchFamily="34" charset="0"/>
                <a:ea typeface="Calibri" panose="020F0502020204030204" pitchFamily="34" charset="0"/>
              </a:rPr>
              <a:t>Module name: International Business Communications </a:t>
            </a:r>
          </a:p>
          <a:p>
            <a:pPr algn="ctr" defTabSz="914400">
              <a:lnSpc>
                <a:spcPct val="150000"/>
              </a:lnSpc>
              <a:spcBef>
                <a:spcPts val="0"/>
              </a:spcBef>
            </a:pPr>
            <a:r>
              <a:rPr lang="en-GB" dirty="0">
                <a:solidFill>
                  <a:srgbClr val="000000"/>
                </a:solidFill>
                <a:latin typeface="Arial" panose="020B0604020202020204" pitchFamily="34" charset="0"/>
                <a:ea typeface="Calibri" panose="020F0502020204030204" pitchFamily="34" charset="0"/>
              </a:rPr>
              <a:t> Module Code: LCBB</a:t>
            </a:r>
            <a:r>
              <a:rPr lang="en-US" dirty="0">
                <a:solidFill>
                  <a:srgbClr val="000000"/>
                </a:solidFill>
                <a:latin typeface="Arial" panose="020B0604020202020204" pitchFamily="34" charset="0"/>
                <a:ea typeface="Calibri" panose="020F0502020204030204" pitchFamily="34" charset="0"/>
              </a:rPr>
              <a:t>6001</a:t>
            </a:r>
          </a:p>
          <a:p>
            <a:pPr algn="ctr" defTabSz="914400">
              <a:lnSpc>
                <a:spcPct val="150000"/>
              </a:lnSpc>
              <a:spcBef>
                <a:spcPts val="0"/>
              </a:spcBef>
            </a:pPr>
            <a:r>
              <a:rPr lang="en-GB" dirty="0">
                <a:solidFill>
                  <a:srgbClr val="000000"/>
                </a:solidFill>
                <a:latin typeface="Arial" panose="020B0604020202020204" pitchFamily="34" charset="0"/>
                <a:ea typeface="Calibri" panose="020F0502020204030204" pitchFamily="34" charset="0"/>
              </a:rPr>
              <a:t> Lecturer name: </a:t>
            </a:r>
            <a:r>
              <a:rPr lang="nl-NL" dirty="0">
                <a:solidFill>
                  <a:srgbClr val="000000"/>
                </a:solidFill>
                <a:latin typeface="Arial" panose="020B0604020202020204" pitchFamily="34" charset="0"/>
                <a:ea typeface="Calibri" panose="020F0502020204030204" pitchFamily="34" charset="0"/>
              </a:rPr>
              <a:t>Dr Charles Nwaogwugwu</a:t>
            </a:r>
          </a:p>
          <a:p>
            <a:pPr algn="ctr" defTabSz="914400">
              <a:lnSpc>
                <a:spcPct val="150000"/>
              </a:lnSpc>
              <a:spcBef>
                <a:spcPts val="0"/>
              </a:spcBef>
            </a:pPr>
            <a:endParaRPr lang="en-US" dirty="0">
              <a:solidFill>
                <a:srgbClr val="000000"/>
              </a:solidFill>
              <a:latin typeface="Arial" panose="020B0604020202020204" pitchFamily="34" charset="0"/>
              <a:ea typeface="Calibri" panose="020F0502020204030204" pitchFamily="34" charset="0"/>
            </a:endParaRPr>
          </a:p>
          <a:p>
            <a:pPr algn="ctr" defTabSz="914400">
              <a:lnSpc>
                <a:spcPct val="150000"/>
              </a:lnSpc>
              <a:spcBef>
                <a:spcPts val="0"/>
              </a:spcBef>
            </a:pPr>
            <a:r>
              <a:rPr lang="en-GB" dirty="0">
                <a:solidFill>
                  <a:srgbClr val="000000"/>
                </a:solidFill>
                <a:latin typeface="Arial" panose="020B0604020202020204" pitchFamily="34" charset="0"/>
                <a:ea typeface="Calibri" panose="020F0502020204030204" pitchFamily="34" charset="0"/>
              </a:rPr>
              <a:t>Student name: Krasimir Iliev</a:t>
            </a:r>
            <a:endParaRPr lang="en-US" dirty="0">
              <a:solidFill>
                <a:srgbClr val="000000"/>
              </a:solidFill>
              <a:latin typeface="Arial" panose="020B0604020202020204" pitchFamily="34" charset="0"/>
              <a:ea typeface="Calibri" panose="020F0502020204030204" pitchFamily="34" charset="0"/>
            </a:endParaRPr>
          </a:p>
          <a:p>
            <a:pPr algn="ctr" defTabSz="914400">
              <a:lnSpc>
                <a:spcPct val="150000"/>
              </a:lnSpc>
              <a:spcBef>
                <a:spcPts val="0"/>
              </a:spcBef>
            </a:pPr>
            <a:r>
              <a:rPr lang="en-GB" dirty="0">
                <a:solidFill>
                  <a:srgbClr val="000000"/>
                </a:solidFill>
                <a:latin typeface="Arial" panose="020B0604020202020204" pitchFamily="34" charset="0"/>
                <a:ea typeface="Calibri" panose="020F0502020204030204" pitchFamily="34" charset="0"/>
              </a:rPr>
              <a:t> Student ID: 2123464</a:t>
            </a:r>
            <a:endParaRPr lang="en-US" dirty="0">
              <a:solidFill>
                <a:srgbClr val="000000"/>
              </a:solidFill>
              <a:latin typeface="Arial" panose="020B0604020202020204" pitchFamily="34" charset="0"/>
              <a:ea typeface="Calibri" panose="020F0502020204030204" pitchFamily="34" charset="0"/>
            </a:endParaRPr>
          </a:p>
          <a:p>
            <a:pPr algn="ctr" defTabSz="914400">
              <a:lnSpc>
                <a:spcPct val="150000"/>
              </a:lnSpc>
              <a:spcBef>
                <a:spcPts val="0"/>
              </a:spcBef>
            </a:pPr>
            <a:r>
              <a:rPr lang="en-GB" dirty="0">
                <a:solidFill>
                  <a:srgbClr val="000000"/>
                </a:solidFill>
                <a:latin typeface="Arial" panose="020B0604020202020204" pitchFamily="34" charset="0"/>
                <a:ea typeface="Calibri" panose="020F0502020204030204" pitchFamily="34" charset="0"/>
              </a:rPr>
              <a:t> Submission Date: 05/04/2024</a:t>
            </a:r>
            <a:endParaRPr lang="en-US" dirty="0">
              <a:solidFill>
                <a:srgbClr val="000000"/>
              </a:solidFill>
              <a:latin typeface="Arial" panose="020B0604020202020204" pitchFamily="34" charset="0"/>
              <a:ea typeface="Calibri" panose="020F0502020204030204" pitchFamily="34" charset="0"/>
            </a:endParaRPr>
          </a:p>
          <a:p>
            <a:pPr algn="ctr" defTabSz="914400">
              <a:lnSpc>
                <a:spcPct val="150000"/>
              </a:lnSpc>
              <a:spcBef>
                <a:spcPts val="0"/>
              </a:spcBef>
            </a:pPr>
            <a:r>
              <a:rPr lang="en-GB" dirty="0">
                <a:solidFill>
                  <a:srgbClr val="000000"/>
                </a:solidFill>
                <a:latin typeface="Arial" panose="020B0604020202020204" pitchFamily="34" charset="0"/>
                <a:ea typeface="Calibri" panose="020F0502020204030204" pitchFamily="34" charset="0"/>
              </a:rPr>
              <a:t> </a:t>
            </a:r>
            <a:endParaRPr lang="en-US" dirty="0">
              <a:solidFill>
                <a:srgbClr val="000000"/>
              </a:solidFill>
              <a:latin typeface="Arial" panose="020B0604020202020204" pitchFamily="34" charset="0"/>
              <a:ea typeface="Calibri" panose="020F0502020204030204" pitchFamily="34" charset="0"/>
            </a:endParaRPr>
          </a:p>
        </p:txBody>
      </p:sp>
      <p:pic>
        <p:nvPicPr>
          <p:cNvPr id="6" name="Picture 5" descr="Text&#10;&#10;Description automatically generated">
            <a:extLst>
              <a:ext uri="{FF2B5EF4-FFF2-40B4-BE49-F238E27FC236}">
                <a16:creationId xmlns:a16="http://schemas.microsoft.com/office/drawing/2014/main" id="{B0CEB6C4-4E48-198C-11C3-446EF1F79E4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015740" y="0"/>
            <a:ext cx="4160520" cy="195580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Table of Content</a:t>
            </a:r>
            <a:endParaRPr lang="en-US" dirty="0">
              <a:latin typeface="Times New Roman" pitchFamily="18" charset="0"/>
              <a:cs typeface="Times New Roman" pitchFamily="18" charset="0"/>
            </a:endParaRPr>
          </a:p>
        </p:txBody>
      </p:sp>
      <p:sp>
        <p:nvSpPr>
          <p:cNvPr id="3" name="Content Placeholder 2"/>
          <p:cNvSpPr>
            <a:spLocks noGrp="1"/>
          </p:cNvSpPr>
          <p:nvPr>
            <p:ph sz="quarter" idx="1"/>
          </p:nvPr>
        </p:nvSpPr>
        <p:spPr/>
        <p:txBody>
          <a:bodyPr>
            <a:normAutofit fontScale="92500" lnSpcReduction="20000"/>
          </a:bodyPr>
          <a:lstStyle/>
          <a:p>
            <a:pPr lvl="0">
              <a:lnSpc>
                <a:spcPct val="150000"/>
              </a:lnSpc>
            </a:pPr>
            <a:r>
              <a:rPr lang="en-US" sz="2800" dirty="0">
                <a:latin typeface="Times New Roman" pitchFamily="18" charset="0"/>
                <a:cs typeface="Times New Roman" pitchFamily="18" charset="0"/>
              </a:rPr>
              <a:t>Introduction</a:t>
            </a:r>
          </a:p>
          <a:p>
            <a:pPr lvl="0">
              <a:lnSpc>
                <a:spcPct val="150000"/>
              </a:lnSpc>
            </a:pPr>
            <a:r>
              <a:rPr lang="en-US" sz="2800" dirty="0">
                <a:latin typeface="Times New Roman" pitchFamily="18" charset="0"/>
                <a:cs typeface="Times New Roman" pitchFamily="18" charset="0"/>
              </a:rPr>
              <a:t>Introduce German Culture</a:t>
            </a:r>
          </a:p>
          <a:p>
            <a:pPr lvl="0">
              <a:lnSpc>
                <a:spcPct val="150000"/>
              </a:lnSpc>
            </a:pPr>
            <a:r>
              <a:rPr lang="en-US" sz="2800" dirty="0">
                <a:latin typeface="Times New Roman" pitchFamily="18" charset="0"/>
                <a:cs typeface="Times New Roman" pitchFamily="18" charset="0"/>
              </a:rPr>
              <a:t>Success and failure in a culture</a:t>
            </a:r>
          </a:p>
          <a:p>
            <a:pPr lvl="0">
              <a:lnSpc>
                <a:spcPct val="150000"/>
              </a:lnSpc>
            </a:pPr>
            <a:r>
              <a:rPr lang="en-US" sz="2800" dirty="0">
                <a:latin typeface="Times New Roman" pitchFamily="18" charset="0"/>
                <a:cs typeface="Times New Roman" pitchFamily="18" charset="0"/>
              </a:rPr>
              <a:t>Culture Sensitivity </a:t>
            </a:r>
          </a:p>
          <a:p>
            <a:pPr lvl="0">
              <a:lnSpc>
                <a:spcPct val="150000"/>
              </a:lnSpc>
            </a:pPr>
            <a:r>
              <a:rPr lang="en-US" sz="2800" dirty="0">
                <a:latin typeface="Times New Roman" pitchFamily="18" charset="0"/>
                <a:cs typeface="Times New Roman" pitchFamily="18" charset="0"/>
              </a:rPr>
              <a:t>Hofstede Culture Dimensions UK and Germany</a:t>
            </a:r>
          </a:p>
          <a:p>
            <a:pPr lvl="0">
              <a:lnSpc>
                <a:spcPct val="150000"/>
              </a:lnSpc>
            </a:pPr>
            <a:r>
              <a:rPr lang="en-US" sz="2800" dirty="0">
                <a:latin typeface="Times New Roman" pitchFamily="18" charset="0"/>
                <a:cs typeface="Times New Roman" pitchFamily="18" charset="0"/>
              </a:rPr>
              <a:t>Recommendation</a:t>
            </a:r>
          </a:p>
          <a:p>
            <a:pPr lvl="0">
              <a:lnSpc>
                <a:spcPct val="150000"/>
              </a:lnSpc>
            </a:pPr>
            <a:r>
              <a:rPr lang="en-US" sz="2800" dirty="0">
                <a:latin typeface="Times New Roman" pitchFamily="18" charset="0"/>
                <a:cs typeface="Times New Roman" pitchFamily="18" charset="0"/>
              </a:rPr>
              <a:t>Conclusion</a:t>
            </a:r>
          </a:p>
          <a:p>
            <a:pPr lvl="0">
              <a:lnSpc>
                <a:spcPct val="150000"/>
              </a:lnSpc>
            </a:pPr>
            <a:r>
              <a:rPr lang="en-US" sz="2800" dirty="0">
                <a:latin typeface="Times New Roman" pitchFamily="18" charset="0"/>
                <a:cs typeface="Times New Roman" pitchFamily="18" charset="0"/>
              </a:rPr>
              <a:t>Reference List</a:t>
            </a:r>
          </a:p>
          <a:p>
            <a:pPr>
              <a:lnSpc>
                <a:spcPct val="150000"/>
              </a:lnSpc>
            </a:pPr>
            <a:endParaRPr lang="en-US" sz="28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itchFamily="18" charset="0"/>
                <a:cs typeface="Times New Roman" pitchFamily="18" charset="0"/>
              </a:rPr>
              <a:t>Introduction</a:t>
            </a:r>
            <a:endParaRPr lang="en-US" sz="3600" dirty="0">
              <a:latin typeface="Times New Roman" pitchFamily="18" charset="0"/>
              <a:cs typeface="Times New Roman" pitchFamily="18" charset="0"/>
            </a:endParaRPr>
          </a:p>
        </p:txBody>
      </p:sp>
      <p:sp>
        <p:nvSpPr>
          <p:cNvPr id="3" name="Content Placeholder 2"/>
          <p:cNvSpPr>
            <a:spLocks noGrp="1"/>
          </p:cNvSpPr>
          <p:nvPr>
            <p:ph sz="quarter" idx="1"/>
          </p:nvPr>
        </p:nvSpPr>
        <p:spPr/>
        <p:txBody>
          <a:bodyPr>
            <a:normAutofit/>
          </a:bodyPr>
          <a:lstStyle/>
          <a:p>
            <a:pPr algn="just">
              <a:lnSpc>
                <a:spcPct val="150000"/>
              </a:lnSpc>
              <a:spcBef>
                <a:spcPts val="0"/>
              </a:spcBef>
            </a:pPr>
            <a:r>
              <a:rPr lang="en-US" sz="2800" dirty="0">
                <a:latin typeface="Times New Roman" pitchFamily="18" charset="0"/>
                <a:cs typeface="Times New Roman" pitchFamily="18" charset="0"/>
              </a:rPr>
              <a:t>The presentation demonstrates the cultural challenges and difficulties identified in German Culture. </a:t>
            </a:r>
          </a:p>
          <a:p>
            <a:pPr algn="just">
              <a:lnSpc>
                <a:spcPct val="150000"/>
              </a:lnSpc>
              <a:spcBef>
                <a:spcPts val="0"/>
              </a:spcBef>
            </a:pPr>
            <a:r>
              <a:rPr lang="en-US" sz="2800" dirty="0">
                <a:latin typeface="Times New Roman" pitchFamily="18" charset="0"/>
                <a:cs typeface="Times New Roman" pitchFamily="18" charset="0"/>
              </a:rPr>
              <a:t>It shows cultural similarities and variations between the UK and Germany.</a:t>
            </a:r>
          </a:p>
          <a:p>
            <a:pPr algn="just">
              <a:lnSpc>
                <a:spcPct val="150000"/>
              </a:lnSpc>
              <a:spcBef>
                <a:spcPts val="0"/>
              </a:spcBef>
            </a:pPr>
            <a:r>
              <a:rPr lang="en-US" sz="2800" dirty="0">
                <a:latin typeface="Times New Roman" pitchFamily="18" charset="0"/>
                <a:cs typeface="Times New Roman" pitchFamily="18" charset="0"/>
              </a:rPr>
              <a:t>The presentation explains Iceland's success in Germany for organizational growth and earning huge revenue. </a:t>
            </a:r>
          </a:p>
          <a:p>
            <a:pPr algn="just">
              <a:lnSpc>
                <a:spcPct val="150000"/>
              </a:lnSpc>
              <a:spcBef>
                <a:spcPts val="0"/>
              </a:spcBef>
            </a:pPr>
            <a:endParaRPr lang="en-US" sz="2800"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itchFamily="18" charset="0"/>
                <a:cs typeface="Times New Roman" pitchFamily="18" charset="0"/>
              </a:rPr>
              <a:t>Introduce German Culture</a:t>
            </a:r>
            <a:endParaRPr lang="en-US" sz="3600"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1981200" y="1600200"/>
            <a:ext cx="3886200" cy="4873752"/>
          </a:xfrm>
        </p:spPr>
        <p:txBody>
          <a:bodyPr>
            <a:normAutofit fontScale="77500" lnSpcReduction="20000"/>
          </a:bodyPr>
          <a:lstStyle/>
          <a:p>
            <a:pPr algn="just">
              <a:lnSpc>
                <a:spcPct val="150000"/>
              </a:lnSpc>
              <a:spcBef>
                <a:spcPts val="0"/>
              </a:spcBef>
            </a:pPr>
            <a:r>
              <a:rPr lang="en-US" sz="2800" dirty="0">
                <a:latin typeface="Times New Roman" pitchFamily="18" charset="0"/>
                <a:cs typeface="Times New Roman" pitchFamily="18" charset="0"/>
              </a:rPr>
              <a:t>Germans are considered as masters of planning, thinking, and doing specific things. </a:t>
            </a:r>
          </a:p>
          <a:p>
            <a:pPr algn="just">
              <a:lnSpc>
                <a:spcPct val="150000"/>
              </a:lnSpc>
              <a:spcBef>
                <a:spcPts val="0"/>
              </a:spcBef>
            </a:pPr>
            <a:r>
              <a:rPr lang="en-US" sz="2800" dirty="0">
                <a:latin typeface="Times New Roman" pitchFamily="18" charset="0"/>
                <a:cs typeface="Times New Roman" pitchFamily="18" charset="0"/>
              </a:rPr>
              <a:t>Rules and regulations allow people who are expected to plan their lives (Amelung et al., 2024). </a:t>
            </a:r>
          </a:p>
          <a:p>
            <a:pPr algn="just">
              <a:lnSpc>
                <a:spcPct val="150000"/>
              </a:lnSpc>
              <a:spcBef>
                <a:spcPts val="0"/>
              </a:spcBef>
            </a:pPr>
            <a:r>
              <a:rPr lang="en-US" sz="2800" dirty="0">
                <a:latin typeface="Times New Roman" pitchFamily="18" charset="0"/>
                <a:cs typeface="Times New Roman" pitchFamily="18" charset="0"/>
              </a:rPr>
              <a:t>German people evidence to their devotion to good preparation, and promptness </a:t>
            </a:r>
          </a:p>
          <a:p>
            <a:pPr algn="just">
              <a:lnSpc>
                <a:spcPct val="150000"/>
              </a:lnSpc>
              <a:spcBef>
                <a:spcPts val="0"/>
              </a:spcBef>
            </a:pPr>
            <a:endParaRPr lang="en-US" sz="2800" dirty="0">
              <a:latin typeface="Times New Roman" pitchFamily="18" charset="0"/>
              <a:cs typeface="Times New Roman" pitchFamily="18" charset="0"/>
            </a:endParaRPr>
          </a:p>
        </p:txBody>
      </p:sp>
      <p:pic>
        <p:nvPicPr>
          <p:cNvPr id="4" name="Picture 3"/>
          <p:cNvPicPr/>
          <p:nvPr/>
        </p:nvPicPr>
        <p:blipFill>
          <a:blip r:embed="rId3"/>
          <a:srcRect b="23866"/>
          <a:stretch>
            <a:fillRect/>
          </a:stretch>
        </p:blipFill>
        <p:spPr bwMode="auto">
          <a:xfrm>
            <a:off x="6324600" y="1676400"/>
            <a:ext cx="3810000" cy="3831866"/>
          </a:xfrm>
          <a:prstGeom prst="rect">
            <a:avLst/>
          </a:prstGeom>
          <a:ln>
            <a:noFill/>
          </a:ln>
          <a:effectLst>
            <a:softEdge rad="11250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itchFamily="18" charset="0"/>
                <a:cs typeface="Times New Roman" pitchFamily="18" charset="0"/>
              </a:rPr>
              <a:t>Failure toward culture</a:t>
            </a:r>
            <a:endParaRPr lang="en-US" sz="3600"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6019800" y="1600200"/>
            <a:ext cx="3733800" cy="4873752"/>
          </a:xfrm>
        </p:spPr>
        <p:txBody>
          <a:bodyPr>
            <a:normAutofit/>
          </a:bodyPr>
          <a:lstStyle/>
          <a:p>
            <a:pPr lvl="0" algn="just">
              <a:lnSpc>
                <a:spcPct val="150000"/>
              </a:lnSpc>
            </a:pPr>
            <a:r>
              <a:rPr lang="en-US" sz="2800" dirty="0">
                <a:latin typeface="Times New Roman" pitchFamily="18" charset="0"/>
                <a:cs typeface="Times New Roman" pitchFamily="18" charset="0"/>
              </a:rPr>
              <a:t>Health and Welfare Issues</a:t>
            </a:r>
          </a:p>
          <a:p>
            <a:pPr lvl="0" algn="just">
              <a:lnSpc>
                <a:spcPct val="150000"/>
              </a:lnSpc>
            </a:pPr>
            <a:r>
              <a:rPr lang="en-US" sz="2800" dirty="0">
                <a:latin typeface="Times New Roman" pitchFamily="18" charset="0"/>
                <a:cs typeface="Times New Roman" pitchFamily="18" charset="0"/>
              </a:rPr>
              <a:t>Language Barrier (Battistella et al., 2024)</a:t>
            </a:r>
          </a:p>
          <a:p>
            <a:pPr lvl="0" algn="just">
              <a:lnSpc>
                <a:spcPct val="150000"/>
              </a:lnSpc>
            </a:pPr>
            <a:r>
              <a:rPr lang="en-US" sz="2800" dirty="0">
                <a:latin typeface="Times New Roman" pitchFamily="18" charset="0"/>
                <a:cs typeface="Times New Roman" pitchFamily="18" charset="0"/>
              </a:rPr>
              <a:t>High cost of living</a:t>
            </a:r>
          </a:p>
          <a:p>
            <a:pPr algn="just">
              <a:lnSpc>
                <a:spcPct val="150000"/>
              </a:lnSpc>
            </a:pPr>
            <a:endParaRPr lang="en-US" sz="2800" dirty="0">
              <a:latin typeface="Times New Roman" pitchFamily="18" charset="0"/>
              <a:cs typeface="Times New Roman" pitchFamily="18" charset="0"/>
            </a:endParaRPr>
          </a:p>
        </p:txBody>
      </p:sp>
      <p:pic>
        <p:nvPicPr>
          <p:cNvPr id="4" name="Picture 3"/>
          <p:cNvPicPr/>
          <p:nvPr/>
        </p:nvPicPr>
        <p:blipFill>
          <a:blip r:embed="rId3" cstate="print"/>
          <a:stretch>
            <a:fillRect/>
          </a:stretch>
        </p:blipFill>
        <p:spPr bwMode="auto">
          <a:xfrm>
            <a:off x="1981200" y="1676400"/>
            <a:ext cx="3962400" cy="4218940"/>
          </a:xfrm>
          <a:prstGeom prst="rect">
            <a:avLst/>
          </a:prstGeom>
          <a:ln>
            <a:noFill/>
          </a:ln>
          <a:effectLst>
            <a:softEdge rad="11250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itchFamily="18" charset="0"/>
                <a:cs typeface="Times New Roman" pitchFamily="18" charset="0"/>
              </a:rPr>
              <a:t>Culture Sensitivity</a:t>
            </a:r>
            <a:endParaRPr lang="en-US" sz="3600"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1981200" y="1600200"/>
            <a:ext cx="4038600" cy="4873752"/>
          </a:xfrm>
        </p:spPr>
        <p:txBody>
          <a:bodyPr>
            <a:normAutofit fontScale="77500" lnSpcReduction="20000"/>
          </a:bodyPr>
          <a:lstStyle/>
          <a:p>
            <a:pPr lvl="0" algn="just">
              <a:lnSpc>
                <a:spcPct val="150000"/>
              </a:lnSpc>
            </a:pPr>
            <a:r>
              <a:rPr lang="en-US" sz="2800" dirty="0">
                <a:latin typeface="Times New Roman" pitchFamily="18" charset="0"/>
                <a:cs typeface="Times New Roman" pitchFamily="18" charset="0"/>
              </a:rPr>
              <a:t>Cultural sensitivity means that the therapist is making accommodations for lifestyle and culture to offer therapeutic service. </a:t>
            </a:r>
          </a:p>
          <a:p>
            <a:pPr lvl="0" algn="just">
              <a:lnSpc>
                <a:spcPct val="150000"/>
              </a:lnSpc>
            </a:pPr>
            <a:r>
              <a:rPr lang="en-US" sz="2800" dirty="0">
                <a:latin typeface="Times New Roman" pitchFamily="18" charset="0"/>
                <a:cs typeface="Times New Roman" pitchFamily="18" charset="0"/>
              </a:rPr>
              <a:t>Greater access to staff care and satisfaction (Amelung et al., 2024)</a:t>
            </a:r>
          </a:p>
          <a:p>
            <a:pPr lvl="0" algn="just">
              <a:lnSpc>
                <a:spcPct val="150000"/>
              </a:lnSpc>
            </a:pPr>
            <a:r>
              <a:rPr lang="en-US" sz="2800" dirty="0">
                <a:latin typeface="Times New Roman" pitchFamily="18" charset="0"/>
                <a:cs typeface="Times New Roman" pitchFamily="18" charset="0"/>
              </a:rPr>
              <a:t>Market opportunities for partnering with clients</a:t>
            </a:r>
          </a:p>
          <a:p>
            <a:pPr algn="just">
              <a:lnSpc>
                <a:spcPct val="150000"/>
              </a:lnSpc>
            </a:pPr>
            <a:endParaRPr lang="en-US" sz="2800" dirty="0">
              <a:latin typeface="Times New Roman" pitchFamily="18" charset="0"/>
              <a:cs typeface="Times New Roman" pitchFamily="18" charset="0"/>
            </a:endParaRPr>
          </a:p>
        </p:txBody>
      </p:sp>
      <p:pic>
        <p:nvPicPr>
          <p:cNvPr id="4" name="Picture 3"/>
          <p:cNvPicPr/>
          <p:nvPr/>
        </p:nvPicPr>
        <p:blipFill>
          <a:blip r:embed="rId3"/>
          <a:stretch>
            <a:fillRect/>
          </a:stretch>
        </p:blipFill>
        <p:spPr bwMode="auto">
          <a:xfrm>
            <a:off x="6400801" y="1600200"/>
            <a:ext cx="3735705" cy="3732530"/>
          </a:xfrm>
          <a:prstGeom prst="rect">
            <a:avLst/>
          </a:prstGeom>
          <a:ln>
            <a:noFill/>
          </a:ln>
          <a:effectLst>
            <a:softEdge rad="112500"/>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Times New Roman" pitchFamily="18" charset="0"/>
                <a:cs typeface="Times New Roman" pitchFamily="18" charset="0"/>
              </a:rPr>
              <a:t>Hofstede's Culture Dimensions UK and Germany</a:t>
            </a:r>
            <a:endParaRPr lang="en-US" dirty="0">
              <a:latin typeface="Times New Roman" pitchFamily="18" charset="0"/>
              <a:cs typeface="Times New Roman" pitchFamily="18" charset="0"/>
            </a:endParaRPr>
          </a:p>
        </p:txBody>
      </p:sp>
      <p:pic>
        <p:nvPicPr>
          <p:cNvPr id="4" name="Content Placeholder 3"/>
          <p:cNvPicPr>
            <a:picLocks noGrp="1"/>
          </p:cNvPicPr>
          <p:nvPr>
            <p:ph sz="quarter" idx="1"/>
          </p:nvPr>
        </p:nvPicPr>
        <p:blipFill>
          <a:blip r:embed="rId3"/>
          <a:stretch>
            <a:fillRect/>
          </a:stretch>
        </p:blipFill>
        <p:spPr bwMode="auto">
          <a:xfrm>
            <a:off x="1981200" y="1676400"/>
            <a:ext cx="7924800" cy="4419600"/>
          </a:xfrm>
          <a:prstGeom prst="rect">
            <a:avLst/>
          </a:prstGeom>
          <a:ln>
            <a:noFill/>
          </a:ln>
          <a:effectLst>
            <a:softEdge rad="112500"/>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Times New Roman" pitchFamily="18" charset="0"/>
                <a:cs typeface="Times New Roman" pitchFamily="18" charset="0"/>
              </a:rPr>
              <a:t>Recommendation</a:t>
            </a:r>
            <a:endParaRPr lang="en-US" sz="3200"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2362200" y="1676400"/>
            <a:ext cx="7239000" cy="4797552"/>
          </a:xfrm>
        </p:spPr>
        <p:txBody>
          <a:bodyPr>
            <a:normAutofit/>
          </a:bodyPr>
          <a:lstStyle/>
          <a:p>
            <a:pPr lvl="0" algn="just">
              <a:lnSpc>
                <a:spcPct val="150000"/>
              </a:lnSpc>
            </a:pPr>
            <a:r>
              <a:rPr lang="en-US" sz="3200" dirty="0">
                <a:latin typeface="Times New Roman" pitchFamily="18" charset="0"/>
                <a:cs typeface="Times New Roman" pitchFamily="18" charset="0"/>
              </a:rPr>
              <a:t>Immersing in German Culture</a:t>
            </a:r>
          </a:p>
          <a:p>
            <a:pPr lvl="0" algn="just">
              <a:lnSpc>
                <a:spcPct val="150000"/>
              </a:lnSpc>
            </a:pPr>
            <a:r>
              <a:rPr lang="en-US" sz="3200" dirty="0">
                <a:latin typeface="Times New Roman" pitchFamily="18" charset="0"/>
                <a:cs typeface="Times New Roman" pitchFamily="18" charset="0"/>
              </a:rPr>
              <a:t>Stay open-minded (</a:t>
            </a:r>
            <a:r>
              <a:rPr lang="en-US" sz="3200" dirty="0" err="1">
                <a:latin typeface="Times New Roman" pitchFamily="18" charset="0"/>
                <a:cs typeface="Times New Roman" pitchFamily="18" charset="0"/>
              </a:rPr>
              <a:t>Schmidtke</a:t>
            </a:r>
            <a:r>
              <a:rPr lang="en-US" sz="3200" dirty="0">
                <a:latin typeface="Times New Roman" pitchFamily="18" charset="0"/>
                <a:cs typeface="Times New Roman" pitchFamily="18" charset="0"/>
              </a:rPr>
              <a:t>, 2024)</a:t>
            </a:r>
          </a:p>
          <a:p>
            <a:pPr lvl="0" algn="just">
              <a:lnSpc>
                <a:spcPct val="150000"/>
              </a:lnSpc>
            </a:pPr>
            <a:r>
              <a:rPr lang="en-US" sz="3200" dirty="0">
                <a:latin typeface="Times New Roman" pitchFamily="18" charset="0"/>
                <a:cs typeface="Times New Roman" pitchFamily="18" charset="0"/>
              </a:rPr>
              <a:t>Keep at it, and live the culture</a:t>
            </a:r>
          </a:p>
          <a:p>
            <a:pPr algn="just">
              <a:lnSpc>
                <a:spcPct val="150000"/>
              </a:lnSpc>
            </a:pPr>
            <a:endParaRPr lang="en-US" sz="3200" dirty="0">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itchFamily="18" charset="0"/>
                <a:cs typeface="Times New Roman" pitchFamily="18" charset="0"/>
              </a:rPr>
              <a:t>Conclusion</a:t>
            </a:r>
            <a:endParaRPr lang="en-US" sz="3600" dirty="0">
              <a:latin typeface="Times New Roman" pitchFamily="18" charset="0"/>
              <a:cs typeface="Times New Roman" pitchFamily="18" charset="0"/>
            </a:endParaRPr>
          </a:p>
        </p:txBody>
      </p:sp>
      <p:sp>
        <p:nvSpPr>
          <p:cNvPr id="3" name="Content Placeholder 2"/>
          <p:cNvSpPr>
            <a:spLocks noGrp="1"/>
          </p:cNvSpPr>
          <p:nvPr>
            <p:ph sz="quarter" idx="1"/>
          </p:nvPr>
        </p:nvSpPr>
        <p:spPr/>
        <p:txBody>
          <a:bodyPr>
            <a:normAutofit/>
          </a:bodyPr>
          <a:lstStyle/>
          <a:p>
            <a:pPr lvl="0" algn="just">
              <a:lnSpc>
                <a:spcPct val="150000"/>
              </a:lnSpc>
            </a:pPr>
            <a:r>
              <a:rPr lang="en-US" sz="2800" dirty="0">
                <a:latin typeface="Times New Roman" pitchFamily="18" charset="0"/>
                <a:cs typeface="Times New Roman" pitchFamily="18" charset="0"/>
              </a:rPr>
              <a:t>In conclusion, the presentation examines the German culture and atmosphere of British firms. </a:t>
            </a:r>
          </a:p>
          <a:p>
            <a:pPr lvl="0" algn="just">
              <a:lnSpc>
                <a:spcPct val="150000"/>
              </a:lnSpc>
            </a:pPr>
            <a:r>
              <a:rPr lang="en-US" sz="2800" dirty="0">
                <a:latin typeface="Times New Roman" pitchFamily="18" charset="0"/>
                <a:cs typeface="Times New Roman" pitchFamily="18" charset="0"/>
              </a:rPr>
              <a:t>The presentation evaluates the failure of German culture and cultural sensitivity to improve organizational effectiveness. </a:t>
            </a:r>
          </a:p>
          <a:p>
            <a:pPr lvl="0" algn="just">
              <a:lnSpc>
                <a:spcPct val="150000"/>
              </a:lnSpc>
            </a:pPr>
            <a:r>
              <a:rPr lang="en-US" sz="2800" dirty="0">
                <a:latin typeface="Times New Roman" pitchFamily="18" charset="0"/>
                <a:cs typeface="Times New Roman" pitchFamily="18" charset="0"/>
              </a:rPr>
              <a:t>It shows Hofstede's model and suggestions to overcome German challenges for organizational growth. </a:t>
            </a:r>
          </a:p>
          <a:p>
            <a:pPr algn="just">
              <a:lnSpc>
                <a:spcPct val="150000"/>
              </a:lnSpc>
            </a:pPr>
            <a:endParaRPr lang="en-US" sz="2800" dirty="0">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itchFamily="18" charset="0"/>
                <a:cs typeface="Times New Roman" pitchFamily="18" charset="0"/>
              </a:rPr>
              <a:t>Reference List</a:t>
            </a:r>
            <a:endParaRPr lang="en-US" sz="3600"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1981200" y="1600200"/>
            <a:ext cx="7924800" cy="4873752"/>
          </a:xfrm>
        </p:spPr>
        <p:txBody>
          <a:bodyPr>
            <a:noAutofit/>
          </a:bodyPr>
          <a:lstStyle/>
          <a:p>
            <a:pPr algn="just">
              <a:lnSpc>
                <a:spcPct val="150000"/>
              </a:lnSpc>
            </a:pPr>
            <a:r>
              <a:rPr lang="en-US" sz="1200" dirty="0">
                <a:latin typeface="Times New Roman" pitchFamily="18" charset="0"/>
                <a:cs typeface="Times New Roman" pitchFamily="18" charset="0"/>
              </a:rPr>
              <a:t>Amelung, N., </a:t>
            </a:r>
            <a:r>
              <a:rPr lang="en-US" sz="1200" dirty="0" err="1">
                <a:latin typeface="Times New Roman" pitchFamily="18" charset="0"/>
                <a:cs typeface="Times New Roman" pitchFamily="18" charset="0"/>
              </a:rPr>
              <a:t>Scheel</a:t>
            </a:r>
            <a:r>
              <a:rPr lang="en-US" sz="1200" dirty="0">
                <a:latin typeface="Times New Roman" pitchFamily="18" charset="0"/>
                <a:cs typeface="Times New Roman" pitchFamily="18" charset="0"/>
              </a:rPr>
              <a:t>, S. and van </a:t>
            </a:r>
            <a:r>
              <a:rPr lang="en-US" sz="1200" dirty="0" err="1">
                <a:latin typeface="Times New Roman" pitchFamily="18" charset="0"/>
                <a:cs typeface="Times New Roman" pitchFamily="18" charset="0"/>
              </a:rPr>
              <a:t>Reekum</a:t>
            </a:r>
            <a:r>
              <a:rPr lang="en-US" sz="1200" dirty="0">
                <a:latin typeface="Times New Roman" pitchFamily="18" charset="0"/>
                <a:cs typeface="Times New Roman" pitchFamily="18" charset="0"/>
              </a:rPr>
              <a:t>, R., 2024. Reinventing the politics of knowledge production in migration studies: Introduction to the special issue. </a:t>
            </a:r>
            <a:r>
              <a:rPr lang="en-US" sz="1200" i="1" dirty="0">
                <a:latin typeface="Times New Roman" pitchFamily="18" charset="0"/>
                <a:cs typeface="Times New Roman" pitchFamily="18" charset="0"/>
              </a:rPr>
              <a:t>Journal of Ethnic and Migration Studies</a:t>
            </a:r>
            <a:r>
              <a:rPr lang="en-US" sz="1200" dirty="0">
                <a:latin typeface="Times New Roman" pitchFamily="18" charset="0"/>
                <a:cs typeface="Times New Roman" pitchFamily="18" charset="0"/>
              </a:rPr>
              <a:t>, pp.1-25. </a:t>
            </a:r>
          </a:p>
          <a:p>
            <a:pPr algn="just">
              <a:lnSpc>
                <a:spcPct val="150000"/>
              </a:lnSpc>
            </a:pPr>
            <a:r>
              <a:rPr lang="en-US" sz="1200" dirty="0">
                <a:latin typeface="Times New Roman" pitchFamily="18" charset="0"/>
                <a:cs typeface="Times New Roman" pitchFamily="18" charset="0"/>
              </a:rPr>
              <a:t>Battistella, C., Bortolotti, T., </a:t>
            </a:r>
            <a:r>
              <a:rPr lang="en-US" sz="1200" dirty="0" err="1">
                <a:latin typeface="Times New Roman" pitchFamily="18" charset="0"/>
                <a:cs typeface="Times New Roman" pitchFamily="18" charset="0"/>
              </a:rPr>
              <a:t>Boscari</a:t>
            </a:r>
            <a:r>
              <a:rPr lang="en-US" sz="1200" dirty="0">
                <a:latin typeface="Times New Roman" pitchFamily="18" charset="0"/>
                <a:cs typeface="Times New Roman" pitchFamily="18" charset="0"/>
              </a:rPr>
              <a:t>, S., </a:t>
            </a:r>
            <a:r>
              <a:rPr lang="en-US" sz="1200" dirty="0" err="1">
                <a:latin typeface="Times New Roman" pitchFamily="18" charset="0"/>
                <a:cs typeface="Times New Roman" pitchFamily="18" charset="0"/>
              </a:rPr>
              <a:t>Nonino</a:t>
            </a:r>
            <a:r>
              <a:rPr lang="en-US" sz="1200" dirty="0">
                <a:latin typeface="Times New Roman" pitchFamily="18" charset="0"/>
                <a:cs typeface="Times New Roman" pitchFamily="18" charset="0"/>
              </a:rPr>
              <a:t>, F. and </a:t>
            </a:r>
            <a:r>
              <a:rPr lang="en-US" sz="1200" dirty="0" err="1">
                <a:latin typeface="Times New Roman" pitchFamily="18" charset="0"/>
                <a:cs typeface="Times New Roman" pitchFamily="18" charset="0"/>
              </a:rPr>
              <a:t>Palombi</a:t>
            </a:r>
            <a:r>
              <a:rPr lang="en-US" sz="1200" dirty="0">
                <a:latin typeface="Times New Roman" pitchFamily="18" charset="0"/>
                <a:cs typeface="Times New Roman" pitchFamily="18" charset="0"/>
              </a:rPr>
              <a:t>, G., 2024. The impact of cultural dimensions on project management performance. </a:t>
            </a:r>
            <a:r>
              <a:rPr lang="en-US" sz="1200" i="1" dirty="0">
                <a:latin typeface="Times New Roman" pitchFamily="18" charset="0"/>
                <a:cs typeface="Times New Roman" pitchFamily="18" charset="0"/>
              </a:rPr>
              <a:t>International Journal of Organizational Analysis</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32</a:t>
            </a:r>
            <a:r>
              <a:rPr lang="en-US" sz="1200" dirty="0">
                <a:latin typeface="Times New Roman" pitchFamily="18" charset="0"/>
                <a:cs typeface="Times New Roman" pitchFamily="18" charset="0"/>
              </a:rPr>
              <a:t>(1), pp.108-130. </a:t>
            </a:r>
          </a:p>
          <a:p>
            <a:pPr algn="just">
              <a:lnSpc>
                <a:spcPct val="150000"/>
              </a:lnSpc>
            </a:pPr>
            <a:r>
              <a:rPr lang="en-US" sz="1200" dirty="0" err="1">
                <a:latin typeface="Times New Roman" pitchFamily="18" charset="0"/>
                <a:cs typeface="Times New Roman" pitchFamily="18" charset="0"/>
              </a:rPr>
              <a:t>Eksteins</a:t>
            </a:r>
            <a:r>
              <a:rPr lang="en-US" sz="1200" dirty="0">
                <a:latin typeface="Times New Roman" pitchFamily="18" charset="0"/>
                <a:cs typeface="Times New Roman" pitchFamily="18" charset="0"/>
              </a:rPr>
              <a:t>, M., 2024. When Death Was Young...: Germany, Modernism, and the Great War. In </a:t>
            </a:r>
            <a:r>
              <a:rPr lang="en-US" sz="1200" i="1" dirty="0">
                <a:latin typeface="Times New Roman" pitchFamily="18" charset="0"/>
                <a:cs typeface="Times New Roman" pitchFamily="18" charset="0"/>
              </a:rPr>
              <a:t>Ideas into Politics</a:t>
            </a:r>
            <a:r>
              <a:rPr lang="en-US" sz="1200" dirty="0">
                <a:latin typeface="Times New Roman" pitchFamily="18" charset="0"/>
                <a:cs typeface="Times New Roman" pitchFamily="18" charset="0"/>
              </a:rPr>
              <a:t> (pp. 25-35). </a:t>
            </a:r>
            <a:r>
              <a:rPr lang="en-US" sz="1200" dirty="0" err="1">
                <a:latin typeface="Times New Roman" pitchFamily="18" charset="0"/>
                <a:cs typeface="Times New Roman" pitchFamily="18" charset="0"/>
              </a:rPr>
              <a:t>Routledge</a:t>
            </a:r>
            <a:r>
              <a:rPr lang="en-US" sz="1200" dirty="0">
                <a:latin typeface="Times New Roman" pitchFamily="18" charset="0"/>
                <a:cs typeface="Times New Roman" pitchFamily="18" charset="0"/>
              </a:rPr>
              <a:t>. </a:t>
            </a:r>
          </a:p>
          <a:p>
            <a:pPr algn="just">
              <a:lnSpc>
                <a:spcPct val="150000"/>
              </a:lnSpc>
            </a:pPr>
            <a:r>
              <a:rPr lang="en-US" sz="1200" dirty="0" err="1">
                <a:latin typeface="Times New Roman" pitchFamily="18" charset="0"/>
                <a:cs typeface="Times New Roman" pitchFamily="18" charset="0"/>
              </a:rPr>
              <a:t>Jadil</a:t>
            </a:r>
            <a:r>
              <a:rPr lang="en-US" sz="1200" dirty="0">
                <a:latin typeface="Times New Roman" pitchFamily="18" charset="0"/>
                <a:cs typeface="Times New Roman" pitchFamily="18" charset="0"/>
              </a:rPr>
              <a:t>, Y., </a:t>
            </a:r>
            <a:r>
              <a:rPr lang="en-US" sz="1200" dirty="0" err="1">
                <a:latin typeface="Times New Roman" pitchFamily="18" charset="0"/>
                <a:cs typeface="Times New Roman" pitchFamily="18" charset="0"/>
              </a:rPr>
              <a:t>Jeyaraj</a:t>
            </a:r>
            <a:r>
              <a:rPr lang="en-US" sz="1200" dirty="0">
                <a:latin typeface="Times New Roman" pitchFamily="18" charset="0"/>
                <a:cs typeface="Times New Roman" pitchFamily="18" charset="0"/>
              </a:rPr>
              <a:t>, A., </a:t>
            </a:r>
            <a:r>
              <a:rPr lang="en-US" sz="1200" dirty="0" err="1">
                <a:latin typeface="Times New Roman" pitchFamily="18" charset="0"/>
                <a:cs typeface="Times New Roman" pitchFamily="18" charset="0"/>
              </a:rPr>
              <a:t>Dwivedi</a:t>
            </a:r>
            <a:r>
              <a:rPr lang="en-US" sz="1200" dirty="0">
                <a:latin typeface="Times New Roman" pitchFamily="18" charset="0"/>
                <a:cs typeface="Times New Roman" pitchFamily="18" charset="0"/>
              </a:rPr>
              <a:t>, Y.K., </a:t>
            </a:r>
            <a:r>
              <a:rPr lang="en-US" sz="1200" dirty="0" err="1">
                <a:latin typeface="Times New Roman" pitchFamily="18" charset="0"/>
                <a:cs typeface="Times New Roman" pitchFamily="18" charset="0"/>
              </a:rPr>
              <a:t>Rana</a:t>
            </a:r>
            <a:r>
              <a:rPr lang="en-US" sz="1200" dirty="0">
                <a:latin typeface="Times New Roman" pitchFamily="18" charset="0"/>
                <a:cs typeface="Times New Roman" pitchFamily="18" charset="0"/>
              </a:rPr>
              <a:t>, N.P. and </a:t>
            </a:r>
            <a:r>
              <a:rPr lang="en-US" sz="1200" dirty="0" err="1">
                <a:latin typeface="Times New Roman" pitchFamily="18" charset="0"/>
                <a:cs typeface="Times New Roman" pitchFamily="18" charset="0"/>
              </a:rPr>
              <a:t>Sarker</a:t>
            </a:r>
            <a:r>
              <a:rPr lang="en-US" sz="1200" dirty="0">
                <a:latin typeface="Times New Roman" pitchFamily="18" charset="0"/>
                <a:cs typeface="Times New Roman" pitchFamily="18" charset="0"/>
              </a:rPr>
              <a:t>, P., 2023. A meta-analysis of the factors associated with s-commerce intention: Hofstede's cultural dimensions as moderators. </a:t>
            </a:r>
            <a:r>
              <a:rPr lang="en-US" sz="1200" i="1" dirty="0">
                <a:latin typeface="Times New Roman" pitchFamily="18" charset="0"/>
                <a:cs typeface="Times New Roman" pitchFamily="18" charset="0"/>
              </a:rPr>
              <a:t>Internet Research</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33</a:t>
            </a:r>
            <a:r>
              <a:rPr lang="en-US" sz="1200" dirty="0">
                <a:latin typeface="Times New Roman" pitchFamily="18" charset="0"/>
                <a:cs typeface="Times New Roman" pitchFamily="18" charset="0"/>
              </a:rPr>
              <a:t>(6), pp.2013-2057. </a:t>
            </a:r>
          </a:p>
          <a:p>
            <a:pPr algn="just">
              <a:lnSpc>
                <a:spcPct val="150000"/>
              </a:lnSpc>
            </a:pPr>
            <a:r>
              <a:rPr lang="en-US" sz="1200" dirty="0">
                <a:latin typeface="Times New Roman" pitchFamily="18" charset="0"/>
                <a:cs typeface="Times New Roman" pitchFamily="18" charset="0"/>
              </a:rPr>
              <a:t>Means, A. and Mackenzie Davey, K., 2023. ‘Maybe it’s culture and maybe it isn’t’: An ethnographic study of </a:t>
            </a:r>
            <a:r>
              <a:rPr lang="en-US" sz="1200" dirty="0" err="1">
                <a:latin typeface="Times New Roman" pitchFamily="18" charset="0"/>
                <a:cs typeface="Times New Roman" pitchFamily="18" charset="0"/>
              </a:rPr>
              <a:t>sensemaking</a:t>
            </a:r>
            <a:r>
              <a:rPr lang="en-US" sz="1200" dirty="0">
                <a:latin typeface="Times New Roman" pitchFamily="18" charset="0"/>
                <a:cs typeface="Times New Roman" pitchFamily="18" charset="0"/>
              </a:rPr>
              <a:t>, culture and performance in a multicultural team. </a:t>
            </a:r>
            <a:r>
              <a:rPr lang="en-US" sz="1200" i="1" dirty="0">
                <a:latin typeface="Times New Roman" pitchFamily="18" charset="0"/>
                <a:cs typeface="Times New Roman" pitchFamily="18" charset="0"/>
              </a:rPr>
              <a:t>Management Learning</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54</a:t>
            </a:r>
            <a:r>
              <a:rPr lang="en-US" sz="1200" dirty="0">
                <a:latin typeface="Times New Roman" pitchFamily="18" charset="0"/>
                <a:cs typeface="Times New Roman" pitchFamily="18" charset="0"/>
              </a:rPr>
              <a:t>(2), pp.223-243. </a:t>
            </a:r>
          </a:p>
          <a:p>
            <a:pPr algn="just">
              <a:lnSpc>
                <a:spcPct val="150000"/>
              </a:lnSpc>
            </a:pPr>
            <a:r>
              <a:rPr lang="en-US" sz="1200" dirty="0">
                <a:latin typeface="Times New Roman" pitchFamily="18" charset="0"/>
                <a:cs typeface="Times New Roman" pitchFamily="18" charset="0"/>
              </a:rPr>
              <a:t>Nickerson, C., 2023. Hofstede’s cultural dimensions theory &amp; examples. </a:t>
            </a:r>
            <a:r>
              <a:rPr lang="en-US" sz="1200" i="1" dirty="0">
                <a:latin typeface="Times New Roman" pitchFamily="18" charset="0"/>
                <a:cs typeface="Times New Roman" pitchFamily="18" charset="0"/>
              </a:rPr>
              <a:t>Simply Psychology. URL</a:t>
            </a:r>
            <a:r>
              <a:rPr lang="en-US" sz="1200" dirty="0">
                <a:latin typeface="Times New Roman" pitchFamily="18" charset="0"/>
                <a:cs typeface="Times New Roman" pitchFamily="18" charset="0"/>
              </a:rPr>
              <a:t>. </a:t>
            </a:r>
          </a:p>
          <a:p>
            <a:pPr algn="just">
              <a:lnSpc>
                <a:spcPct val="150000"/>
              </a:lnSpc>
            </a:pPr>
            <a:r>
              <a:rPr lang="en-US" sz="1200" dirty="0" err="1">
                <a:latin typeface="Times New Roman" pitchFamily="18" charset="0"/>
                <a:cs typeface="Times New Roman" pitchFamily="18" charset="0"/>
              </a:rPr>
              <a:t>Schmidtke</a:t>
            </a:r>
            <a:r>
              <a:rPr lang="en-US" sz="1200" dirty="0">
                <a:latin typeface="Times New Roman" pitchFamily="18" charset="0"/>
                <a:cs typeface="Times New Roman" pitchFamily="18" charset="0"/>
              </a:rPr>
              <a:t>, O., 2024. Migration as a building bloc of middle-class nation-building? The growing rift between Germany’s centre-right and right-wing parties. </a:t>
            </a:r>
            <a:r>
              <a:rPr lang="en-US" sz="1200" i="1" dirty="0">
                <a:latin typeface="Times New Roman" pitchFamily="18" charset="0"/>
                <a:cs typeface="Times New Roman" pitchFamily="18" charset="0"/>
              </a:rPr>
              <a:t>Journal of Ethnic and Migration Studies</a:t>
            </a:r>
            <a:r>
              <a:rPr lang="en-US" sz="1200" dirty="0">
                <a:latin typeface="Times New Roman" pitchFamily="18" charset="0"/>
                <a:cs typeface="Times New Roman" pitchFamily="18" charset="0"/>
              </a:rPr>
              <a:t>, pp.1-19. </a:t>
            </a:r>
          </a:p>
          <a:p>
            <a:pPr algn="just">
              <a:lnSpc>
                <a:spcPct val="150000"/>
              </a:lnSpc>
            </a:pPr>
            <a:r>
              <a:rPr lang="en-US" sz="1200" dirty="0" err="1">
                <a:latin typeface="Times New Roman" pitchFamily="18" charset="0"/>
                <a:cs typeface="Times New Roman" pitchFamily="18" charset="0"/>
              </a:rPr>
              <a:t>Shetty</a:t>
            </a:r>
            <a:r>
              <a:rPr lang="en-US" sz="1200" dirty="0">
                <a:latin typeface="Times New Roman" pitchFamily="18" charset="0"/>
                <a:cs typeface="Times New Roman" pitchFamily="18" charset="0"/>
              </a:rPr>
              <a:t>, D.K., </a:t>
            </a:r>
            <a:r>
              <a:rPr lang="en-US" sz="1200" dirty="0" err="1">
                <a:latin typeface="Times New Roman" pitchFamily="18" charset="0"/>
                <a:cs typeface="Times New Roman" pitchFamily="18" charset="0"/>
              </a:rPr>
              <a:t>Maddodi</a:t>
            </a:r>
            <a:r>
              <a:rPr lang="en-US" sz="1200" dirty="0">
                <a:latin typeface="Times New Roman" pitchFamily="18" charset="0"/>
                <a:cs typeface="Times New Roman" pitchFamily="18" charset="0"/>
              </a:rPr>
              <a:t>, C.B., </a:t>
            </a:r>
            <a:r>
              <a:rPr lang="en-US" sz="1200" dirty="0" err="1">
                <a:latin typeface="Times New Roman" pitchFamily="18" charset="0"/>
                <a:cs typeface="Times New Roman" pitchFamily="18" charset="0"/>
              </a:rPr>
              <a:t>Hameed</a:t>
            </a:r>
            <a:r>
              <a:rPr lang="en-US" sz="1200" dirty="0">
                <a:latin typeface="Times New Roman" pitchFamily="18" charset="0"/>
                <a:cs typeface="Times New Roman" pitchFamily="18" charset="0"/>
              </a:rPr>
              <a:t>, B.Z., Shah, M., Ibrahim, S., Sharma, A., Paul, R., </a:t>
            </a:r>
            <a:r>
              <a:rPr lang="en-US" sz="1200" dirty="0" err="1">
                <a:latin typeface="Times New Roman" pitchFamily="18" charset="0"/>
                <a:cs typeface="Times New Roman" pitchFamily="18" charset="0"/>
              </a:rPr>
              <a:t>Chłosta</a:t>
            </a:r>
            <a:r>
              <a:rPr lang="en-US" sz="1200" dirty="0">
                <a:latin typeface="Times New Roman" pitchFamily="18" charset="0"/>
                <a:cs typeface="Times New Roman" pitchFamily="18" charset="0"/>
              </a:rPr>
              <a:t>, P. and </a:t>
            </a:r>
            <a:r>
              <a:rPr lang="en-US" sz="1200" dirty="0" err="1">
                <a:latin typeface="Times New Roman" pitchFamily="18" charset="0"/>
                <a:cs typeface="Times New Roman" pitchFamily="18" charset="0"/>
              </a:rPr>
              <a:t>Somani</a:t>
            </a:r>
            <a:r>
              <a:rPr lang="en-US" sz="1200" dirty="0">
                <a:latin typeface="Times New Roman" pitchFamily="18" charset="0"/>
                <a:cs typeface="Times New Roman" pitchFamily="18" charset="0"/>
              </a:rPr>
              <a:t>, B., 2023. Leveraging Hofstede’s Cultural Dimensions for Devising COVID-19 Control Strategies. </a:t>
            </a:r>
            <a:r>
              <a:rPr lang="en-US" sz="1200" i="1" dirty="0">
                <a:latin typeface="Times New Roman" pitchFamily="18" charset="0"/>
                <a:cs typeface="Times New Roman" pitchFamily="18" charset="0"/>
              </a:rPr>
              <a:t>Journal of Computers, Mechanical and Management</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2</a:t>
            </a:r>
            <a:r>
              <a:rPr lang="en-US" sz="1200" dirty="0">
                <a:latin typeface="Times New Roman" pitchFamily="18" charset="0"/>
                <a:cs typeface="Times New Roman" pitchFamily="18" charset="0"/>
              </a:rPr>
              <a:t>(1), pp.47-60. </a:t>
            </a:r>
          </a:p>
          <a:p>
            <a:pPr algn="just">
              <a:lnSpc>
                <a:spcPct val="150000"/>
              </a:lnSpc>
            </a:pPr>
            <a:endParaRPr lang="en-US" sz="1200"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US" sz="4800" dirty="0">
                <a:latin typeface="Times New Roman" pitchFamily="18" charset="0"/>
                <a:cs typeface="Times New Roman" pitchFamily="18" charset="0"/>
              </a:rPr>
              <a:t>THANK YOU</a:t>
            </a:r>
          </a:p>
        </p:txBody>
      </p:sp>
      <p:sp>
        <p:nvSpPr>
          <p:cNvPr id="3" name="Subtitle 2"/>
          <p:cNvSpPr>
            <a:spLocks noGrp="1"/>
          </p:cNvSpPr>
          <p:nvPr>
            <p:ph type="subTitle" idx="1"/>
          </p:nvPr>
        </p:nvSpPr>
        <p:spPr/>
        <p:txBody>
          <a:bodyPr/>
          <a:lstStyle/>
          <a:p>
            <a:endParaRPr lang="en-US"/>
          </a:p>
        </p:txBody>
      </p:sp>
    </p:spTree>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riel">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693</TotalTime>
  <Words>2148</Words>
  <Application>Microsoft Office PowerPoint</Application>
  <PresentationFormat>Widescreen</PresentationFormat>
  <Paragraphs>77</Paragraphs>
  <Slides>11</Slides>
  <Notes>7</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11</vt:i4>
      </vt:variant>
    </vt:vector>
  </HeadingPairs>
  <TitlesOfParts>
    <vt:vector size="21" baseType="lpstr">
      <vt:lpstr>Aptos</vt:lpstr>
      <vt:lpstr>Arial</vt:lpstr>
      <vt:lpstr>Calibri</vt:lpstr>
      <vt:lpstr>Century Schoolbook</vt:lpstr>
      <vt:lpstr>Gill Sans MT</vt:lpstr>
      <vt:lpstr>Times New Roman</vt:lpstr>
      <vt:lpstr>Wingdings</vt:lpstr>
      <vt:lpstr>Wingdings 2</vt:lpstr>
      <vt:lpstr>Gallery</vt:lpstr>
      <vt:lpstr>Oriel</vt:lpstr>
      <vt:lpstr>PowerPoint Presentation</vt:lpstr>
      <vt:lpstr>Table of Content</vt:lpstr>
      <vt:lpstr>Introduction</vt:lpstr>
      <vt:lpstr>Introduce German Culture</vt:lpstr>
      <vt:lpstr>Failure toward culture</vt:lpstr>
      <vt:lpstr>Culture Sensitivity</vt:lpstr>
      <vt:lpstr>Hofstede's Culture Dimensions UK and Germany</vt:lpstr>
      <vt:lpstr>Recommendation</vt:lpstr>
      <vt:lpstr>Conclusion</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mmmmm</dc:title>
  <dc:creator>Krasimir Iliev (2123464)</dc:creator>
  <cp:lastModifiedBy>Krasimir Iliev (2123464)</cp:lastModifiedBy>
  <cp:revision>6</cp:revision>
  <dcterms:created xsi:type="dcterms:W3CDTF">2024-02-26T20:06:35Z</dcterms:created>
  <dcterms:modified xsi:type="dcterms:W3CDTF">2024-03-09T08:57:02Z</dcterms:modified>
</cp:coreProperties>
</file>