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autoCompressPictures="0">
  <p:sldMasterIdLst>
    <p:sldMasterId id="2147483712" r:id="rId4"/>
  </p:sldMasterIdLst>
  <p:notesMasterIdLst>
    <p:notesMasterId r:id="rId42"/>
  </p:notesMasterIdLst>
  <p:sldIdLst>
    <p:sldId id="257" r:id="rId5"/>
    <p:sldId id="693" r:id="rId6"/>
    <p:sldId id="547" r:id="rId7"/>
    <p:sldId id="700" r:id="rId8"/>
    <p:sldId id="701" r:id="rId9"/>
    <p:sldId id="692" r:id="rId10"/>
    <p:sldId id="571" r:id="rId11"/>
    <p:sldId id="675" r:id="rId12"/>
    <p:sldId id="670" r:id="rId13"/>
    <p:sldId id="581" r:id="rId14"/>
    <p:sldId id="680" r:id="rId15"/>
    <p:sldId id="677" r:id="rId16"/>
    <p:sldId id="579" r:id="rId17"/>
    <p:sldId id="681" r:id="rId18"/>
    <p:sldId id="676" r:id="rId19"/>
    <p:sldId id="678" r:id="rId20"/>
    <p:sldId id="679" r:id="rId21"/>
    <p:sldId id="595" r:id="rId22"/>
    <p:sldId id="702" r:id="rId23"/>
    <p:sldId id="703" r:id="rId24"/>
    <p:sldId id="685" r:id="rId25"/>
    <p:sldId id="697" r:id="rId26"/>
    <p:sldId id="686" r:id="rId27"/>
    <p:sldId id="687" r:id="rId28"/>
    <p:sldId id="688" r:id="rId29"/>
    <p:sldId id="690" r:id="rId30"/>
    <p:sldId id="689" r:id="rId31"/>
    <p:sldId id="696" r:id="rId32"/>
    <p:sldId id="631" r:id="rId33"/>
    <p:sldId id="682" r:id="rId34"/>
    <p:sldId id="667" r:id="rId35"/>
    <p:sldId id="268" r:id="rId36"/>
    <p:sldId id="574" r:id="rId37"/>
    <p:sldId id="512" r:id="rId38"/>
    <p:sldId id="695" r:id="rId39"/>
    <p:sldId id="684" r:id="rId40"/>
    <p:sldId id="698"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8EC20E35-A176-4012-BC5E-935CFFF8708E}" styleName="Medium Style 3">
    <a:wholeTbl>
      <a:tcTxStyle>
        <a:fontRef idx="minor"/>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dk1"/>
          </a:solidFill>
        </a:fill>
      </a:tcStyle>
    </a:lastCol>
    <a:firstCol>
      <a:tcTxStyle b="on">
        <a:fontRef idx="minor">
          <a:scrgbClr r="0" g="0" b="0"/>
        </a:fontRef>
        <a:schemeClr val="lt1"/>
      </a:tcTxStyle>
      <a:tcStyle>
        <a:tcBdr/>
        <a:fill>
          <a:solidFill>
            <a:schemeClr val="dk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024" autoAdjust="0"/>
    <p:restoredTop sz="94619" autoAdjust="0"/>
  </p:normalViewPr>
  <p:slideViewPr>
    <p:cSldViewPr snapToGrid="0">
      <p:cViewPr varScale="1">
        <p:scale>
          <a:sx n="76" d="100"/>
          <a:sy n="76" d="100"/>
        </p:scale>
        <p:origin x="126" y="69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notesMaster" Target="notesMasters/notesMaster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presProps" Target="presProps.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tableStyles" Target="tableStyles.xml"/><Relationship Id="rId20" Type="http://schemas.openxmlformats.org/officeDocument/2006/relationships/slide" Target="slides/slide16.xml"/><Relationship Id="rId41" Type="http://schemas.openxmlformats.org/officeDocument/2006/relationships/slide" Target="slides/slide3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D8303B2-6492-41C6-B72B-ADC2B32DB1E2}" type="datetimeFigureOut">
              <a:rPr lang="en-GB" smtClean="0"/>
              <a:t>23/05/2023</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6B8B7B6-E3BA-4A0D-9A2A-6CFC733A398F}" type="slidenum">
              <a:rPr lang="en-GB" smtClean="0"/>
              <a:t>‹#›</a:t>
            </a:fld>
            <a:endParaRPr lang="en-GB"/>
          </a:p>
        </p:txBody>
      </p:sp>
    </p:spTree>
    <p:extLst>
      <p:ext uri="{BB962C8B-B14F-4D97-AF65-F5344CB8AC3E}">
        <p14:creationId xmlns:p14="http://schemas.microsoft.com/office/powerpoint/2010/main" val="369021763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1858" name="Slide Image Placeholder 1">
            <a:extLst>
              <a:ext uri="{FF2B5EF4-FFF2-40B4-BE49-F238E27FC236}">
                <a16:creationId xmlns:a16="http://schemas.microsoft.com/office/drawing/2014/main" id="{D8467FF9-645C-E42C-1ED2-65F3556B5AE9}"/>
              </a:ext>
            </a:extLst>
          </p:cNvPr>
          <p:cNvSpPr>
            <a:spLocks noGrp="1" noRot="1" noChangeAspect="1" noChangeArrowheads="1" noTextEdit="1"/>
          </p:cNvSpPr>
          <p:nvPr>
            <p:ph type="sldImg"/>
          </p:nvPr>
        </p:nvSpPr>
        <p:spPr>
          <a:ln/>
        </p:spPr>
      </p:sp>
      <p:sp>
        <p:nvSpPr>
          <p:cNvPr id="121859" name="Notes Placeholder 2">
            <a:extLst>
              <a:ext uri="{FF2B5EF4-FFF2-40B4-BE49-F238E27FC236}">
                <a16:creationId xmlns:a16="http://schemas.microsoft.com/office/drawing/2014/main" id="{521D47C3-FB49-F4A6-0913-D2BC8F1A330B}"/>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spcBef>
                <a:spcPct val="0"/>
              </a:spcBef>
            </a:pPr>
            <a:endParaRPr lang="en-GB" altLang="en-US">
              <a:latin typeface="Arial" panose="020B0604020202020204" pitchFamily="34" charset="0"/>
            </a:endParaRPr>
          </a:p>
        </p:txBody>
      </p:sp>
      <p:sp>
        <p:nvSpPr>
          <p:cNvPr id="121860" name="Slide Number Placeholder 3">
            <a:extLst>
              <a:ext uri="{FF2B5EF4-FFF2-40B4-BE49-F238E27FC236}">
                <a16:creationId xmlns:a16="http://schemas.microsoft.com/office/drawing/2014/main" id="{0B5072EF-9489-7CF7-A23C-76663BBCCD02}"/>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56EE6941-6CBC-4F51-82D8-AC5D6878CF63}" type="slidenum">
              <a:rPr kumimoji="0" lang="en-GB" altLang="en-US" sz="12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rPr>
              <a:pPr marL="0" marR="0" lvl="0" indent="0" algn="r" defTabSz="914400" rtl="0" eaLnBrk="1" fontAlgn="auto" latinLnBrk="0" hangingPunct="1">
                <a:lnSpc>
                  <a:spcPct val="100000"/>
                </a:lnSpc>
                <a:spcBef>
                  <a:spcPts val="0"/>
                </a:spcBef>
                <a:spcAft>
                  <a:spcPts val="0"/>
                </a:spcAft>
                <a:buClrTx/>
                <a:buSzTx/>
                <a:buFontTx/>
                <a:buNone/>
                <a:tabLst/>
                <a:defRPr/>
              </a:pPr>
              <a:t>29</a:t>
            </a:fld>
            <a:endParaRPr kumimoji="0" lang="en-GB" altLang="en-US" sz="12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Rectangle 6"/>
          <p:cNvSpPr/>
          <p:nvPr/>
        </p:nvSpPr>
        <p:spPr>
          <a:xfrm>
            <a:off x="446534" y="3085764"/>
            <a:ext cx="11298932" cy="3338149"/>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ctrTitle"/>
          </p:nvPr>
        </p:nvSpPr>
        <p:spPr>
          <a:xfrm>
            <a:off x="581191" y="1020431"/>
            <a:ext cx="10993549" cy="1475013"/>
          </a:xfrm>
          <a:effectLst/>
        </p:spPr>
        <p:txBody>
          <a:bodyPr anchor="b">
            <a:normAutofit/>
          </a:bodyPr>
          <a:lstStyle>
            <a:lvl1pPr>
              <a:defRPr sz="3600">
                <a:solidFill>
                  <a:schemeClr val="tx1">
                    <a:lumMod val="75000"/>
                    <a:lumOff val="2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581194" y="2495445"/>
            <a:ext cx="10993546" cy="590321"/>
          </a:xfrm>
        </p:spPr>
        <p:txBody>
          <a:bodyPr anchor="t">
            <a:normAutofit/>
          </a:bodyPr>
          <a:lstStyle>
            <a:lvl1pPr marL="0" indent="0" algn="l">
              <a:buNone/>
              <a:defRPr sz="1600" cap="all">
                <a:solidFill>
                  <a:schemeClr val="accent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8" name="Date Placeholder 7">
            <a:extLst>
              <a:ext uri="{FF2B5EF4-FFF2-40B4-BE49-F238E27FC236}">
                <a16:creationId xmlns:a16="http://schemas.microsoft.com/office/drawing/2014/main" id="{7FA0ACE7-29A8-47D3-A7D9-257B711D8023}"/>
              </a:ext>
            </a:extLst>
          </p:cNvPr>
          <p:cNvSpPr>
            <a:spLocks noGrp="1"/>
          </p:cNvSpPr>
          <p:nvPr>
            <p:ph type="dt" sz="half" idx="10"/>
          </p:nvPr>
        </p:nvSpPr>
        <p:spPr/>
        <p:txBody>
          <a:bodyPr/>
          <a:lstStyle/>
          <a:p>
            <a:fld id="{224920DE-5A52-4E8B-9E59-8391DB272E65}" type="datetime1">
              <a:rPr lang="en-US" smtClean="0"/>
              <a:t>5/23/2023</a:t>
            </a:fld>
            <a:endParaRPr lang="en-US" dirty="0"/>
          </a:p>
        </p:txBody>
      </p:sp>
      <p:sp>
        <p:nvSpPr>
          <p:cNvPr id="9" name="Footer Placeholder 8">
            <a:extLst>
              <a:ext uri="{FF2B5EF4-FFF2-40B4-BE49-F238E27FC236}">
                <a16:creationId xmlns:a16="http://schemas.microsoft.com/office/drawing/2014/main" id="{DEC604B9-52E9-4810-8359-47206518D038}"/>
              </a:ext>
            </a:extLst>
          </p:cNvPr>
          <p:cNvSpPr>
            <a:spLocks noGrp="1"/>
          </p:cNvSpPr>
          <p:nvPr>
            <p:ph type="ftr" sz="quarter" idx="11"/>
          </p:nvPr>
        </p:nvSpPr>
        <p:spPr/>
        <p:txBody>
          <a:bodyPr/>
          <a:lstStyle/>
          <a:p>
            <a:endParaRPr lang="en-US" dirty="0"/>
          </a:p>
        </p:txBody>
      </p:sp>
      <p:sp>
        <p:nvSpPr>
          <p:cNvPr id="10" name="Slide Number Placeholder 9">
            <a:extLst>
              <a:ext uri="{FF2B5EF4-FFF2-40B4-BE49-F238E27FC236}">
                <a16:creationId xmlns:a16="http://schemas.microsoft.com/office/drawing/2014/main" id="{5898A89F-CA25-400F-B05A-AECBF2517E4F}"/>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49001758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581192" y="702156"/>
            <a:ext cx="11029616" cy="1188720"/>
          </a:xfrm>
        </p:spPr>
        <p:txBody>
          <a:bodyPr/>
          <a:lstStyle/>
          <a:p>
            <a:r>
              <a:rPr lang="en-US"/>
              <a:t>Click to edit Master title style</a:t>
            </a:r>
            <a:endParaRPr lang="en-US" dirty="0"/>
          </a:p>
        </p:txBody>
      </p:sp>
      <p:sp>
        <p:nvSpPr>
          <p:cNvPr id="3" name="Content Placeholder 2"/>
          <p:cNvSpPr>
            <a:spLocks noGrp="1"/>
          </p:cNvSpPr>
          <p:nvPr>
            <p:ph idx="1"/>
          </p:nvPr>
        </p:nvSpPr>
        <p:spPr>
          <a:xfrm>
            <a:off x="581192" y="2340864"/>
            <a:ext cx="11029615" cy="363448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Date Placeholder 7">
            <a:extLst>
              <a:ext uri="{FF2B5EF4-FFF2-40B4-BE49-F238E27FC236}">
                <a16:creationId xmlns:a16="http://schemas.microsoft.com/office/drawing/2014/main" id="{770E6237-3456-439F-802D-3BA93FC7E3E5}"/>
              </a:ext>
            </a:extLst>
          </p:cNvPr>
          <p:cNvSpPr>
            <a:spLocks noGrp="1"/>
          </p:cNvSpPr>
          <p:nvPr>
            <p:ph type="dt" sz="half" idx="10"/>
          </p:nvPr>
        </p:nvSpPr>
        <p:spPr/>
        <p:txBody>
          <a:bodyPr/>
          <a:lstStyle/>
          <a:p>
            <a:fld id="{91D3F76D-149D-469F-A83C-0BFE296457DD}" type="datetime1">
              <a:rPr lang="en-US" smtClean="0"/>
              <a:t>5/23/2023</a:t>
            </a:fld>
            <a:endParaRPr lang="en-US" dirty="0"/>
          </a:p>
        </p:txBody>
      </p:sp>
      <p:sp>
        <p:nvSpPr>
          <p:cNvPr id="9" name="Footer Placeholder 8">
            <a:extLst>
              <a:ext uri="{FF2B5EF4-FFF2-40B4-BE49-F238E27FC236}">
                <a16:creationId xmlns:a16="http://schemas.microsoft.com/office/drawing/2014/main" id="{1356D3B5-6063-4A89-B88F-9D3043916FF8}"/>
              </a:ext>
            </a:extLst>
          </p:cNvPr>
          <p:cNvSpPr>
            <a:spLocks noGrp="1"/>
          </p:cNvSpPr>
          <p:nvPr>
            <p:ph type="ftr" sz="quarter" idx="11"/>
          </p:nvPr>
        </p:nvSpPr>
        <p:spPr/>
        <p:txBody>
          <a:bodyPr/>
          <a:lstStyle/>
          <a:p>
            <a:endParaRPr lang="en-US" dirty="0"/>
          </a:p>
        </p:txBody>
      </p:sp>
      <p:sp>
        <p:nvSpPr>
          <p:cNvPr id="10" name="Slide Number Placeholder 9">
            <a:extLst>
              <a:ext uri="{FF2B5EF4-FFF2-40B4-BE49-F238E27FC236}">
                <a16:creationId xmlns:a16="http://schemas.microsoft.com/office/drawing/2014/main" id="{02B78BF7-69D3-4CE0-A631-50EFD41EEEB8}"/>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85244341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8" name="Rectangle 7"/>
          <p:cNvSpPr>
            <a:spLocks noChangeAspect="1"/>
          </p:cNvSpPr>
          <p:nvPr/>
        </p:nvSpPr>
        <p:spPr>
          <a:xfrm>
            <a:off x="447817" y="5141974"/>
            <a:ext cx="11290860" cy="125882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581193" y="2393950"/>
            <a:ext cx="11029615" cy="2147467"/>
          </a:xfrm>
        </p:spPr>
        <p:txBody>
          <a:bodyPr anchor="b">
            <a:normAutofit/>
          </a:bodyPr>
          <a:lstStyle>
            <a:lvl1pPr algn="l">
              <a:defRPr sz="3600" b="0" cap="all">
                <a:solidFill>
                  <a:schemeClr val="tx1">
                    <a:lumMod val="75000"/>
                    <a:lumOff val="2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581192" y="4541417"/>
            <a:ext cx="11029615" cy="600556"/>
          </a:xfrm>
        </p:spPr>
        <p:txBody>
          <a:bodyPr anchor="t">
            <a:normAutofit/>
          </a:bodyPr>
          <a:lstStyle>
            <a:lvl1pPr marL="0" indent="0" algn="l">
              <a:buNone/>
              <a:defRPr sz="1800" cap="all">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7" name="Date Placeholder 6">
            <a:extLst>
              <a:ext uri="{FF2B5EF4-FFF2-40B4-BE49-F238E27FC236}">
                <a16:creationId xmlns:a16="http://schemas.microsoft.com/office/drawing/2014/main" id="{61582016-5696-4A93-887F-BBB3B9002FE5}"/>
              </a:ext>
            </a:extLst>
          </p:cNvPr>
          <p:cNvSpPr>
            <a:spLocks noGrp="1"/>
          </p:cNvSpPr>
          <p:nvPr>
            <p:ph type="dt" sz="half" idx="10"/>
          </p:nvPr>
        </p:nvSpPr>
        <p:spPr/>
        <p:txBody>
          <a:bodyPr/>
          <a:lstStyle/>
          <a:p>
            <a:fld id="{62096DB5-DD13-45D7-8DB7-2B3524211970}" type="datetime1">
              <a:rPr lang="en-US" smtClean="0"/>
              <a:t>5/23/2023</a:t>
            </a:fld>
            <a:endParaRPr lang="en-US" dirty="0"/>
          </a:p>
        </p:txBody>
      </p:sp>
      <p:sp>
        <p:nvSpPr>
          <p:cNvPr id="9" name="Footer Placeholder 8">
            <a:extLst>
              <a:ext uri="{FF2B5EF4-FFF2-40B4-BE49-F238E27FC236}">
                <a16:creationId xmlns:a16="http://schemas.microsoft.com/office/drawing/2014/main" id="{857CFCD5-1192-4E18-8A8F-29E153B44DA4}"/>
              </a:ext>
            </a:extLst>
          </p:cNvPr>
          <p:cNvSpPr>
            <a:spLocks noGrp="1"/>
          </p:cNvSpPr>
          <p:nvPr>
            <p:ph type="ftr" sz="quarter" idx="11"/>
          </p:nvPr>
        </p:nvSpPr>
        <p:spPr/>
        <p:txBody>
          <a:bodyPr/>
          <a:lstStyle/>
          <a:p>
            <a:endParaRPr lang="en-US" dirty="0"/>
          </a:p>
        </p:txBody>
      </p:sp>
      <p:sp>
        <p:nvSpPr>
          <p:cNvPr id="10" name="Slide Number Placeholder 9">
            <a:extLst>
              <a:ext uri="{FF2B5EF4-FFF2-40B4-BE49-F238E27FC236}">
                <a16:creationId xmlns:a16="http://schemas.microsoft.com/office/drawing/2014/main" id="{E39A109E-5018-4794-92B3-FD5E5BCD95E8}"/>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36668097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581193" y="729658"/>
            <a:ext cx="11029616" cy="988332"/>
          </a:xfrm>
        </p:spPr>
        <p:txBody>
          <a:bodyPr/>
          <a:lstStyle/>
          <a:p>
            <a:r>
              <a:rPr lang="en-US"/>
              <a:t>Click to edit Master title style</a:t>
            </a:r>
            <a:endParaRPr lang="en-US" dirty="0"/>
          </a:p>
        </p:txBody>
      </p:sp>
      <p:sp>
        <p:nvSpPr>
          <p:cNvPr id="3" name="Content Placeholder 2"/>
          <p:cNvSpPr>
            <a:spLocks noGrp="1"/>
          </p:cNvSpPr>
          <p:nvPr>
            <p:ph sz="half" idx="1"/>
          </p:nvPr>
        </p:nvSpPr>
        <p:spPr>
          <a:xfrm>
            <a:off x="581193" y="2228003"/>
            <a:ext cx="5194767" cy="363304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416039" y="2228003"/>
            <a:ext cx="5194769" cy="363304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18414FA5-224A-4681-8940-4E5D3B8B918A}" type="datetime1">
              <a:rPr lang="en-US" smtClean="0"/>
              <a:t>5/23/2023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48332321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Comparison">
    <p:spTree>
      <p:nvGrpSpPr>
        <p:cNvPr id="1" name=""/>
        <p:cNvGrpSpPr/>
        <p:nvPr/>
      </p:nvGrpSpPr>
      <p:grpSpPr>
        <a:xfrm>
          <a:off x="0" y="0"/>
          <a:ext cx="0" cy="0"/>
          <a:chOff x="0" y="0"/>
          <a:chExt cx="0" cy="0"/>
        </a:xfrm>
      </p:grpSpPr>
      <p:sp>
        <p:nvSpPr>
          <p:cNvPr id="12" name="Title 1"/>
          <p:cNvSpPr>
            <a:spLocks noGrp="1"/>
          </p:cNvSpPr>
          <p:nvPr>
            <p:ph type="title"/>
          </p:nvPr>
        </p:nvSpPr>
        <p:spPr>
          <a:xfrm>
            <a:off x="581193" y="729658"/>
            <a:ext cx="11029616" cy="988332"/>
          </a:xfrm>
        </p:spPr>
        <p:txBody>
          <a:bodyPr/>
          <a:lstStyle/>
          <a:p>
            <a:r>
              <a:rPr lang="en-US"/>
              <a:t>Click to edit Master title style</a:t>
            </a:r>
            <a:endParaRPr lang="en-US" dirty="0"/>
          </a:p>
        </p:txBody>
      </p:sp>
      <p:sp>
        <p:nvSpPr>
          <p:cNvPr id="3" name="Text Placeholder 2"/>
          <p:cNvSpPr>
            <a:spLocks noGrp="1"/>
          </p:cNvSpPr>
          <p:nvPr>
            <p:ph type="body" idx="1"/>
          </p:nvPr>
        </p:nvSpPr>
        <p:spPr>
          <a:xfrm>
            <a:off x="581191" y="2250891"/>
            <a:ext cx="5194769" cy="557784"/>
          </a:xfrm>
        </p:spPr>
        <p:txBody>
          <a:bodyPr anchor="ctr">
            <a:noAutofit/>
          </a:bodyPr>
          <a:lstStyle>
            <a:lvl1pPr marL="0" indent="0">
              <a:buNone/>
              <a:defRPr sz="2000" b="0">
                <a:solidFill>
                  <a:schemeClr val="tx1">
                    <a:lumMod val="75000"/>
                    <a:lumOff val="2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581194" y="2926052"/>
            <a:ext cx="5194766" cy="2934999"/>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16039" y="2250892"/>
            <a:ext cx="5194770" cy="553373"/>
          </a:xfrm>
        </p:spPr>
        <p:txBody>
          <a:bodyPr anchor="ctr">
            <a:noAutofit/>
          </a:bodyPr>
          <a:lstStyle>
            <a:lvl1pPr marL="0" marR="0" indent="0" algn="l" defTabSz="457200" rtl="0" eaLnBrk="1" fontAlgn="auto" latinLnBrk="0" hangingPunct="1">
              <a:lnSpc>
                <a:spcPct val="100000"/>
              </a:lnSpc>
              <a:spcBef>
                <a:spcPct val="20000"/>
              </a:spcBef>
              <a:spcAft>
                <a:spcPts val="600"/>
              </a:spcAft>
              <a:buClr>
                <a:schemeClr val="accent1"/>
              </a:buClr>
              <a:buSzPct val="92000"/>
              <a:buFont typeface="Wingdings 2" panose="05020102010507070707" pitchFamily="18" charset="2"/>
              <a:buNone/>
              <a:tabLst/>
              <a:defRPr sz="2000" b="0">
                <a:solidFill>
                  <a:schemeClr val="tx1">
                    <a:lumMod val="75000"/>
                    <a:lumOff val="2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marR="0" lvl="0" indent="0" algn="l" defTabSz="457200" rtl="0" eaLnBrk="1" fontAlgn="auto" latinLnBrk="0" hangingPunct="1">
              <a:lnSpc>
                <a:spcPct val="100000"/>
              </a:lnSpc>
              <a:spcBef>
                <a:spcPct val="20000"/>
              </a:spcBef>
              <a:spcAft>
                <a:spcPts val="600"/>
              </a:spcAft>
              <a:buClr>
                <a:schemeClr val="accent1"/>
              </a:buClr>
              <a:buSzPct val="92000"/>
              <a:buFont typeface="Wingdings 2" panose="05020102010507070707" pitchFamily="18" charset="2"/>
              <a:buNone/>
              <a:tabLst/>
              <a:defRPr/>
            </a:pPr>
            <a:r>
              <a:rPr lang="en-US"/>
              <a:t>Click to edit Master text styles</a:t>
            </a:r>
          </a:p>
        </p:txBody>
      </p:sp>
      <p:sp>
        <p:nvSpPr>
          <p:cNvPr id="6" name="Content Placeholder 5"/>
          <p:cNvSpPr>
            <a:spLocks noGrp="1"/>
          </p:cNvSpPr>
          <p:nvPr>
            <p:ph sz="quarter" idx="4"/>
          </p:nvPr>
        </p:nvSpPr>
        <p:spPr>
          <a:xfrm>
            <a:off x="6416037" y="2926052"/>
            <a:ext cx="5194771" cy="2934999"/>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563C9E2B-3BF8-413B-94DD-2921A17D2527}" type="datetime1">
              <a:rPr lang="en-US" smtClean="0"/>
              <a:t>5/23/2023</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74804658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8" name="Title 1"/>
          <p:cNvSpPr>
            <a:spLocks noGrp="1"/>
          </p:cNvSpPr>
          <p:nvPr>
            <p:ph type="title"/>
          </p:nvPr>
        </p:nvSpPr>
        <p:spPr>
          <a:xfrm>
            <a:off x="575894" y="729658"/>
            <a:ext cx="11029616" cy="988332"/>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FCAD3037-50B7-40EB-9CC6-A9AE6C5A284B}" type="datetime1">
              <a:rPr lang="en-US" smtClean="0"/>
              <a:t>5/23/2023</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1293638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38BE852-0E8F-40C0-8B39-B122FDD16E46}" type="datetime1">
              <a:rPr lang="en-US" smtClean="0"/>
              <a:t>5/23/2023</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12949497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9" name="Rectangle 8"/>
          <p:cNvSpPr>
            <a:spLocks noChangeAspect="1"/>
          </p:cNvSpPr>
          <p:nvPr/>
        </p:nvSpPr>
        <p:spPr>
          <a:xfrm>
            <a:off x="447817" y="601200"/>
            <a:ext cx="3682723" cy="5815475"/>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767857" y="933450"/>
            <a:ext cx="3031852" cy="1722419"/>
          </a:xfrm>
        </p:spPr>
        <p:txBody>
          <a:bodyPr anchor="b">
            <a:normAutofit/>
          </a:bodyPr>
          <a:lstStyle>
            <a:lvl1pPr algn="l">
              <a:defRPr sz="2400" b="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4900928" y="1179829"/>
            <a:ext cx="6650991" cy="4658216"/>
          </a:xfrm>
        </p:spPr>
        <p:txBody>
          <a:bodyPr anchor="ctr">
            <a:normAutofit/>
          </a:bodyPr>
          <a:lstStyle>
            <a:lvl1pPr>
              <a:defRPr sz="2000">
                <a:solidFill>
                  <a:schemeClr val="tx2"/>
                </a:solidFill>
              </a:defRPr>
            </a:lvl1pPr>
            <a:lvl2pPr>
              <a:defRPr sz="1800">
                <a:solidFill>
                  <a:schemeClr val="tx2"/>
                </a:solidFill>
              </a:defRPr>
            </a:lvl2pPr>
            <a:lvl3pPr>
              <a:defRPr sz="1600">
                <a:solidFill>
                  <a:schemeClr val="tx2"/>
                </a:solidFill>
              </a:defRPr>
            </a:lvl3pPr>
            <a:lvl4pPr>
              <a:defRPr sz="1400">
                <a:solidFill>
                  <a:schemeClr val="tx2"/>
                </a:solidFill>
              </a:defRPr>
            </a:lvl4pPr>
            <a:lvl5pPr>
              <a:defRPr sz="1400">
                <a:solidFill>
                  <a:schemeClr val="tx2"/>
                </a:solidFill>
              </a:defRPr>
            </a:lvl5pPr>
            <a:lvl6pPr>
              <a:defRPr sz="1400">
                <a:solidFill>
                  <a:schemeClr val="tx2"/>
                </a:solidFill>
              </a:defRPr>
            </a:lvl6pPr>
            <a:lvl7pPr>
              <a:defRPr sz="1400">
                <a:solidFill>
                  <a:schemeClr val="tx2"/>
                </a:solidFill>
              </a:defRPr>
            </a:lvl7pPr>
            <a:lvl8pPr>
              <a:defRPr sz="1400">
                <a:solidFill>
                  <a:schemeClr val="tx2"/>
                </a:solidFill>
              </a:defRPr>
            </a:lvl8pPr>
            <a:lvl9pPr>
              <a:defRPr sz="1400">
                <a:solidFill>
                  <a:schemeClr val="tx2"/>
                </a:solidFill>
              </a:defRPr>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767857" y="2836654"/>
            <a:ext cx="3031852" cy="3001392"/>
          </a:xfrm>
        </p:spPr>
        <p:txBody>
          <a:bodyPr anchor="t">
            <a:normAutofit/>
          </a:bodyPr>
          <a:lstStyle>
            <a:lvl1pPr marL="0" indent="0" algn="l">
              <a:buNone/>
              <a:defRPr sz="1600">
                <a:solidFill>
                  <a:srgbClr val="FFFFFF"/>
                </a:solidFill>
              </a:defRPr>
            </a:lvl1pPr>
            <a:lvl2pPr marL="457200" indent="0">
              <a:buNone/>
              <a:defRPr sz="11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8" name="Date Placeholder 7">
            <a:extLst>
              <a:ext uri="{FF2B5EF4-FFF2-40B4-BE49-F238E27FC236}">
                <a16:creationId xmlns:a16="http://schemas.microsoft.com/office/drawing/2014/main" id="{0B919CC2-2A65-446F-B538-9E6249035445}"/>
              </a:ext>
            </a:extLst>
          </p:cNvPr>
          <p:cNvSpPr>
            <a:spLocks noGrp="1"/>
          </p:cNvSpPr>
          <p:nvPr>
            <p:ph type="dt" sz="half" idx="10"/>
          </p:nvPr>
        </p:nvSpPr>
        <p:spPr>
          <a:xfrm>
            <a:off x="7605951" y="6456916"/>
            <a:ext cx="2844799" cy="365125"/>
          </a:xfrm>
        </p:spPr>
        <p:txBody>
          <a:bodyPr/>
          <a:lstStyle/>
          <a:p>
            <a:fld id="{605A881E-E600-45A1-B7F7-57381DC16BB4}" type="datetime1">
              <a:rPr lang="en-US" smtClean="0"/>
              <a:t>5/23/2023</a:t>
            </a:fld>
            <a:endParaRPr lang="en-US" dirty="0"/>
          </a:p>
        </p:txBody>
      </p:sp>
      <p:sp>
        <p:nvSpPr>
          <p:cNvPr id="10" name="Footer Placeholder 9">
            <a:extLst>
              <a:ext uri="{FF2B5EF4-FFF2-40B4-BE49-F238E27FC236}">
                <a16:creationId xmlns:a16="http://schemas.microsoft.com/office/drawing/2014/main" id="{B72412AE-119E-4982-8B24-63365EFCA796}"/>
              </a:ext>
            </a:extLst>
          </p:cNvPr>
          <p:cNvSpPr>
            <a:spLocks noGrp="1"/>
          </p:cNvSpPr>
          <p:nvPr>
            <p:ph type="ftr" sz="quarter" idx="11"/>
          </p:nvPr>
        </p:nvSpPr>
        <p:spPr>
          <a:xfrm>
            <a:off x="581192" y="6452590"/>
            <a:ext cx="6917210" cy="365125"/>
          </a:xfrm>
        </p:spPr>
        <p:txBody>
          <a:bodyPr/>
          <a:lstStyle/>
          <a:p>
            <a:endParaRPr lang="en-US" dirty="0"/>
          </a:p>
        </p:txBody>
      </p:sp>
      <p:sp>
        <p:nvSpPr>
          <p:cNvPr id="11" name="Slide Number Placeholder 10">
            <a:extLst>
              <a:ext uri="{FF2B5EF4-FFF2-40B4-BE49-F238E27FC236}">
                <a16:creationId xmlns:a16="http://schemas.microsoft.com/office/drawing/2014/main" id="{7FC4BB19-6AD1-45CF-9F99-00B109890FAB}"/>
              </a:ext>
            </a:extLst>
          </p:cNvPr>
          <p:cNvSpPr>
            <a:spLocks noGrp="1"/>
          </p:cNvSpPr>
          <p:nvPr>
            <p:ph type="sldNum" sz="quarter" idx="12"/>
          </p:nvPr>
        </p:nvSpPr>
        <p:spPr>
          <a:xfrm>
            <a:off x="10558300" y="6456916"/>
            <a:ext cx="1052510" cy="365125"/>
          </a:xfrm>
        </p:spPr>
        <p:txBody>
          <a:bodyPr/>
          <a:lstStyle/>
          <a:p>
            <a:fld id="{3A98EE3D-8CD1-4C3F-BD1C-C98C9596463C}" type="slidenum">
              <a:rPr lang="en-US" smtClean="0"/>
              <a:pPr/>
              <a:t>‹#›</a:t>
            </a:fld>
            <a:endParaRPr lang="en-US" dirty="0"/>
          </a:p>
        </p:txBody>
      </p:sp>
    </p:spTree>
    <p:extLst>
      <p:ext uri="{BB962C8B-B14F-4D97-AF65-F5344CB8AC3E}">
        <p14:creationId xmlns:p14="http://schemas.microsoft.com/office/powerpoint/2010/main" val="126176669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1193" y="4693389"/>
            <a:ext cx="11029616" cy="566738"/>
          </a:xfrm>
        </p:spPr>
        <p:txBody>
          <a:bodyPr anchor="b">
            <a:normAutofit/>
          </a:bodyPr>
          <a:lstStyle>
            <a:lvl1pPr algn="l">
              <a:defRPr sz="2400" b="0">
                <a:solidFill>
                  <a:schemeClr val="tx1">
                    <a:lumMod val="75000"/>
                    <a:lumOff val="25000"/>
                  </a:schemeClr>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447817" y="641350"/>
            <a:ext cx="11290859" cy="3651249"/>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581192" y="5260127"/>
            <a:ext cx="11029617" cy="998148"/>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1904E75-3EEB-44A1-8BFD-5EF793EFC1AB}" type="datetime1">
              <a:rPr lang="en-US" smtClean="0"/>
              <a:t>5/23/2023</a:t>
            </a:fld>
            <a:endParaRPr lang="en-US" dirty="0"/>
          </a:p>
        </p:txBody>
      </p:sp>
      <p:sp>
        <p:nvSpPr>
          <p:cNvPr id="6" name="Footer Placeholder 5"/>
          <p:cNvSpPr>
            <a:spLocks noGrp="1"/>
          </p:cNvSpPr>
          <p:nvPr>
            <p:ph type="ftr" sz="quarter" idx="11"/>
          </p:nvPr>
        </p:nvSpPr>
        <p:spPr/>
        <p:txBody>
          <a:bodyPr/>
          <a:lstStyle/>
          <a:p>
            <a:pPr algn="l"/>
            <a:endParaRPr lang="en-US" dirty="0"/>
          </a:p>
        </p:txBody>
      </p:sp>
      <p:sp>
        <p:nvSpPr>
          <p:cNvPr id="7" name="Slide Number Placeholder 6"/>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357328955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9" name="Title 1"/>
          <p:cNvSpPr>
            <a:spLocks noGrp="1"/>
          </p:cNvSpPr>
          <p:nvPr>
            <p:ph type="title"/>
          </p:nvPr>
        </p:nvSpPr>
        <p:spPr>
          <a:xfrm>
            <a:off x="581192" y="702156"/>
            <a:ext cx="11029616" cy="1013800"/>
          </a:xfrm>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lvl1pPr algn="l">
              <a:defRPr/>
            </a:lvl1pPr>
            <a:lvl2pPr algn="l">
              <a:defRPr/>
            </a:lvl2pPr>
            <a:lvl3pPr algn="l">
              <a:defRPr/>
            </a:lvl3pPr>
            <a:lvl4pPr algn="l">
              <a:defRPr/>
            </a:lvl4pPr>
            <a:lvl5pPr algn="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D1CAEC3-DE29-4474-90D4-EC670E3DF8DD}" type="datetime1">
              <a:rPr lang="en-US" smtClean="0"/>
              <a:t>5/23/2023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28359114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a:spLocks noChangeAspect="1"/>
          </p:cNvSpPr>
          <p:nvPr/>
        </p:nvSpPr>
        <p:spPr>
          <a:xfrm>
            <a:off x="8058151" y="599725"/>
            <a:ext cx="3687316" cy="5816950"/>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2" name="Vertical Title 1"/>
          <p:cNvSpPr>
            <a:spLocks noGrp="1"/>
          </p:cNvSpPr>
          <p:nvPr>
            <p:ph type="title" orient="vert"/>
          </p:nvPr>
        </p:nvSpPr>
        <p:spPr>
          <a:xfrm>
            <a:off x="8204200" y="863600"/>
            <a:ext cx="3124200" cy="4807326"/>
          </a:xfrm>
        </p:spPr>
        <p:txBody>
          <a:bodyPr vert="eaVert" anchor="ctr"/>
          <a:lstStyle>
            <a:lvl1pPr>
              <a:defRPr>
                <a:solidFill>
                  <a:srgbClr val="FFFFFF"/>
                </a:solidFil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774923" y="863600"/>
            <a:ext cx="7161625" cy="4807326"/>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Rectangle 7">
            <a:extLst>
              <a:ext uri="{FF2B5EF4-FFF2-40B4-BE49-F238E27FC236}">
                <a16:creationId xmlns:a16="http://schemas.microsoft.com/office/drawing/2014/main" id="{F6423B97-A5D4-47B9-8861-73B3707A04CF}"/>
              </a:ext>
            </a:extLst>
          </p:cNvPr>
          <p:cNvSpPr/>
          <p:nvPr/>
        </p:nvSpPr>
        <p:spPr>
          <a:xfrm>
            <a:off x="446534" y="457200"/>
            <a:ext cx="3703320" cy="94997"/>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sp>
      <p:sp>
        <p:nvSpPr>
          <p:cNvPr id="9" name="Rectangle 8">
            <a:extLst>
              <a:ext uri="{FF2B5EF4-FFF2-40B4-BE49-F238E27FC236}">
                <a16:creationId xmlns:a16="http://schemas.microsoft.com/office/drawing/2014/main" id="{1AEC0421-37B4-4481-A10D-69FDF5EC7909}"/>
              </a:ext>
            </a:extLst>
          </p:cNvPr>
          <p:cNvSpPr/>
          <p:nvPr/>
        </p:nvSpPr>
        <p:spPr>
          <a:xfrm>
            <a:off x="8042147" y="453643"/>
            <a:ext cx="3703320" cy="98554"/>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10" name="Rectangle 9">
            <a:extLst>
              <a:ext uri="{FF2B5EF4-FFF2-40B4-BE49-F238E27FC236}">
                <a16:creationId xmlns:a16="http://schemas.microsoft.com/office/drawing/2014/main" id="{5F7265B5-9F97-4F1E-99E9-74F7B7E62337}"/>
              </a:ext>
            </a:extLst>
          </p:cNvPr>
          <p:cNvSpPr/>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11" name="Date Placeholder 10">
            <a:extLst>
              <a:ext uri="{FF2B5EF4-FFF2-40B4-BE49-F238E27FC236}">
                <a16:creationId xmlns:a16="http://schemas.microsoft.com/office/drawing/2014/main" id="{5C74A470-3BD3-4F33-80E5-67E6E87FCBE7}"/>
              </a:ext>
            </a:extLst>
          </p:cNvPr>
          <p:cNvSpPr>
            <a:spLocks noGrp="1"/>
          </p:cNvSpPr>
          <p:nvPr>
            <p:ph type="dt" sz="half" idx="10"/>
          </p:nvPr>
        </p:nvSpPr>
        <p:spPr/>
        <p:txBody>
          <a:bodyPr/>
          <a:lstStyle/>
          <a:p>
            <a:fld id="{117A63FD-744A-403F-9C14-0782DAED1037}" type="datetime1">
              <a:rPr lang="en-US" smtClean="0"/>
              <a:t>5/23/2023</a:t>
            </a:fld>
            <a:endParaRPr lang="en-US" dirty="0"/>
          </a:p>
        </p:txBody>
      </p:sp>
      <p:sp>
        <p:nvSpPr>
          <p:cNvPr id="12" name="Footer Placeholder 11">
            <a:extLst>
              <a:ext uri="{FF2B5EF4-FFF2-40B4-BE49-F238E27FC236}">
                <a16:creationId xmlns:a16="http://schemas.microsoft.com/office/drawing/2014/main" id="{9A3A30BA-DB50-4D7D-BCDE-17D20FB354DF}"/>
              </a:ext>
            </a:extLst>
          </p:cNvPr>
          <p:cNvSpPr>
            <a:spLocks noGrp="1"/>
          </p:cNvSpPr>
          <p:nvPr>
            <p:ph type="ftr" sz="quarter" idx="11"/>
          </p:nvPr>
        </p:nvSpPr>
        <p:spPr/>
        <p:txBody>
          <a:bodyPr/>
          <a:lstStyle/>
          <a:p>
            <a:endParaRPr lang="en-US" dirty="0"/>
          </a:p>
        </p:txBody>
      </p:sp>
      <p:sp>
        <p:nvSpPr>
          <p:cNvPr id="13" name="Slide Number Placeholder 12">
            <a:extLst>
              <a:ext uri="{FF2B5EF4-FFF2-40B4-BE49-F238E27FC236}">
                <a16:creationId xmlns:a16="http://schemas.microsoft.com/office/drawing/2014/main" id="{76FF9E58-C0B2-436B-A21C-DB45A00D6515}"/>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338884962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581192" y="705124"/>
            <a:ext cx="11029616" cy="1189554"/>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581192" y="2336002"/>
            <a:ext cx="11029616" cy="3652047"/>
          </a:xfrm>
          <a:prstGeom prst="rect">
            <a:avLst/>
          </a:prstGeom>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605951" y="6423914"/>
            <a:ext cx="2844799" cy="365125"/>
          </a:xfrm>
          <a:prstGeom prst="rect">
            <a:avLst/>
          </a:prstGeom>
        </p:spPr>
        <p:txBody>
          <a:bodyPr vert="horz" lIns="91440" tIns="45720" rIns="91440" bIns="45720" rtlCol="0" anchor="ctr"/>
          <a:lstStyle>
            <a:lvl1pPr algn="r">
              <a:defRPr sz="900">
                <a:solidFill>
                  <a:schemeClr val="tx1">
                    <a:lumMod val="75000"/>
                    <a:lumOff val="25000"/>
                  </a:schemeClr>
                </a:solidFill>
              </a:defRPr>
            </a:lvl1pPr>
          </a:lstStyle>
          <a:p>
            <a:fld id="{8AE4632D-170A-48CC-BD23-5D20B56EBA51}" type="datetime1">
              <a:rPr lang="en-US" smtClean="0"/>
              <a:t>5/23/2023</a:t>
            </a:fld>
            <a:endParaRPr lang="en-US" dirty="0"/>
          </a:p>
        </p:txBody>
      </p:sp>
      <p:sp>
        <p:nvSpPr>
          <p:cNvPr id="5" name="Footer Placeholder 4"/>
          <p:cNvSpPr>
            <a:spLocks noGrp="1"/>
          </p:cNvSpPr>
          <p:nvPr>
            <p:ph type="ftr" sz="quarter" idx="3"/>
          </p:nvPr>
        </p:nvSpPr>
        <p:spPr>
          <a:xfrm>
            <a:off x="581192" y="6423914"/>
            <a:ext cx="6917210" cy="365125"/>
          </a:xfrm>
          <a:prstGeom prst="rect">
            <a:avLst/>
          </a:prstGeom>
        </p:spPr>
        <p:txBody>
          <a:bodyPr vert="horz" lIns="91440" tIns="45720" rIns="91440" bIns="45720" rtlCol="0" anchor="ctr"/>
          <a:lstStyle>
            <a:lvl1pPr algn="l">
              <a:defRPr sz="900" cap="all">
                <a:solidFill>
                  <a:schemeClr val="tx1">
                    <a:lumMod val="75000"/>
                    <a:lumOff val="25000"/>
                  </a:schemeClr>
                </a:solidFill>
              </a:defRPr>
            </a:lvl1pPr>
          </a:lstStyle>
          <a:p>
            <a:endParaRPr lang="en-US" dirty="0"/>
          </a:p>
        </p:txBody>
      </p:sp>
      <p:sp>
        <p:nvSpPr>
          <p:cNvPr id="6" name="Slide Number Placeholder 5"/>
          <p:cNvSpPr>
            <a:spLocks noGrp="1"/>
          </p:cNvSpPr>
          <p:nvPr>
            <p:ph type="sldNum" sz="quarter" idx="4"/>
          </p:nvPr>
        </p:nvSpPr>
        <p:spPr>
          <a:xfrm>
            <a:off x="10558300" y="6423914"/>
            <a:ext cx="1052510" cy="365125"/>
          </a:xfrm>
          <a:prstGeom prst="rect">
            <a:avLst/>
          </a:prstGeom>
        </p:spPr>
        <p:txBody>
          <a:bodyPr vert="horz" lIns="91440" tIns="45720" rIns="91440" bIns="45720" rtlCol="0" anchor="ctr"/>
          <a:lstStyle>
            <a:lvl1pPr algn="r">
              <a:defRPr sz="900">
                <a:solidFill>
                  <a:schemeClr val="tx1">
                    <a:lumMod val="75000"/>
                    <a:lumOff val="25000"/>
                  </a:schemeClr>
                </a:solidFill>
              </a:defRPr>
            </a:lvl1pPr>
          </a:lstStyle>
          <a:p>
            <a:fld id="{3A98EE3D-8CD1-4C3F-BD1C-C98C9596463C}" type="slidenum">
              <a:rPr lang="en-US" smtClean="0"/>
              <a:t>‹#›</a:t>
            </a:fld>
            <a:endParaRPr lang="en-US" dirty="0"/>
          </a:p>
        </p:txBody>
      </p:sp>
      <p:sp>
        <p:nvSpPr>
          <p:cNvPr id="9" name="Rectangle 8"/>
          <p:cNvSpPr/>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10" name="Rectangle 9"/>
          <p:cNvSpPr/>
          <p:nvPr/>
        </p:nvSpPr>
        <p:spPr>
          <a:xfrm>
            <a:off x="8042147" y="453643"/>
            <a:ext cx="3703320" cy="98554"/>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Tree>
    <p:extLst>
      <p:ext uri="{BB962C8B-B14F-4D97-AF65-F5344CB8AC3E}">
        <p14:creationId xmlns:p14="http://schemas.microsoft.com/office/powerpoint/2010/main" val="3000897896"/>
      </p:ext>
    </p:extLst>
  </p:cSld>
  <p:clrMap bg1="lt1" tx1="dk1" bg2="lt2" tx2="dk2" accent1="accent1" accent2="accent2" accent3="accent3" accent4="accent4" accent5="accent5" accent6="accent6" hlink="hlink" folHlink="folHlink"/>
  <p:sldLayoutIdLst>
    <p:sldLayoutId id="2147483756" r:id="rId1"/>
    <p:sldLayoutId id="2147483757" r:id="rId2"/>
    <p:sldLayoutId id="2147483758" r:id="rId3"/>
    <p:sldLayoutId id="2147483759" r:id="rId4"/>
    <p:sldLayoutId id="2147483711" r:id="rId5"/>
    <p:sldLayoutId id="2147483760" r:id="rId6"/>
    <p:sldLayoutId id="2147483762" r:id="rId7"/>
    <p:sldLayoutId id="2147483706" r:id="rId8"/>
    <p:sldLayoutId id="2147483709" r:id="rId9"/>
    <p:sldLayoutId id="2147483707" r:id="rId10"/>
    <p:sldLayoutId id="2147483708" r:id="rId11"/>
  </p:sldLayoutIdLst>
  <p:hf hdr="0" dt="0"/>
  <p:txStyles>
    <p:titleStyle>
      <a:lvl1pPr algn="l" defTabSz="457200" rtl="0" eaLnBrk="1" latinLnBrk="0" hangingPunct="1">
        <a:lnSpc>
          <a:spcPct val="100000"/>
        </a:lnSpc>
        <a:spcBef>
          <a:spcPct val="0"/>
        </a:spcBef>
        <a:buNone/>
        <a:defRPr sz="2800" b="0" kern="1200" cap="all">
          <a:solidFill>
            <a:schemeClr val="tx1">
              <a:lumMod val="75000"/>
              <a:lumOff val="2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06000" indent="-306000" algn="l" defTabSz="457200" rtl="0" eaLnBrk="1" latinLnBrk="0" hangingPunct="1">
        <a:lnSpc>
          <a:spcPct val="110000"/>
        </a:lnSpc>
        <a:spcBef>
          <a:spcPct val="20000"/>
        </a:spcBef>
        <a:spcAft>
          <a:spcPts val="600"/>
        </a:spcAft>
        <a:buClr>
          <a:schemeClr val="accent1"/>
        </a:buClr>
        <a:buSzPct val="92000"/>
        <a:buFont typeface="Wingdings 2" panose="05020102010507070707" pitchFamily="18" charset="2"/>
        <a:buChar char=""/>
        <a:defRPr sz="1700" kern="1200">
          <a:solidFill>
            <a:schemeClr val="tx1">
              <a:lumMod val="75000"/>
              <a:lumOff val="25000"/>
            </a:schemeClr>
          </a:solidFill>
          <a:latin typeface="+mn-lt"/>
          <a:ea typeface="+mn-ea"/>
          <a:cs typeface="+mn-cs"/>
        </a:defRPr>
      </a:lvl1pPr>
      <a:lvl2pPr marL="630000" indent="-306000" algn="l" defTabSz="457200" rtl="0" eaLnBrk="1" latinLnBrk="0" hangingPunct="1">
        <a:spcBef>
          <a:spcPct val="20000"/>
        </a:spcBef>
        <a:spcAft>
          <a:spcPts val="600"/>
        </a:spcAft>
        <a:buClr>
          <a:schemeClr val="accent1"/>
        </a:buClr>
        <a:buSzPct val="92000"/>
        <a:buFont typeface="Wingdings 2" panose="05020102010507070707" pitchFamily="18" charset="2"/>
        <a:buChar char=""/>
        <a:defRPr sz="1400" kern="1200">
          <a:solidFill>
            <a:schemeClr val="tx1">
              <a:lumMod val="75000"/>
              <a:lumOff val="25000"/>
            </a:schemeClr>
          </a:solidFill>
          <a:latin typeface="+mn-lt"/>
          <a:ea typeface="+mn-ea"/>
          <a:cs typeface="+mn-cs"/>
        </a:defRPr>
      </a:lvl2pPr>
      <a:lvl3pPr marL="900000" indent="-270000" algn="l" defTabSz="457200" rtl="0" eaLnBrk="1" latinLnBrk="0" hangingPunct="1">
        <a:spcBef>
          <a:spcPct val="20000"/>
        </a:spcBef>
        <a:spcAft>
          <a:spcPts val="600"/>
        </a:spcAft>
        <a:buClr>
          <a:schemeClr val="accent1"/>
        </a:buClr>
        <a:buSzPct val="92000"/>
        <a:buFont typeface="Wingdings 2" panose="05020102010507070707" pitchFamily="18" charset="2"/>
        <a:buChar char=""/>
        <a:defRPr sz="1300" kern="1200">
          <a:solidFill>
            <a:schemeClr val="tx1">
              <a:lumMod val="75000"/>
              <a:lumOff val="25000"/>
            </a:schemeClr>
          </a:solidFill>
          <a:latin typeface="+mn-lt"/>
          <a:ea typeface="+mn-ea"/>
          <a:cs typeface="+mn-cs"/>
        </a:defRPr>
      </a:lvl3pPr>
      <a:lvl4pPr marL="1242000" indent="-234000" algn="l" defTabSz="457200" rtl="0" eaLnBrk="1" latinLnBrk="0" hangingPunct="1">
        <a:spcBef>
          <a:spcPct val="20000"/>
        </a:spcBef>
        <a:spcAft>
          <a:spcPts val="600"/>
        </a:spcAft>
        <a:buClr>
          <a:schemeClr val="accent1"/>
        </a:buClr>
        <a:buSzPct val="92000"/>
        <a:buFont typeface="Wingdings 2" panose="05020102010507070707" pitchFamily="18" charset="2"/>
        <a:buChar char=""/>
        <a:defRPr sz="1100" kern="1200">
          <a:solidFill>
            <a:schemeClr val="tx1">
              <a:lumMod val="75000"/>
              <a:lumOff val="25000"/>
            </a:schemeClr>
          </a:solidFill>
          <a:latin typeface="+mn-lt"/>
          <a:ea typeface="+mn-ea"/>
          <a:cs typeface="+mn-cs"/>
        </a:defRPr>
      </a:lvl4pPr>
      <a:lvl5pPr marL="1602000" indent="-234000" algn="l" defTabSz="457200" rtl="0" eaLnBrk="1" latinLnBrk="0" hangingPunct="1">
        <a:spcBef>
          <a:spcPct val="20000"/>
        </a:spcBef>
        <a:spcAft>
          <a:spcPts val="600"/>
        </a:spcAft>
        <a:buClr>
          <a:schemeClr val="accent1"/>
        </a:buClr>
        <a:buSzPct val="92000"/>
        <a:buFont typeface="Wingdings 2" panose="05020102010507070707" pitchFamily="18" charset="2"/>
        <a:buChar char=""/>
        <a:defRPr sz="1100" kern="1200">
          <a:solidFill>
            <a:schemeClr val="tx1">
              <a:lumMod val="75000"/>
              <a:lumOff val="25000"/>
            </a:schemeClr>
          </a:solidFill>
          <a:latin typeface="+mn-lt"/>
          <a:ea typeface="+mn-ea"/>
          <a:cs typeface="+mn-cs"/>
        </a:defRPr>
      </a:lvl5pPr>
      <a:lvl6pPr marL="19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6pPr>
      <a:lvl7pPr marL="22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7pPr>
      <a:lvl8pPr marL="25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8pPr>
      <a:lvl9pPr marL="28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hyperlink" Target="https://youtu.be/F0KQ-h6v3-s" TargetMode="External"/><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hyperlink" Target="https://youtu.be/mYF2_FBCvXw" TargetMode="Externa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hyperlink" Target="https://youtu.be/30oFuYiYOp0" TargetMode="External"/><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xml"/><Relationship Id="rId1" Type="http://schemas.openxmlformats.org/officeDocument/2006/relationships/slideLayout" Target="../slideLayouts/slideLayout2.xml"/><Relationship Id="rId5" Type="http://schemas.openxmlformats.org/officeDocument/2006/relationships/image" Target="../media/image6.png"/><Relationship Id="rId4" Type="http://schemas.openxmlformats.org/officeDocument/2006/relationships/image" Target="../media/image21.pn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6.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6.xml"/></Relationships>
</file>

<file path=ppt/slides/_rels/slide35.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6.xml"/></Relationships>
</file>

<file path=ppt/slides/_rels/slide36.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9" name="Rectangle 28">
            <a:extLst>
              <a:ext uri="{FF2B5EF4-FFF2-40B4-BE49-F238E27FC236}">
                <a16:creationId xmlns:a16="http://schemas.microsoft.com/office/drawing/2014/main" id="{26B4480E-B7FF-4481-890E-043A69AE6FE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31" name="Group 30">
            <a:extLst>
              <a:ext uri="{FF2B5EF4-FFF2-40B4-BE49-F238E27FC236}">
                <a16:creationId xmlns:a16="http://schemas.microsoft.com/office/drawing/2014/main" id="{79394E1F-0B5F-497D-B2A6-8383A2A5483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38068" y="457200"/>
            <a:ext cx="3703320" cy="5935133"/>
            <a:chOff x="438068" y="457200"/>
            <a:chExt cx="3703320" cy="5935133"/>
          </a:xfrm>
        </p:grpSpPr>
        <p:sp>
          <p:nvSpPr>
            <p:cNvPr id="32" name="Rectangle 31">
              <a:extLst>
                <a:ext uri="{FF2B5EF4-FFF2-40B4-BE49-F238E27FC236}">
                  <a16:creationId xmlns:a16="http://schemas.microsoft.com/office/drawing/2014/main" id="{1F1FF39A-AC3C-4066-9D4C-519AA22812E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38068" y="601201"/>
              <a:ext cx="3702134" cy="5791132"/>
            </a:xfrm>
            <a:prstGeom prst="rect">
              <a:avLst/>
            </a:prstGeom>
            <a:solidFill>
              <a:srgbClr val="465359">
                <a:alpha val="97000"/>
              </a:srgbClr>
            </a:solidFill>
            <a:ln w="6350" cmpd="sng">
              <a:noFill/>
            </a:ln>
            <a:effectLst/>
          </p:spPr>
          <p:style>
            <a:lnRef idx="1">
              <a:schemeClr val="accent1"/>
            </a:lnRef>
            <a:fillRef idx="3">
              <a:schemeClr val="accent1"/>
            </a:fillRef>
            <a:effectRef idx="2">
              <a:schemeClr val="accent1"/>
            </a:effectRef>
            <a:fontRef idx="minor">
              <a:schemeClr val="lt1"/>
            </a:fontRef>
          </p:style>
        </p:sp>
        <p:sp>
          <p:nvSpPr>
            <p:cNvPr id="33" name="Rectangle 32">
              <a:extLst>
                <a:ext uri="{FF2B5EF4-FFF2-40B4-BE49-F238E27FC236}">
                  <a16:creationId xmlns:a16="http://schemas.microsoft.com/office/drawing/2014/main" id="{64C13BAB-7C00-4D21-A857-E3D41C0A2A6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38068"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a:extLst>
              <a:ext uri="{FF2B5EF4-FFF2-40B4-BE49-F238E27FC236}">
                <a16:creationId xmlns:a16="http://schemas.microsoft.com/office/drawing/2014/main" id="{1C21E816-31F5-48BB-BD02-D15F2F18B48A}"/>
              </a:ext>
            </a:extLst>
          </p:cNvPr>
          <p:cNvSpPr>
            <a:spLocks noGrp="1"/>
          </p:cNvSpPr>
          <p:nvPr>
            <p:ph type="ctrTitle"/>
          </p:nvPr>
        </p:nvSpPr>
        <p:spPr>
          <a:xfrm>
            <a:off x="584200" y="1524001"/>
            <a:ext cx="3412067" cy="3478384"/>
          </a:xfrm>
        </p:spPr>
        <p:txBody>
          <a:bodyPr>
            <a:normAutofit/>
          </a:bodyPr>
          <a:lstStyle/>
          <a:p>
            <a:r>
              <a:rPr lang="en-US" dirty="0">
                <a:solidFill>
                  <a:srgbClr val="FFFFFF"/>
                </a:solidFill>
              </a:rPr>
              <a:t>MBA Marketing management</a:t>
            </a:r>
            <a:br>
              <a:rPr lang="en-US" dirty="0">
                <a:solidFill>
                  <a:srgbClr val="FFFFFF"/>
                </a:solidFill>
              </a:rPr>
            </a:br>
            <a:r>
              <a:rPr lang="en-GB" b="0" i="0" dirty="0">
                <a:solidFill>
                  <a:srgbClr val="FFFFFF"/>
                </a:solidFill>
                <a:effectLst/>
                <a:latin typeface="Arial" panose="020B0604020202020204" pitchFamily="34" charset="0"/>
              </a:rPr>
              <a:t>BMMB7012</a:t>
            </a:r>
            <a:endParaRPr lang="en-US" dirty="0">
              <a:solidFill>
                <a:srgbClr val="FFFFFF"/>
              </a:solidFill>
            </a:endParaRPr>
          </a:p>
        </p:txBody>
      </p:sp>
      <p:sp>
        <p:nvSpPr>
          <p:cNvPr id="3" name="Subtitle 2">
            <a:extLst>
              <a:ext uri="{FF2B5EF4-FFF2-40B4-BE49-F238E27FC236}">
                <a16:creationId xmlns:a16="http://schemas.microsoft.com/office/drawing/2014/main" id="{835D6E6B-3353-491C-A3C6-F278D6CED8B3}"/>
              </a:ext>
            </a:extLst>
          </p:cNvPr>
          <p:cNvSpPr>
            <a:spLocks noGrp="1"/>
          </p:cNvSpPr>
          <p:nvPr>
            <p:ph type="subTitle" idx="1"/>
          </p:nvPr>
        </p:nvSpPr>
        <p:spPr>
          <a:xfrm>
            <a:off x="584200" y="5145513"/>
            <a:ext cx="3412067" cy="738820"/>
          </a:xfrm>
        </p:spPr>
        <p:txBody>
          <a:bodyPr>
            <a:normAutofit/>
          </a:bodyPr>
          <a:lstStyle/>
          <a:p>
            <a:r>
              <a:rPr lang="en-US" dirty="0">
                <a:solidFill>
                  <a:srgbClr val="FFFFFF">
                    <a:alpha val="75000"/>
                  </a:srgbClr>
                </a:solidFill>
              </a:rPr>
              <a:t>Gwyneth jones</a:t>
            </a:r>
          </a:p>
          <a:p>
            <a:r>
              <a:rPr lang="en-US" dirty="0">
                <a:solidFill>
                  <a:srgbClr val="FFFFFF">
                    <a:alpha val="75000"/>
                  </a:srgbClr>
                </a:solidFill>
              </a:rPr>
              <a:t>MAY 2023</a:t>
            </a:r>
          </a:p>
        </p:txBody>
      </p:sp>
      <p:pic>
        <p:nvPicPr>
          <p:cNvPr id="5" name="Picture 4" descr="White bulbs with a yellow one standing out">
            <a:extLst>
              <a:ext uri="{FF2B5EF4-FFF2-40B4-BE49-F238E27FC236}">
                <a16:creationId xmlns:a16="http://schemas.microsoft.com/office/drawing/2014/main" id="{4667020F-7E64-66F2-1E53-1C5EAA4A0B30}"/>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4765053" y="1159372"/>
            <a:ext cx="6764864" cy="4515546"/>
          </a:xfrm>
          <a:prstGeom prst="rect">
            <a:avLst/>
          </a:prstGeom>
        </p:spPr>
      </p:pic>
      <p:sp>
        <p:nvSpPr>
          <p:cNvPr id="9" name="TextBox 8">
            <a:extLst>
              <a:ext uri="{FF2B5EF4-FFF2-40B4-BE49-F238E27FC236}">
                <a16:creationId xmlns:a16="http://schemas.microsoft.com/office/drawing/2014/main" id="{C80E539C-4C1E-9B9A-5EAD-978A92102920}"/>
              </a:ext>
            </a:extLst>
          </p:cNvPr>
          <p:cNvSpPr txBox="1"/>
          <p:nvPr/>
        </p:nvSpPr>
        <p:spPr>
          <a:xfrm>
            <a:off x="5080909" y="4381442"/>
            <a:ext cx="4664670" cy="523220"/>
          </a:xfrm>
          <a:prstGeom prst="rect">
            <a:avLst/>
          </a:prstGeom>
          <a:noFill/>
        </p:spPr>
        <p:txBody>
          <a:bodyPr wrap="square" rtlCol="0">
            <a:spAutoFit/>
          </a:bodyPr>
          <a:lstStyle/>
          <a:p>
            <a:pPr algn="ctr"/>
            <a:r>
              <a:rPr lang="en-GB" sz="2800" b="1" dirty="0">
                <a:solidFill>
                  <a:srgbClr val="FFC000"/>
                </a:solidFill>
              </a:rPr>
              <a:t>The Marketing Environment</a:t>
            </a:r>
          </a:p>
        </p:txBody>
      </p:sp>
    </p:spTree>
    <p:extLst>
      <p:ext uri="{BB962C8B-B14F-4D97-AF65-F5344CB8AC3E}">
        <p14:creationId xmlns:p14="http://schemas.microsoft.com/office/powerpoint/2010/main" val="247580555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E9751CB9-7B25-4EB8-9A6F-82F822549F1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Franklin Gothic Book" panose="020B0502020104020203"/>
              <a:ea typeface="+mn-ea"/>
              <a:cs typeface="+mn-cs"/>
            </a:endParaRPr>
          </a:p>
        </p:txBody>
      </p:sp>
      <p:sp>
        <p:nvSpPr>
          <p:cNvPr id="15" name="Rectangle 14">
            <a:extLst>
              <a:ext uri="{FF2B5EF4-FFF2-40B4-BE49-F238E27FC236}">
                <a16:creationId xmlns:a16="http://schemas.microsoft.com/office/drawing/2014/main" id="{E1317383-CF3B-4B02-9512-BECBEF6362A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17" name="Rectangle 16">
            <a:extLst>
              <a:ext uri="{FF2B5EF4-FFF2-40B4-BE49-F238E27FC236}">
                <a16:creationId xmlns:a16="http://schemas.microsoft.com/office/drawing/2014/main" id="{B1D4C7A0-6DF2-4F2D-A45D-F111582974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19" name="Rectangle 18">
            <a:extLst>
              <a:ext uri="{FF2B5EF4-FFF2-40B4-BE49-F238E27FC236}">
                <a16:creationId xmlns:a16="http://schemas.microsoft.com/office/drawing/2014/main" id="{DBF3943D-BCB6-4B31-809D-A005686483B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42147" y="453643"/>
            <a:ext cx="3703320" cy="98554"/>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sp>
      <p:sp>
        <p:nvSpPr>
          <p:cNvPr id="21" name="Rectangle 20">
            <a:extLst>
              <a:ext uri="{FF2B5EF4-FFF2-40B4-BE49-F238E27FC236}">
                <a16:creationId xmlns:a16="http://schemas.microsoft.com/office/drawing/2014/main" id="{39373A6F-2E1F-4613-8E1D-D68057D29F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2377" y="601200"/>
            <a:ext cx="3707477" cy="5624979"/>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2" name="Title 1">
            <a:extLst>
              <a:ext uri="{FF2B5EF4-FFF2-40B4-BE49-F238E27FC236}">
                <a16:creationId xmlns:a16="http://schemas.microsoft.com/office/drawing/2014/main" id="{981475D4-1E63-4B2F-D926-782558687E03}"/>
              </a:ext>
            </a:extLst>
          </p:cNvPr>
          <p:cNvSpPr>
            <a:spLocks noGrp="1"/>
          </p:cNvSpPr>
          <p:nvPr>
            <p:ph type="title"/>
          </p:nvPr>
        </p:nvSpPr>
        <p:spPr>
          <a:xfrm>
            <a:off x="601255" y="702155"/>
            <a:ext cx="3409783" cy="1300365"/>
          </a:xfrm>
        </p:spPr>
        <p:txBody>
          <a:bodyPr>
            <a:normAutofit/>
          </a:bodyPr>
          <a:lstStyle/>
          <a:p>
            <a:r>
              <a:rPr lang="en-GB">
                <a:solidFill>
                  <a:srgbClr val="FFFFFF"/>
                </a:solidFill>
              </a:rPr>
              <a:t>The Marketing environment</a:t>
            </a:r>
          </a:p>
        </p:txBody>
      </p:sp>
      <p:sp>
        <p:nvSpPr>
          <p:cNvPr id="3" name="Content Placeholder 2">
            <a:extLst>
              <a:ext uri="{FF2B5EF4-FFF2-40B4-BE49-F238E27FC236}">
                <a16:creationId xmlns:a16="http://schemas.microsoft.com/office/drawing/2014/main" id="{A853736B-E4CE-9D43-13D4-9B7513A8641B}"/>
              </a:ext>
            </a:extLst>
          </p:cNvPr>
          <p:cNvSpPr>
            <a:spLocks noGrp="1"/>
          </p:cNvSpPr>
          <p:nvPr>
            <p:ph idx="1"/>
          </p:nvPr>
        </p:nvSpPr>
        <p:spPr>
          <a:xfrm>
            <a:off x="601255" y="2177142"/>
            <a:ext cx="3409782" cy="3823607"/>
          </a:xfrm>
        </p:spPr>
        <p:txBody>
          <a:bodyPr>
            <a:normAutofit lnSpcReduction="10000"/>
          </a:bodyPr>
          <a:lstStyle/>
          <a:p>
            <a:pPr marL="0" indent="0">
              <a:lnSpc>
                <a:spcPct val="100000"/>
              </a:lnSpc>
              <a:buNone/>
            </a:pPr>
            <a:r>
              <a:rPr lang="en-GB" altLang="en-US" b="1" dirty="0">
                <a:solidFill>
                  <a:srgbClr val="FFFFFF"/>
                </a:solidFill>
              </a:rPr>
              <a:t>The </a:t>
            </a:r>
            <a:r>
              <a:rPr lang="en-GB" altLang="en-US" b="1" i="1" dirty="0">
                <a:solidFill>
                  <a:srgbClr val="FFFFFF"/>
                </a:solidFill>
              </a:rPr>
              <a:t>Marketing Environment </a:t>
            </a:r>
            <a:r>
              <a:rPr lang="en-GB" altLang="en-US" b="1" dirty="0">
                <a:solidFill>
                  <a:srgbClr val="FFFFFF"/>
                </a:solidFill>
              </a:rPr>
              <a:t>consists of external forces which affect an organisation’s capability to operate effectively in providing products and services to its chosen markets.</a:t>
            </a:r>
          </a:p>
          <a:p>
            <a:pPr marL="0" indent="0">
              <a:lnSpc>
                <a:spcPct val="100000"/>
              </a:lnSpc>
              <a:buNone/>
            </a:pPr>
            <a:endParaRPr lang="en-GB" altLang="en-US" b="1" dirty="0">
              <a:solidFill>
                <a:srgbClr val="FFFFFF"/>
              </a:solidFill>
            </a:endParaRPr>
          </a:p>
          <a:p>
            <a:pPr marL="0" indent="0">
              <a:lnSpc>
                <a:spcPct val="100000"/>
              </a:lnSpc>
              <a:buNone/>
            </a:pPr>
            <a:r>
              <a:rPr lang="en-GB" altLang="en-US" b="1" dirty="0">
                <a:solidFill>
                  <a:srgbClr val="FFFFFF"/>
                </a:solidFill>
              </a:rPr>
              <a:t>It can be classified into:</a:t>
            </a:r>
          </a:p>
          <a:p>
            <a:pPr marL="285750" indent="-285750">
              <a:lnSpc>
                <a:spcPct val="100000"/>
              </a:lnSpc>
              <a:buClr>
                <a:schemeClr val="tx2"/>
              </a:buClr>
              <a:buFont typeface="Wingdings" panose="05000000000000000000" pitchFamily="2" charset="2"/>
              <a:buChar char="§"/>
            </a:pPr>
            <a:r>
              <a:rPr lang="en-GB" altLang="en-US" b="1" dirty="0">
                <a:solidFill>
                  <a:srgbClr val="FFFFFF"/>
                </a:solidFill>
              </a:rPr>
              <a:t>The macro-environment (external environment)</a:t>
            </a:r>
          </a:p>
          <a:p>
            <a:pPr marL="285750" indent="-285750">
              <a:lnSpc>
                <a:spcPct val="100000"/>
              </a:lnSpc>
              <a:buClr>
                <a:schemeClr val="tx2"/>
              </a:buClr>
              <a:buFont typeface="Wingdings" panose="05000000000000000000" pitchFamily="2" charset="2"/>
              <a:buChar char="§"/>
            </a:pPr>
            <a:r>
              <a:rPr lang="en-GB" altLang="en-US" b="1" dirty="0">
                <a:solidFill>
                  <a:srgbClr val="FFFFFF"/>
                </a:solidFill>
              </a:rPr>
              <a:t>The micro-environment (immediate external environment)</a:t>
            </a:r>
            <a:endParaRPr lang="en-GB" dirty="0">
              <a:solidFill>
                <a:srgbClr val="FFFFFF"/>
              </a:solidFill>
            </a:endParaRPr>
          </a:p>
        </p:txBody>
      </p:sp>
      <p:pic>
        <p:nvPicPr>
          <p:cNvPr id="8" name="Picture 7" descr="Young plant in the morning light">
            <a:extLst>
              <a:ext uri="{FF2B5EF4-FFF2-40B4-BE49-F238E27FC236}">
                <a16:creationId xmlns:a16="http://schemas.microsoft.com/office/drawing/2014/main" id="{068189B1-B8FD-51FA-1C7F-9102B0C654B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592231" y="1140279"/>
            <a:ext cx="6831503" cy="4560028"/>
          </a:xfrm>
          <a:prstGeom prst="rect">
            <a:avLst/>
          </a:prstGeom>
        </p:spPr>
      </p:pic>
      <p:sp>
        <p:nvSpPr>
          <p:cNvPr id="4" name="Footer Placeholder 3">
            <a:extLst>
              <a:ext uri="{FF2B5EF4-FFF2-40B4-BE49-F238E27FC236}">
                <a16:creationId xmlns:a16="http://schemas.microsoft.com/office/drawing/2014/main" id="{B602007A-CB31-23D7-685D-A54731DB4A6F}"/>
              </a:ext>
            </a:extLst>
          </p:cNvPr>
          <p:cNvSpPr>
            <a:spLocks noGrp="1"/>
          </p:cNvSpPr>
          <p:nvPr>
            <p:ph type="ftr" sz="quarter" idx="11"/>
          </p:nvPr>
        </p:nvSpPr>
        <p:spPr>
          <a:xfrm>
            <a:off x="581192" y="6400800"/>
            <a:ext cx="6917210" cy="365125"/>
          </a:xfrm>
        </p:spPr>
        <p:txBody>
          <a:bodyPr>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900" b="0" i="0" u="none" strike="noStrike" kern="1200" cap="all" spc="0" normalizeH="0" baseline="0" noProof="0">
              <a:ln>
                <a:noFill/>
              </a:ln>
              <a:solidFill>
                <a:srgbClr val="E7B667"/>
              </a:solidFill>
              <a:effectLst/>
              <a:uLnTx/>
              <a:uFillTx/>
              <a:latin typeface="Franklin Gothic Book" panose="020B0502020104020203"/>
              <a:ea typeface="+mn-ea"/>
              <a:cs typeface="+mn-cs"/>
            </a:endParaRPr>
          </a:p>
        </p:txBody>
      </p:sp>
      <p:sp>
        <p:nvSpPr>
          <p:cNvPr id="5" name="Slide Number Placeholder 4">
            <a:extLst>
              <a:ext uri="{FF2B5EF4-FFF2-40B4-BE49-F238E27FC236}">
                <a16:creationId xmlns:a16="http://schemas.microsoft.com/office/drawing/2014/main" id="{831563EE-CDB1-9A2C-27E5-DD681AB6BA9F}"/>
              </a:ext>
            </a:extLst>
          </p:cNvPr>
          <p:cNvSpPr>
            <a:spLocks noGrp="1"/>
          </p:cNvSpPr>
          <p:nvPr>
            <p:ph type="sldNum" sz="quarter" idx="12"/>
          </p:nvPr>
        </p:nvSpPr>
        <p:spPr>
          <a:xfrm>
            <a:off x="10558300" y="6400800"/>
            <a:ext cx="1052508" cy="365125"/>
          </a:xfrm>
        </p:spPr>
        <p:txBody>
          <a:bodyPr>
            <a:normAutofit/>
          </a:bodyPr>
          <a:lstStyle/>
          <a:p>
            <a:pPr marL="0" marR="0" lvl="0" indent="0" algn="r" defTabSz="914400" rtl="0" eaLnBrk="1" fontAlgn="auto" latinLnBrk="0" hangingPunct="1">
              <a:lnSpc>
                <a:spcPct val="100000"/>
              </a:lnSpc>
              <a:spcBef>
                <a:spcPts val="0"/>
              </a:spcBef>
              <a:spcAft>
                <a:spcPts val="600"/>
              </a:spcAft>
              <a:buClrTx/>
              <a:buSzTx/>
              <a:buFontTx/>
              <a:buNone/>
              <a:tabLst/>
              <a:defRPr/>
            </a:pPr>
            <a:fld id="{3A98EE3D-8CD1-4C3F-BD1C-C98C9596463C}" type="slidenum">
              <a:rPr kumimoji="0" lang="en-US" sz="900" b="0" i="0" u="none" strike="noStrike" kern="1200" cap="none" spc="0" normalizeH="0" baseline="0" noProof="0">
                <a:ln>
                  <a:noFill/>
                </a:ln>
                <a:solidFill>
                  <a:srgbClr val="E7B667"/>
                </a:solidFill>
                <a:effectLst/>
                <a:uLnTx/>
                <a:uFillTx/>
                <a:latin typeface="Franklin Gothic Book" panose="020B0502020104020203"/>
                <a:ea typeface="+mn-ea"/>
                <a:cs typeface="+mn-cs"/>
              </a:rPr>
              <a:pPr marL="0" marR="0" lvl="0" indent="0" algn="r" defTabSz="914400" rtl="0" eaLnBrk="1" fontAlgn="auto" latinLnBrk="0" hangingPunct="1">
                <a:lnSpc>
                  <a:spcPct val="100000"/>
                </a:lnSpc>
                <a:spcBef>
                  <a:spcPts val="0"/>
                </a:spcBef>
                <a:spcAft>
                  <a:spcPts val="600"/>
                </a:spcAft>
                <a:buClrTx/>
                <a:buSzTx/>
                <a:buFontTx/>
                <a:buNone/>
                <a:tabLst/>
                <a:defRPr/>
              </a:pPr>
              <a:t>2</a:t>
            </a:fld>
            <a:endParaRPr kumimoji="0" lang="en-US" sz="900" b="0" i="0" u="none" strike="noStrike" kern="1200" cap="none" spc="0" normalizeH="0" baseline="0" noProof="0">
              <a:ln>
                <a:noFill/>
              </a:ln>
              <a:solidFill>
                <a:srgbClr val="E7B667"/>
              </a:solidFill>
              <a:effectLst/>
              <a:uLnTx/>
              <a:uFillTx/>
              <a:latin typeface="Franklin Gothic Book" panose="020B0502020104020203"/>
              <a:ea typeface="+mn-ea"/>
              <a:cs typeface="+mn-cs"/>
            </a:endParaRPr>
          </a:p>
        </p:txBody>
      </p:sp>
    </p:spTree>
    <p:extLst>
      <p:ext uri="{BB962C8B-B14F-4D97-AF65-F5344CB8AC3E}">
        <p14:creationId xmlns:p14="http://schemas.microsoft.com/office/powerpoint/2010/main" val="3830894364"/>
      </p:ext>
    </p:extLst>
  </p:cSld>
  <p:clrMapOvr>
    <a:overrideClrMapping bg1="dk1" tx1="lt1" bg2="dk2" tx2="lt2" accent1="accent1" accent2="accent2" accent3="accent3" accent4="accent4" accent5="accent5" accent6="accent6" hlink="hlink" folHlink="folHlink"/>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3" name="Rectangle 22">
            <a:extLst>
              <a:ext uri="{FF2B5EF4-FFF2-40B4-BE49-F238E27FC236}">
                <a16:creationId xmlns:a16="http://schemas.microsoft.com/office/drawing/2014/main" id="{1BB56EB9-078F-4952-AC1F-149C7A0AE4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Franklin Gothic Book" panose="020B0502020104020203"/>
              <a:ea typeface="+mn-ea"/>
              <a:cs typeface="+mn-cs"/>
            </a:endParaRPr>
          </a:p>
        </p:txBody>
      </p:sp>
      <p:sp>
        <p:nvSpPr>
          <p:cNvPr id="25" name="Rectangle 24">
            <a:extLst>
              <a:ext uri="{FF2B5EF4-FFF2-40B4-BE49-F238E27FC236}">
                <a16:creationId xmlns:a16="http://schemas.microsoft.com/office/drawing/2014/main" id="{D3772EE4-ED5E-4D3A-A306-B22CF866786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601200"/>
            <a:ext cx="3703320" cy="5789365"/>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2" name="Title 1">
            <a:extLst>
              <a:ext uri="{FF2B5EF4-FFF2-40B4-BE49-F238E27FC236}">
                <a16:creationId xmlns:a16="http://schemas.microsoft.com/office/drawing/2014/main" id="{64AFAD66-2FF5-6362-A1BB-7A583D5056F1}"/>
              </a:ext>
            </a:extLst>
          </p:cNvPr>
          <p:cNvSpPr>
            <a:spLocks noGrp="1"/>
          </p:cNvSpPr>
          <p:nvPr>
            <p:ph type="title"/>
          </p:nvPr>
        </p:nvSpPr>
        <p:spPr>
          <a:xfrm>
            <a:off x="672280" y="944752"/>
            <a:ext cx="3259016" cy="1462692"/>
          </a:xfrm>
        </p:spPr>
        <p:txBody>
          <a:bodyPr>
            <a:normAutofit/>
          </a:bodyPr>
          <a:lstStyle/>
          <a:p>
            <a:r>
              <a:rPr lang="en-GB">
                <a:solidFill>
                  <a:srgbClr val="FFFFFF"/>
                </a:solidFill>
              </a:rPr>
              <a:t>Marketing planning process</a:t>
            </a:r>
          </a:p>
        </p:txBody>
      </p:sp>
      <p:sp>
        <p:nvSpPr>
          <p:cNvPr id="27" name="Rectangle 26">
            <a:extLst>
              <a:ext uri="{FF2B5EF4-FFF2-40B4-BE49-F238E27FC236}">
                <a16:creationId xmlns:a16="http://schemas.microsoft.com/office/drawing/2014/main" id="{10058680-D07C-4893-B2B7-91543F18AB3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a:extLst>
              <a:ext uri="{FF2B5EF4-FFF2-40B4-BE49-F238E27FC236}">
                <a16:creationId xmlns:a16="http://schemas.microsoft.com/office/drawing/2014/main" id="{7B42427A-0A1F-4A55-8705-D9179F1E0C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Franklin Gothic Book" panose="020B0502020104020203"/>
              <a:ea typeface="+mn-ea"/>
              <a:cs typeface="+mn-cs"/>
            </a:endParaRPr>
          </a:p>
        </p:txBody>
      </p:sp>
      <p:sp>
        <p:nvSpPr>
          <p:cNvPr id="31" name="Rectangle 30">
            <a:extLst>
              <a:ext uri="{FF2B5EF4-FFF2-40B4-BE49-F238E27FC236}">
                <a16:creationId xmlns:a16="http://schemas.microsoft.com/office/drawing/2014/main" id="{EE54A6FE-D8CB-48A3-900B-053D4EBD3B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42147" y="453643"/>
            <a:ext cx="3703320" cy="98554"/>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sp>
      <p:sp>
        <p:nvSpPr>
          <p:cNvPr id="3" name="Content Placeholder 2">
            <a:extLst>
              <a:ext uri="{FF2B5EF4-FFF2-40B4-BE49-F238E27FC236}">
                <a16:creationId xmlns:a16="http://schemas.microsoft.com/office/drawing/2014/main" id="{92C8C0B5-96D2-0B0B-8394-ACDF15D075E8}"/>
              </a:ext>
            </a:extLst>
          </p:cNvPr>
          <p:cNvSpPr>
            <a:spLocks noGrp="1"/>
          </p:cNvSpPr>
          <p:nvPr>
            <p:ph idx="1"/>
          </p:nvPr>
        </p:nvSpPr>
        <p:spPr>
          <a:xfrm>
            <a:off x="671513" y="2536031"/>
            <a:ext cx="3123783" cy="3671936"/>
          </a:xfrm>
        </p:spPr>
        <p:txBody>
          <a:bodyPr anchor="t">
            <a:normAutofit/>
          </a:bodyPr>
          <a:lstStyle/>
          <a:p>
            <a:pPr>
              <a:lnSpc>
                <a:spcPct val="90000"/>
              </a:lnSpc>
            </a:pPr>
            <a:r>
              <a:rPr lang="en-GB" sz="1500" dirty="0">
                <a:solidFill>
                  <a:srgbClr val="FFFFFF"/>
                </a:solidFill>
              </a:rPr>
              <a:t>Largely linear: follow steps in order to make well-informed decisions</a:t>
            </a:r>
          </a:p>
          <a:p>
            <a:pPr>
              <a:lnSpc>
                <a:spcPct val="90000"/>
              </a:lnSpc>
            </a:pPr>
            <a:r>
              <a:rPr lang="en-GB" sz="1500" dirty="0">
                <a:solidFill>
                  <a:srgbClr val="FFFFFF"/>
                </a:solidFill>
              </a:rPr>
              <a:t>Understand core strategy and strategic plan to ensure branding is aligned</a:t>
            </a:r>
          </a:p>
          <a:p>
            <a:pPr>
              <a:lnSpc>
                <a:spcPct val="90000"/>
              </a:lnSpc>
            </a:pPr>
            <a:r>
              <a:rPr lang="en-GB" sz="1500" dirty="0">
                <a:solidFill>
                  <a:srgbClr val="FFFFFF"/>
                </a:solidFill>
              </a:rPr>
              <a:t>Situation analysis is key to recognising changing market conditions and customer preferences</a:t>
            </a:r>
          </a:p>
          <a:p>
            <a:pPr>
              <a:lnSpc>
                <a:spcPct val="90000"/>
              </a:lnSpc>
            </a:pPr>
            <a:r>
              <a:rPr lang="en-GB" sz="1500" dirty="0">
                <a:solidFill>
                  <a:srgbClr val="FFFFFF"/>
                </a:solidFill>
              </a:rPr>
              <a:t>Flexibility required to adapt</a:t>
            </a:r>
          </a:p>
        </p:txBody>
      </p:sp>
      <p:pic>
        <p:nvPicPr>
          <p:cNvPr id="6" name="Picture 5">
            <a:extLst>
              <a:ext uri="{FF2B5EF4-FFF2-40B4-BE49-F238E27FC236}">
                <a16:creationId xmlns:a16="http://schemas.microsoft.com/office/drawing/2014/main" id="{82393B7B-8FCD-5D2A-FE9C-731D134B34A3}"/>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l="2144"/>
          <a:stretch/>
        </p:blipFill>
        <p:spPr>
          <a:xfrm>
            <a:off x="4241830" y="601200"/>
            <a:ext cx="7503636" cy="5789365"/>
          </a:xfrm>
          <a:prstGeom prst="rect">
            <a:avLst/>
          </a:prstGeom>
        </p:spPr>
      </p:pic>
      <p:sp>
        <p:nvSpPr>
          <p:cNvPr id="4" name="Footer Placeholder 3">
            <a:extLst>
              <a:ext uri="{FF2B5EF4-FFF2-40B4-BE49-F238E27FC236}">
                <a16:creationId xmlns:a16="http://schemas.microsoft.com/office/drawing/2014/main" id="{2BE88D16-8752-4279-41F7-E3011A522171}"/>
              </a:ext>
            </a:extLst>
          </p:cNvPr>
          <p:cNvSpPr>
            <a:spLocks noGrp="1"/>
          </p:cNvSpPr>
          <p:nvPr>
            <p:ph type="ftr" sz="quarter" idx="11"/>
          </p:nvPr>
        </p:nvSpPr>
        <p:spPr>
          <a:xfrm>
            <a:off x="581192" y="6423914"/>
            <a:ext cx="6917210" cy="365125"/>
          </a:xfrm>
        </p:spPr>
        <p:txBody>
          <a:bodyPr>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900" b="0" i="0" u="none" strike="noStrike" kern="1200" cap="all" spc="0" normalizeH="0" baseline="0" noProof="0">
              <a:ln>
                <a:noFill/>
              </a:ln>
              <a:solidFill>
                <a:prstClr val="black">
                  <a:lumMod val="75000"/>
                  <a:lumOff val="25000"/>
                </a:prstClr>
              </a:solidFill>
              <a:effectLst/>
              <a:uLnTx/>
              <a:uFillTx/>
              <a:latin typeface="Franklin Gothic Book" panose="020B0502020104020203"/>
              <a:ea typeface="+mn-ea"/>
              <a:cs typeface="+mn-cs"/>
            </a:endParaRPr>
          </a:p>
        </p:txBody>
      </p:sp>
      <p:sp>
        <p:nvSpPr>
          <p:cNvPr id="5" name="Slide Number Placeholder 4">
            <a:extLst>
              <a:ext uri="{FF2B5EF4-FFF2-40B4-BE49-F238E27FC236}">
                <a16:creationId xmlns:a16="http://schemas.microsoft.com/office/drawing/2014/main" id="{DD22172D-51CC-2E05-DF97-74F4BE4A6459}"/>
              </a:ext>
            </a:extLst>
          </p:cNvPr>
          <p:cNvSpPr>
            <a:spLocks noGrp="1"/>
          </p:cNvSpPr>
          <p:nvPr>
            <p:ph type="sldNum" sz="quarter" idx="12"/>
          </p:nvPr>
        </p:nvSpPr>
        <p:spPr>
          <a:xfrm>
            <a:off x="10558300" y="6423914"/>
            <a:ext cx="1052510" cy="365125"/>
          </a:xfrm>
        </p:spPr>
        <p:txBody>
          <a:bodyPr>
            <a:normAutofit/>
          </a:bodyPr>
          <a:lstStyle/>
          <a:p>
            <a:pPr marL="0" marR="0" lvl="0" indent="0" algn="r" defTabSz="914400" rtl="0" eaLnBrk="1" fontAlgn="auto" latinLnBrk="0" hangingPunct="1">
              <a:lnSpc>
                <a:spcPct val="100000"/>
              </a:lnSpc>
              <a:spcBef>
                <a:spcPts val="0"/>
              </a:spcBef>
              <a:spcAft>
                <a:spcPts val="600"/>
              </a:spcAft>
              <a:buClrTx/>
              <a:buSzTx/>
              <a:buFontTx/>
              <a:buNone/>
              <a:tabLst/>
              <a:defRPr/>
            </a:pPr>
            <a:fld id="{3A98EE3D-8CD1-4C3F-BD1C-C98C9596463C}" type="slidenum">
              <a:rPr kumimoji="0" lang="en-US" sz="900" b="0" i="0" u="none" strike="noStrike" kern="1200" cap="none" spc="0" normalizeH="0" baseline="0" noProof="0">
                <a:ln>
                  <a:noFill/>
                </a:ln>
                <a:solidFill>
                  <a:prstClr val="black">
                    <a:lumMod val="75000"/>
                    <a:lumOff val="25000"/>
                  </a:prstClr>
                </a:solidFill>
                <a:effectLst/>
                <a:uLnTx/>
                <a:uFillTx/>
                <a:latin typeface="Franklin Gothic Book" panose="020B0502020104020203"/>
                <a:ea typeface="+mn-ea"/>
                <a:cs typeface="+mn-cs"/>
              </a:rPr>
              <a:pPr marL="0" marR="0" lvl="0" indent="0" algn="r" defTabSz="914400" rtl="0" eaLnBrk="1" fontAlgn="auto" latinLnBrk="0" hangingPunct="1">
                <a:lnSpc>
                  <a:spcPct val="100000"/>
                </a:lnSpc>
                <a:spcBef>
                  <a:spcPts val="0"/>
                </a:spcBef>
                <a:spcAft>
                  <a:spcPts val="600"/>
                </a:spcAft>
                <a:buClrTx/>
                <a:buSzTx/>
                <a:buFontTx/>
                <a:buNone/>
                <a:tabLst/>
                <a:defRPr/>
              </a:pPr>
              <a:t>3</a:t>
            </a:fld>
            <a:endParaRPr kumimoji="0" lang="en-US" sz="900" b="0" i="0" u="none" strike="noStrike" kern="1200" cap="none" spc="0" normalizeH="0" baseline="0" noProof="0">
              <a:ln>
                <a:noFill/>
              </a:ln>
              <a:solidFill>
                <a:prstClr val="black">
                  <a:lumMod val="75000"/>
                  <a:lumOff val="25000"/>
                </a:prstClr>
              </a:solidFill>
              <a:effectLst/>
              <a:uLnTx/>
              <a:uFillTx/>
              <a:latin typeface="Franklin Gothic Book" panose="020B0502020104020203"/>
              <a:ea typeface="+mn-ea"/>
              <a:cs typeface="+mn-cs"/>
            </a:endParaRPr>
          </a:p>
        </p:txBody>
      </p:sp>
    </p:spTree>
    <p:extLst>
      <p:ext uri="{BB962C8B-B14F-4D97-AF65-F5344CB8AC3E}">
        <p14:creationId xmlns:p14="http://schemas.microsoft.com/office/powerpoint/2010/main" val="4278606760"/>
      </p:ext>
    </p:extLst>
  </p:cSld>
  <p:clrMapOvr>
    <a:overrideClrMapping bg1="dk1" tx1="lt1" bg2="dk2" tx2="lt2" accent1="accent1" accent2="accent2" accent3="accent3" accent4="accent4" accent5="accent5" accent6="accent6" hlink="hlink" folHlink="folHlink"/>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1BB56EB9-078F-4952-AC1F-149C7A0AE4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Franklin Gothic Book" panose="020B0502020104020203"/>
              <a:ea typeface="+mn-ea"/>
              <a:cs typeface="+mn-cs"/>
            </a:endParaRPr>
          </a:p>
        </p:txBody>
      </p:sp>
      <p:sp>
        <p:nvSpPr>
          <p:cNvPr id="13" name="Rectangle 12">
            <a:extLst>
              <a:ext uri="{FF2B5EF4-FFF2-40B4-BE49-F238E27FC236}">
                <a16:creationId xmlns:a16="http://schemas.microsoft.com/office/drawing/2014/main" id="{D3772EE4-ED5E-4D3A-A306-B22CF866786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601200"/>
            <a:ext cx="3703320" cy="5789365"/>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2" name="Title 1">
            <a:extLst>
              <a:ext uri="{FF2B5EF4-FFF2-40B4-BE49-F238E27FC236}">
                <a16:creationId xmlns:a16="http://schemas.microsoft.com/office/drawing/2014/main" id="{6037C179-224E-9CB4-4192-20D745B62609}"/>
              </a:ext>
            </a:extLst>
          </p:cNvPr>
          <p:cNvSpPr>
            <a:spLocks noGrp="1"/>
          </p:cNvSpPr>
          <p:nvPr>
            <p:ph type="title"/>
          </p:nvPr>
        </p:nvSpPr>
        <p:spPr>
          <a:xfrm>
            <a:off x="672280" y="944752"/>
            <a:ext cx="3259016" cy="1462692"/>
          </a:xfrm>
        </p:spPr>
        <p:txBody>
          <a:bodyPr>
            <a:normAutofit fontScale="90000"/>
          </a:bodyPr>
          <a:lstStyle/>
          <a:p>
            <a:r>
              <a:rPr lang="en-GB">
                <a:solidFill>
                  <a:srgbClr val="FFFFFF"/>
                </a:solidFill>
              </a:rPr>
              <a:t>The macro, micro and internal marketing environment</a:t>
            </a:r>
            <a:endParaRPr lang="en-GB" dirty="0">
              <a:solidFill>
                <a:srgbClr val="FFFFFF"/>
              </a:solidFill>
            </a:endParaRPr>
          </a:p>
        </p:txBody>
      </p:sp>
      <p:sp>
        <p:nvSpPr>
          <p:cNvPr id="15" name="Rectangle 14">
            <a:extLst>
              <a:ext uri="{FF2B5EF4-FFF2-40B4-BE49-F238E27FC236}">
                <a16:creationId xmlns:a16="http://schemas.microsoft.com/office/drawing/2014/main" id="{10058680-D07C-4893-B2B7-91543F18AB3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17" name="Rectangle 16">
            <a:extLst>
              <a:ext uri="{FF2B5EF4-FFF2-40B4-BE49-F238E27FC236}">
                <a16:creationId xmlns:a16="http://schemas.microsoft.com/office/drawing/2014/main" id="{7B42427A-0A1F-4A55-8705-D9179F1E0C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Franklin Gothic Book" panose="020B0502020104020203"/>
              <a:ea typeface="+mn-ea"/>
              <a:cs typeface="+mn-cs"/>
            </a:endParaRPr>
          </a:p>
        </p:txBody>
      </p:sp>
      <p:sp>
        <p:nvSpPr>
          <p:cNvPr id="19" name="Rectangle 18">
            <a:extLst>
              <a:ext uri="{FF2B5EF4-FFF2-40B4-BE49-F238E27FC236}">
                <a16:creationId xmlns:a16="http://schemas.microsoft.com/office/drawing/2014/main" id="{EE54A6FE-D8CB-48A3-900B-053D4EBD3B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42147" y="453643"/>
            <a:ext cx="3703320" cy="98554"/>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sp>
      <p:sp>
        <p:nvSpPr>
          <p:cNvPr id="3" name="Content Placeholder 2">
            <a:extLst>
              <a:ext uri="{FF2B5EF4-FFF2-40B4-BE49-F238E27FC236}">
                <a16:creationId xmlns:a16="http://schemas.microsoft.com/office/drawing/2014/main" id="{E448F38F-1E11-F3E5-31E3-8829F6832AB9}"/>
              </a:ext>
            </a:extLst>
          </p:cNvPr>
          <p:cNvSpPr>
            <a:spLocks noGrp="1"/>
          </p:cNvSpPr>
          <p:nvPr>
            <p:ph idx="1"/>
          </p:nvPr>
        </p:nvSpPr>
        <p:spPr>
          <a:xfrm>
            <a:off x="671513" y="2536031"/>
            <a:ext cx="3123783" cy="3671936"/>
          </a:xfrm>
        </p:spPr>
        <p:txBody>
          <a:bodyPr anchor="t">
            <a:normAutofit/>
          </a:bodyPr>
          <a:lstStyle/>
          <a:p>
            <a:r>
              <a:rPr lang="en-GB">
                <a:solidFill>
                  <a:srgbClr val="FFFFFF"/>
                </a:solidFill>
              </a:rPr>
              <a:t>The Business Environment consists of several layers, with the organisation in the centre</a:t>
            </a:r>
            <a:endParaRPr lang="en-GB" dirty="0">
              <a:solidFill>
                <a:srgbClr val="FFFFFF"/>
              </a:solidFill>
            </a:endParaRPr>
          </a:p>
        </p:txBody>
      </p:sp>
      <p:sp>
        <p:nvSpPr>
          <p:cNvPr id="4" name="Footer Placeholder 3">
            <a:extLst>
              <a:ext uri="{FF2B5EF4-FFF2-40B4-BE49-F238E27FC236}">
                <a16:creationId xmlns:a16="http://schemas.microsoft.com/office/drawing/2014/main" id="{C5058922-2B72-77C1-AFFB-283F4838F97E}"/>
              </a:ext>
            </a:extLst>
          </p:cNvPr>
          <p:cNvSpPr>
            <a:spLocks noGrp="1"/>
          </p:cNvSpPr>
          <p:nvPr>
            <p:ph type="ftr" sz="quarter" idx="11"/>
          </p:nvPr>
        </p:nvSpPr>
        <p:spPr>
          <a:xfrm>
            <a:off x="581192" y="6423914"/>
            <a:ext cx="6917210" cy="365125"/>
          </a:xfrm>
        </p:spPr>
        <p:txBody>
          <a:bodyPr>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all" spc="0" normalizeH="0" baseline="0" noProof="0" dirty="0">
                <a:ln>
                  <a:noFill/>
                </a:ln>
                <a:solidFill>
                  <a:prstClr val="black">
                    <a:lumMod val="75000"/>
                    <a:lumOff val="25000"/>
                  </a:prstClr>
                </a:solidFill>
                <a:effectLst/>
                <a:uLnTx/>
                <a:uFillTx/>
                <a:latin typeface="Franklin Gothic Book" panose="020B0502020104020203"/>
                <a:ea typeface="+mn-ea"/>
                <a:cs typeface="+mn-cs"/>
              </a:rPr>
              <a:t>Chartered Institute of Marketing 2020</a:t>
            </a:r>
          </a:p>
        </p:txBody>
      </p:sp>
      <p:sp>
        <p:nvSpPr>
          <p:cNvPr id="5" name="Slide Number Placeholder 4">
            <a:extLst>
              <a:ext uri="{FF2B5EF4-FFF2-40B4-BE49-F238E27FC236}">
                <a16:creationId xmlns:a16="http://schemas.microsoft.com/office/drawing/2014/main" id="{1262966D-1618-EECE-79FF-604FEE97516E}"/>
              </a:ext>
            </a:extLst>
          </p:cNvPr>
          <p:cNvSpPr>
            <a:spLocks noGrp="1"/>
          </p:cNvSpPr>
          <p:nvPr>
            <p:ph type="sldNum" sz="quarter" idx="12"/>
          </p:nvPr>
        </p:nvSpPr>
        <p:spPr>
          <a:xfrm>
            <a:off x="10558300" y="6423914"/>
            <a:ext cx="1052510" cy="365125"/>
          </a:xfrm>
        </p:spPr>
        <p:txBody>
          <a:bodyPr>
            <a:normAutofit/>
          </a:bodyPr>
          <a:lstStyle/>
          <a:p>
            <a:pPr marL="0" marR="0" lvl="0" indent="0" algn="r" defTabSz="914400" rtl="0" eaLnBrk="1" fontAlgn="auto" latinLnBrk="0" hangingPunct="1">
              <a:lnSpc>
                <a:spcPct val="100000"/>
              </a:lnSpc>
              <a:spcBef>
                <a:spcPts val="0"/>
              </a:spcBef>
              <a:spcAft>
                <a:spcPts val="600"/>
              </a:spcAft>
              <a:buClrTx/>
              <a:buSzTx/>
              <a:buFontTx/>
              <a:buNone/>
              <a:tabLst/>
              <a:defRPr/>
            </a:pPr>
            <a:fld id="{3A98EE3D-8CD1-4C3F-BD1C-C98C9596463C}" type="slidenum">
              <a:rPr kumimoji="0" lang="en-US" sz="900" b="0" i="0" u="none" strike="noStrike" kern="1200" cap="none" spc="0" normalizeH="0" baseline="0" noProof="0" smtClean="0">
                <a:ln>
                  <a:noFill/>
                </a:ln>
                <a:solidFill>
                  <a:prstClr val="black">
                    <a:lumMod val="75000"/>
                    <a:lumOff val="25000"/>
                  </a:prstClr>
                </a:solidFill>
                <a:effectLst/>
                <a:uLnTx/>
                <a:uFillTx/>
                <a:latin typeface="Franklin Gothic Book" panose="020B0502020104020203"/>
                <a:ea typeface="+mn-ea"/>
                <a:cs typeface="+mn-cs"/>
              </a:rPr>
              <a:pPr marL="0" marR="0" lvl="0" indent="0" algn="r" defTabSz="914400" rtl="0" eaLnBrk="1" fontAlgn="auto" latinLnBrk="0" hangingPunct="1">
                <a:lnSpc>
                  <a:spcPct val="100000"/>
                </a:lnSpc>
                <a:spcBef>
                  <a:spcPts val="0"/>
                </a:spcBef>
                <a:spcAft>
                  <a:spcPts val="600"/>
                </a:spcAft>
                <a:buClrTx/>
                <a:buSzTx/>
                <a:buFontTx/>
                <a:buNone/>
                <a:tabLst/>
                <a:defRPr/>
              </a:pPr>
              <a:t>4</a:t>
            </a:fld>
            <a:endParaRPr kumimoji="0" lang="en-US" sz="900" b="0" i="0" u="none" strike="noStrike" kern="1200" cap="none" spc="0" normalizeH="0" baseline="0" noProof="0">
              <a:ln>
                <a:noFill/>
              </a:ln>
              <a:solidFill>
                <a:prstClr val="black">
                  <a:lumMod val="75000"/>
                  <a:lumOff val="25000"/>
                </a:prstClr>
              </a:solidFill>
              <a:effectLst/>
              <a:uLnTx/>
              <a:uFillTx/>
              <a:latin typeface="Franklin Gothic Book" panose="020B0502020104020203"/>
              <a:ea typeface="+mn-ea"/>
              <a:cs typeface="+mn-cs"/>
            </a:endParaRPr>
          </a:p>
        </p:txBody>
      </p:sp>
      <p:pic>
        <p:nvPicPr>
          <p:cNvPr id="10" name="Picture 9">
            <a:extLst>
              <a:ext uri="{FF2B5EF4-FFF2-40B4-BE49-F238E27FC236}">
                <a16:creationId xmlns:a16="http://schemas.microsoft.com/office/drawing/2014/main" id="{E7770789-4E95-BA30-A4FF-5BC27F62F4CD}"/>
              </a:ext>
            </a:extLst>
          </p:cNvPr>
          <p:cNvPicPr>
            <a:picLocks noChangeAspect="1"/>
          </p:cNvPicPr>
          <p:nvPr/>
        </p:nvPicPr>
        <p:blipFill rotWithShape="1">
          <a:blip r:embed="rId2"/>
          <a:srcRect l="24444" t="29852" r="20617" b="9478"/>
          <a:stretch/>
        </p:blipFill>
        <p:spPr>
          <a:xfrm>
            <a:off x="4316734" y="651389"/>
            <a:ext cx="7428732" cy="5739175"/>
          </a:xfrm>
          <a:prstGeom prst="rect">
            <a:avLst/>
          </a:prstGeom>
        </p:spPr>
      </p:pic>
    </p:spTree>
    <p:extLst>
      <p:ext uri="{BB962C8B-B14F-4D97-AF65-F5344CB8AC3E}">
        <p14:creationId xmlns:p14="http://schemas.microsoft.com/office/powerpoint/2010/main" val="2600800522"/>
      </p:ext>
    </p:extLst>
  </p:cSld>
  <p:clrMapOvr>
    <a:overrideClrMapping bg1="dk1" tx1="lt1" bg2="dk2" tx2="lt2" accent1="accent1" accent2="accent2" accent3="accent3" accent4="accent4" accent5="accent5" accent6="accent6" hlink="hlink" folHlink="folHlink"/>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1BB56EB9-078F-4952-AC1F-149C7A0AE4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Franklin Gothic Book" panose="020B0502020104020203"/>
              <a:ea typeface="+mn-ea"/>
              <a:cs typeface="+mn-cs"/>
            </a:endParaRPr>
          </a:p>
        </p:txBody>
      </p:sp>
      <p:sp>
        <p:nvSpPr>
          <p:cNvPr id="13" name="Rectangle 12">
            <a:extLst>
              <a:ext uri="{FF2B5EF4-FFF2-40B4-BE49-F238E27FC236}">
                <a16:creationId xmlns:a16="http://schemas.microsoft.com/office/drawing/2014/main" id="{D3772EE4-ED5E-4D3A-A306-B22CF866786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601200"/>
            <a:ext cx="3703320" cy="5789365"/>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2" name="Title 1">
            <a:extLst>
              <a:ext uri="{FF2B5EF4-FFF2-40B4-BE49-F238E27FC236}">
                <a16:creationId xmlns:a16="http://schemas.microsoft.com/office/drawing/2014/main" id="{6037C179-224E-9CB4-4192-20D745B62609}"/>
              </a:ext>
            </a:extLst>
          </p:cNvPr>
          <p:cNvSpPr>
            <a:spLocks noGrp="1"/>
          </p:cNvSpPr>
          <p:nvPr>
            <p:ph type="title"/>
          </p:nvPr>
        </p:nvSpPr>
        <p:spPr>
          <a:xfrm>
            <a:off x="672280" y="944752"/>
            <a:ext cx="3259016" cy="1462692"/>
          </a:xfrm>
        </p:spPr>
        <p:txBody>
          <a:bodyPr>
            <a:normAutofit fontScale="90000"/>
          </a:bodyPr>
          <a:lstStyle/>
          <a:p>
            <a:r>
              <a:rPr lang="en-GB">
                <a:solidFill>
                  <a:srgbClr val="FFFFFF"/>
                </a:solidFill>
              </a:rPr>
              <a:t>The macro, micro and internal marketing environment</a:t>
            </a:r>
            <a:endParaRPr lang="en-GB" dirty="0">
              <a:solidFill>
                <a:srgbClr val="FFFFFF"/>
              </a:solidFill>
            </a:endParaRPr>
          </a:p>
        </p:txBody>
      </p:sp>
      <p:sp>
        <p:nvSpPr>
          <p:cNvPr id="15" name="Rectangle 14">
            <a:extLst>
              <a:ext uri="{FF2B5EF4-FFF2-40B4-BE49-F238E27FC236}">
                <a16:creationId xmlns:a16="http://schemas.microsoft.com/office/drawing/2014/main" id="{10058680-D07C-4893-B2B7-91543F18AB3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17" name="Rectangle 16">
            <a:extLst>
              <a:ext uri="{FF2B5EF4-FFF2-40B4-BE49-F238E27FC236}">
                <a16:creationId xmlns:a16="http://schemas.microsoft.com/office/drawing/2014/main" id="{7B42427A-0A1F-4A55-8705-D9179F1E0C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Franklin Gothic Book" panose="020B0502020104020203"/>
              <a:ea typeface="+mn-ea"/>
              <a:cs typeface="+mn-cs"/>
            </a:endParaRPr>
          </a:p>
        </p:txBody>
      </p:sp>
      <p:sp>
        <p:nvSpPr>
          <p:cNvPr id="19" name="Rectangle 18">
            <a:extLst>
              <a:ext uri="{FF2B5EF4-FFF2-40B4-BE49-F238E27FC236}">
                <a16:creationId xmlns:a16="http://schemas.microsoft.com/office/drawing/2014/main" id="{EE54A6FE-D8CB-48A3-900B-053D4EBD3B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42147" y="453643"/>
            <a:ext cx="3703320" cy="98554"/>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sp>
      <p:sp>
        <p:nvSpPr>
          <p:cNvPr id="3" name="Content Placeholder 2">
            <a:extLst>
              <a:ext uri="{FF2B5EF4-FFF2-40B4-BE49-F238E27FC236}">
                <a16:creationId xmlns:a16="http://schemas.microsoft.com/office/drawing/2014/main" id="{E448F38F-1E11-F3E5-31E3-8829F6832AB9}"/>
              </a:ext>
            </a:extLst>
          </p:cNvPr>
          <p:cNvSpPr>
            <a:spLocks noGrp="1"/>
          </p:cNvSpPr>
          <p:nvPr>
            <p:ph idx="1"/>
          </p:nvPr>
        </p:nvSpPr>
        <p:spPr>
          <a:xfrm>
            <a:off x="671513" y="2536031"/>
            <a:ext cx="3123783" cy="3671936"/>
          </a:xfrm>
        </p:spPr>
        <p:txBody>
          <a:bodyPr anchor="t">
            <a:normAutofit/>
          </a:bodyPr>
          <a:lstStyle/>
          <a:p>
            <a:r>
              <a:rPr lang="en-GB" dirty="0">
                <a:solidFill>
                  <a:srgbClr val="FFFFFF"/>
                </a:solidFill>
              </a:rPr>
              <a:t>The Business Environment can be evaluated externally and internally.</a:t>
            </a:r>
          </a:p>
        </p:txBody>
      </p:sp>
      <p:sp>
        <p:nvSpPr>
          <p:cNvPr id="4" name="Footer Placeholder 3">
            <a:extLst>
              <a:ext uri="{FF2B5EF4-FFF2-40B4-BE49-F238E27FC236}">
                <a16:creationId xmlns:a16="http://schemas.microsoft.com/office/drawing/2014/main" id="{C5058922-2B72-77C1-AFFB-283F4838F97E}"/>
              </a:ext>
            </a:extLst>
          </p:cNvPr>
          <p:cNvSpPr>
            <a:spLocks noGrp="1"/>
          </p:cNvSpPr>
          <p:nvPr>
            <p:ph type="ftr" sz="quarter" idx="11"/>
          </p:nvPr>
        </p:nvSpPr>
        <p:spPr>
          <a:xfrm>
            <a:off x="581192" y="6423914"/>
            <a:ext cx="6917210" cy="365125"/>
          </a:xfrm>
        </p:spPr>
        <p:txBody>
          <a:bodyPr>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all" spc="0" normalizeH="0" baseline="0" noProof="0" dirty="0">
                <a:ln>
                  <a:noFill/>
                </a:ln>
                <a:solidFill>
                  <a:prstClr val="black">
                    <a:lumMod val="75000"/>
                    <a:lumOff val="25000"/>
                  </a:prstClr>
                </a:solidFill>
                <a:effectLst/>
                <a:uLnTx/>
                <a:uFillTx/>
                <a:latin typeface="Franklin Gothic Book" panose="020B0502020104020203"/>
                <a:ea typeface="+mn-ea"/>
                <a:cs typeface="+mn-cs"/>
              </a:rPr>
              <a:t>Chartered Institute of Marketing 2020</a:t>
            </a:r>
          </a:p>
        </p:txBody>
      </p:sp>
      <p:sp>
        <p:nvSpPr>
          <p:cNvPr id="5" name="Slide Number Placeholder 4">
            <a:extLst>
              <a:ext uri="{FF2B5EF4-FFF2-40B4-BE49-F238E27FC236}">
                <a16:creationId xmlns:a16="http://schemas.microsoft.com/office/drawing/2014/main" id="{1262966D-1618-EECE-79FF-604FEE97516E}"/>
              </a:ext>
            </a:extLst>
          </p:cNvPr>
          <p:cNvSpPr>
            <a:spLocks noGrp="1"/>
          </p:cNvSpPr>
          <p:nvPr>
            <p:ph type="sldNum" sz="quarter" idx="12"/>
          </p:nvPr>
        </p:nvSpPr>
        <p:spPr>
          <a:xfrm>
            <a:off x="10558300" y="6423914"/>
            <a:ext cx="1052510" cy="365125"/>
          </a:xfrm>
        </p:spPr>
        <p:txBody>
          <a:bodyPr>
            <a:normAutofit/>
          </a:bodyPr>
          <a:lstStyle/>
          <a:p>
            <a:pPr marL="0" marR="0" lvl="0" indent="0" algn="r" defTabSz="914400" rtl="0" eaLnBrk="1" fontAlgn="auto" latinLnBrk="0" hangingPunct="1">
              <a:lnSpc>
                <a:spcPct val="100000"/>
              </a:lnSpc>
              <a:spcBef>
                <a:spcPts val="0"/>
              </a:spcBef>
              <a:spcAft>
                <a:spcPts val="600"/>
              </a:spcAft>
              <a:buClrTx/>
              <a:buSzTx/>
              <a:buFontTx/>
              <a:buNone/>
              <a:tabLst/>
              <a:defRPr/>
            </a:pPr>
            <a:fld id="{3A98EE3D-8CD1-4C3F-BD1C-C98C9596463C}" type="slidenum">
              <a:rPr kumimoji="0" lang="en-US" sz="900" b="0" i="0" u="none" strike="noStrike" kern="1200" cap="none" spc="0" normalizeH="0" baseline="0" noProof="0" smtClean="0">
                <a:ln>
                  <a:noFill/>
                </a:ln>
                <a:solidFill>
                  <a:prstClr val="black">
                    <a:lumMod val="75000"/>
                    <a:lumOff val="25000"/>
                  </a:prstClr>
                </a:solidFill>
                <a:effectLst/>
                <a:uLnTx/>
                <a:uFillTx/>
                <a:latin typeface="Franklin Gothic Book" panose="020B0502020104020203"/>
                <a:ea typeface="+mn-ea"/>
                <a:cs typeface="+mn-cs"/>
              </a:rPr>
              <a:pPr marL="0" marR="0" lvl="0" indent="0" algn="r" defTabSz="914400" rtl="0" eaLnBrk="1" fontAlgn="auto" latinLnBrk="0" hangingPunct="1">
                <a:lnSpc>
                  <a:spcPct val="100000"/>
                </a:lnSpc>
                <a:spcBef>
                  <a:spcPts val="0"/>
                </a:spcBef>
                <a:spcAft>
                  <a:spcPts val="600"/>
                </a:spcAft>
                <a:buClrTx/>
                <a:buSzTx/>
                <a:buFontTx/>
                <a:buNone/>
                <a:tabLst/>
                <a:defRPr/>
              </a:pPr>
              <a:t>5</a:t>
            </a:fld>
            <a:endParaRPr kumimoji="0" lang="en-US" sz="900" b="0" i="0" u="none" strike="noStrike" kern="1200" cap="none" spc="0" normalizeH="0" baseline="0" noProof="0">
              <a:ln>
                <a:noFill/>
              </a:ln>
              <a:solidFill>
                <a:prstClr val="black">
                  <a:lumMod val="75000"/>
                  <a:lumOff val="25000"/>
                </a:prstClr>
              </a:solidFill>
              <a:effectLst/>
              <a:uLnTx/>
              <a:uFillTx/>
              <a:latin typeface="Franklin Gothic Book" panose="020B0502020104020203"/>
              <a:ea typeface="+mn-ea"/>
              <a:cs typeface="+mn-cs"/>
            </a:endParaRPr>
          </a:p>
        </p:txBody>
      </p:sp>
      <p:pic>
        <p:nvPicPr>
          <p:cNvPr id="6" name="Picture 5" descr="A picture containing text, screenshot, software, web page&#10;&#10;Description automatically generated">
            <a:extLst>
              <a:ext uri="{FF2B5EF4-FFF2-40B4-BE49-F238E27FC236}">
                <a16:creationId xmlns:a16="http://schemas.microsoft.com/office/drawing/2014/main" id="{C37A3AB2-2310-AF6B-8E2D-0051C182933B}"/>
              </a:ext>
            </a:extLst>
          </p:cNvPr>
          <p:cNvPicPr>
            <a:picLocks noChangeAspect="1"/>
          </p:cNvPicPr>
          <p:nvPr/>
        </p:nvPicPr>
        <p:blipFill rotWithShape="1">
          <a:blip r:embed="rId2"/>
          <a:srcRect l="9289" t="30898" r="44142" b="20871"/>
          <a:stretch/>
        </p:blipFill>
        <p:spPr bwMode="auto">
          <a:xfrm>
            <a:off x="4241830" y="758849"/>
            <a:ext cx="7539131" cy="5596104"/>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21875220"/>
      </p:ext>
    </p:extLst>
  </p:cSld>
  <p:clrMapOvr>
    <a:overrideClrMapping bg1="dk1" tx1="lt1" bg2="dk2" tx2="lt2" accent1="accent1" accent2="accent2" accent3="accent3" accent4="accent4" accent5="accent5" accent6="accent6" hlink="hlink" folHlink="folHlink"/>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E9751CB9-7B25-4EB8-9A6F-82F822549F1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Franklin Gothic Book" panose="020B0502020104020203"/>
              <a:ea typeface="+mn-ea"/>
              <a:cs typeface="+mn-cs"/>
            </a:endParaRPr>
          </a:p>
        </p:txBody>
      </p:sp>
      <p:sp>
        <p:nvSpPr>
          <p:cNvPr id="15" name="Rectangle 14">
            <a:extLst>
              <a:ext uri="{FF2B5EF4-FFF2-40B4-BE49-F238E27FC236}">
                <a16:creationId xmlns:a16="http://schemas.microsoft.com/office/drawing/2014/main" id="{E1317383-CF3B-4B02-9512-BECBEF6362A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17" name="Rectangle 16">
            <a:extLst>
              <a:ext uri="{FF2B5EF4-FFF2-40B4-BE49-F238E27FC236}">
                <a16:creationId xmlns:a16="http://schemas.microsoft.com/office/drawing/2014/main" id="{B1D4C7A0-6DF2-4F2D-A45D-F111582974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19" name="Rectangle 18">
            <a:extLst>
              <a:ext uri="{FF2B5EF4-FFF2-40B4-BE49-F238E27FC236}">
                <a16:creationId xmlns:a16="http://schemas.microsoft.com/office/drawing/2014/main" id="{DBF3943D-BCB6-4B31-809D-A005686483B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42147" y="453643"/>
            <a:ext cx="3703320" cy="98554"/>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sp>
      <p:sp>
        <p:nvSpPr>
          <p:cNvPr id="21" name="Rectangle 20">
            <a:extLst>
              <a:ext uri="{FF2B5EF4-FFF2-40B4-BE49-F238E27FC236}">
                <a16:creationId xmlns:a16="http://schemas.microsoft.com/office/drawing/2014/main" id="{39373A6F-2E1F-4613-8E1D-D68057D29F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2377" y="601200"/>
            <a:ext cx="3707477" cy="5624979"/>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2" name="Title 1">
            <a:extLst>
              <a:ext uri="{FF2B5EF4-FFF2-40B4-BE49-F238E27FC236}">
                <a16:creationId xmlns:a16="http://schemas.microsoft.com/office/drawing/2014/main" id="{52CF6E28-51C9-3D5E-A85B-906D588155E5}"/>
              </a:ext>
            </a:extLst>
          </p:cNvPr>
          <p:cNvSpPr>
            <a:spLocks noGrp="1"/>
          </p:cNvSpPr>
          <p:nvPr>
            <p:ph type="title"/>
          </p:nvPr>
        </p:nvSpPr>
        <p:spPr>
          <a:xfrm>
            <a:off x="601255" y="702155"/>
            <a:ext cx="3409783" cy="1300365"/>
          </a:xfrm>
        </p:spPr>
        <p:txBody>
          <a:bodyPr>
            <a:normAutofit/>
          </a:bodyPr>
          <a:lstStyle/>
          <a:p>
            <a:r>
              <a:rPr lang="en-GB" dirty="0">
                <a:solidFill>
                  <a:srgbClr val="FFFFFF"/>
                </a:solidFill>
              </a:rPr>
              <a:t>Environmental scanning</a:t>
            </a:r>
          </a:p>
        </p:txBody>
      </p:sp>
      <p:sp>
        <p:nvSpPr>
          <p:cNvPr id="3" name="Content Placeholder 2">
            <a:extLst>
              <a:ext uri="{FF2B5EF4-FFF2-40B4-BE49-F238E27FC236}">
                <a16:creationId xmlns:a16="http://schemas.microsoft.com/office/drawing/2014/main" id="{8D586AC3-092D-17A0-1114-D56E85934A24}"/>
              </a:ext>
            </a:extLst>
          </p:cNvPr>
          <p:cNvSpPr>
            <a:spLocks noGrp="1"/>
          </p:cNvSpPr>
          <p:nvPr>
            <p:ph idx="1"/>
          </p:nvPr>
        </p:nvSpPr>
        <p:spPr>
          <a:xfrm>
            <a:off x="601255" y="2177142"/>
            <a:ext cx="3409782" cy="3823607"/>
          </a:xfrm>
        </p:spPr>
        <p:txBody>
          <a:bodyPr>
            <a:normAutofit/>
          </a:bodyPr>
          <a:lstStyle/>
          <a:p>
            <a:r>
              <a:rPr lang="en-GB" b="1" i="1" dirty="0">
                <a:solidFill>
                  <a:srgbClr val="00B0F0"/>
                </a:solidFill>
              </a:rPr>
              <a:t>Environmental scanning </a:t>
            </a:r>
            <a:r>
              <a:rPr lang="en-GB" dirty="0">
                <a:solidFill>
                  <a:srgbClr val="FFFFFF"/>
                </a:solidFill>
              </a:rPr>
              <a:t>in marketing is defined as a comprehensive review of the external environment </a:t>
            </a:r>
          </a:p>
          <a:p>
            <a:r>
              <a:rPr lang="en-GB" dirty="0">
                <a:solidFill>
                  <a:srgbClr val="FFFFFF"/>
                </a:solidFill>
              </a:rPr>
              <a:t>The purpose is to uncover factors that influence future decisions</a:t>
            </a:r>
          </a:p>
          <a:p>
            <a:endParaRPr lang="en-GB" dirty="0">
              <a:solidFill>
                <a:srgbClr val="FFFFFF"/>
              </a:solidFill>
            </a:endParaRPr>
          </a:p>
        </p:txBody>
      </p:sp>
      <p:sp>
        <p:nvSpPr>
          <p:cNvPr id="4" name="Footer Placeholder 3">
            <a:extLst>
              <a:ext uri="{FF2B5EF4-FFF2-40B4-BE49-F238E27FC236}">
                <a16:creationId xmlns:a16="http://schemas.microsoft.com/office/drawing/2014/main" id="{A6DAA0D0-A3E3-EA83-40C4-FF165DD3CA97}"/>
              </a:ext>
            </a:extLst>
          </p:cNvPr>
          <p:cNvSpPr>
            <a:spLocks noGrp="1"/>
          </p:cNvSpPr>
          <p:nvPr>
            <p:ph type="ftr" sz="quarter" idx="11"/>
          </p:nvPr>
        </p:nvSpPr>
        <p:spPr>
          <a:xfrm>
            <a:off x="581192" y="6400800"/>
            <a:ext cx="6917210" cy="365125"/>
          </a:xfrm>
        </p:spPr>
        <p:txBody>
          <a:bodyPr>
            <a:normAutofit/>
          </a:bodyPr>
          <a:lstStyle/>
          <a:p>
            <a:pPr marL="0" marR="0" lvl="0" indent="0" algn="l" defTabSz="914400" rtl="0" eaLnBrk="1" fontAlgn="auto" latinLnBrk="0" hangingPunct="1">
              <a:lnSpc>
                <a:spcPct val="100000"/>
              </a:lnSpc>
              <a:spcBef>
                <a:spcPts val="0"/>
              </a:spcBef>
              <a:spcAft>
                <a:spcPts val="600"/>
              </a:spcAft>
              <a:buClrTx/>
              <a:buSzTx/>
              <a:buFontTx/>
              <a:buNone/>
              <a:tabLst/>
              <a:defRPr/>
            </a:pPr>
            <a:r>
              <a:rPr kumimoji="0" lang="en-US" sz="900" b="0" i="0" u="none" strike="noStrike" kern="1200" cap="all" spc="0" normalizeH="0" baseline="0" noProof="0" dirty="0">
                <a:ln>
                  <a:noFill/>
                </a:ln>
                <a:solidFill>
                  <a:srgbClr val="465359"/>
                </a:solidFill>
                <a:effectLst/>
                <a:uLnTx/>
                <a:uFillTx/>
                <a:latin typeface="Franklin Gothic Book" panose="020B0502020104020203"/>
                <a:ea typeface="+mn-ea"/>
                <a:cs typeface="+mn-cs"/>
              </a:rPr>
              <a:t>(Fahy &amp; Jobber, 2012)</a:t>
            </a:r>
          </a:p>
        </p:txBody>
      </p:sp>
      <p:sp>
        <p:nvSpPr>
          <p:cNvPr id="5" name="Slide Number Placeholder 4">
            <a:extLst>
              <a:ext uri="{FF2B5EF4-FFF2-40B4-BE49-F238E27FC236}">
                <a16:creationId xmlns:a16="http://schemas.microsoft.com/office/drawing/2014/main" id="{04B2ECD7-5DC4-1BF3-13DD-2B3548690FC6}"/>
              </a:ext>
            </a:extLst>
          </p:cNvPr>
          <p:cNvSpPr>
            <a:spLocks noGrp="1"/>
          </p:cNvSpPr>
          <p:nvPr>
            <p:ph type="sldNum" sz="quarter" idx="12"/>
          </p:nvPr>
        </p:nvSpPr>
        <p:spPr>
          <a:xfrm>
            <a:off x="10558300" y="6400800"/>
            <a:ext cx="1052508" cy="365125"/>
          </a:xfrm>
        </p:spPr>
        <p:txBody>
          <a:bodyPr>
            <a:normAutofit/>
          </a:bodyPr>
          <a:lstStyle/>
          <a:p>
            <a:pPr marL="0" marR="0" lvl="0" indent="0" algn="r" defTabSz="914400" rtl="0" eaLnBrk="1" fontAlgn="auto" latinLnBrk="0" hangingPunct="1">
              <a:lnSpc>
                <a:spcPct val="100000"/>
              </a:lnSpc>
              <a:spcBef>
                <a:spcPts val="0"/>
              </a:spcBef>
              <a:spcAft>
                <a:spcPts val="600"/>
              </a:spcAft>
              <a:buClrTx/>
              <a:buSzTx/>
              <a:buFontTx/>
              <a:buNone/>
              <a:tabLst/>
              <a:defRPr/>
            </a:pPr>
            <a:fld id="{3A98EE3D-8CD1-4C3F-BD1C-C98C9596463C}" type="slidenum">
              <a:rPr kumimoji="0" lang="en-US" sz="900" b="0" i="0" u="none" strike="noStrike" kern="1200" cap="none" spc="0" normalizeH="0" baseline="0" noProof="0">
                <a:ln>
                  <a:noFill/>
                </a:ln>
                <a:solidFill>
                  <a:srgbClr val="465359"/>
                </a:solidFill>
                <a:effectLst/>
                <a:uLnTx/>
                <a:uFillTx/>
                <a:latin typeface="Franklin Gothic Book" panose="020B0502020104020203"/>
                <a:ea typeface="+mn-ea"/>
                <a:cs typeface="+mn-cs"/>
              </a:rPr>
              <a:pPr marL="0" marR="0" lvl="0" indent="0" algn="r" defTabSz="914400" rtl="0" eaLnBrk="1" fontAlgn="auto" latinLnBrk="0" hangingPunct="1">
                <a:lnSpc>
                  <a:spcPct val="100000"/>
                </a:lnSpc>
                <a:spcBef>
                  <a:spcPts val="0"/>
                </a:spcBef>
                <a:spcAft>
                  <a:spcPts val="600"/>
                </a:spcAft>
                <a:buClrTx/>
                <a:buSzTx/>
                <a:buFontTx/>
                <a:buNone/>
                <a:tabLst/>
                <a:defRPr/>
              </a:pPr>
              <a:t>6</a:t>
            </a:fld>
            <a:endParaRPr kumimoji="0" lang="en-US" sz="900" b="0" i="0" u="none" strike="noStrike" kern="1200" cap="none" spc="0" normalizeH="0" baseline="0" noProof="0">
              <a:ln>
                <a:noFill/>
              </a:ln>
              <a:solidFill>
                <a:srgbClr val="465359"/>
              </a:solidFill>
              <a:effectLst/>
              <a:uLnTx/>
              <a:uFillTx/>
              <a:latin typeface="Franklin Gothic Book" panose="020B0502020104020203"/>
              <a:ea typeface="+mn-ea"/>
              <a:cs typeface="+mn-cs"/>
            </a:endParaRPr>
          </a:p>
        </p:txBody>
      </p:sp>
      <p:grpSp>
        <p:nvGrpSpPr>
          <p:cNvPr id="6" name="Group 5">
            <a:extLst>
              <a:ext uri="{FF2B5EF4-FFF2-40B4-BE49-F238E27FC236}">
                <a16:creationId xmlns:a16="http://schemas.microsoft.com/office/drawing/2014/main" id="{D1102874-909E-795F-B1D4-15151D7E414B}"/>
              </a:ext>
            </a:extLst>
          </p:cNvPr>
          <p:cNvGrpSpPr/>
          <p:nvPr/>
        </p:nvGrpSpPr>
        <p:grpSpPr>
          <a:xfrm>
            <a:off x="5022489" y="2568696"/>
            <a:ext cx="5845319" cy="2272805"/>
            <a:chOff x="4856117" y="3265447"/>
            <a:chExt cx="5845319" cy="2272805"/>
          </a:xfrm>
        </p:grpSpPr>
        <p:sp>
          <p:nvSpPr>
            <p:cNvPr id="7" name="Line 15">
              <a:extLst>
                <a:ext uri="{FF2B5EF4-FFF2-40B4-BE49-F238E27FC236}">
                  <a16:creationId xmlns:a16="http://schemas.microsoft.com/office/drawing/2014/main" id="{F1356892-2426-0112-3E1C-FA0B25301A2C}"/>
                </a:ext>
              </a:extLst>
            </p:cNvPr>
            <p:cNvSpPr>
              <a:spLocks noChangeShapeType="1"/>
            </p:cNvSpPr>
            <p:nvPr/>
          </p:nvSpPr>
          <p:spPr bwMode="auto">
            <a:xfrm flipH="1">
              <a:off x="5871411" y="3660950"/>
              <a:ext cx="849193" cy="1085177"/>
            </a:xfrm>
            <a:prstGeom prst="line">
              <a:avLst/>
            </a:prstGeom>
            <a:noFill/>
            <a:ln w="38100">
              <a:solidFill>
                <a:srgbClr val="124992"/>
              </a:solidFill>
              <a:round/>
              <a:headEnd type="triangle" w="med" len="med"/>
              <a:tailEnd type="triangle" w="med" len="med"/>
            </a:ln>
            <a:extLst>
              <a:ext uri="{909E8E84-426E-40DD-AFC4-6F175D3DCCD1}">
                <a14:hiddenFill xmlns:a14="http://schemas.microsoft.com/office/drawing/2010/main">
                  <a:noFill/>
                </a14:hiddenFill>
              </a:ext>
            </a:extLst>
          </p:spPr>
          <p:txBody>
            <a:bodyPr wrap="none" anchor="ctr"/>
            <a:lstStyle/>
            <a:p>
              <a:endParaRPr lang="en-GB"/>
            </a:p>
          </p:txBody>
        </p:sp>
        <p:sp>
          <p:nvSpPr>
            <p:cNvPr id="9" name="Line 16">
              <a:extLst>
                <a:ext uri="{FF2B5EF4-FFF2-40B4-BE49-F238E27FC236}">
                  <a16:creationId xmlns:a16="http://schemas.microsoft.com/office/drawing/2014/main" id="{5769E7FB-A254-54C5-5FF7-EC1F0F99652E}"/>
                </a:ext>
              </a:extLst>
            </p:cNvPr>
            <p:cNvSpPr>
              <a:spLocks noChangeShapeType="1"/>
            </p:cNvSpPr>
            <p:nvPr/>
          </p:nvSpPr>
          <p:spPr bwMode="auto">
            <a:xfrm>
              <a:off x="8808836" y="3660987"/>
              <a:ext cx="952785" cy="1085177"/>
            </a:xfrm>
            <a:prstGeom prst="line">
              <a:avLst/>
            </a:prstGeom>
            <a:noFill/>
            <a:ln w="38100">
              <a:solidFill>
                <a:srgbClr val="124992"/>
              </a:solidFill>
              <a:round/>
              <a:headEnd type="triangle" w="med" len="med"/>
              <a:tailEnd type="triangle" w="med" len="med"/>
            </a:ln>
            <a:extLst>
              <a:ext uri="{909E8E84-426E-40DD-AFC4-6F175D3DCCD1}">
                <a14:hiddenFill xmlns:a14="http://schemas.microsoft.com/office/drawing/2010/main">
                  <a:noFill/>
                </a14:hiddenFill>
              </a:ext>
            </a:extLst>
          </p:spPr>
          <p:txBody>
            <a:bodyPr wrap="none" anchor="ctr"/>
            <a:lstStyle/>
            <a:p>
              <a:endParaRPr lang="en-GB"/>
            </a:p>
          </p:txBody>
        </p:sp>
        <p:sp>
          <p:nvSpPr>
            <p:cNvPr id="10" name="Line 17">
              <a:extLst>
                <a:ext uri="{FF2B5EF4-FFF2-40B4-BE49-F238E27FC236}">
                  <a16:creationId xmlns:a16="http://schemas.microsoft.com/office/drawing/2014/main" id="{10F74767-2B12-24BB-DA8F-0F49490B3396}"/>
                </a:ext>
              </a:extLst>
            </p:cNvPr>
            <p:cNvSpPr>
              <a:spLocks noChangeShapeType="1"/>
            </p:cNvSpPr>
            <p:nvPr/>
          </p:nvSpPr>
          <p:spPr bwMode="auto">
            <a:xfrm flipV="1">
              <a:off x="6944349" y="4986322"/>
              <a:ext cx="1668855" cy="0"/>
            </a:xfrm>
            <a:prstGeom prst="line">
              <a:avLst/>
            </a:prstGeom>
            <a:noFill/>
            <a:ln w="38100">
              <a:solidFill>
                <a:srgbClr val="124992"/>
              </a:solidFill>
              <a:round/>
              <a:headEnd type="triangle" w="med" len="med"/>
              <a:tailEnd type="triangle" w="med" len="med"/>
            </a:ln>
            <a:extLst>
              <a:ext uri="{909E8E84-426E-40DD-AFC4-6F175D3DCCD1}">
                <a14:hiddenFill xmlns:a14="http://schemas.microsoft.com/office/drawing/2010/main">
                  <a:noFill/>
                </a14:hiddenFill>
              </a:ext>
            </a:extLst>
          </p:spPr>
          <p:txBody>
            <a:bodyPr wrap="none" anchor="ctr"/>
            <a:lstStyle/>
            <a:p>
              <a:endParaRPr lang="en-GB"/>
            </a:p>
          </p:txBody>
        </p:sp>
        <p:sp>
          <p:nvSpPr>
            <p:cNvPr id="11" name="Rectangle 18">
              <a:extLst>
                <a:ext uri="{FF2B5EF4-FFF2-40B4-BE49-F238E27FC236}">
                  <a16:creationId xmlns:a16="http://schemas.microsoft.com/office/drawing/2014/main" id="{ACBBA73E-AC22-5BA0-E2C8-28925F54F099}"/>
                </a:ext>
              </a:extLst>
            </p:cNvPr>
            <p:cNvSpPr>
              <a:spLocks noChangeArrowheads="1"/>
            </p:cNvSpPr>
            <p:nvPr/>
          </p:nvSpPr>
          <p:spPr bwMode="auto">
            <a:xfrm>
              <a:off x="5691024" y="3660913"/>
              <a:ext cx="615950" cy="582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88" tIns="44450" rIns="90488" bIns="44450">
              <a:spAutoFit/>
            </a:bodyPr>
            <a:lstStyle>
              <a:lvl1pPr defTabSz="762000">
                <a:defRPr sz="3200" b="1">
                  <a:solidFill>
                    <a:schemeClr val="tx1"/>
                  </a:solidFill>
                  <a:latin typeface="Comic Sans MS" panose="030F0702030302020204" pitchFamily="66" charset="0"/>
                </a:defRPr>
              </a:lvl1pPr>
              <a:lvl2pPr marL="742950" indent="-285750" defTabSz="762000">
                <a:defRPr sz="3200" b="1">
                  <a:solidFill>
                    <a:schemeClr val="tx1"/>
                  </a:solidFill>
                  <a:latin typeface="Comic Sans MS" panose="030F0702030302020204" pitchFamily="66" charset="0"/>
                </a:defRPr>
              </a:lvl2pPr>
              <a:lvl3pPr marL="1143000" indent="-228600" defTabSz="762000">
                <a:defRPr sz="3200" b="1">
                  <a:solidFill>
                    <a:schemeClr val="tx1"/>
                  </a:solidFill>
                  <a:latin typeface="Comic Sans MS" panose="030F0702030302020204" pitchFamily="66" charset="0"/>
                </a:defRPr>
              </a:lvl3pPr>
              <a:lvl4pPr marL="1600200" indent="-228600" defTabSz="762000">
                <a:defRPr sz="3200" b="1">
                  <a:solidFill>
                    <a:schemeClr val="tx1"/>
                  </a:solidFill>
                  <a:latin typeface="Comic Sans MS" panose="030F0702030302020204" pitchFamily="66" charset="0"/>
                </a:defRPr>
              </a:lvl4pPr>
              <a:lvl5pPr marL="2057400" indent="-228600" defTabSz="762000">
                <a:defRPr sz="3200" b="1">
                  <a:solidFill>
                    <a:schemeClr val="tx1"/>
                  </a:solidFill>
                  <a:latin typeface="Comic Sans MS" panose="030F0702030302020204" pitchFamily="66" charset="0"/>
                </a:defRPr>
              </a:lvl5pPr>
              <a:lvl6pPr marL="2514600" indent="-228600" defTabSz="762000" eaLnBrk="0" fontAlgn="base" hangingPunct="0">
                <a:spcBef>
                  <a:spcPct val="0"/>
                </a:spcBef>
                <a:spcAft>
                  <a:spcPct val="0"/>
                </a:spcAft>
                <a:defRPr sz="3200" b="1">
                  <a:solidFill>
                    <a:schemeClr val="tx1"/>
                  </a:solidFill>
                  <a:latin typeface="Comic Sans MS" panose="030F0702030302020204" pitchFamily="66" charset="0"/>
                </a:defRPr>
              </a:lvl6pPr>
              <a:lvl7pPr marL="2971800" indent="-228600" defTabSz="762000" eaLnBrk="0" fontAlgn="base" hangingPunct="0">
                <a:spcBef>
                  <a:spcPct val="0"/>
                </a:spcBef>
                <a:spcAft>
                  <a:spcPct val="0"/>
                </a:spcAft>
                <a:defRPr sz="3200" b="1">
                  <a:solidFill>
                    <a:schemeClr val="tx1"/>
                  </a:solidFill>
                  <a:latin typeface="Comic Sans MS" panose="030F0702030302020204" pitchFamily="66" charset="0"/>
                </a:defRPr>
              </a:lvl7pPr>
              <a:lvl8pPr marL="3429000" indent="-228600" defTabSz="762000" eaLnBrk="0" fontAlgn="base" hangingPunct="0">
                <a:spcBef>
                  <a:spcPct val="0"/>
                </a:spcBef>
                <a:spcAft>
                  <a:spcPct val="0"/>
                </a:spcAft>
                <a:defRPr sz="3200" b="1">
                  <a:solidFill>
                    <a:schemeClr val="tx1"/>
                  </a:solidFill>
                  <a:latin typeface="Comic Sans MS" panose="030F0702030302020204" pitchFamily="66" charset="0"/>
                </a:defRPr>
              </a:lvl8pPr>
              <a:lvl9pPr marL="3886200" indent="-228600" defTabSz="762000" eaLnBrk="0" fontAlgn="base" hangingPunct="0">
                <a:spcBef>
                  <a:spcPct val="0"/>
                </a:spcBef>
                <a:spcAft>
                  <a:spcPct val="0"/>
                </a:spcAft>
                <a:defRPr sz="3200" b="1">
                  <a:solidFill>
                    <a:schemeClr val="tx1"/>
                  </a:solidFill>
                  <a:latin typeface="Comic Sans MS" panose="030F0702030302020204" pitchFamily="66" charset="0"/>
                </a:defRPr>
              </a:lvl9pPr>
            </a:lstStyle>
            <a:p>
              <a:r>
                <a:rPr lang="en-US" altLang="en-US" dirty="0">
                  <a:solidFill>
                    <a:srgbClr val="1966CD"/>
                  </a:solidFill>
                  <a:latin typeface="Calibri" panose="020F0502020204030204" pitchFamily="34" charset="0"/>
                  <a:ea typeface="Calibri" panose="020F0502020204030204" pitchFamily="34" charset="0"/>
                  <a:cs typeface="Calibri" panose="020F0502020204030204" pitchFamily="34" charset="0"/>
                </a:rPr>
                <a:t>Fit</a:t>
              </a:r>
            </a:p>
          </p:txBody>
        </p:sp>
        <p:sp>
          <p:nvSpPr>
            <p:cNvPr id="12" name="Rectangle 19">
              <a:extLst>
                <a:ext uri="{FF2B5EF4-FFF2-40B4-BE49-F238E27FC236}">
                  <a16:creationId xmlns:a16="http://schemas.microsoft.com/office/drawing/2014/main" id="{8AAEE93A-7862-DC84-9ABA-AB72F366C96F}"/>
                </a:ext>
              </a:extLst>
            </p:cNvPr>
            <p:cNvSpPr>
              <a:spLocks noChangeArrowheads="1"/>
            </p:cNvSpPr>
            <p:nvPr/>
          </p:nvSpPr>
          <p:spPr bwMode="auto">
            <a:xfrm>
              <a:off x="9374898" y="3621314"/>
              <a:ext cx="615950" cy="582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88" tIns="44450" rIns="90488" bIns="44450">
              <a:spAutoFit/>
            </a:bodyPr>
            <a:lstStyle>
              <a:lvl1pPr defTabSz="762000">
                <a:defRPr sz="3200" b="1">
                  <a:solidFill>
                    <a:schemeClr val="tx1"/>
                  </a:solidFill>
                  <a:latin typeface="Comic Sans MS" panose="030F0702030302020204" pitchFamily="66" charset="0"/>
                </a:defRPr>
              </a:lvl1pPr>
              <a:lvl2pPr marL="742950" indent="-285750" defTabSz="762000">
                <a:defRPr sz="3200" b="1">
                  <a:solidFill>
                    <a:schemeClr val="tx1"/>
                  </a:solidFill>
                  <a:latin typeface="Comic Sans MS" panose="030F0702030302020204" pitchFamily="66" charset="0"/>
                </a:defRPr>
              </a:lvl2pPr>
              <a:lvl3pPr marL="1143000" indent="-228600" defTabSz="762000">
                <a:defRPr sz="3200" b="1">
                  <a:solidFill>
                    <a:schemeClr val="tx1"/>
                  </a:solidFill>
                  <a:latin typeface="Comic Sans MS" panose="030F0702030302020204" pitchFamily="66" charset="0"/>
                </a:defRPr>
              </a:lvl3pPr>
              <a:lvl4pPr marL="1600200" indent="-228600" defTabSz="762000">
                <a:defRPr sz="3200" b="1">
                  <a:solidFill>
                    <a:schemeClr val="tx1"/>
                  </a:solidFill>
                  <a:latin typeface="Comic Sans MS" panose="030F0702030302020204" pitchFamily="66" charset="0"/>
                </a:defRPr>
              </a:lvl4pPr>
              <a:lvl5pPr marL="2057400" indent="-228600" defTabSz="762000">
                <a:defRPr sz="3200" b="1">
                  <a:solidFill>
                    <a:schemeClr val="tx1"/>
                  </a:solidFill>
                  <a:latin typeface="Comic Sans MS" panose="030F0702030302020204" pitchFamily="66" charset="0"/>
                </a:defRPr>
              </a:lvl5pPr>
              <a:lvl6pPr marL="2514600" indent="-228600" defTabSz="762000" eaLnBrk="0" fontAlgn="base" hangingPunct="0">
                <a:spcBef>
                  <a:spcPct val="0"/>
                </a:spcBef>
                <a:spcAft>
                  <a:spcPct val="0"/>
                </a:spcAft>
                <a:defRPr sz="3200" b="1">
                  <a:solidFill>
                    <a:schemeClr val="tx1"/>
                  </a:solidFill>
                  <a:latin typeface="Comic Sans MS" panose="030F0702030302020204" pitchFamily="66" charset="0"/>
                </a:defRPr>
              </a:lvl6pPr>
              <a:lvl7pPr marL="2971800" indent="-228600" defTabSz="762000" eaLnBrk="0" fontAlgn="base" hangingPunct="0">
                <a:spcBef>
                  <a:spcPct val="0"/>
                </a:spcBef>
                <a:spcAft>
                  <a:spcPct val="0"/>
                </a:spcAft>
                <a:defRPr sz="3200" b="1">
                  <a:solidFill>
                    <a:schemeClr val="tx1"/>
                  </a:solidFill>
                  <a:latin typeface="Comic Sans MS" panose="030F0702030302020204" pitchFamily="66" charset="0"/>
                </a:defRPr>
              </a:lvl7pPr>
              <a:lvl8pPr marL="3429000" indent="-228600" defTabSz="762000" eaLnBrk="0" fontAlgn="base" hangingPunct="0">
                <a:spcBef>
                  <a:spcPct val="0"/>
                </a:spcBef>
                <a:spcAft>
                  <a:spcPct val="0"/>
                </a:spcAft>
                <a:defRPr sz="3200" b="1">
                  <a:solidFill>
                    <a:schemeClr val="tx1"/>
                  </a:solidFill>
                  <a:latin typeface="Comic Sans MS" panose="030F0702030302020204" pitchFamily="66" charset="0"/>
                </a:defRPr>
              </a:lvl8pPr>
              <a:lvl9pPr marL="3886200" indent="-228600" defTabSz="762000" eaLnBrk="0" fontAlgn="base" hangingPunct="0">
                <a:spcBef>
                  <a:spcPct val="0"/>
                </a:spcBef>
                <a:spcAft>
                  <a:spcPct val="0"/>
                </a:spcAft>
                <a:defRPr sz="3200" b="1">
                  <a:solidFill>
                    <a:schemeClr val="tx1"/>
                  </a:solidFill>
                  <a:latin typeface="Comic Sans MS" panose="030F0702030302020204" pitchFamily="66" charset="0"/>
                </a:defRPr>
              </a:lvl9pPr>
            </a:lstStyle>
            <a:p>
              <a:r>
                <a:rPr lang="en-US" altLang="en-US" dirty="0">
                  <a:solidFill>
                    <a:srgbClr val="1966CD"/>
                  </a:solidFill>
                  <a:latin typeface="Calibri" panose="020F0502020204030204" pitchFamily="34" charset="0"/>
                  <a:ea typeface="Calibri" panose="020F0502020204030204" pitchFamily="34" charset="0"/>
                  <a:cs typeface="Calibri" panose="020F0502020204030204" pitchFamily="34" charset="0"/>
                </a:rPr>
                <a:t>Fit</a:t>
              </a:r>
            </a:p>
          </p:txBody>
        </p:sp>
        <p:sp>
          <p:nvSpPr>
            <p:cNvPr id="14" name="Rectangle 20">
              <a:extLst>
                <a:ext uri="{FF2B5EF4-FFF2-40B4-BE49-F238E27FC236}">
                  <a16:creationId xmlns:a16="http://schemas.microsoft.com/office/drawing/2014/main" id="{A0320D77-A20F-F57F-2652-C8380D0CF2E6}"/>
                </a:ext>
              </a:extLst>
            </p:cNvPr>
            <p:cNvSpPr>
              <a:spLocks noChangeArrowheads="1"/>
            </p:cNvSpPr>
            <p:nvPr/>
          </p:nvSpPr>
          <p:spPr bwMode="auto">
            <a:xfrm>
              <a:off x="7518155" y="4890578"/>
              <a:ext cx="615950" cy="582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88" tIns="44450" rIns="90488" bIns="44450">
              <a:spAutoFit/>
            </a:bodyPr>
            <a:lstStyle>
              <a:lvl1pPr defTabSz="762000">
                <a:defRPr sz="3200" b="1">
                  <a:solidFill>
                    <a:schemeClr val="tx1"/>
                  </a:solidFill>
                  <a:latin typeface="Comic Sans MS" panose="030F0702030302020204" pitchFamily="66" charset="0"/>
                </a:defRPr>
              </a:lvl1pPr>
              <a:lvl2pPr marL="742950" indent="-285750" defTabSz="762000">
                <a:defRPr sz="3200" b="1">
                  <a:solidFill>
                    <a:schemeClr val="tx1"/>
                  </a:solidFill>
                  <a:latin typeface="Comic Sans MS" panose="030F0702030302020204" pitchFamily="66" charset="0"/>
                </a:defRPr>
              </a:lvl2pPr>
              <a:lvl3pPr marL="1143000" indent="-228600" defTabSz="762000">
                <a:defRPr sz="3200" b="1">
                  <a:solidFill>
                    <a:schemeClr val="tx1"/>
                  </a:solidFill>
                  <a:latin typeface="Comic Sans MS" panose="030F0702030302020204" pitchFamily="66" charset="0"/>
                </a:defRPr>
              </a:lvl3pPr>
              <a:lvl4pPr marL="1600200" indent="-228600" defTabSz="762000">
                <a:defRPr sz="3200" b="1">
                  <a:solidFill>
                    <a:schemeClr val="tx1"/>
                  </a:solidFill>
                  <a:latin typeface="Comic Sans MS" panose="030F0702030302020204" pitchFamily="66" charset="0"/>
                </a:defRPr>
              </a:lvl4pPr>
              <a:lvl5pPr marL="2057400" indent="-228600" defTabSz="762000">
                <a:defRPr sz="3200" b="1">
                  <a:solidFill>
                    <a:schemeClr val="tx1"/>
                  </a:solidFill>
                  <a:latin typeface="Comic Sans MS" panose="030F0702030302020204" pitchFamily="66" charset="0"/>
                </a:defRPr>
              </a:lvl5pPr>
              <a:lvl6pPr marL="2514600" indent="-228600" defTabSz="762000" eaLnBrk="0" fontAlgn="base" hangingPunct="0">
                <a:spcBef>
                  <a:spcPct val="0"/>
                </a:spcBef>
                <a:spcAft>
                  <a:spcPct val="0"/>
                </a:spcAft>
                <a:defRPr sz="3200" b="1">
                  <a:solidFill>
                    <a:schemeClr val="tx1"/>
                  </a:solidFill>
                  <a:latin typeface="Comic Sans MS" panose="030F0702030302020204" pitchFamily="66" charset="0"/>
                </a:defRPr>
              </a:lvl6pPr>
              <a:lvl7pPr marL="2971800" indent="-228600" defTabSz="762000" eaLnBrk="0" fontAlgn="base" hangingPunct="0">
                <a:spcBef>
                  <a:spcPct val="0"/>
                </a:spcBef>
                <a:spcAft>
                  <a:spcPct val="0"/>
                </a:spcAft>
                <a:defRPr sz="3200" b="1">
                  <a:solidFill>
                    <a:schemeClr val="tx1"/>
                  </a:solidFill>
                  <a:latin typeface="Comic Sans MS" panose="030F0702030302020204" pitchFamily="66" charset="0"/>
                </a:defRPr>
              </a:lvl7pPr>
              <a:lvl8pPr marL="3429000" indent="-228600" defTabSz="762000" eaLnBrk="0" fontAlgn="base" hangingPunct="0">
                <a:spcBef>
                  <a:spcPct val="0"/>
                </a:spcBef>
                <a:spcAft>
                  <a:spcPct val="0"/>
                </a:spcAft>
                <a:defRPr sz="3200" b="1">
                  <a:solidFill>
                    <a:schemeClr val="tx1"/>
                  </a:solidFill>
                  <a:latin typeface="Comic Sans MS" panose="030F0702030302020204" pitchFamily="66" charset="0"/>
                </a:defRPr>
              </a:lvl8pPr>
              <a:lvl9pPr marL="3886200" indent="-228600" defTabSz="762000" eaLnBrk="0" fontAlgn="base" hangingPunct="0">
                <a:spcBef>
                  <a:spcPct val="0"/>
                </a:spcBef>
                <a:spcAft>
                  <a:spcPct val="0"/>
                </a:spcAft>
                <a:defRPr sz="3200" b="1">
                  <a:solidFill>
                    <a:schemeClr val="tx1"/>
                  </a:solidFill>
                  <a:latin typeface="Comic Sans MS" panose="030F0702030302020204" pitchFamily="66" charset="0"/>
                </a:defRPr>
              </a:lvl9pPr>
            </a:lstStyle>
            <a:p>
              <a:r>
                <a:rPr lang="en-US" altLang="en-US" dirty="0">
                  <a:solidFill>
                    <a:srgbClr val="1966CD"/>
                  </a:solidFill>
                  <a:latin typeface="Calibri" panose="020F0502020204030204" pitchFamily="34" charset="0"/>
                  <a:ea typeface="Calibri" panose="020F0502020204030204" pitchFamily="34" charset="0"/>
                  <a:cs typeface="Calibri" panose="020F0502020204030204" pitchFamily="34" charset="0"/>
                </a:rPr>
                <a:t>Fit</a:t>
              </a:r>
            </a:p>
          </p:txBody>
        </p:sp>
        <p:sp>
          <p:nvSpPr>
            <p:cNvPr id="16" name="Rectangle 15">
              <a:extLst>
                <a:ext uri="{FF2B5EF4-FFF2-40B4-BE49-F238E27FC236}">
                  <a16:creationId xmlns:a16="http://schemas.microsoft.com/office/drawing/2014/main" id="{9209DA77-7FCD-100E-A764-FF3C7741E06E}"/>
                </a:ext>
              </a:extLst>
            </p:cNvPr>
            <p:cNvSpPr/>
            <p:nvPr/>
          </p:nvSpPr>
          <p:spPr>
            <a:xfrm>
              <a:off x="4856117" y="4746164"/>
              <a:ext cx="2088232" cy="792088"/>
            </a:xfrm>
            <a:prstGeom prst="rect">
              <a:avLst/>
            </a:prstGeom>
            <a:gradFill>
              <a:gsLst>
                <a:gs pos="0">
                  <a:srgbClr val="1966CD"/>
                </a:gs>
                <a:gs pos="50000">
                  <a:schemeClr val="tx2">
                    <a:lumMod val="40000"/>
                    <a:lumOff val="60000"/>
                  </a:schemeClr>
                </a:gs>
              </a:gsLst>
              <a:lin ang="5400000" scaled="0"/>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b="1" dirty="0">
                  <a:solidFill>
                    <a:srgbClr val="0070C0"/>
                  </a:solidFill>
                </a:rPr>
                <a:t>Strategy</a:t>
              </a:r>
            </a:p>
          </p:txBody>
        </p:sp>
        <p:sp>
          <p:nvSpPr>
            <p:cNvPr id="18" name="Rectangle 17">
              <a:extLst>
                <a:ext uri="{FF2B5EF4-FFF2-40B4-BE49-F238E27FC236}">
                  <a16:creationId xmlns:a16="http://schemas.microsoft.com/office/drawing/2014/main" id="{51756965-642C-0A82-90F4-94CB53397A1A}"/>
                </a:ext>
              </a:extLst>
            </p:cNvPr>
            <p:cNvSpPr/>
            <p:nvPr/>
          </p:nvSpPr>
          <p:spPr>
            <a:xfrm>
              <a:off x="8613204" y="4746164"/>
              <a:ext cx="2088232" cy="792088"/>
            </a:xfrm>
            <a:prstGeom prst="rect">
              <a:avLst/>
            </a:prstGeom>
            <a:gradFill>
              <a:gsLst>
                <a:gs pos="0">
                  <a:srgbClr val="1966CD"/>
                </a:gs>
                <a:gs pos="50000">
                  <a:schemeClr val="tx2">
                    <a:lumMod val="40000"/>
                    <a:lumOff val="60000"/>
                  </a:schemeClr>
                </a:gs>
              </a:gsLst>
              <a:lin ang="5400000" scaled="0"/>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b="1" dirty="0">
                  <a:solidFill>
                    <a:srgbClr val="0070C0"/>
                  </a:solidFill>
                </a:rPr>
                <a:t>Organisation</a:t>
              </a:r>
            </a:p>
          </p:txBody>
        </p:sp>
        <p:sp>
          <p:nvSpPr>
            <p:cNvPr id="20" name="Rectangle 19">
              <a:extLst>
                <a:ext uri="{FF2B5EF4-FFF2-40B4-BE49-F238E27FC236}">
                  <a16:creationId xmlns:a16="http://schemas.microsoft.com/office/drawing/2014/main" id="{6FB01183-FC77-BE84-EF21-5E2A38E23021}"/>
                </a:ext>
              </a:extLst>
            </p:cNvPr>
            <p:cNvSpPr/>
            <p:nvPr/>
          </p:nvSpPr>
          <p:spPr>
            <a:xfrm>
              <a:off x="6720604" y="3265447"/>
              <a:ext cx="2088232" cy="792088"/>
            </a:xfrm>
            <a:prstGeom prst="rect">
              <a:avLst/>
            </a:prstGeom>
            <a:gradFill>
              <a:gsLst>
                <a:gs pos="0">
                  <a:srgbClr val="1966CD"/>
                </a:gs>
                <a:gs pos="50000">
                  <a:schemeClr val="tx2">
                    <a:lumMod val="40000"/>
                    <a:lumOff val="60000"/>
                  </a:schemeClr>
                </a:gs>
              </a:gsLst>
              <a:lin ang="5400000" scaled="0"/>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b="1" dirty="0">
                  <a:solidFill>
                    <a:srgbClr val="0070C0"/>
                  </a:solidFill>
                </a:rPr>
                <a:t>Environment</a:t>
              </a:r>
            </a:p>
          </p:txBody>
        </p:sp>
      </p:grpSp>
      <p:sp>
        <p:nvSpPr>
          <p:cNvPr id="22" name="TextBox 21">
            <a:extLst>
              <a:ext uri="{FF2B5EF4-FFF2-40B4-BE49-F238E27FC236}">
                <a16:creationId xmlns:a16="http://schemas.microsoft.com/office/drawing/2014/main" id="{ED637E38-CBAE-EF74-4B38-F30E8391D4C3}"/>
              </a:ext>
            </a:extLst>
          </p:cNvPr>
          <p:cNvSpPr txBox="1"/>
          <p:nvPr/>
        </p:nvSpPr>
        <p:spPr>
          <a:xfrm>
            <a:off x="5262107" y="1042738"/>
            <a:ext cx="5366085" cy="461665"/>
          </a:xfrm>
          <a:prstGeom prst="rect">
            <a:avLst/>
          </a:prstGeom>
          <a:noFill/>
        </p:spPr>
        <p:txBody>
          <a:bodyPr wrap="square" rtlCol="0">
            <a:spAutoFit/>
          </a:bodyPr>
          <a:lstStyle/>
          <a:p>
            <a:pPr algn="ctr"/>
            <a:r>
              <a:rPr lang="en-GB" sz="2400" b="1" dirty="0">
                <a:solidFill>
                  <a:srgbClr val="0070C0"/>
                </a:solidFill>
              </a:rPr>
              <a:t>Analysing the External Environment</a:t>
            </a:r>
          </a:p>
        </p:txBody>
      </p:sp>
    </p:spTree>
    <p:extLst>
      <p:ext uri="{BB962C8B-B14F-4D97-AF65-F5344CB8AC3E}">
        <p14:creationId xmlns:p14="http://schemas.microsoft.com/office/powerpoint/2010/main" val="974983500"/>
      </p:ext>
    </p:extLst>
  </p:cSld>
  <p:clrMapOvr>
    <a:overrideClrMapping bg1="dk1" tx1="lt1" bg2="dk2" tx2="lt2" accent1="accent1" accent2="accent2" accent3="accent3" accent4="accent4" accent5="accent5" accent6="accent6" hlink="hlink" folHlink="folHlink"/>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E9751CB9-7B25-4EB8-9A6F-82F822549F1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Franklin Gothic Book" panose="020B0502020104020203"/>
              <a:ea typeface="+mn-ea"/>
              <a:cs typeface="+mn-cs"/>
            </a:endParaRPr>
          </a:p>
        </p:txBody>
      </p:sp>
      <p:sp>
        <p:nvSpPr>
          <p:cNvPr id="14" name="Rectangle 13">
            <a:extLst>
              <a:ext uri="{FF2B5EF4-FFF2-40B4-BE49-F238E27FC236}">
                <a16:creationId xmlns:a16="http://schemas.microsoft.com/office/drawing/2014/main" id="{E1317383-CF3B-4B02-9512-BECBEF6362A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16" name="Rectangle 15">
            <a:extLst>
              <a:ext uri="{FF2B5EF4-FFF2-40B4-BE49-F238E27FC236}">
                <a16:creationId xmlns:a16="http://schemas.microsoft.com/office/drawing/2014/main" id="{B1D4C7A0-6DF2-4F2D-A45D-F111582974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18" name="Rectangle 17">
            <a:extLst>
              <a:ext uri="{FF2B5EF4-FFF2-40B4-BE49-F238E27FC236}">
                <a16:creationId xmlns:a16="http://schemas.microsoft.com/office/drawing/2014/main" id="{DBF3943D-BCB6-4B31-809D-A005686483B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42147" y="453643"/>
            <a:ext cx="3703320" cy="98554"/>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sp>
      <p:sp>
        <p:nvSpPr>
          <p:cNvPr id="20" name="Rectangle 19">
            <a:extLst>
              <a:ext uri="{FF2B5EF4-FFF2-40B4-BE49-F238E27FC236}">
                <a16:creationId xmlns:a16="http://schemas.microsoft.com/office/drawing/2014/main" id="{39373A6F-2E1F-4613-8E1D-D68057D29F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2377" y="601200"/>
            <a:ext cx="3707477" cy="5624979"/>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2" name="Title 1">
            <a:extLst>
              <a:ext uri="{FF2B5EF4-FFF2-40B4-BE49-F238E27FC236}">
                <a16:creationId xmlns:a16="http://schemas.microsoft.com/office/drawing/2014/main" id="{1747F76D-4914-733F-20FF-5EC3A16FBC24}"/>
              </a:ext>
            </a:extLst>
          </p:cNvPr>
          <p:cNvSpPr>
            <a:spLocks noGrp="1"/>
          </p:cNvSpPr>
          <p:nvPr>
            <p:ph type="title"/>
          </p:nvPr>
        </p:nvSpPr>
        <p:spPr>
          <a:xfrm>
            <a:off x="601255" y="702155"/>
            <a:ext cx="3409783" cy="1300365"/>
          </a:xfrm>
        </p:spPr>
        <p:txBody>
          <a:bodyPr>
            <a:normAutofit fontScale="90000"/>
          </a:bodyPr>
          <a:lstStyle/>
          <a:p>
            <a:r>
              <a:rPr lang="en-GB" dirty="0">
                <a:solidFill>
                  <a:srgbClr val="FFFFFF"/>
                </a:solidFill>
              </a:rPr>
              <a:t>Analysing the macro environment with Pestel</a:t>
            </a:r>
          </a:p>
        </p:txBody>
      </p:sp>
      <p:sp>
        <p:nvSpPr>
          <p:cNvPr id="3" name="Content Placeholder 2">
            <a:extLst>
              <a:ext uri="{FF2B5EF4-FFF2-40B4-BE49-F238E27FC236}">
                <a16:creationId xmlns:a16="http://schemas.microsoft.com/office/drawing/2014/main" id="{DBB175A1-66B2-6C25-056A-67532C81C327}"/>
              </a:ext>
            </a:extLst>
          </p:cNvPr>
          <p:cNvSpPr>
            <a:spLocks noGrp="1"/>
          </p:cNvSpPr>
          <p:nvPr>
            <p:ph idx="1"/>
          </p:nvPr>
        </p:nvSpPr>
        <p:spPr>
          <a:xfrm>
            <a:off x="601255" y="2177142"/>
            <a:ext cx="3409782" cy="3823607"/>
          </a:xfrm>
        </p:spPr>
        <p:txBody>
          <a:bodyPr>
            <a:normAutofit lnSpcReduction="10000"/>
          </a:bodyPr>
          <a:lstStyle/>
          <a:p>
            <a:r>
              <a:rPr lang="en-GB" dirty="0">
                <a:solidFill>
                  <a:srgbClr val="FFFFFF"/>
                </a:solidFill>
              </a:rPr>
              <a:t>PESTEL OR PESTLE is a strategic framework</a:t>
            </a:r>
          </a:p>
          <a:p>
            <a:r>
              <a:rPr lang="en-GB" dirty="0">
                <a:solidFill>
                  <a:srgbClr val="FFFFFF"/>
                </a:solidFill>
              </a:rPr>
              <a:t>Guides analysis of macro-environment (external)</a:t>
            </a:r>
          </a:p>
          <a:p>
            <a:r>
              <a:rPr lang="en-GB" dirty="0">
                <a:solidFill>
                  <a:srgbClr val="FFFFFF"/>
                </a:solidFill>
              </a:rPr>
              <a:t>Changes in the external environment play a big part in determining marketing planning and shaping strategy</a:t>
            </a:r>
          </a:p>
          <a:p>
            <a:r>
              <a:rPr lang="en-GB" dirty="0">
                <a:solidFill>
                  <a:srgbClr val="FFFFFF"/>
                </a:solidFill>
              </a:rPr>
              <a:t>These factors do not include market forces such as the effect of increasingly more intensive competition. </a:t>
            </a:r>
            <a:r>
              <a:rPr lang="en-GB" altLang="en-US" sz="1300" b="0" i="1" dirty="0">
                <a:cs typeface="Arial" panose="020B0604020202020204" pitchFamily="34" charset="0"/>
              </a:rPr>
              <a:t>(Blythe &amp; </a:t>
            </a:r>
            <a:r>
              <a:rPr lang="en-GB" altLang="en-US" sz="1300" b="0" i="1" dirty="0" err="1">
                <a:cs typeface="Arial" panose="020B0604020202020204" pitchFamily="34" charset="0"/>
              </a:rPr>
              <a:t>Megicks</a:t>
            </a:r>
            <a:r>
              <a:rPr lang="en-GB" altLang="en-US" sz="1300" b="0" i="1" dirty="0">
                <a:cs typeface="Arial" panose="020B0604020202020204" pitchFamily="34" charset="0"/>
              </a:rPr>
              <a:t> (2010)</a:t>
            </a:r>
          </a:p>
        </p:txBody>
      </p:sp>
      <p:sp>
        <p:nvSpPr>
          <p:cNvPr id="4" name="Footer Placeholder 3">
            <a:extLst>
              <a:ext uri="{FF2B5EF4-FFF2-40B4-BE49-F238E27FC236}">
                <a16:creationId xmlns:a16="http://schemas.microsoft.com/office/drawing/2014/main" id="{E7A328C3-D1EC-F30D-0EEF-6A64785005A8}"/>
              </a:ext>
            </a:extLst>
          </p:cNvPr>
          <p:cNvSpPr>
            <a:spLocks noGrp="1"/>
          </p:cNvSpPr>
          <p:nvPr>
            <p:ph type="ftr" sz="quarter" idx="11"/>
          </p:nvPr>
        </p:nvSpPr>
        <p:spPr>
          <a:xfrm>
            <a:off x="581192" y="6400800"/>
            <a:ext cx="6917210" cy="365125"/>
          </a:xfrm>
        </p:spPr>
        <p:txBody>
          <a:bodyPr>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900" b="0" i="0" u="none" strike="noStrike" kern="1200" cap="all" spc="0" normalizeH="0" baseline="0" noProof="0">
              <a:ln>
                <a:noFill/>
              </a:ln>
              <a:solidFill>
                <a:srgbClr val="FAC385"/>
              </a:solidFill>
              <a:effectLst/>
              <a:uLnTx/>
              <a:uFillTx/>
              <a:latin typeface="Franklin Gothic Book" panose="020B0502020104020203"/>
              <a:ea typeface="+mn-ea"/>
              <a:cs typeface="+mn-cs"/>
            </a:endParaRPr>
          </a:p>
        </p:txBody>
      </p:sp>
      <p:sp>
        <p:nvSpPr>
          <p:cNvPr id="5" name="Slide Number Placeholder 4">
            <a:extLst>
              <a:ext uri="{FF2B5EF4-FFF2-40B4-BE49-F238E27FC236}">
                <a16:creationId xmlns:a16="http://schemas.microsoft.com/office/drawing/2014/main" id="{2DEB1886-2C82-010A-D79A-C3F3463DFF0F}"/>
              </a:ext>
            </a:extLst>
          </p:cNvPr>
          <p:cNvSpPr>
            <a:spLocks noGrp="1"/>
          </p:cNvSpPr>
          <p:nvPr>
            <p:ph type="sldNum" sz="quarter" idx="12"/>
          </p:nvPr>
        </p:nvSpPr>
        <p:spPr>
          <a:xfrm>
            <a:off x="10558300" y="6400800"/>
            <a:ext cx="1052508" cy="365125"/>
          </a:xfrm>
        </p:spPr>
        <p:txBody>
          <a:bodyPr>
            <a:normAutofit/>
          </a:bodyPr>
          <a:lstStyle/>
          <a:p>
            <a:pPr marL="0" marR="0" lvl="0" indent="0" algn="r" defTabSz="914400" rtl="0" eaLnBrk="1" fontAlgn="auto" latinLnBrk="0" hangingPunct="1">
              <a:lnSpc>
                <a:spcPct val="100000"/>
              </a:lnSpc>
              <a:spcBef>
                <a:spcPts val="0"/>
              </a:spcBef>
              <a:spcAft>
                <a:spcPts val="600"/>
              </a:spcAft>
              <a:buClrTx/>
              <a:buSzTx/>
              <a:buFontTx/>
              <a:buNone/>
              <a:tabLst/>
              <a:defRPr/>
            </a:pPr>
            <a:fld id="{3A98EE3D-8CD1-4C3F-BD1C-C98C9596463C}" type="slidenum">
              <a:rPr kumimoji="0" lang="en-US" sz="900" b="0" i="0" u="none" strike="noStrike" kern="1200" cap="none" spc="0" normalizeH="0" baseline="0" noProof="0">
                <a:ln>
                  <a:noFill/>
                </a:ln>
                <a:solidFill>
                  <a:srgbClr val="FAC385"/>
                </a:solidFill>
                <a:effectLst/>
                <a:uLnTx/>
                <a:uFillTx/>
                <a:latin typeface="Franklin Gothic Book" panose="020B0502020104020203"/>
                <a:ea typeface="+mn-ea"/>
                <a:cs typeface="+mn-cs"/>
              </a:rPr>
              <a:pPr marL="0" marR="0" lvl="0" indent="0" algn="r" defTabSz="914400" rtl="0" eaLnBrk="1" fontAlgn="auto" latinLnBrk="0" hangingPunct="1">
                <a:lnSpc>
                  <a:spcPct val="100000"/>
                </a:lnSpc>
                <a:spcBef>
                  <a:spcPts val="0"/>
                </a:spcBef>
                <a:spcAft>
                  <a:spcPts val="600"/>
                </a:spcAft>
                <a:buClrTx/>
                <a:buSzTx/>
                <a:buFontTx/>
                <a:buNone/>
                <a:tabLst/>
                <a:defRPr/>
              </a:pPr>
              <a:t>7</a:t>
            </a:fld>
            <a:endParaRPr kumimoji="0" lang="en-US" sz="900" b="0" i="0" u="none" strike="noStrike" kern="1200" cap="none" spc="0" normalizeH="0" baseline="0" noProof="0">
              <a:ln>
                <a:noFill/>
              </a:ln>
              <a:solidFill>
                <a:srgbClr val="FAC385"/>
              </a:solidFill>
              <a:effectLst/>
              <a:uLnTx/>
              <a:uFillTx/>
              <a:latin typeface="Franklin Gothic Book" panose="020B0502020104020203"/>
              <a:ea typeface="+mn-ea"/>
              <a:cs typeface="+mn-cs"/>
            </a:endParaRPr>
          </a:p>
        </p:txBody>
      </p:sp>
      <p:pic>
        <p:nvPicPr>
          <p:cNvPr id="7" name="Picture 6">
            <a:extLst>
              <a:ext uri="{FF2B5EF4-FFF2-40B4-BE49-F238E27FC236}">
                <a16:creationId xmlns:a16="http://schemas.microsoft.com/office/drawing/2014/main" id="{41D5C438-AF0D-155E-0797-B8937C25E95F}"/>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4592231" y="1003648"/>
            <a:ext cx="6831503" cy="4833290"/>
          </a:xfrm>
          <a:prstGeom prst="rect">
            <a:avLst/>
          </a:prstGeom>
        </p:spPr>
      </p:pic>
      <p:sp>
        <p:nvSpPr>
          <p:cNvPr id="8" name="Rectangle: Rounded Corners 7">
            <a:extLst>
              <a:ext uri="{FF2B5EF4-FFF2-40B4-BE49-F238E27FC236}">
                <a16:creationId xmlns:a16="http://schemas.microsoft.com/office/drawing/2014/main" id="{33360DE5-9DD1-4DEB-862D-51B5D182D4CD}"/>
              </a:ext>
            </a:extLst>
          </p:cNvPr>
          <p:cNvSpPr/>
          <p:nvPr/>
        </p:nvSpPr>
        <p:spPr>
          <a:xfrm>
            <a:off x="9456820" y="1828799"/>
            <a:ext cx="1788696" cy="1002633"/>
          </a:xfrm>
          <a:prstGeom prst="roundRect">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dirty="0">
                <a:ln>
                  <a:noFill/>
                </a:ln>
                <a:solidFill>
                  <a:prstClr val="white"/>
                </a:solidFill>
                <a:effectLst/>
                <a:uLnTx/>
                <a:uFillTx/>
                <a:latin typeface="Franklin Gothic Book" panose="020B0502020104020203"/>
                <a:ea typeface="+mn-ea"/>
                <a:cs typeface="+mn-cs"/>
              </a:rPr>
              <a:t>Influence Organisation’s Environment</a:t>
            </a:r>
          </a:p>
        </p:txBody>
      </p:sp>
    </p:spTree>
    <p:extLst>
      <p:ext uri="{BB962C8B-B14F-4D97-AF65-F5344CB8AC3E}">
        <p14:creationId xmlns:p14="http://schemas.microsoft.com/office/powerpoint/2010/main" val="3528738800"/>
      </p:ext>
    </p:extLst>
  </p:cSld>
  <p:clrMapOvr>
    <a:overrideClrMapping bg1="dk1" tx1="lt1" bg2="dk2" tx2="lt2" accent1="accent1" accent2="accent2" accent3="accent3" accent4="accent4" accent5="accent5" accent6="accent6" hlink="hlink" folHlink="folHlink"/>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43" name="Rectangle 42">
            <a:extLst>
              <a:ext uri="{FF2B5EF4-FFF2-40B4-BE49-F238E27FC236}">
                <a16:creationId xmlns:a16="http://schemas.microsoft.com/office/drawing/2014/main" id="{1BB56EB9-078F-4952-AC1F-149C7A0AE4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Franklin Gothic Book" panose="020B0502020104020203"/>
              <a:ea typeface="+mn-ea"/>
              <a:cs typeface="+mn-cs"/>
            </a:endParaRPr>
          </a:p>
        </p:txBody>
      </p:sp>
      <p:sp>
        <p:nvSpPr>
          <p:cNvPr id="45" name="Rectangle 44">
            <a:extLst>
              <a:ext uri="{FF2B5EF4-FFF2-40B4-BE49-F238E27FC236}">
                <a16:creationId xmlns:a16="http://schemas.microsoft.com/office/drawing/2014/main" id="{D3772EE4-ED5E-4D3A-A306-B22CF866786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601200"/>
            <a:ext cx="3703320" cy="5789365"/>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2" name="Title 1">
            <a:extLst>
              <a:ext uri="{FF2B5EF4-FFF2-40B4-BE49-F238E27FC236}">
                <a16:creationId xmlns:a16="http://schemas.microsoft.com/office/drawing/2014/main" id="{F5D178EA-2789-A44A-8E86-0FFF011EB9F9}"/>
              </a:ext>
            </a:extLst>
          </p:cNvPr>
          <p:cNvSpPr>
            <a:spLocks noGrp="1"/>
          </p:cNvSpPr>
          <p:nvPr>
            <p:ph type="title"/>
          </p:nvPr>
        </p:nvSpPr>
        <p:spPr>
          <a:xfrm>
            <a:off x="672280" y="944752"/>
            <a:ext cx="3259016" cy="1462692"/>
          </a:xfrm>
        </p:spPr>
        <p:txBody>
          <a:bodyPr>
            <a:normAutofit/>
          </a:bodyPr>
          <a:lstStyle/>
          <a:p>
            <a:r>
              <a:rPr lang="en-GB" dirty="0">
                <a:solidFill>
                  <a:srgbClr val="FFFFFF"/>
                </a:solidFill>
              </a:rPr>
              <a:t>Pestle: political factors</a:t>
            </a:r>
          </a:p>
        </p:txBody>
      </p:sp>
      <p:sp>
        <p:nvSpPr>
          <p:cNvPr id="47" name="Rectangle 46">
            <a:extLst>
              <a:ext uri="{FF2B5EF4-FFF2-40B4-BE49-F238E27FC236}">
                <a16:creationId xmlns:a16="http://schemas.microsoft.com/office/drawing/2014/main" id="{10058680-D07C-4893-B2B7-91543F18AB3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49" name="Rectangle 48">
            <a:extLst>
              <a:ext uri="{FF2B5EF4-FFF2-40B4-BE49-F238E27FC236}">
                <a16:creationId xmlns:a16="http://schemas.microsoft.com/office/drawing/2014/main" id="{7B42427A-0A1F-4A55-8705-D9179F1E0C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Franklin Gothic Book" panose="020B0502020104020203"/>
              <a:ea typeface="+mn-ea"/>
              <a:cs typeface="+mn-cs"/>
            </a:endParaRPr>
          </a:p>
        </p:txBody>
      </p:sp>
      <p:sp>
        <p:nvSpPr>
          <p:cNvPr id="51" name="Rectangle 50">
            <a:extLst>
              <a:ext uri="{FF2B5EF4-FFF2-40B4-BE49-F238E27FC236}">
                <a16:creationId xmlns:a16="http://schemas.microsoft.com/office/drawing/2014/main" id="{EE54A6FE-D8CB-48A3-900B-053D4EBD3B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42147" y="453643"/>
            <a:ext cx="3703320" cy="98554"/>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sp>
      <p:sp>
        <p:nvSpPr>
          <p:cNvPr id="3" name="Content Placeholder 2">
            <a:extLst>
              <a:ext uri="{FF2B5EF4-FFF2-40B4-BE49-F238E27FC236}">
                <a16:creationId xmlns:a16="http://schemas.microsoft.com/office/drawing/2014/main" id="{59BADC02-B748-C3D1-3F13-1A1EFAFD3E9B}"/>
              </a:ext>
            </a:extLst>
          </p:cNvPr>
          <p:cNvSpPr>
            <a:spLocks noGrp="1"/>
          </p:cNvSpPr>
          <p:nvPr>
            <p:ph idx="1"/>
          </p:nvPr>
        </p:nvSpPr>
        <p:spPr>
          <a:xfrm>
            <a:off x="505326" y="2487905"/>
            <a:ext cx="3585411" cy="3818922"/>
          </a:xfrm>
        </p:spPr>
        <p:txBody>
          <a:bodyPr anchor="t">
            <a:noAutofit/>
          </a:bodyPr>
          <a:lstStyle/>
          <a:p>
            <a:pPr marL="0" indent="0">
              <a:lnSpc>
                <a:spcPct val="100000"/>
              </a:lnSpc>
              <a:buNone/>
            </a:pPr>
            <a:r>
              <a:rPr lang="en-GB" sz="1600" dirty="0">
                <a:solidFill>
                  <a:srgbClr val="FFFFFF"/>
                </a:solidFill>
              </a:rPr>
              <a:t>Political factors include:</a:t>
            </a:r>
          </a:p>
          <a:p>
            <a:pPr>
              <a:lnSpc>
                <a:spcPct val="100000"/>
              </a:lnSpc>
            </a:pPr>
            <a:r>
              <a:rPr lang="en-GB" sz="1600" dirty="0">
                <a:solidFill>
                  <a:srgbClr val="FFFFFF"/>
                </a:solidFill>
              </a:rPr>
              <a:t>Government policies</a:t>
            </a:r>
          </a:p>
          <a:p>
            <a:pPr>
              <a:lnSpc>
                <a:spcPct val="100000"/>
              </a:lnSpc>
            </a:pPr>
            <a:r>
              <a:rPr lang="en-GB" sz="1600" dirty="0">
                <a:solidFill>
                  <a:srgbClr val="FFFFFF"/>
                </a:solidFill>
              </a:rPr>
              <a:t>Taxation changes</a:t>
            </a:r>
          </a:p>
          <a:p>
            <a:pPr>
              <a:lnSpc>
                <a:spcPct val="100000"/>
              </a:lnSpc>
            </a:pPr>
            <a:r>
              <a:rPr lang="en-GB" sz="1600" dirty="0">
                <a:solidFill>
                  <a:srgbClr val="FFFFFF"/>
                </a:solidFill>
              </a:rPr>
              <a:t>Foreign trade regulations</a:t>
            </a:r>
          </a:p>
          <a:p>
            <a:pPr>
              <a:lnSpc>
                <a:spcPct val="100000"/>
              </a:lnSpc>
            </a:pPr>
            <a:r>
              <a:rPr lang="en-GB" sz="1600" dirty="0">
                <a:solidFill>
                  <a:srgbClr val="FFFFFF"/>
                </a:solidFill>
              </a:rPr>
              <a:t>Political risk in foreign markets</a:t>
            </a:r>
          </a:p>
          <a:p>
            <a:pPr>
              <a:lnSpc>
                <a:spcPct val="100000"/>
              </a:lnSpc>
            </a:pPr>
            <a:r>
              <a:rPr lang="en-GB" sz="1600" dirty="0">
                <a:solidFill>
                  <a:srgbClr val="FFFFFF"/>
                </a:solidFill>
              </a:rPr>
              <a:t>Changes in trade blocks (e.g. BREXIT)</a:t>
            </a:r>
          </a:p>
          <a:p>
            <a:pPr>
              <a:lnSpc>
                <a:spcPct val="100000"/>
              </a:lnSpc>
            </a:pPr>
            <a:r>
              <a:rPr lang="en-GB" sz="1600" dirty="0">
                <a:solidFill>
                  <a:srgbClr val="FFFFFF"/>
                </a:solidFill>
              </a:rPr>
              <a:t>Exposure to civil society organisations </a:t>
            </a:r>
            <a:br>
              <a:rPr lang="en-GB" sz="1600" dirty="0">
                <a:solidFill>
                  <a:srgbClr val="FFFFFF"/>
                </a:solidFill>
              </a:rPr>
            </a:br>
            <a:r>
              <a:rPr lang="en-GB" sz="1600" dirty="0">
                <a:solidFill>
                  <a:srgbClr val="FFFFFF"/>
                </a:solidFill>
              </a:rPr>
              <a:t>(e.g. lobbyists, campaign groups, social media)</a:t>
            </a:r>
          </a:p>
        </p:txBody>
      </p:sp>
      <p:pic>
        <p:nvPicPr>
          <p:cNvPr id="10" name="Picture 9" descr="Digital numbers art">
            <a:extLst>
              <a:ext uri="{FF2B5EF4-FFF2-40B4-BE49-F238E27FC236}">
                <a16:creationId xmlns:a16="http://schemas.microsoft.com/office/drawing/2014/main" id="{A86987AB-1B8D-8CB5-6B0C-A211630BD46B}"/>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4241830" y="601200"/>
            <a:ext cx="7503636" cy="5789365"/>
          </a:xfrm>
          <a:prstGeom prst="rect">
            <a:avLst/>
          </a:prstGeom>
        </p:spPr>
      </p:pic>
      <p:sp>
        <p:nvSpPr>
          <p:cNvPr id="4" name="Footer Placeholder 3">
            <a:extLst>
              <a:ext uri="{FF2B5EF4-FFF2-40B4-BE49-F238E27FC236}">
                <a16:creationId xmlns:a16="http://schemas.microsoft.com/office/drawing/2014/main" id="{AD4E33D8-5737-F5C7-9F1A-5C4C37DE3C68}"/>
              </a:ext>
            </a:extLst>
          </p:cNvPr>
          <p:cNvSpPr>
            <a:spLocks noGrp="1"/>
          </p:cNvSpPr>
          <p:nvPr>
            <p:ph type="ftr" sz="quarter" idx="11"/>
          </p:nvPr>
        </p:nvSpPr>
        <p:spPr>
          <a:xfrm>
            <a:off x="581192" y="6423914"/>
            <a:ext cx="6917210" cy="365125"/>
          </a:xfrm>
        </p:spPr>
        <p:txBody>
          <a:bodyPr>
            <a:normAutofit/>
          </a:bodyPr>
          <a:lstStyle/>
          <a:p>
            <a:pPr marL="0" marR="0" lvl="0" indent="0" algn="l" defTabSz="914400" rtl="0" eaLnBrk="1" fontAlgn="auto" latinLnBrk="0" hangingPunct="1">
              <a:lnSpc>
                <a:spcPct val="100000"/>
              </a:lnSpc>
              <a:spcBef>
                <a:spcPts val="0"/>
              </a:spcBef>
              <a:spcAft>
                <a:spcPts val="600"/>
              </a:spcAft>
              <a:buClrTx/>
              <a:buSzTx/>
              <a:buFontTx/>
              <a:buNone/>
              <a:tabLst/>
              <a:defRPr/>
            </a:pPr>
            <a:r>
              <a:rPr kumimoji="0" lang="en-GB" sz="900" b="0" i="0" u="none" strike="noStrike" kern="1200" cap="all" spc="0" normalizeH="0" baseline="0" noProof="0">
                <a:ln>
                  <a:noFill/>
                </a:ln>
                <a:solidFill>
                  <a:prstClr val="black">
                    <a:lumMod val="75000"/>
                    <a:lumOff val="25000"/>
                  </a:prstClr>
                </a:solidFill>
                <a:effectLst/>
                <a:uLnTx/>
                <a:uFillTx/>
                <a:latin typeface="Franklin Gothic Book" panose="020B0502020104020203"/>
                <a:ea typeface="+mn-ea"/>
                <a:cs typeface="+mn-cs"/>
              </a:rPr>
              <a:t>Johnson, Whittington, Scholes, Angwin, Regner (2017)</a:t>
            </a:r>
          </a:p>
        </p:txBody>
      </p:sp>
      <p:sp>
        <p:nvSpPr>
          <p:cNvPr id="5" name="Slide Number Placeholder 4">
            <a:extLst>
              <a:ext uri="{FF2B5EF4-FFF2-40B4-BE49-F238E27FC236}">
                <a16:creationId xmlns:a16="http://schemas.microsoft.com/office/drawing/2014/main" id="{B2F1750E-3A88-2F08-E912-FE2441E5A376}"/>
              </a:ext>
            </a:extLst>
          </p:cNvPr>
          <p:cNvSpPr>
            <a:spLocks noGrp="1"/>
          </p:cNvSpPr>
          <p:nvPr>
            <p:ph type="sldNum" sz="quarter" idx="12"/>
          </p:nvPr>
        </p:nvSpPr>
        <p:spPr>
          <a:xfrm>
            <a:off x="10558300" y="6423914"/>
            <a:ext cx="1052510" cy="365125"/>
          </a:xfrm>
        </p:spPr>
        <p:txBody>
          <a:bodyPr>
            <a:normAutofit/>
          </a:bodyPr>
          <a:lstStyle/>
          <a:p>
            <a:pPr marL="0" marR="0" lvl="0" indent="0" algn="r" defTabSz="914400" rtl="0" eaLnBrk="1" fontAlgn="auto" latinLnBrk="0" hangingPunct="1">
              <a:lnSpc>
                <a:spcPct val="100000"/>
              </a:lnSpc>
              <a:spcBef>
                <a:spcPts val="0"/>
              </a:spcBef>
              <a:spcAft>
                <a:spcPts val="600"/>
              </a:spcAft>
              <a:buClrTx/>
              <a:buSzTx/>
              <a:buFontTx/>
              <a:buNone/>
              <a:tabLst/>
              <a:defRPr/>
            </a:pPr>
            <a:fld id="{3A98EE3D-8CD1-4C3F-BD1C-C98C9596463C}" type="slidenum">
              <a:rPr kumimoji="0" lang="en-US" sz="900" b="0" i="0" u="none" strike="noStrike" kern="1200" cap="none" spc="0" normalizeH="0" baseline="0" noProof="0">
                <a:ln>
                  <a:noFill/>
                </a:ln>
                <a:solidFill>
                  <a:prstClr val="black">
                    <a:lumMod val="75000"/>
                    <a:lumOff val="25000"/>
                  </a:prstClr>
                </a:solidFill>
                <a:effectLst/>
                <a:uLnTx/>
                <a:uFillTx/>
                <a:latin typeface="Franklin Gothic Book" panose="020B0502020104020203"/>
                <a:ea typeface="+mn-ea"/>
                <a:cs typeface="+mn-cs"/>
              </a:rPr>
              <a:pPr marL="0" marR="0" lvl="0" indent="0" algn="r" defTabSz="914400" rtl="0" eaLnBrk="1" fontAlgn="auto" latinLnBrk="0" hangingPunct="1">
                <a:lnSpc>
                  <a:spcPct val="100000"/>
                </a:lnSpc>
                <a:spcBef>
                  <a:spcPts val="0"/>
                </a:spcBef>
                <a:spcAft>
                  <a:spcPts val="600"/>
                </a:spcAft>
                <a:buClrTx/>
                <a:buSzTx/>
                <a:buFontTx/>
                <a:buNone/>
                <a:tabLst/>
                <a:defRPr/>
              </a:pPr>
              <a:t>8</a:t>
            </a:fld>
            <a:endParaRPr kumimoji="0" lang="en-US" sz="900" b="0" i="0" u="none" strike="noStrike" kern="1200" cap="none" spc="0" normalizeH="0" baseline="0" noProof="0">
              <a:ln>
                <a:noFill/>
              </a:ln>
              <a:solidFill>
                <a:prstClr val="black">
                  <a:lumMod val="75000"/>
                  <a:lumOff val="25000"/>
                </a:prstClr>
              </a:solidFill>
              <a:effectLst/>
              <a:uLnTx/>
              <a:uFillTx/>
              <a:latin typeface="Franklin Gothic Book" panose="020B0502020104020203"/>
              <a:ea typeface="+mn-ea"/>
              <a:cs typeface="+mn-cs"/>
            </a:endParaRPr>
          </a:p>
        </p:txBody>
      </p:sp>
      <p:pic>
        <p:nvPicPr>
          <p:cNvPr id="6" name="Picture 5" descr="Cup of coffee 3D pattern">
            <a:extLst>
              <a:ext uri="{FF2B5EF4-FFF2-40B4-BE49-F238E27FC236}">
                <a16:creationId xmlns:a16="http://schemas.microsoft.com/office/drawing/2014/main" id="{C96575C6-B85F-5E83-F956-9AAEB69C01DB}"/>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1212008" y="160893"/>
            <a:ext cx="797599" cy="996800"/>
          </a:xfrm>
          <a:prstGeom prst="rect">
            <a:avLst/>
          </a:prstGeom>
        </p:spPr>
      </p:pic>
    </p:spTree>
    <p:extLst>
      <p:ext uri="{BB962C8B-B14F-4D97-AF65-F5344CB8AC3E}">
        <p14:creationId xmlns:p14="http://schemas.microsoft.com/office/powerpoint/2010/main" val="2701433613"/>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2" end="2"/>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xEl>
                                              <p:pRg st="4" end="4"/>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3">
                                            <p:txEl>
                                              <p:pRg st="5" end="5"/>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1" name="Rectangle 10">
            <a:extLst>
              <a:ext uri="{FF2B5EF4-FFF2-40B4-BE49-F238E27FC236}">
                <a16:creationId xmlns:a16="http://schemas.microsoft.com/office/drawing/2014/main" id="{E9751CB9-7B25-4EB8-9A6F-82F822549F1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Franklin Gothic Book" panose="020B0502020104020203"/>
              <a:ea typeface="+mn-ea"/>
              <a:cs typeface="+mn-cs"/>
            </a:endParaRPr>
          </a:p>
        </p:txBody>
      </p:sp>
      <p:sp>
        <p:nvSpPr>
          <p:cNvPr id="22" name="Rectangle 12">
            <a:extLst>
              <a:ext uri="{FF2B5EF4-FFF2-40B4-BE49-F238E27FC236}">
                <a16:creationId xmlns:a16="http://schemas.microsoft.com/office/drawing/2014/main" id="{E1317383-CF3B-4B02-9512-BECBEF6362A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14">
            <a:extLst>
              <a:ext uri="{FF2B5EF4-FFF2-40B4-BE49-F238E27FC236}">
                <a16:creationId xmlns:a16="http://schemas.microsoft.com/office/drawing/2014/main" id="{B1D4C7A0-6DF2-4F2D-A45D-F111582974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16">
            <a:extLst>
              <a:ext uri="{FF2B5EF4-FFF2-40B4-BE49-F238E27FC236}">
                <a16:creationId xmlns:a16="http://schemas.microsoft.com/office/drawing/2014/main" id="{DBF3943D-BCB6-4B31-809D-A005686483B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42147" y="453643"/>
            <a:ext cx="3703320" cy="98554"/>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18">
            <a:extLst>
              <a:ext uri="{FF2B5EF4-FFF2-40B4-BE49-F238E27FC236}">
                <a16:creationId xmlns:a16="http://schemas.microsoft.com/office/drawing/2014/main" id="{39373A6F-2E1F-4613-8E1D-D68057D29F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2377" y="601200"/>
            <a:ext cx="3707477" cy="5624979"/>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2" name="Title 1">
            <a:extLst>
              <a:ext uri="{FF2B5EF4-FFF2-40B4-BE49-F238E27FC236}">
                <a16:creationId xmlns:a16="http://schemas.microsoft.com/office/drawing/2014/main" id="{F5D178EA-2789-A44A-8E86-0FFF011EB9F9}"/>
              </a:ext>
            </a:extLst>
          </p:cNvPr>
          <p:cNvSpPr>
            <a:spLocks noGrp="1"/>
          </p:cNvSpPr>
          <p:nvPr>
            <p:ph type="title"/>
          </p:nvPr>
        </p:nvSpPr>
        <p:spPr>
          <a:xfrm>
            <a:off x="601255" y="702155"/>
            <a:ext cx="3409783" cy="1300365"/>
          </a:xfrm>
        </p:spPr>
        <p:txBody>
          <a:bodyPr>
            <a:normAutofit/>
          </a:bodyPr>
          <a:lstStyle/>
          <a:p>
            <a:r>
              <a:rPr lang="en-GB" dirty="0">
                <a:solidFill>
                  <a:srgbClr val="FFFFFF"/>
                </a:solidFill>
              </a:rPr>
              <a:t>Pestle: Economic factors</a:t>
            </a:r>
          </a:p>
        </p:txBody>
      </p:sp>
      <p:sp>
        <p:nvSpPr>
          <p:cNvPr id="3" name="Content Placeholder 2">
            <a:extLst>
              <a:ext uri="{FF2B5EF4-FFF2-40B4-BE49-F238E27FC236}">
                <a16:creationId xmlns:a16="http://schemas.microsoft.com/office/drawing/2014/main" id="{59BADC02-B748-C3D1-3F13-1A1EFAFD3E9B}"/>
              </a:ext>
            </a:extLst>
          </p:cNvPr>
          <p:cNvSpPr>
            <a:spLocks noGrp="1"/>
          </p:cNvSpPr>
          <p:nvPr>
            <p:ph idx="1"/>
          </p:nvPr>
        </p:nvSpPr>
        <p:spPr>
          <a:xfrm>
            <a:off x="601255" y="2177142"/>
            <a:ext cx="3409782" cy="3823607"/>
          </a:xfrm>
        </p:spPr>
        <p:txBody>
          <a:bodyPr>
            <a:normAutofit fontScale="92500" lnSpcReduction="20000"/>
          </a:bodyPr>
          <a:lstStyle/>
          <a:p>
            <a:r>
              <a:rPr lang="en-GB" dirty="0">
                <a:solidFill>
                  <a:srgbClr val="FFFFFF"/>
                </a:solidFill>
              </a:rPr>
              <a:t>The general state of both national and international economies can have a profound effect on an individual organisation’s prosperity</a:t>
            </a:r>
          </a:p>
          <a:p>
            <a:endParaRPr lang="en-GB" dirty="0">
              <a:solidFill>
                <a:srgbClr val="FFFFFF"/>
              </a:solidFill>
            </a:endParaRPr>
          </a:p>
          <a:p>
            <a:r>
              <a:rPr lang="en-GB" dirty="0">
                <a:solidFill>
                  <a:srgbClr val="FFFFFF"/>
                </a:solidFill>
              </a:rPr>
              <a:t>Three major economic influences on the organisation’s environment of companies:</a:t>
            </a:r>
          </a:p>
          <a:p>
            <a:pPr lvl="1"/>
            <a:r>
              <a:rPr lang="en-GB" sz="1700" dirty="0">
                <a:solidFill>
                  <a:srgbClr val="FFFFFF"/>
                </a:solidFill>
              </a:rPr>
              <a:t>Economic growth and unemployment</a:t>
            </a:r>
          </a:p>
          <a:p>
            <a:pPr lvl="1"/>
            <a:r>
              <a:rPr lang="en-GB" sz="1700" dirty="0">
                <a:solidFill>
                  <a:srgbClr val="FFFFFF"/>
                </a:solidFill>
              </a:rPr>
              <a:t>Interest and exchange rates</a:t>
            </a:r>
          </a:p>
          <a:p>
            <a:pPr lvl="1"/>
            <a:r>
              <a:rPr lang="en-GB" sz="1700" dirty="0">
                <a:solidFill>
                  <a:srgbClr val="FFFFFF"/>
                </a:solidFill>
              </a:rPr>
              <a:t>Taxation and inflation</a:t>
            </a:r>
          </a:p>
          <a:p>
            <a:endParaRPr lang="en-GB" dirty="0">
              <a:solidFill>
                <a:srgbClr val="FFFFFF"/>
              </a:solidFill>
            </a:endParaRPr>
          </a:p>
        </p:txBody>
      </p:sp>
      <p:pic>
        <p:nvPicPr>
          <p:cNvPr id="6" name="Picture 5" descr="Graphical user interface&#10;&#10;Description automatically generated">
            <a:extLst>
              <a:ext uri="{FF2B5EF4-FFF2-40B4-BE49-F238E27FC236}">
                <a16:creationId xmlns:a16="http://schemas.microsoft.com/office/drawing/2014/main" id="{408F9777-6143-950D-4322-66C9F33B614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592231" y="1685748"/>
            <a:ext cx="6831503" cy="3842719"/>
          </a:xfrm>
          <a:prstGeom prst="rect">
            <a:avLst/>
          </a:prstGeom>
        </p:spPr>
      </p:pic>
      <p:sp>
        <p:nvSpPr>
          <p:cNvPr id="4" name="Footer Placeholder 3">
            <a:extLst>
              <a:ext uri="{FF2B5EF4-FFF2-40B4-BE49-F238E27FC236}">
                <a16:creationId xmlns:a16="http://schemas.microsoft.com/office/drawing/2014/main" id="{AD4E33D8-5737-F5C7-9F1A-5C4C37DE3C68}"/>
              </a:ext>
            </a:extLst>
          </p:cNvPr>
          <p:cNvSpPr>
            <a:spLocks noGrp="1"/>
          </p:cNvSpPr>
          <p:nvPr>
            <p:ph type="ftr" sz="quarter" idx="11"/>
          </p:nvPr>
        </p:nvSpPr>
        <p:spPr>
          <a:xfrm>
            <a:off x="581192" y="6400800"/>
            <a:ext cx="6917210" cy="365125"/>
          </a:xfrm>
        </p:spPr>
        <p:txBody>
          <a:bodyPr>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900" b="0" i="0" u="none" strike="noStrike" kern="1200" cap="all" spc="0" normalizeH="0" baseline="0" noProof="0">
              <a:ln>
                <a:noFill/>
              </a:ln>
              <a:solidFill>
                <a:srgbClr val="F62D03"/>
              </a:solidFill>
              <a:effectLst/>
              <a:uLnTx/>
              <a:uFillTx/>
              <a:latin typeface="Franklin Gothic Book" panose="020B0502020104020203"/>
              <a:ea typeface="+mn-ea"/>
              <a:cs typeface="+mn-cs"/>
            </a:endParaRPr>
          </a:p>
        </p:txBody>
      </p:sp>
      <p:sp>
        <p:nvSpPr>
          <p:cNvPr id="5" name="Slide Number Placeholder 4">
            <a:extLst>
              <a:ext uri="{FF2B5EF4-FFF2-40B4-BE49-F238E27FC236}">
                <a16:creationId xmlns:a16="http://schemas.microsoft.com/office/drawing/2014/main" id="{B2F1750E-3A88-2F08-E912-FE2441E5A376}"/>
              </a:ext>
            </a:extLst>
          </p:cNvPr>
          <p:cNvSpPr>
            <a:spLocks noGrp="1"/>
          </p:cNvSpPr>
          <p:nvPr>
            <p:ph type="sldNum" sz="quarter" idx="12"/>
          </p:nvPr>
        </p:nvSpPr>
        <p:spPr>
          <a:xfrm>
            <a:off x="10558300" y="6400800"/>
            <a:ext cx="1052508" cy="365125"/>
          </a:xfrm>
        </p:spPr>
        <p:txBody>
          <a:bodyPr>
            <a:normAutofit/>
          </a:bodyPr>
          <a:lstStyle/>
          <a:p>
            <a:pPr marL="0" marR="0" lvl="0" indent="0" algn="r" defTabSz="914400" rtl="0" eaLnBrk="1" fontAlgn="auto" latinLnBrk="0" hangingPunct="1">
              <a:lnSpc>
                <a:spcPct val="100000"/>
              </a:lnSpc>
              <a:spcBef>
                <a:spcPts val="0"/>
              </a:spcBef>
              <a:spcAft>
                <a:spcPts val="600"/>
              </a:spcAft>
              <a:buClrTx/>
              <a:buSzTx/>
              <a:buFontTx/>
              <a:buNone/>
              <a:tabLst/>
              <a:defRPr/>
            </a:pPr>
            <a:fld id="{3A98EE3D-8CD1-4C3F-BD1C-C98C9596463C}" type="slidenum">
              <a:rPr kumimoji="0" lang="en-US" sz="900" b="0" i="0" u="none" strike="noStrike" kern="1200" cap="none" spc="0" normalizeH="0" baseline="0" noProof="0">
                <a:ln>
                  <a:noFill/>
                </a:ln>
                <a:solidFill>
                  <a:srgbClr val="F62D03"/>
                </a:solidFill>
                <a:effectLst/>
                <a:uLnTx/>
                <a:uFillTx/>
                <a:latin typeface="Franklin Gothic Book" panose="020B0502020104020203"/>
                <a:ea typeface="+mn-ea"/>
                <a:cs typeface="+mn-cs"/>
              </a:rPr>
              <a:pPr marL="0" marR="0" lvl="0" indent="0" algn="r" defTabSz="914400" rtl="0" eaLnBrk="1" fontAlgn="auto" latinLnBrk="0" hangingPunct="1">
                <a:lnSpc>
                  <a:spcPct val="100000"/>
                </a:lnSpc>
                <a:spcBef>
                  <a:spcPts val="0"/>
                </a:spcBef>
                <a:spcAft>
                  <a:spcPts val="600"/>
                </a:spcAft>
                <a:buClrTx/>
                <a:buSzTx/>
                <a:buFontTx/>
                <a:buNone/>
                <a:tabLst/>
                <a:defRPr/>
              </a:pPr>
              <a:t>9</a:t>
            </a:fld>
            <a:endParaRPr kumimoji="0" lang="en-US" sz="900" b="0" i="0" u="none" strike="noStrike" kern="1200" cap="none" spc="0" normalizeH="0" baseline="0" noProof="0">
              <a:ln>
                <a:noFill/>
              </a:ln>
              <a:solidFill>
                <a:srgbClr val="F62D03"/>
              </a:solidFill>
              <a:effectLst/>
              <a:uLnTx/>
              <a:uFillTx/>
              <a:latin typeface="Franklin Gothic Book" panose="020B0502020104020203"/>
              <a:ea typeface="+mn-ea"/>
              <a:cs typeface="+mn-cs"/>
            </a:endParaRPr>
          </a:p>
        </p:txBody>
      </p:sp>
    </p:spTree>
    <p:extLst>
      <p:ext uri="{BB962C8B-B14F-4D97-AF65-F5344CB8AC3E}">
        <p14:creationId xmlns:p14="http://schemas.microsoft.com/office/powerpoint/2010/main" val="1005842945"/>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E9751CB9-7B25-4EB8-9A6F-82F822549F1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Franklin Gothic Book" panose="020B0502020104020203"/>
              <a:ea typeface="+mn-ea"/>
              <a:cs typeface="+mn-cs"/>
            </a:endParaRPr>
          </a:p>
        </p:txBody>
      </p:sp>
      <p:sp>
        <p:nvSpPr>
          <p:cNvPr id="13" name="Rectangle 12">
            <a:extLst>
              <a:ext uri="{FF2B5EF4-FFF2-40B4-BE49-F238E27FC236}">
                <a16:creationId xmlns:a16="http://schemas.microsoft.com/office/drawing/2014/main" id="{E1317383-CF3B-4B02-9512-BECBEF6362A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15" name="Rectangle 14">
            <a:extLst>
              <a:ext uri="{FF2B5EF4-FFF2-40B4-BE49-F238E27FC236}">
                <a16:creationId xmlns:a16="http://schemas.microsoft.com/office/drawing/2014/main" id="{B1D4C7A0-6DF2-4F2D-A45D-F111582974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17" name="Rectangle 16">
            <a:extLst>
              <a:ext uri="{FF2B5EF4-FFF2-40B4-BE49-F238E27FC236}">
                <a16:creationId xmlns:a16="http://schemas.microsoft.com/office/drawing/2014/main" id="{DBF3943D-BCB6-4B31-809D-A005686483B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42147" y="453643"/>
            <a:ext cx="3703320" cy="98554"/>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sp>
      <p:sp>
        <p:nvSpPr>
          <p:cNvPr id="19" name="Rectangle 18">
            <a:extLst>
              <a:ext uri="{FF2B5EF4-FFF2-40B4-BE49-F238E27FC236}">
                <a16:creationId xmlns:a16="http://schemas.microsoft.com/office/drawing/2014/main" id="{39373A6F-2E1F-4613-8E1D-D68057D29F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2377" y="601200"/>
            <a:ext cx="3707477" cy="5624979"/>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2" name="Title 1">
            <a:extLst>
              <a:ext uri="{FF2B5EF4-FFF2-40B4-BE49-F238E27FC236}">
                <a16:creationId xmlns:a16="http://schemas.microsoft.com/office/drawing/2014/main" id="{D6F4E764-E27C-B1CF-B0F1-9FEFB900E9E0}"/>
              </a:ext>
            </a:extLst>
          </p:cNvPr>
          <p:cNvSpPr>
            <a:spLocks noGrp="1"/>
          </p:cNvSpPr>
          <p:nvPr>
            <p:ph type="title"/>
          </p:nvPr>
        </p:nvSpPr>
        <p:spPr>
          <a:xfrm>
            <a:off x="601255" y="702155"/>
            <a:ext cx="3409783" cy="1300365"/>
          </a:xfrm>
        </p:spPr>
        <p:txBody>
          <a:bodyPr>
            <a:normAutofit/>
          </a:bodyPr>
          <a:lstStyle/>
          <a:p>
            <a:r>
              <a:rPr lang="en-GB" dirty="0">
                <a:solidFill>
                  <a:srgbClr val="FFFFFF"/>
                </a:solidFill>
              </a:rPr>
              <a:t>Pestle: Socio-cultural factors</a:t>
            </a:r>
          </a:p>
        </p:txBody>
      </p:sp>
      <p:sp>
        <p:nvSpPr>
          <p:cNvPr id="3" name="Content Placeholder 2">
            <a:extLst>
              <a:ext uri="{FF2B5EF4-FFF2-40B4-BE49-F238E27FC236}">
                <a16:creationId xmlns:a16="http://schemas.microsoft.com/office/drawing/2014/main" id="{FFD31CFC-D12F-0DBA-5670-B011749D04E3}"/>
              </a:ext>
            </a:extLst>
          </p:cNvPr>
          <p:cNvSpPr>
            <a:spLocks noGrp="1"/>
          </p:cNvSpPr>
          <p:nvPr>
            <p:ph idx="1"/>
          </p:nvPr>
        </p:nvSpPr>
        <p:spPr>
          <a:xfrm>
            <a:off x="601255" y="2177142"/>
            <a:ext cx="3409782" cy="3823607"/>
          </a:xfrm>
        </p:spPr>
        <p:txBody>
          <a:bodyPr>
            <a:normAutofit/>
          </a:bodyPr>
          <a:lstStyle/>
          <a:p>
            <a:r>
              <a:rPr lang="en-GB" dirty="0">
                <a:solidFill>
                  <a:srgbClr val="FFFFFF"/>
                </a:solidFill>
              </a:rPr>
              <a:t>To understand your market, you have to understand socio-cultural trends</a:t>
            </a:r>
          </a:p>
          <a:p>
            <a:r>
              <a:rPr lang="en-GB" dirty="0">
                <a:solidFill>
                  <a:srgbClr val="FFFFFF"/>
                </a:solidFill>
              </a:rPr>
              <a:t>Including factors such as:</a:t>
            </a:r>
          </a:p>
          <a:p>
            <a:pPr lvl="1"/>
            <a:r>
              <a:rPr lang="en-GB" dirty="0">
                <a:solidFill>
                  <a:srgbClr val="FFFFFF"/>
                </a:solidFill>
              </a:rPr>
              <a:t>seasonal shifts in demand based on cultural peculiarities or</a:t>
            </a:r>
            <a:br>
              <a:rPr lang="en-GB" dirty="0">
                <a:solidFill>
                  <a:srgbClr val="FFFFFF"/>
                </a:solidFill>
              </a:rPr>
            </a:br>
            <a:r>
              <a:rPr lang="en-GB" dirty="0">
                <a:solidFill>
                  <a:srgbClr val="FFFFFF"/>
                </a:solidFill>
              </a:rPr>
              <a:t>age of a population</a:t>
            </a:r>
          </a:p>
          <a:p>
            <a:pPr lvl="1"/>
            <a:r>
              <a:rPr lang="en-GB" dirty="0">
                <a:solidFill>
                  <a:srgbClr val="FFFFFF"/>
                </a:solidFill>
              </a:rPr>
              <a:t>income level</a:t>
            </a:r>
          </a:p>
          <a:p>
            <a:pPr lvl="1"/>
            <a:r>
              <a:rPr lang="en-GB" dirty="0">
                <a:solidFill>
                  <a:srgbClr val="FFFFFF"/>
                </a:solidFill>
              </a:rPr>
              <a:t>health concerns</a:t>
            </a:r>
          </a:p>
        </p:txBody>
      </p:sp>
      <p:pic>
        <p:nvPicPr>
          <p:cNvPr id="6" name="Picture 5">
            <a:extLst>
              <a:ext uri="{FF2B5EF4-FFF2-40B4-BE49-F238E27FC236}">
                <a16:creationId xmlns:a16="http://schemas.microsoft.com/office/drawing/2014/main" id="{F2D67A5F-82AC-4C83-AD6D-959A00D0E09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392303" y="702155"/>
            <a:ext cx="5299688" cy="3126817"/>
          </a:xfrm>
          <a:prstGeom prst="rect">
            <a:avLst/>
          </a:prstGeom>
        </p:spPr>
      </p:pic>
      <p:sp>
        <p:nvSpPr>
          <p:cNvPr id="4" name="Footer Placeholder 3">
            <a:extLst>
              <a:ext uri="{FF2B5EF4-FFF2-40B4-BE49-F238E27FC236}">
                <a16:creationId xmlns:a16="http://schemas.microsoft.com/office/drawing/2014/main" id="{38383C37-5C66-CD26-986A-C1064371E3A1}"/>
              </a:ext>
            </a:extLst>
          </p:cNvPr>
          <p:cNvSpPr>
            <a:spLocks noGrp="1"/>
          </p:cNvSpPr>
          <p:nvPr>
            <p:ph type="ftr" sz="quarter" idx="11"/>
          </p:nvPr>
        </p:nvSpPr>
        <p:spPr>
          <a:xfrm>
            <a:off x="581192" y="6400800"/>
            <a:ext cx="6917210" cy="365125"/>
          </a:xfrm>
        </p:spPr>
        <p:txBody>
          <a:bodyPr>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900" b="0" i="0" u="none" strike="noStrike" kern="1200" cap="all" spc="0" normalizeH="0" baseline="0" noProof="0">
              <a:ln>
                <a:noFill/>
              </a:ln>
              <a:solidFill>
                <a:srgbClr val="FD784D"/>
              </a:solidFill>
              <a:effectLst/>
              <a:uLnTx/>
              <a:uFillTx/>
              <a:latin typeface="Franklin Gothic Book" panose="020B0502020104020203"/>
              <a:ea typeface="+mn-ea"/>
              <a:cs typeface="+mn-cs"/>
            </a:endParaRPr>
          </a:p>
        </p:txBody>
      </p:sp>
      <p:sp>
        <p:nvSpPr>
          <p:cNvPr id="5" name="Slide Number Placeholder 4">
            <a:extLst>
              <a:ext uri="{FF2B5EF4-FFF2-40B4-BE49-F238E27FC236}">
                <a16:creationId xmlns:a16="http://schemas.microsoft.com/office/drawing/2014/main" id="{54BAE1CD-8051-2040-F64B-2F4E89D75A35}"/>
              </a:ext>
            </a:extLst>
          </p:cNvPr>
          <p:cNvSpPr>
            <a:spLocks noGrp="1"/>
          </p:cNvSpPr>
          <p:nvPr>
            <p:ph type="sldNum" sz="quarter" idx="12"/>
          </p:nvPr>
        </p:nvSpPr>
        <p:spPr>
          <a:xfrm>
            <a:off x="10558300" y="6400800"/>
            <a:ext cx="1052508" cy="365125"/>
          </a:xfrm>
        </p:spPr>
        <p:txBody>
          <a:bodyPr>
            <a:normAutofit/>
          </a:bodyPr>
          <a:lstStyle/>
          <a:p>
            <a:pPr marL="0" marR="0" lvl="0" indent="0" algn="r" defTabSz="914400" rtl="0" eaLnBrk="1" fontAlgn="auto" latinLnBrk="0" hangingPunct="1">
              <a:lnSpc>
                <a:spcPct val="100000"/>
              </a:lnSpc>
              <a:spcBef>
                <a:spcPts val="0"/>
              </a:spcBef>
              <a:spcAft>
                <a:spcPts val="600"/>
              </a:spcAft>
              <a:buClrTx/>
              <a:buSzTx/>
              <a:buFontTx/>
              <a:buNone/>
              <a:tabLst/>
              <a:defRPr/>
            </a:pPr>
            <a:fld id="{3A98EE3D-8CD1-4C3F-BD1C-C98C9596463C}" type="slidenum">
              <a:rPr kumimoji="0" lang="en-US" sz="900" b="0" i="0" u="none" strike="noStrike" kern="1200" cap="none" spc="0" normalizeH="0" baseline="0" noProof="0">
                <a:ln>
                  <a:noFill/>
                </a:ln>
                <a:solidFill>
                  <a:srgbClr val="FD784D"/>
                </a:solidFill>
                <a:effectLst/>
                <a:uLnTx/>
                <a:uFillTx/>
                <a:latin typeface="Franklin Gothic Book" panose="020B0502020104020203"/>
                <a:ea typeface="+mn-ea"/>
                <a:cs typeface="+mn-cs"/>
              </a:rPr>
              <a:pPr marL="0" marR="0" lvl="0" indent="0" algn="r" defTabSz="914400" rtl="0" eaLnBrk="1" fontAlgn="auto" latinLnBrk="0" hangingPunct="1">
                <a:lnSpc>
                  <a:spcPct val="100000"/>
                </a:lnSpc>
                <a:spcBef>
                  <a:spcPts val="0"/>
                </a:spcBef>
                <a:spcAft>
                  <a:spcPts val="600"/>
                </a:spcAft>
                <a:buClrTx/>
                <a:buSzTx/>
                <a:buFontTx/>
                <a:buNone/>
                <a:tabLst/>
                <a:defRPr/>
              </a:pPr>
              <a:t>10</a:t>
            </a:fld>
            <a:endParaRPr kumimoji="0" lang="en-US" sz="900" b="0" i="0" u="none" strike="noStrike" kern="1200" cap="none" spc="0" normalizeH="0" baseline="0" noProof="0">
              <a:ln>
                <a:noFill/>
              </a:ln>
              <a:solidFill>
                <a:srgbClr val="FD784D"/>
              </a:solidFill>
              <a:effectLst/>
              <a:uLnTx/>
              <a:uFillTx/>
              <a:latin typeface="Franklin Gothic Book" panose="020B0502020104020203"/>
              <a:ea typeface="+mn-ea"/>
              <a:cs typeface="+mn-cs"/>
            </a:endParaRPr>
          </a:p>
        </p:txBody>
      </p:sp>
      <p:pic>
        <p:nvPicPr>
          <p:cNvPr id="7" name="Picture 6">
            <a:extLst>
              <a:ext uri="{FF2B5EF4-FFF2-40B4-BE49-F238E27FC236}">
                <a16:creationId xmlns:a16="http://schemas.microsoft.com/office/drawing/2014/main" id="{465F5F5B-CC3B-5025-C98A-E92838404F4E}"/>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5614198" y="3828972"/>
            <a:ext cx="4930792" cy="2785465"/>
          </a:xfrm>
          <a:prstGeom prst="rect">
            <a:avLst/>
          </a:prstGeom>
        </p:spPr>
      </p:pic>
    </p:spTree>
    <p:extLst>
      <p:ext uri="{BB962C8B-B14F-4D97-AF65-F5344CB8AC3E}">
        <p14:creationId xmlns:p14="http://schemas.microsoft.com/office/powerpoint/2010/main" val="3470085253"/>
      </p:ext>
    </p:extLst>
  </p:cSld>
  <p:clrMapOvr>
    <a:overrideClrMapping bg1="dk1" tx1="lt1" bg2="dk2" tx2="lt2" accent1="accent1" accent2="accent2" accent3="accent3" accent4="accent4" accent5="accent5" accent6="accent6" hlink="hlink" folHlink="folHlink"/>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4" name="Rectangle 23">
            <a:extLst>
              <a:ext uri="{FF2B5EF4-FFF2-40B4-BE49-F238E27FC236}">
                <a16:creationId xmlns:a16="http://schemas.microsoft.com/office/drawing/2014/main" id="{E9751CB9-7B25-4EB8-9A6F-82F822549F1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Franklin Gothic Book" panose="020B0502020104020203"/>
              <a:ea typeface="+mn-ea"/>
              <a:cs typeface="+mn-cs"/>
            </a:endParaRPr>
          </a:p>
        </p:txBody>
      </p:sp>
      <p:sp>
        <p:nvSpPr>
          <p:cNvPr id="26" name="Rectangle 25">
            <a:extLst>
              <a:ext uri="{FF2B5EF4-FFF2-40B4-BE49-F238E27FC236}">
                <a16:creationId xmlns:a16="http://schemas.microsoft.com/office/drawing/2014/main" id="{E1317383-CF3B-4B02-9512-BECBEF6362A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a:extLst>
              <a:ext uri="{FF2B5EF4-FFF2-40B4-BE49-F238E27FC236}">
                <a16:creationId xmlns:a16="http://schemas.microsoft.com/office/drawing/2014/main" id="{B1D4C7A0-6DF2-4F2D-A45D-F111582974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a:extLst>
              <a:ext uri="{FF2B5EF4-FFF2-40B4-BE49-F238E27FC236}">
                <a16:creationId xmlns:a16="http://schemas.microsoft.com/office/drawing/2014/main" id="{DBF3943D-BCB6-4B31-809D-A005686483B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42147" y="453643"/>
            <a:ext cx="3703320" cy="98554"/>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sp>
      <p:sp>
        <p:nvSpPr>
          <p:cNvPr id="32" name="Rectangle 31">
            <a:extLst>
              <a:ext uri="{FF2B5EF4-FFF2-40B4-BE49-F238E27FC236}">
                <a16:creationId xmlns:a16="http://schemas.microsoft.com/office/drawing/2014/main" id="{39373A6F-2E1F-4613-8E1D-D68057D29F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2377" y="601200"/>
            <a:ext cx="3707477" cy="5624979"/>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2" name="Title 1">
            <a:extLst>
              <a:ext uri="{FF2B5EF4-FFF2-40B4-BE49-F238E27FC236}">
                <a16:creationId xmlns:a16="http://schemas.microsoft.com/office/drawing/2014/main" id="{D7229BE2-32AA-1F5F-2359-59966592C9AA}"/>
              </a:ext>
            </a:extLst>
          </p:cNvPr>
          <p:cNvSpPr>
            <a:spLocks noGrp="1"/>
          </p:cNvSpPr>
          <p:nvPr>
            <p:ph type="title"/>
          </p:nvPr>
        </p:nvSpPr>
        <p:spPr>
          <a:xfrm>
            <a:off x="601255" y="702155"/>
            <a:ext cx="3409783" cy="1300365"/>
          </a:xfrm>
        </p:spPr>
        <p:txBody>
          <a:bodyPr>
            <a:normAutofit/>
          </a:bodyPr>
          <a:lstStyle/>
          <a:p>
            <a:r>
              <a:rPr lang="en-GB" dirty="0">
                <a:solidFill>
                  <a:srgbClr val="FFFFFF"/>
                </a:solidFill>
              </a:rPr>
              <a:t>More on cultural factors</a:t>
            </a:r>
          </a:p>
        </p:txBody>
      </p:sp>
      <p:sp>
        <p:nvSpPr>
          <p:cNvPr id="3" name="Content Placeholder 2">
            <a:extLst>
              <a:ext uri="{FF2B5EF4-FFF2-40B4-BE49-F238E27FC236}">
                <a16:creationId xmlns:a16="http://schemas.microsoft.com/office/drawing/2014/main" id="{F54CA1F7-EEB3-266E-2ADF-AF63685D8346}"/>
              </a:ext>
            </a:extLst>
          </p:cNvPr>
          <p:cNvSpPr>
            <a:spLocks noGrp="1"/>
          </p:cNvSpPr>
          <p:nvPr>
            <p:ph idx="1"/>
          </p:nvPr>
        </p:nvSpPr>
        <p:spPr>
          <a:xfrm>
            <a:off x="601255" y="2177142"/>
            <a:ext cx="3409782" cy="3823607"/>
          </a:xfrm>
        </p:spPr>
        <p:txBody>
          <a:bodyPr>
            <a:normAutofit/>
          </a:bodyPr>
          <a:lstStyle/>
          <a:p>
            <a:r>
              <a:rPr lang="en-GB" dirty="0">
                <a:solidFill>
                  <a:srgbClr val="FFFFFF"/>
                </a:solidFill>
              </a:rPr>
              <a:t>Culture is the combination of values, beliefs, and attitudes that is possessed by a national group or sub-group</a:t>
            </a:r>
          </a:p>
          <a:p>
            <a:r>
              <a:rPr lang="en-GB" dirty="0">
                <a:solidFill>
                  <a:srgbClr val="FFFFFF"/>
                </a:solidFill>
              </a:rPr>
              <a:t>Rapid movement of global population has meant that ethnically based subcultures have sprung up in most developed countries</a:t>
            </a:r>
          </a:p>
          <a:p>
            <a:r>
              <a:rPr lang="en-GB" dirty="0">
                <a:solidFill>
                  <a:srgbClr val="FFFFFF"/>
                </a:solidFill>
              </a:rPr>
              <a:t>This has created potentially lucrative niche markets for products and services</a:t>
            </a:r>
          </a:p>
        </p:txBody>
      </p:sp>
      <p:pic>
        <p:nvPicPr>
          <p:cNvPr id="7" name="Picture 6" descr="Family lighting candles">
            <a:extLst>
              <a:ext uri="{FF2B5EF4-FFF2-40B4-BE49-F238E27FC236}">
                <a16:creationId xmlns:a16="http://schemas.microsoft.com/office/drawing/2014/main" id="{CE4B2DA0-78DF-E02F-21FF-603BA91913F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592231" y="1140279"/>
            <a:ext cx="6831503" cy="4560028"/>
          </a:xfrm>
          <a:prstGeom prst="rect">
            <a:avLst/>
          </a:prstGeom>
        </p:spPr>
      </p:pic>
      <p:sp>
        <p:nvSpPr>
          <p:cNvPr id="4" name="Footer Placeholder 3">
            <a:extLst>
              <a:ext uri="{FF2B5EF4-FFF2-40B4-BE49-F238E27FC236}">
                <a16:creationId xmlns:a16="http://schemas.microsoft.com/office/drawing/2014/main" id="{3BC6E210-F894-5F1A-BC51-6C85054CAE18}"/>
              </a:ext>
            </a:extLst>
          </p:cNvPr>
          <p:cNvSpPr>
            <a:spLocks noGrp="1"/>
          </p:cNvSpPr>
          <p:nvPr>
            <p:ph type="ftr" sz="quarter" idx="11"/>
          </p:nvPr>
        </p:nvSpPr>
        <p:spPr>
          <a:xfrm>
            <a:off x="581192" y="6400800"/>
            <a:ext cx="6917210" cy="365125"/>
          </a:xfrm>
        </p:spPr>
        <p:txBody>
          <a:bodyPr>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900" b="0" i="0" u="none" strike="noStrike" kern="1200" cap="all" spc="0" normalizeH="0" baseline="0" noProof="0">
              <a:ln>
                <a:noFill/>
              </a:ln>
              <a:solidFill>
                <a:srgbClr val="B07516"/>
              </a:solidFill>
              <a:effectLst/>
              <a:uLnTx/>
              <a:uFillTx/>
              <a:latin typeface="Franklin Gothic Book" panose="020B0502020104020203"/>
              <a:ea typeface="+mn-ea"/>
              <a:cs typeface="+mn-cs"/>
            </a:endParaRPr>
          </a:p>
        </p:txBody>
      </p:sp>
      <p:sp>
        <p:nvSpPr>
          <p:cNvPr id="5" name="Slide Number Placeholder 4">
            <a:extLst>
              <a:ext uri="{FF2B5EF4-FFF2-40B4-BE49-F238E27FC236}">
                <a16:creationId xmlns:a16="http://schemas.microsoft.com/office/drawing/2014/main" id="{BE7D1E77-C135-821B-1A38-F7A4F188EC53}"/>
              </a:ext>
            </a:extLst>
          </p:cNvPr>
          <p:cNvSpPr>
            <a:spLocks noGrp="1"/>
          </p:cNvSpPr>
          <p:nvPr>
            <p:ph type="sldNum" sz="quarter" idx="12"/>
          </p:nvPr>
        </p:nvSpPr>
        <p:spPr>
          <a:xfrm>
            <a:off x="10558300" y="6400800"/>
            <a:ext cx="1052508" cy="365125"/>
          </a:xfrm>
        </p:spPr>
        <p:txBody>
          <a:bodyPr>
            <a:normAutofit/>
          </a:bodyPr>
          <a:lstStyle/>
          <a:p>
            <a:pPr marL="0" marR="0" lvl="0" indent="0" algn="r" defTabSz="914400" rtl="0" eaLnBrk="1" fontAlgn="auto" latinLnBrk="0" hangingPunct="1">
              <a:lnSpc>
                <a:spcPct val="100000"/>
              </a:lnSpc>
              <a:spcBef>
                <a:spcPts val="0"/>
              </a:spcBef>
              <a:spcAft>
                <a:spcPts val="600"/>
              </a:spcAft>
              <a:buClrTx/>
              <a:buSzTx/>
              <a:buFontTx/>
              <a:buNone/>
              <a:tabLst/>
              <a:defRPr/>
            </a:pPr>
            <a:fld id="{3A98EE3D-8CD1-4C3F-BD1C-C98C9596463C}" type="slidenum">
              <a:rPr kumimoji="0" lang="en-US" sz="900" b="0" i="0" u="none" strike="noStrike" kern="1200" cap="none" spc="0" normalizeH="0" baseline="0" noProof="0">
                <a:ln>
                  <a:noFill/>
                </a:ln>
                <a:solidFill>
                  <a:srgbClr val="B07516"/>
                </a:solidFill>
                <a:effectLst/>
                <a:uLnTx/>
                <a:uFillTx/>
                <a:latin typeface="Franklin Gothic Book" panose="020B0502020104020203"/>
                <a:ea typeface="+mn-ea"/>
                <a:cs typeface="+mn-cs"/>
              </a:rPr>
              <a:pPr marL="0" marR="0" lvl="0" indent="0" algn="r" defTabSz="914400" rtl="0" eaLnBrk="1" fontAlgn="auto" latinLnBrk="0" hangingPunct="1">
                <a:lnSpc>
                  <a:spcPct val="100000"/>
                </a:lnSpc>
                <a:spcBef>
                  <a:spcPts val="0"/>
                </a:spcBef>
                <a:spcAft>
                  <a:spcPts val="600"/>
                </a:spcAft>
                <a:buClrTx/>
                <a:buSzTx/>
                <a:buFontTx/>
                <a:buNone/>
                <a:tabLst/>
                <a:defRPr/>
              </a:pPr>
              <a:t>11</a:t>
            </a:fld>
            <a:endParaRPr kumimoji="0" lang="en-US" sz="900" b="0" i="0" u="none" strike="noStrike" kern="1200" cap="none" spc="0" normalizeH="0" baseline="0" noProof="0">
              <a:ln>
                <a:noFill/>
              </a:ln>
              <a:solidFill>
                <a:srgbClr val="B07516"/>
              </a:solidFill>
              <a:effectLst/>
              <a:uLnTx/>
              <a:uFillTx/>
              <a:latin typeface="Franklin Gothic Book" panose="020B0502020104020203"/>
              <a:ea typeface="+mn-ea"/>
              <a:cs typeface="+mn-cs"/>
            </a:endParaRPr>
          </a:p>
        </p:txBody>
      </p:sp>
    </p:spTree>
    <p:extLst>
      <p:ext uri="{BB962C8B-B14F-4D97-AF65-F5344CB8AC3E}">
        <p14:creationId xmlns:p14="http://schemas.microsoft.com/office/powerpoint/2010/main" val="425262750"/>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4" name="Rectangle 23">
            <a:extLst>
              <a:ext uri="{FF2B5EF4-FFF2-40B4-BE49-F238E27FC236}">
                <a16:creationId xmlns:a16="http://schemas.microsoft.com/office/drawing/2014/main" id="{1BB56EB9-078F-4952-AC1F-149C7A0AE4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Franklin Gothic Book" panose="020B0502020104020203"/>
              <a:ea typeface="+mn-ea"/>
              <a:cs typeface="+mn-cs"/>
            </a:endParaRPr>
          </a:p>
        </p:txBody>
      </p:sp>
      <p:sp>
        <p:nvSpPr>
          <p:cNvPr id="26" name="Rectangle 25">
            <a:extLst>
              <a:ext uri="{FF2B5EF4-FFF2-40B4-BE49-F238E27FC236}">
                <a16:creationId xmlns:a16="http://schemas.microsoft.com/office/drawing/2014/main" id="{D3772EE4-ED5E-4D3A-A306-B22CF866786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601200"/>
            <a:ext cx="3703320" cy="5789365"/>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2" name="Title 1">
            <a:extLst>
              <a:ext uri="{FF2B5EF4-FFF2-40B4-BE49-F238E27FC236}">
                <a16:creationId xmlns:a16="http://schemas.microsoft.com/office/drawing/2014/main" id="{C3185CD0-37C4-6235-AA9C-73F68D1D477F}"/>
              </a:ext>
            </a:extLst>
          </p:cNvPr>
          <p:cNvSpPr>
            <a:spLocks noGrp="1"/>
          </p:cNvSpPr>
          <p:nvPr>
            <p:ph type="title"/>
          </p:nvPr>
        </p:nvSpPr>
        <p:spPr>
          <a:xfrm>
            <a:off x="672280" y="944752"/>
            <a:ext cx="3259016" cy="1016128"/>
          </a:xfrm>
        </p:spPr>
        <p:txBody>
          <a:bodyPr>
            <a:normAutofit/>
          </a:bodyPr>
          <a:lstStyle/>
          <a:p>
            <a:r>
              <a:rPr lang="en-GB" dirty="0">
                <a:solidFill>
                  <a:srgbClr val="FFFFFF"/>
                </a:solidFill>
              </a:rPr>
              <a:t>Technological factors</a:t>
            </a:r>
          </a:p>
        </p:txBody>
      </p:sp>
      <p:sp>
        <p:nvSpPr>
          <p:cNvPr id="28" name="Rectangle 27">
            <a:extLst>
              <a:ext uri="{FF2B5EF4-FFF2-40B4-BE49-F238E27FC236}">
                <a16:creationId xmlns:a16="http://schemas.microsoft.com/office/drawing/2014/main" id="{10058680-D07C-4893-B2B7-91543F18AB3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a:extLst>
              <a:ext uri="{FF2B5EF4-FFF2-40B4-BE49-F238E27FC236}">
                <a16:creationId xmlns:a16="http://schemas.microsoft.com/office/drawing/2014/main" id="{7B42427A-0A1F-4A55-8705-D9179F1E0C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Franklin Gothic Book" panose="020B0502020104020203"/>
              <a:ea typeface="+mn-ea"/>
              <a:cs typeface="+mn-cs"/>
            </a:endParaRPr>
          </a:p>
        </p:txBody>
      </p:sp>
      <p:sp>
        <p:nvSpPr>
          <p:cNvPr id="32" name="Rectangle 31">
            <a:extLst>
              <a:ext uri="{FF2B5EF4-FFF2-40B4-BE49-F238E27FC236}">
                <a16:creationId xmlns:a16="http://schemas.microsoft.com/office/drawing/2014/main" id="{EE54A6FE-D8CB-48A3-900B-053D4EBD3B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42147" y="453643"/>
            <a:ext cx="3703320" cy="98554"/>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sp>
      <p:sp>
        <p:nvSpPr>
          <p:cNvPr id="3" name="Content Placeholder 2">
            <a:extLst>
              <a:ext uri="{FF2B5EF4-FFF2-40B4-BE49-F238E27FC236}">
                <a16:creationId xmlns:a16="http://schemas.microsoft.com/office/drawing/2014/main" id="{D0BA8FB8-C294-6EF8-17FA-5765CEFA1847}"/>
              </a:ext>
            </a:extLst>
          </p:cNvPr>
          <p:cNvSpPr>
            <a:spLocks noGrp="1"/>
          </p:cNvSpPr>
          <p:nvPr>
            <p:ph idx="1"/>
          </p:nvPr>
        </p:nvSpPr>
        <p:spPr>
          <a:xfrm>
            <a:off x="671513" y="2009883"/>
            <a:ext cx="3419224" cy="4198084"/>
          </a:xfrm>
        </p:spPr>
        <p:txBody>
          <a:bodyPr anchor="t">
            <a:noAutofit/>
          </a:bodyPr>
          <a:lstStyle/>
          <a:p>
            <a:pPr>
              <a:lnSpc>
                <a:spcPct val="100000"/>
              </a:lnSpc>
            </a:pPr>
            <a:r>
              <a:rPr lang="en-GB" sz="1600" dirty="0">
                <a:solidFill>
                  <a:srgbClr val="FFFFFF"/>
                </a:solidFill>
              </a:rPr>
              <a:t>Technological innovations are of growing concern</a:t>
            </a:r>
          </a:p>
          <a:p>
            <a:pPr>
              <a:lnSpc>
                <a:spcPct val="100000"/>
              </a:lnSpc>
            </a:pPr>
            <a:r>
              <a:rPr lang="en-GB" sz="1600" dirty="0">
                <a:solidFill>
                  <a:srgbClr val="FFFFFF"/>
                </a:solidFill>
              </a:rPr>
              <a:t>Can be highly disruptive and lead to big increases in profit margins</a:t>
            </a:r>
          </a:p>
          <a:p>
            <a:pPr>
              <a:lnSpc>
                <a:spcPct val="100000"/>
              </a:lnSpc>
            </a:pPr>
            <a:r>
              <a:rPr lang="en-GB" sz="1600" dirty="0">
                <a:solidFill>
                  <a:srgbClr val="FFFFFF"/>
                </a:solidFill>
              </a:rPr>
              <a:t>Automation is a cornerstone of technological considerations </a:t>
            </a:r>
            <a:r>
              <a:rPr lang="en-GB" sz="1300" dirty="0">
                <a:solidFill>
                  <a:srgbClr val="FFFFFF"/>
                </a:solidFill>
              </a:rPr>
              <a:t> </a:t>
            </a:r>
          </a:p>
          <a:p>
            <a:pPr lvl="1"/>
            <a:r>
              <a:rPr lang="en-GB" sz="1600" dirty="0">
                <a:solidFill>
                  <a:srgbClr val="FFFFFF"/>
                </a:solidFill>
              </a:rPr>
              <a:t>Artificial Intelligence</a:t>
            </a:r>
          </a:p>
          <a:p>
            <a:pPr lvl="1"/>
            <a:r>
              <a:rPr lang="en-GB" sz="1600" dirty="0">
                <a:solidFill>
                  <a:srgbClr val="FFFFFF"/>
                </a:solidFill>
              </a:rPr>
              <a:t>Car-assembling robots</a:t>
            </a:r>
          </a:p>
          <a:p>
            <a:pPr lvl="1"/>
            <a:r>
              <a:rPr lang="en-GB" sz="1600" dirty="0">
                <a:solidFill>
                  <a:srgbClr val="FFFFFF"/>
                </a:solidFill>
              </a:rPr>
              <a:t>Self-service scanners in supermarkets</a:t>
            </a:r>
          </a:p>
          <a:p>
            <a:pPr lvl="1"/>
            <a:r>
              <a:rPr lang="en-GB" sz="1600" dirty="0">
                <a:solidFill>
                  <a:srgbClr val="FFFFFF"/>
                </a:solidFill>
              </a:rPr>
              <a:t>Online shopping</a:t>
            </a:r>
          </a:p>
          <a:p>
            <a:pPr>
              <a:lnSpc>
                <a:spcPct val="100000"/>
              </a:lnSpc>
            </a:pPr>
            <a:r>
              <a:rPr lang="en-GB" sz="1600" dirty="0">
                <a:solidFill>
                  <a:srgbClr val="FFFFFF"/>
                </a:solidFill>
              </a:rPr>
              <a:t>Not all innovations are guaranteed to be beneficial!</a:t>
            </a:r>
          </a:p>
          <a:p>
            <a:pPr>
              <a:lnSpc>
                <a:spcPct val="100000"/>
              </a:lnSpc>
            </a:pPr>
            <a:endParaRPr lang="en-GB" sz="1600" dirty="0">
              <a:solidFill>
                <a:srgbClr val="FFFFFF"/>
              </a:solidFill>
            </a:endParaRPr>
          </a:p>
        </p:txBody>
      </p:sp>
      <p:pic>
        <p:nvPicPr>
          <p:cNvPr id="8" name="Picture 7" descr="Hand holding windmill">
            <a:extLst>
              <a:ext uri="{FF2B5EF4-FFF2-40B4-BE49-F238E27FC236}">
                <a16:creationId xmlns:a16="http://schemas.microsoft.com/office/drawing/2014/main" id="{AB365F82-F2B0-48F1-8439-58B8B636B438}"/>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4241830" y="601200"/>
            <a:ext cx="7503636" cy="5789365"/>
          </a:xfrm>
          <a:prstGeom prst="rect">
            <a:avLst/>
          </a:prstGeom>
        </p:spPr>
      </p:pic>
      <p:sp>
        <p:nvSpPr>
          <p:cNvPr id="4" name="Footer Placeholder 3">
            <a:extLst>
              <a:ext uri="{FF2B5EF4-FFF2-40B4-BE49-F238E27FC236}">
                <a16:creationId xmlns:a16="http://schemas.microsoft.com/office/drawing/2014/main" id="{42B736F0-0557-EA93-99EE-67C1E89DA575}"/>
              </a:ext>
            </a:extLst>
          </p:cNvPr>
          <p:cNvSpPr>
            <a:spLocks noGrp="1"/>
          </p:cNvSpPr>
          <p:nvPr>
            <p:ph type="ftr" sz="quarter" idx="11"/>
          </p:nvPr>
        </p:nvSpPr>
        <p:spPr>
          <a:xfrm>
            <a:off x="581192" y="6423914"/>
            <a:ext cx="6917210" cy="365125"/>
          </a:xfrm>
        </p:spPr>
        <p:txBody>
          <a:bodyPr>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900" b="0" i="0" u="none" strike="noStrike" kern="1200" cap="all" spc="0" normalizeH="0" baseline="0" noProof="0">
              <a:ln>
                <a:noFill/>
              </a:ln>
              <a:solidFill>
                <a:prstClr val="black">
                  <a:lumMod val="75000"/>
                  <a:lumOff val="25000"/>
                </a:prstClr>
              </a:solidFill>
              <a:effectLst/>
              <a:uLnTx/>
              <a:uFillTx/>
              <a:latin typeface="Franklin Gothic Book" panose="020B0502020104020203"/>
              <a:ea typeface="+mn-ea"/>
              <a:cs typeface="+mn-cs"/>
            </a:endParaRPr>
          </a:p>
        </p:txBody>
      </p:sp>
      <p:sp>
        <p:nvSpPr>
          <p:cNvPr id="5" name="Slide Number Placeholder 4">
            <a:extLst>
              <a:ext uri="{FF2B5EF4-FFF2-40B4-BE49-F238E27FC236}">
                <a16:creationId xmlns:a16="http://schemas.microsoft.com/office/drawing/2014/main" id="{76936A0D-487C-8AD8-599F-AC34BBE42F05}"/>
              </a:ext>
            </a:extLst>
          </p:cNvPr>
          <p:cNvSpPr>
            <a:spLocks noGrp="1"/>
          </p:cNvSpPr>
          <p:nvPr>
            <p:ph type="sldNum" sz="quarter" idx="12"/>
          </p:nvPr>
        </p:nvSpPr>
        <p:spPr>
          <a:xfrm>
            <a:off x="10558300" y="6423914"/>
            <a:ext cx="1052510" cy="365125"/>
          </a:xfrm>
        </p:spPr>
        <p:txBody>
          <a:bodyPr>
            <a:normAutofit/>
          </a:bodyPr>
          <a:lstStyle/>
          <a:p>
            <a:pPr marL="0" marR="0" lvl="0" indent="0" algn="r" defTabSz="914400" rtl="0" eaLnBrk="1" fontAlgn="auto" latinLnBrk="0" hangingPunct="1">
              <a:lnSpc>
                <a:spcPct val="100000"/>
              </a:lnSpc>
              <a:spcBef>
                <a:spcPts val="0"/>
              </a:spcBef>
              <a:spcAft>
                <a:spcPts val="600"/>
              </a:spcAft>
              <a:buClrTx/>
              <a:buSzTx/>
              <a:buFontTx/>
              <a:buNone/>
              <a:tabLst/>
              <a:defRPr/>
            </a:pPr>
            <a:fld id="{3A98EE3D-8CD1-4C3F-BD1C-C98C9596463C}" type="slidenum">
              <a:rPr kumimoji="0" lang="en-US" sz="900" b="0" i="0" u="none" strike="noStrike" kern="1200" cap="none" spc="0" normalizeH="0" baseline="0" noProof="0">
                <a:ln>
                  <a:noFill/>
                </a:ln>
                <a:solidFill>
                  <a:prstClr val="black">
                    <a:lumMod val="75000"/>
                    <a:lumOff val="25000"/>
                  </a:prstClr>
                </a:solidFill>
                <a:effectLst/>
                <a:uLnTx/>
                <a:uFillTx/>
                <a:latin typeface="Franklin Gothic Book" panose="020B0502020104020203"/>
                <a:ea typeface="+mn-ea"/>
                <a:cs typeface="+mn-cs"/>
              </a:rPr>
              <a:pPr marL="0" marR="0" lvl="0" indent="0" algn="r" defTabSz="914400" rtl="0" eaLnBrk="1" fontAlgn="auto" latinLnBrk="0" hangingPunct="1">
                <a:lnSpc>
                  <a:spcPct val="100000"/>
                </a:lnSpc>
                <a:spcBef>
                  <a:spcPts val="0"/>
                </a:spcBef>
                <a:spcAft>
                  <a:spcPts val="600"/>
                </a:spcAft>
                <a:buClrTx/>
                <a:buSzTx/>
                <a:buFontTx/>
                <a:buNone/>
                <a:tabLst/>
                <a:defRPr/>
              </a:pPr>
              <a:t>12</a:t>
            </a:fld>
            <a:endParaRPr kumimoji="0" lang="en-US" sz="900" b="0" i="0" u="none" strike="noStrike" kern="1200" cap="none" spc="0" normalizeH="0" baseline="0" noProof="0">
              <a:ln>
                <a:noFill/>
              </a:ln>
              <a:solidFill>
                <a:prstClr val="black">
                  <a:lumMod val="75000"/>
                  <a:lumOff val="25000"/>
                </a:prstClr>
              </a:solidFill>
              <a:effectLst/>
              <a:uLnTx/>
              <a:uFillTx/>
              <a:latin typeface="Franklin Gothic Book" panose="020B0502020104020203"/>
              <a:ea typeface="+mn-ea"/>
              <a:cs typeface="+mn-cs"/>
            </a:endParaRPr>
          </a:p>
        </p:txBody>
      </p:sp>
    </p:spTree>
    <p:extLst>
      <p:ext uri="{BB962C8B-B14F-4D97-AF65-F5344CB8AC3E}">
        <p14:creationId xmlns:p14="http://schemas.microsoft.com/office/powerpoint/2010/main" val="4227733741"/>
      </p:ext>
    </p:extLst>
  </p:cSld>
  <p:clrMapOvr>
    <a:overrideClrMapping bg1="dk1" tx1="lt1" bg2="dk2" tx2="lt2" accent1="accent1" accent2="accent2" accent3="accent3" accent4="accent4" accent5="accent5" accent6="accent6" hlink="hlink" folHlink="folHlink"/>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40" name="Rectangle 39">
            <a:extLst>
              <a:ext uri="{FF2B5EF4-FFF2-40B4-BE49-F238E27FC236}">
                <a16:creationId xmlns:a16="http://schemas.microsoft.com/office/drawing/2014/main" id="{1BB56EB9-078F-4952-AC1F-149C7A0AE4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Rectangle 41">
            <a:extLst>
              <a:ext uri="{FF2B5EF4-FFF2-40B4-BE49-F238E27FC236}">
                <a16:creationId xmlns:a16="http://schemas.microsoft.com/office/drawing/2014/main" id="{D3772EE4-ED5E-4D3A-A306-B22CF866786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601200"/>
            <a:ext cx="3703320" cy="5789365"/>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2" name="Title 1">
            <a:extLst>
              <a:ext uri="{FF2B5EF4-FFF2-40B4-BE49-F238E27FC236}">
                <a16:creationId xmlns:a16="http://schemas.microsoft.com/office/drawing/2014/main" id="{C2F9DBEA-4254-1586-BA58-C358DB235460}"/>
              </a:ext>
            </a:extLst>
          </p:cNvPr>
          <p:cNvSpPr>
            <a:spLocks noGrp="1"/>
          </p:cNvSpPr>
          <p:nvPr>
            <p:ph type="title"/>
          </p:nvPr>
        </p:nvSpPr>
        <p:spPr>
          <a:xfrm>
            <a:off x="672280" y="792480"/>
            <a:ext cx="3259016" cy="944880"/>
          </a:xfrm>
        </p:spPr>
        <p:txBody>
          <a:bodyPr>
            <a:normAutofit/>
          </a:bodyPr>
          <a:lstStyle/>
          <a:p>
            <a:r>
              <a:rPr lang="en-GB" dirty="0">
                <a:solidFill>
                  <a:srgbClr val="FFFFFF"/>
                </a:solidFill>
              </a:rPr>
              <a:t>Ecological factors</a:t>
            </a:r>
          </a:p>
        </p:txBody>
      </p:sp>
      <p:sp>
        <p:nvSpPr>
          <p:cNvPr id="44" name="Rectangle 43">
            <a:extLst>
              <a:ext uri="{FF2B5EF4-FFF2-40B4-BE49-F238E27FC236}">
                <a16:creationId xmlns:a16="http://schemas.microsoft.com/office/drawing/2014/main" id="{10058680-D07C-4893-B2B7-91543F18AB3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46" name="Rectangle 45">
            <a:extLst>
              <a:ext uri="{FF2B5EF4-FFF2-40B4-BE49-F238E27FC236}">
                <a16:creationId xmlns:a16="http://schemas.microsoft.com/office/drawing/2014/main" id="{7B42427A-0A1F-4A55-8705-D9179F1E0C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dirty="0"/>
          </a:p>
        </p:txBody>
      </p:sp>
      <p:sp>
        <p:nvSpPr>
          <p:cNvPr id="48" name="Rectangle 47">
            <a:extLst>
              <a:ext uri="{FF2B5EF4-FFF2-40B4-BE49-F238E27FC236}">
                <a16:creationId xmlns:a16="http://schemas.microsoft.com/office/drawing/2014/main" id="{EE54A6FE-D8CB-48A3-900B-053D4EBD3B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42147" y="453643"/>
            <a:ext cx="3703320" cy="98554"/>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sp>
      <p:sp>
        <p:nvSpPr>
          <p:cNvPr id="3" name="Content Placeholder 2">
            <a:extLst>
              <a:ext uri="{FF2B5EF4-FFF2-40B4-BE49-F238E27FC236}">
                <a16:creationId xmlns:a16="http://schemas.microsoft.com/office/drawing/2014/main" id="{4114062E-9AB0-229E-54AF-6FFF5BADEBC4}"/>
              </a:ext>
            </a:extLst>
          </p:cNvPr>
          <p:cNvSpPr>
            <a:spLocks noGrp="1"/>
          </p:cNvSpPr>
          <p:nvPr>
            <p:ph idx="1"/>
          </p:nvPr>
        </p:nvSpPr>
        <p:spPr>
          <a:xfrm>
            <a:off x="671513" y="1786363"/>
            <a:ext cx="3123783" cy="4568591"/>
          </a:xfrm>
        </p:spPr>
        <p:txBody>
          <a:bodyPr anchor="t">
            <a:noAutofit/>
          </a:bodyPr>
          <a:lstStyle/>
          <a:p>
            <a:pPr>
              <a:lnSpc>
                <a:spcPct val="100000"/>
              </a:lnSpc>
              <a:buClr>
                <a:srgbClr val="6586A8"/>
              </a:buClr>
            </a:pPr>
            <a:r>
              <a:rPr lang="en-GB" sz="1400" dirty="0">
                <a:solidFill>
                  <a:srgbClr val="FFFFFF"/>
                </a:solidFill>
              </a:rPr>
              <a:t>Climate change</a:t>
            </a:r>
          </a:p>
          <a:p>
            <a:pPr>
              <a:lnSpc>
                <a:spcPct val="100000"/>
              </a:lnSpc>
              <a:buClr>
                <a:srgbClr val="6586A8"/>
              </a:buClr>
            </a:pPr>
            <a:r>
              <a:rPr lang="en-GB" sz="1400" dirty="0">
                <a:solidFill>
                  <a:srgbClr val="FFFFFF"/>
                </a:solidFill>
              </a:rPr>
              <a:t>Pollution</a:t>
            </a:r>
          </a:p>
          <a:p>
            <a:pPr>
              <a:lnSpc>
                <a:spcPct val="100000"/>
              </a:lnSpc>
              <a:buClr>
                <a:srgbClr val="6586A8"/>
              </a:buClr>
            </a:pPr>
            <a:r>
              <a:rPr lang="en-GB" sz="1400" dirty="0">
                <a:solidFill>
                  <a:srgbClr val="FFFFFF"/>
                </a:solidFill>
              </a:rPr>
              <a:t>Conservation of scarce resources</a:t>
            </a:r>
          </a:p>
          <a:p>
            <a:pPr>
              <a:lnSpc>
                <a:spcPct val="100000"/>
              </a:lnSpc>
              <a:buClr>
                <a:srgbClr val="6586A8"/>
              </a:buClr>
            </a:pPr>
            <a:r>
              <a:rPr lang="en-GB" sz="1400" dirty="0">
                <a:solidFill>
                  <a:srgbClr val="FFFFFF"/>
                </a:solidFill>
              </a:rPr>
              <a:t>Recyclable and non-wasteful packaging</a:t>
            </a:r>
          </a:p>
          <a:p>
            <a:pPr>
              <a:lnSpc>
                <a:spcPct val="100000"/>
              </a:lnSpc>
              <a:buClr>
                <a:srgbClr val="6586A8"/>
              </a:buClr>
            </a:pPr>
            <a:r>
              <a:rPr lang="en-GB" sz="1400" dirty="0">
                <a:solidFill>
                  <a:srgbClr val="FFFFFF"/>
                </a:solidFill>
              </a:rPr>
              <a:t>Use of environmentally friendly ingredients</a:t>
            </a:r>
          </a:p>
          <a:p>
            <a:pPr>
              <a:lnSpc>
                <a:spcPct val="100000"/>
              </a:lnSpc>
              <a:buClr>
                <a:srgbClr val="6586A8"/>
              </a:buClr>
            </a:pPr>
            <a:r>
              <a:rPr lang="en-GB" sz="1400" dirty="0">
                <a:solidFill>
                  <a:srgbClr val="FFFFFF"/>
                </a:solidFill>
              </a:rPr>
              <a:t>Animal testing of new products</a:t>
            </a:r>
          </a:p>
          <a:p>
            <a:pPr>
              <a:lnSpc>
                <a:spcPct val="100000"/>
              </a:lnSpc>
              <a:buClr>
                <a:srgbClr val="6586A8"/>
              </a:buClr>
            </a:pPr>
            <a:r>
              <a:rPr lang="en-GB" sz="1400" dirty="0">
                <a:solidFill>
                  <a:srgbClr val="FFFFFF"/>
                </a:solidFill>
              </a:rPr>
              <a:t>Use of environmentally friendly ingredients</a:t>
            </a:r>
          </a:p>
          <a:p>
            <a:pPr>
              <a:lnSpc>
                <a:spcPct val="100000"/>
              </a:lnSpc>
              <a:buClr>
                <a:srgbClr val="6586A8"/>
              </a:buClr>
            </a:pPr>
            <a:r>
              <a:rPr lang="en-GB" sz="1400" dirty="0">
                <a:solidFill>
                  <a:srgbClr val="FFFFFF"/>
                </a:solidFill>
              </a:rPr>
              <a:t>Corporate Social Responsibility (CSR)</a:t>
            </a:r>
          </a:p>
          <a:p>
            <a:pPr>
              <a:lnSpc>
                <a:spcPct val="100000"/>
              </a:lnSpc>
              <a:buClr>
                <a:srgbClr val="6586A8"/>
              </a:buClr>
            </a:pPr>
            <a:r>
              <a:rPr lang="en-GB" sz="1400" dirty="0">
                <a:solidFill>
                  <a:srgbClr val="FFFFFF"/>
                </a:solidFill>
              </a:rPr>
              <a:t>Marketing ethics</a:t>
            </a:r>
          </a:p>
          <a:p>
            <a:pPr>
              <a:lnSpc>
                <a:spcPct val="100000"/>
              </a:lnSpc>
              <a:buClr>
                <a:srgbClr val="6586A8"/>
              </a:buClr>
            </a:pPr>
            <a:r>
              <a:rPr lang="en-GB" sz="1400" dirty="0">
                <a:solidFill>
                  <a:srgbClr val="FFFFFF"/>
                </a:solidFill>
              </a:rPr>
              <a:t>Consumer movement</a:t>
            </a:r>
          </a:p>
        </p:txBody>
      </p:sp>
      <p:pic>
        <p:nvPicPr>
          <p:cNvPr id="7" name="Picture 6" descr="Giraffe in the grass">
            <a:extLst>
              <a:ext uri="{FF2B5EF4-FFF2-40B4-BE49-F238E27FC236}">
                <a16:creationId xmlns:a16="http://schemas.microsoft.com/office/drawing/2014/main" id="{7A2375E5-016B-7858-C5AF-6109C4257FB1}"/>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4241830" y="601200"/>
            <a:ext cx="7503636" cy="5789365"/>
          </a:xfrm>
          <a:prstGeom prst="rect">
            <a:avLst/>
          </a:prstGeom>
        </p:spPr>
      </p:pic>
      <p:sp>
        <p:nvSpPr>
          <p:cNvPr id="4" name="Footer Placeholder 3">
            <a:extLst>
              <a:ext uri="{FF2B5EF4-FFF2-40B4-BE49-F238E27FC236}">
                <a16:creationId xmlns:a16="http://schemas.microsoft.com/office/drawing/2014/main" id="{6C5B6909-EAA9-0F07-B877-E324A218A3A1}"/>
              </a:ext>
            </a:extLst>
          </p:cNvPr>
          <p:cNvSpPr>
            <a:spLocks noGrp="1"/>
          </p:cNvSpPr>
          <p:nvPr>
            <p:ph type="ftr" sz="quarter" idx="11"/>
          </p:nvPr>
        </p:nvSpPr>
        <p:spPr>
          <a:xfrm>
            <a:off x="581192" y="6423914"/>
            <a:ext cx="6917210" cy="365125"/>
          </a:xfrm>
        </p:spPr>
        <p:txBody>
          <a:bodyPr>
            <a:normAutofit/>
          </a:bodyPr>
          <a:lstStyle/>
          <a:p>
            <a:pPr marL="0" marR="0" lvl="0" indent="0" defTabSz="914400" rtl="0" eaLnBrk="1" fontAlgn="auto" latinLnBrk="0" hangingPunct="1">
              <a:spcBef>
                <a:spcPts val="0"/>
              </a:spcBef>
              <a:spcAft>
                <a:spcPts val="0"/>
              </a:spcAft>
              <a:buClrTx/>
              <a:buSzTx/>
              <a:buFontTx/>
              <a:buNone/>
              <a:tabLst/>
              <a:defRPr/>
            </a:pPr>
            <a:endParaRPr kumimoji="0" lang="en-US" b="0" i="0" u="none" strike="noStrike" kern="1200" cap="all" spc="0" normalizeH="0" baseline="0" noProof="0">
              <a:ln>
                <a:noFill/>
              </a:ln>
              <a:solidFill>
                <a:schemeClr val="bg1">
                  <a:lumMod val="75000"/>
                  <a:lumOff val="25000"/>
                </a:schemeClr>
              </a:solidFill>
              <a:effectLst/>
              <a:uLnTx/>
              <a:uFillTx/>
              <a:latin typeface="Franklin Gothic Book" panose="020B0502020104020203"/>
              <a:ea typeface="+mn-ea"/>
              <a:cs typeface="+mn-cs"/>
            </a:endParaRPr>
          </a:p>
        </p:txBody>
      </p:sp>
      <p:sp>
        <p:nvSpPr>
          <p:cNvPr id="5" name="Slide Number Placeholder 4">
            <a:extLst>
              <a:ext uri="{FF2B5EF4-FFF2-40B4-BE49-F238E27FC236}">
                <a16:creationId xmlns:a16="http://schemas.microsoft.com/office/drawing/2014/main" id="{9FA54600-65E8-B09D-1655-EE6A5A401993}"/>
              </a:ext>
            </a:extLst>
          </p:cNvPr>
          <p:cNvSpPr>
            <a:spLocks noGrp="1"/>
          </p:cNvSpPr>
          <p:nvPr>
            <p:ph type="sldNum" sz="quarter" idx="12"/>
          </p:nvPr>
        </p:nvSpPr>
        <p:spPr>
          <a:xfrm>
            <a:off x="10558300" y="6423914"/>
            <a:ext cx="1052510" cy="365125"/>
          </a:xfrm>
        </p:spPr>
        <p:txBody>
          <a:bodyPr>
            <a:normAutofit/>
          </a:bodyPr>
          <a:lstStyle/>
          <a:p>
            <a:pPr marL="0" marR="0" lvl="0" indent="0" defTabSz="914400" rtl="0" eaLnBrk="1" fontAlgn="auto" latinLnBrk="0" hangingPunct="1">
              <a:spcBef>
                <a:spcPts val="0"/>
              </a:spcBef>
              <a:spcAft>
                <a:spcPts val="600"/>
              </a:spcAft>
              <a:buClrTx/>
              <a:buSzTx/>
              <a:buFontTx/>
              <a:buNone/>
              <a:tabLst/>
              <a:defRPr/>
            </a:pPr>
            <a:fld id="{3A98EE3D-8CD1-4C3F-BD1C-C98C9596463C}" type="slidenum">
              <a:rPr kumimoji="0" lang="en-US" b="0" i="0" u="none" strike="noStrike" kern="1200" cap="none" spc="0" normalizeH="0" baseline="0" noProof="0">
                <a:ln>
                  <a:noFill/>
                </a:ln>
                <a:solidFill>
                  <a:schemeClr val="bg1">
                    <a:lumMod val="75000"/>
                    <a:lumOff val="25000"/>
                  </a:schemeClr>
                </a:solidFill>
                <a:effectLst/>
                <a:uLnTx/>
                <a:uFillTx/>
                <a:latin typeface="Franklin Gothic Book" panose="020B0502020104020203"/>
                <a:ea typeface="+mn-ea"/>
                <a:cs typeface="+mn-cs"/>
              </a:rPr>
              <a:pPr marL="0" marR="0" lvl="0" indent="0" defTabSz="914400" rtl="0" eaLnBrk="1" fontAlgn="auto" latinLnBrk="0" hangingPunct="1">
                <a:spcBef>
                  <a:spcPts val="0"/>
                </a:spcBef>
                <a:spcAft>
                  <a:spcPts val="600"/>
                </a:spcAft>
                <a:buClrTx/>
                <a:buSzTx/>
                <a:buFontTx/>
                <a:buNone/>
                <a:tabLst/>
                <a:defRPr/>
              </a:pPr>
              <a:t>13</a:t>
            </a:fld>
            <a:endParaRPr kumimoji="0" lang="en-US" b="0" i="0" u="none" strike="noStrike" kern="1200" cap="none" spc="0" normalizeH="0" baseline="0" noProof="0">
              <a:ln>
                <a:noFill/>
              </a:ln>
              <a:solidFill>
                <a:schemeClr val="bg1">
                  <a:lumMod val="75000"/>
                  <a:lumOff val="25000"/>
                </a:schemeClr>
              </a:solidFill>
              <a:effectLst/>
              <a:uLnTx/>
              <a:uFillTx/>
              <a:latin typeface="Franklin Gothic Book" panose="020B0502020104020203"/>
              <a:ea typeface="+mn-ea"/>
              <a:cs typeface="+mn-cs"/>
            </a:endParaRPr>
          </a:p>
        </p:txBody>
      </p:sp>
    </p:spTree>
    <p:extLst>
      <p:ext uri="{BB962C8B-B14F-4D97-AF65-F5344CB8AC3E}">
        <p14:creationId xmlns:p14="http://schemas.microsoft.com/office/powerpoint/2010/main" val="78291331"/>
      </p:ext>
    </p:extLst>
  </p:cSld>
  <p:clrMapOvr>
    <a:overrideClrMapping bg1="dk1" tx1="lt1" bg2="dk2" tx2="lt2" accent1="accent1" accent2="accent2" accent3="accent3" accent4="accent4" accent5="accent5" accent6="accent6" hlink="hlink" folHlink="folHlink"/>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40" name="Rectangle 39">
            <a:extLst>
              <a:ext uri="{FF2B5EF4-FFF2-40B4-BE49-F238E27FC236}">
                <a16:creationId xmlns:a16="http://schemas.microsoft.com/office/drawing/2014/main" id="{1BB56EB9-078F-4952-AC1F-149C7A0AE4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Franklin Gothic Book" panose="020B0502020104020203"/>
              <a:ea typeface="+mn-ea"/>
              <a:cs typeface="+mn-cs"/>
            </a:endParaRPr>
          </a:p>
        </p:txBody>
      </p:sp>
      <p:sp>
        <p:nvSpPr>
          <p:cNvPr id="42" name="Rectangle 41">
            <a:extLst>
              <a:ext uri="{FF2B5EF4-FFF2-40B4-BE49-F238E27FC236}">
                <a16:creationId xmlns:a16="http://schemas.microsoft.com/office/drawing/2014/main" id="{D3772EE4-ED5E-4D3A-A306-B22CF866786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601200"/>
            <a:ext cx="3703320" cy="5789365"/>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2" name="Title 1">
            <a:extLst>
              <a:ext uri="{FF2B5EF4-FFF2-40B4-BE49-F238E27FC236}">
                <a16:creationId xmlns:a16="http://schemas.microsoft.com/office/drawing/2014/main" id="{C2F9DBEA-4254-1586-BA58-C358DB235460}"/>
              </a:ext>
            </a:extLst>
          </p:cNvPr>
          <p:cNvSpPr>
            <a:spLocks noGrp="1"/>
          </p:cNvSpPr>
          <p:nvPr>
            <p:ph type="title"/>
          </p:nvPr>
        </p:nvSpPr>
        <p:spPr>
          <a:xfrm>
            <a:off x="672280" y="944752"/>
            <a:ext cx="3259016" cy="1462692"/>
          </a:xfrm>
        </p:spPr>
        <p:txBody>
          <a:bodyPr>
            <a:normAutofit/>
          </a:bodyPr>
          <a:lstStyle/>
          <a:p>
            <a:r>
              <a:rPr lang="en-GB" dirty="0">
                <a:solidFill>
                  <a:srgbClr val="FFFFFF"/>
                </a:solidFill>
              </a:rPr>
              <a:t>Ecological factors</a:t>
            </a:r>
          </a:p>
        </p:txBody>
      </p:sp>
      <p:sp>
        <p:nvSpPr>
          <p:cNvPr id="44" name="Rectangle 43">
            <a:extLst>
              <a:ext uri="{FF2B5EF4-FFF2-40B4-BE49-F238E27FC236}">
                <a16:creationId xmlns:a16="http://schemas.microsoft.com/office/drawing/2014/main" id="{10058680-D07C-4893-B2B7-91543F18AB3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46" name="Rectangle 45">
            <a:extLst>
              <a:ext uri="{FF2B5EF4-FFF2-40B4-BE49-F238E27FC236}">
                <a16:creationId xmlns:a16="http://schemas.microsoft.com/office/drawing/2014/main" id="{7B42427A-0A1F-4A55-8705-D9179F1E0C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Franklin Gothic Book" panose="020B0502020104020203"/>
              <a:ea typeface="+mn-ea"/>
              <a:cs typeface="+mn-cs"/>
            </a:endParaRPr>
          </a:p>
        </p:txBody>
      </p:sp>
      <p:sp>
        <p:nvSpPr>
          <p:cNvPr id="48" name="Rectangle 47">
            <a:extLst>
              <a:ext uri="{FF2B5EF4-FFF2-40B4-BE49-F238E27FC236}">
                <a16:creationId xmlns:a16="http://schemas.microsoft.com/office/drawing/2014/main" id="{EE54A6FE-D8CB-48A3-900B-053D4EBD3B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42147" y="453643"/>
            <a:ext cx="3703320" cy="98554"/>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sp>
      <p:sp>
        <p:nvSpPr>
          <p:cNvPr id="3" name="Content Placeholder 2">
            <a:extLst>
              <a:ext uri="{FF2B5EF4-FFF2-40B4-BE49-F238E27FC236}">
                <a16:creationId xmlns:a16="http://schemas.microsoft.com/office/drawing/2014/main" id="{4114062E-9AB0-229E-54AF-6FFF5BADEBC4}"/>
              </a:ext>
            </a:extLst>
          </p:cNvPr>
          <p:cNvSpPr>
            <a:spLocks noGrp="1"/>
          </p:cNvSpPr>
          <p:nvPr>
            <p:ph idx="1"/>
          </p:nvPr>
        </p:nvSpPr>
        <p:spPr>
          <a:xfrm>
            <a:off x="671513" y="2536031"/>
            <a:ext cx="3123783" cy="3671936"/>
          </a:xfrm>
        </p:spPr>
        <p:txBody>
          <a:bodyPr anchor="t">
            <a:normAutofit/>
          </a:bodyPr>
          <a:lstStyle/>
          <a:p>
            <a:pPr marL="0" indent="0">
              <a:lnSpc>
                <a:spcPct val="100000"/>
              </a:lnSpc>
              <a:buClr>
                <a:srgbClr val="6586A8"/>
              </a:buClr>
              <a:buNone/>
            </a:pPr>
            <a:r>
              <a:rPr lang="en-GB" sz="1800" b="1" dirty="0">
                <a:solidFill>
                  <a:srgbClr val="FFFFFF"/>
                </a:solidFill>
              </a:rPr>
              <a:t>Corporate Social Responsibility (CSR)</a:t>
            </a:r>
          </a:p>
          <a:p>
            <a:pPr>
              <a:lnSpc>
                <a:spcPct val="100000"/>
              </a:lnSpc>
              <a:buClr>
                <a:srgbClr val="6586A8"/>
              </a:buClr>
            </a:pPr>
            <a:endParaRPr lang="en-GB" sz="1200" dirty="0">
              <a:solidFill>
                <a:srgbClr val="FFFFFF"/>
              </a:solidFill>
            </a:endParaRPr>
          </a:p>
          <a:p>
            <a:pPr>
              <a:lnSpc>
                <a:spcPct val="100000"/>
              </a:lnSpc>
              <a:buClr>
                <a:srgbClr val="6586A8"/>
              </a:buClr>
            </a:pPr>
            <a:r>
              <a:rPr lang="en-GB" sz="1600" dirty="0">
                <a:solidFill>
                  <a:srgbClr val="FFFFFF"/>
                </a:solidFill>
              </a:rPr>
              <a:t>CSR is a management concept</a:t>
            </a:r>
          </a:p>
          <a:p>
            <a:pPr>
              <a:lnSpc>
                <a:spcPct val="100000"/>
              </a:lnSpc>
              <a:buClr>
                <a:srgbClr val="6586A8"/>
              </a:buClr>
            </a:pPr>
            <a:r>
              <a:rPr lang="en-GB" sz="1600" dirty="0">
                <a:solidFill>
                  <a:srgbClr val="FFFFFF"/>
                </a:solidFill>
              </a:rPr>
              <a:t>Companies integrate social and environmental concerns in their business  operations and interactions with their stakeholders</a:t>
            </a:r>
          </a:p>
        </p:txBody>
      </p:sp>
      <p:sp>
        <p:nvSpPr>
          <p:cNvPr id="4" name="Footer Placeholder 3">
            <a:extLst>
              <a:ext uri="{FF2B5EF4-FFF2-40B4-BE49-F238E27FC236}">
                <a16:creationId xmlns:a16="http://schemas.microsoft.com/office/drawing/2014/main" id="{6C5B6909-EAA9-0F07-B877-E324A218A3A1}"/>
              </a:ext>
            </a:extLst>
          </p:cNvPr>
          <p:cNvSpPr>
            <a:spLocks noGrp="1"/>
          </p:cNvSpPr>
          <p:nvPr>
            <p:ph type="ftr" sz="quarter" idx="11"/>
          </p:nvPr>
        </p:nvSpPr>
        <p:spPr>
          <a:xfrm>
            <a:off x="581192" y="6423914"/>
            <a:ext cx="6917210" cy="365125"/>
          </a:xfrm>
        </p:spPr>
        <p:txBody>
          <a:bodyPr>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all" spc="0" normalizeH="0" baseline="0" noProof="0" dirty="0">
                <a:ln>
                  <a:noFill/>
                </a:ln>
                <a:solidFill>
                  <a:prstClr val="black">
                    <a:lumMod val="75000"/>
                    <a:lumOff val="25000"/>
                  </a:prstClr>
                </a:solidFill>
                <a:effectLst/>
                <a:uLnTx/>
                <a:uFillTx/>
                <a:latin typeface="Franklin Gothic Book" panose="020B0502020104020203"/>
                <a:ea typeface="+mn-ea"/>
                <a:cs typeface="+mn-cs"/>
              </a:rPr>
              <a:t>United nations industrial development organization</a:t>
            </a:r>
          </a:p>
        </p:txBody>
      </p:sp>
      <p:sp>
        <p:nvSpPr>
          <p:cNvPr id="5" name="Slide Number Placeholder 4">
            <a:extLst>
              <a:ext uri="{FF2B5EF4-FFF2-40B4-BE49-F238E27FC236}">
                <a16:creationId xmlns:a16="http://schemas.microsoft.com/office/drawing/2014/main" id="{9FA54600-65E8-B09D-1655-EE6A5A401993}"/>
              </a:ext>
            </a:extLst>
          </p:cNvPr>
          <p:cNvSpPr>
            <a:spLocks noGrp="1"/>
          </p:cNvSpPr>
          <p:nvPr>
            <p:ph type="sldNum" sz="quarter" idx="12"/>
          </p:nvPr>
        </p:nvSpPr>
        <p:spPr>
          <a:xfrm>
            <a:off x="10558300" y="6423914"/>
            <a:ext cx="1052510" cy="365125"/>
          </a:xfrm>
        </p:spPr>
        <p:txBody>
          <a:bodyPr>
            <a:normAutofit/>
          </a:bodyPr>
          <a:lstStyle/>
          <a:p>
            <a:pPr marL="0" marR="0" lvl="0" indent="0" algn="r" defTabSz="914400" rtl="0" eaLnBrk="1" fontAlgn="auto" latinLnBrk="0" hangingPunct="1">
              <a:lnSpc>
                <a:spcPct val="100000"/>
              </a:lnSpc>
              <a:spcBef>
                <a:spcPts val="0"/>
              </a:spcBef>
              <a:spcAft>
                <a:spcPts val="600"/>
              </a:spcAft>
              <a:buClrTx/>
              <a:buSzTx/>
              <a:buFontTx/>
              <a:buNone/>
              <a:tabLst/>
              <a:defRPr/>
            </a:pPr>
            <a:fld id="{3A98EE3D-8CD1-4C3F-BD1C-C98C9596463C}" type="slidenum">
              <a:rPr kumimoji="0" lang="en-US" sz="900" b="0" i="0" u="none" strike="noStrike" kern="1200" cap="none" spc="0" normalizeH="0" baseline="0" noProof="0">
                <a:ln>
                  <a:noFill/>
                </a:ln>
                <a:solidFill>
                  <a:prstClr val="black">
                    <a:lumMod val="75000"/>
                    <a:lumOff val="25000"/>
                  </a:prstClr>
                </a:solidFill>
                <a:effectLst/>
                <a:uLnTx/>
                <a:uFillTx/>
                <a:latin typeface="Franklin Gothic Book" panose="020B0502020104020203"/>
                <a:ea typeface="+mn-ea"/>
                <a:cs typeface="+mn-cs"/>
              </a:rPr>
              <a:pPr marL="0" marR="0" lvl="0" indent="0" algn="r" defTabSz="914400" rtl="0" eaLnBrk="1" fontAlgn="auto" latinLnBrk="0" hangingPunct="1">
                <a:lnSpc>
                  <a:spcPct val="100000"/>
                </a:lnSpc>
                <a:spcBef>
                  <a:spcPts val="0"/>
                </a:spcBef>
                <a:spcAft>
                  <a:spcPts val="600"/>
                </a:spcAft>
                <a:buClrTx/>
                <a:buSzTx/>
                <a:buFontTx/>
                <a:buNone/>
                <a:tabLst/>
                <a:defRPr/>
              </a:pPr>
              <a:t>14</a:t>
            </a:fld>
            <a:endParaRPr kumimoji="0" lang="en-US" sz="900" b="0" i="0" u="none" strike="noStrike" kern="1200" cap="none" spc="0" normalizeH="0" baseline="0" noProof="0">
              <a:ln>
                <a:noFill/>
              </a:ln>
              <a:solidFill>
                <a:prstClr val="black">
                  <a:lumMod val="75000"/>
                  <a:lumOff val="25000"/>
                </a:prstClr>
              </a:solidFill>
              <a:effectLst/>
              <a:uLnTx/>
              <a:uFillTx/>
              <a:latin typeface="Franklin Gothic Book" panose="020B0502020104020203"/>
              <a:ea typeface="+mn-ea"/>
              <a:cs typeface="+mn-cs"/>
            </a:endParaRPr>
          </a:p>
        </p:txBody>
      </p:sp>
      <p:sp>
        <p:nvSpPr>
          <p:cNvPr id="9" name="Text Placeholder 3">
            <a:extLst>
              <a:ext uri="{FF2B5EF4-FFF2-40B4-BE49-F238E27FC236}">
                <a16:creationId xmlns:a16="http://schemas.microsoft.com/office/drawing/2014/main" id="{88449070-5E72-D518-E745-4B21777D30EE}"/>
              </a:ext>
            </a:extLst>
          </p:cNvPr>
          <p:cNvSpPr txBox="1">
            <a:spLocks/>
          </p:cNvSpPr>
          <p:nvPr/>
        </p:nvSpPr>
        <p:spPr>
          <a:xfrm>
            <a:off x="4661010" y="1765937"/>
            <a:ext cx="6949797" cy="922724"/>
          </a:xfrm>
          <a:prstGeom prst="rect">
            <a:avLst/>
          </a:prstGeom>
          <a:solidFill>
            <a:srgbClr val="FFFFFF"/>
          </a:solidFill>
          <a:ln w="57150" cap="rnd" cmpd="sng" algn="ctr">
            <a:solidFill>
              <a:srgbClr val="4495A2"/>
            </a:solidFill>
            <a:prstDash val="solid"/>
            <a:miter lim="800000"/>
          </a:ln>
          <a:effectLst/>
        </p:spPr>
        <p:txBody>
          <a:bodyPr vert="horz" lIns="0" tIns="0" rIns="0" bIns="0" rtlCol="0">
            <a:noAutofit/>
          </a:bodyPr>
          <a:lstStyle>
            <a:lvl1pPr marL="0" indent="0" algn="l" defTabSz="914400" rtl="0" eaLnBrk="1" latinLnBrk="0" hangingPunct="1">
              <a:lnSpc>
                <a:spcPct val="100000"/>
              </a:lnSpc>
              <a:spcBef>
                <a:spcPts val="1000"/>
              </a:spcBef>
              <a:buFont typeface="Arial" panose="020B0604020202020204" pitchFamily="34" charset="0"/>
              <a:buNone/>
              <a:defRPr sz="1600" b="0" i="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4000" b="0" i="0" kern="1200">
                <a:solidFill>
                  <a:schemeClr val="dk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4000" b="0" i="0" kern="1200">
                <a:solidFill>
                  <a:schemeClr val="dk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4000" b="0" i="0" kern="1200">
                <a:solidFill>
                  <a:schemeClr val="dk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4000" b="0" i="0" kern="1200">
                <a:solidFill>
                  <a:schemeClr val="dk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dk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dk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dk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dk1"/>
                </a:solidFill>
                <a:latin typeface="+mn-lt"/>
                <a:ea typeface="+mn-ea"/>
                <a:cs typeface="+mn-cs"/>
              </a:defRPr>
            </a:lvl9pPr>
          </a:lstStyle>
          <a:p>
            <a:pPr marL="0" marR="0" lvl="0" indent="0" algn="ctr" defTabSz="914400" rtl="0" eaLnBrk="1" fontAlgn="auto" latinLnBrk="0" hangingPunct="1">
              <a:lnSpc>
                <a:spcPct val="100000"/>
              </a:lnSpc>
              <a:spcBef>
                <a:spcPts val="1000"/>
              </a:spcBef>
              <a:spcAft>
                <a:spcPts val="0"/>
              </a:spcAft>
              <a:buClrTx/>
              <a:buSzTx/>
              <a:buFont typeface="Arial" panose="020B0604020202020204" pitchFamily="34" charset="0"/>
              <a:buNone/>
              <a:tabLst/>
              <a:defRPr/>
            </a:pPr>
            <a:r>
              <a:rPr kumimoji="0" lang="en-US" sz="2500" b="1" i="0" u="none" strike="noStrike" kern="1200" cap="none" spc="0" normalizeH="0" baseline="0" noProof="0" dirty="0">
                <a:ln>
                  <a:noFill/>
                </a:ln>
                <a:solidFill>
                  <a:srgbClr val="000000"/>
                </a:solidFill>
                <a:effectLst/>
                <a:uLnTx/>
                <a:uFillTx/>
                <a:latin typeface="Franklin Gothic Book"/>
                <a:ea typeface="+mn-ea"/>
                <a:cs typeface="+mn-cs"/>
              </a:rPr>
              <a:t>Which company would you consider as an ethical company – and why?</a:t>
            </a:r>
            <a:endParaRPr kumimoji="0" lang="en-US" sz="1000" b="1" i="0" u="none" strike="noStrike" kern="1200" cap="none" spc="0" normalizeH="0" baseline="0" noProof="0" dirty="0">
              <a:ln>
                <a:noFill/>
              </a:ln>
              <a:solidFill>
                <a:srgbClr val="000000"/>
              </a:solidFill>
              <a:effectLst/>
              <a:uLnTx/>
              <a:uFillTx/>
              <a:latin typeface="Franklin Gothic Book"/>
              <a:ea typeface="+mn-ea"/>
              <a:cs typeface="+mn-cs"/>
            </a:endParaRPr>
          </a:p>
        </p:txBody>
      </p:sp>
      <p:sp>
        <p:nvSpPr>
          <p:cNvPr id="6" name="Text Placeholder 3">
            <a:extLst>
              <a:ext uri="{FF2B5EF4-FFF2-40B4-BE49-F238E27FC236}">
                <a16:creationId xmlns:a16="http://schemas.microsoft.com/office/drawing/2014/main" id="{721104E7-8D2F-CB2F-3623-4C1B4EF8E70B}"/>
              </a:ext>
            </a:extLst>
          </p:cNvPr>
          <p:cNvSpPr txBox="1">
            <a:spLocks/>
          </p:cNvSpPr>
          <p:nvPr/>
        </p:nvSpPr>
        <p:spPr>
          <a:xfrm>
            <a:off x="4661009" y="3085122"/>
            <a:ext cx="6949797" cy="1369476"/>
          </a:xfrm>
          <a:prstGeom prst="rect">
            <a:avLst/>
          </a:prstGeom>
          <a:solidFill>
            <a:srgbClr val="FFFFFF"/>
          </a:solidFill>
          <a:ln w="57150" cap="rnd" cmpd="sng" algn="ctr">
            <a:solidFill>
              <a:srgbClr val="4495A2"/>
            </a:solidFill>
            <a:prstDash val="solid"/>
            <a:miter lim="800000"/>
          </a:ln>
          <a:effectLst/>
        </p:spPr>
        <p:txBody>
          <a:bodyPr vert="horz" lIns="0" tIns="0" rIns="0" bIns="0" rtlCol="0">
            <a:noAutofit/>
          </a:bodyPr>
          <a:lstStyle>
            <a:lvl1pPr marL="0" indent="0" algn="l" defTabSz="914400" rtl="0" eaLnBrk="1" latinLnBrk="0" hangingPunct="1">
              <a:lnSpc>
                <a:spcPct val="100000"/>
              </a:lnSpc>
              <a:spcBef>
                <a:spcPts val="1000"/>
              </a:spcBef>
              <a:buFont typeface="Arial" panose="020B0604020202020204" pitchFamily="34" charset="0"/>
              <a:buNone/>
              <a:defRPr sz="1600" b="0" i="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4000" b="0" i="0" kern="1200">
                <a:solidFill>
                  <a:schemeClr val="dk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4000" b="0" i="0" kern="1200">
                <a:solidFill>
                  <a:schemeClr val="dk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4000" b="0" i="0" kern="1200">
                <a:solidFill>
                  <a:schemeClr val="dk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4000" b="0" i="0" kern="1200">
                <a:solidFill>
                  <a:schemeClr val="dk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dk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dk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dk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dk1"/>
                </a:solidFill>
                <a:latin typeface="+mn-lt"/>
                <a:ea typeface="+mn-ea"/>
                <a:cs typeface="+mn-cs"/>
              </a:defRPr>
            </a:lvl9pPr>
          </a:lstStyle>
          <a:p>
            <a:pPr marL="0" marR="0" lvl="0" indent="0" algn="ctr" defTabSz="914400" rtl="0" eaLnBrk="1" fontAlgn="auto" latinLnBrk="0" hangingPunct="1">
              <a:lnSpc>
                <a:spcPct val="100000"/>
              </a:lnSpc>
              <a:spcBef>
                <a:spcPts val="1000"/>
              </a:spcBef>
              <a:spcAft>
                <a:spcPts val="0"/>
              </a:spcAft>
              <a:buClrTx/>
              <a:buSzTx/>
              <a:buFont typeface="Arial" panose="020B0604020202020204" pitchFamily="34" charset="0"/>
              <a:buNone/>
              <a:tabLst/>
              <a:defRPr/>
            </a:pPr>
            <a:r>
              <a:rPr kumimoji="0" lang="en-GB" sz="2500" b="1" i="0" u="none" strike="noStrike" kern="1200" cap="none" spc="0" normalizeH="0" baseline="0" noProof="0" dirty="0">
                <a:ln>
                  <a:noFill/>
                </a:ln>
                <a:solidFill>
                  <a:srgbClr val="000000"/>
                </a:solidFill>
                <a:effectLst/>
                <a:uLnTx/>
                <a:uFillTx/>
                <a:latin typeface="Franklin Gothic Book"/>
                <a:ea typeface="+mn-ea"/>
                <a:cs typeface="+mn-cs"/>
              </a:rPr>
              <a:t>To what degree do you feel your purchasing decisions are influenced by ethical / social and/or environmental factors?</a:t>
            </a:r>
          </a:p>
        </p:txBody>
      </p:sp>
    </p:spTree>
    <p:extLst>
      <p:ext uri="{BB962C8B-B14F-4D97-AF65-F5344CB8AC3E}">
        <p14:creationId xmlns:p14="http://schemas.microsoft.com/office/powerpoint/2010/main" val="1631083472"/>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6"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1BB56EB9-078F-4952-AC1F-149C7A0AE4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Franklin Gothic Book" panose="020B0502020104020203"/>
              <a:ea typeface="+mn-ea"/>
              <a:cs typeface="+mn-cs"/>
            </a:endParaRPr>
          </a:p>
        </p:txBody>
      </p:sp>
      <p:sp>
        <p:nvSpPr>
          <p:cNvPr id="14" name="Rectangle 13">
            <a:extLst>
              <a:ext uri="{FF2B5EF4-FFF2-40B4-BE49-F238E27FC236}">
                <a16:creationId xmlns:a16="http://schemas.microsoft.com/office/drawing/2014/main" id="{D3772EE4-ED5E-4D3A-A306-B22CF866786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601200"/>
            <a:ext cx="3703320" cy="5789365"/>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2" name="Title 1">
            <a:extLst>
              <a:ext uri="{FF2B5EF4-FFF2-40B4-BE49-F238E27FC236}">
                <a16:creationId xmlns:a16="http://schemas.microsoft.com/office/drawing/2014/main" id="{E97D03A3-BFF3-18DC-4B4D-8D8A99FD3A81}"/>
              </a:ext>
            </a:extLst>
          </p:cNvPr>
          <p:cNvSpPr>
            <a:spLocks noGrp="1"/>
          </p:cNvSpPr>
          <p:nvPr>
            <p:ph type="title"/>
          </p:nvPr>
        </p:nvSpPr>
        <p:spPr>
          <a:xfrm>
            <a:off x="672280" y="944752"/>
            <a:ext cx="3259016" cy="1462692"/>
          </a:xfrm>
        </p:spPr>
        <p:txBody>
          <a:bodyPr>
            <a:normAutofit/>
          </a:bodyPr>
          <a:lstStyle/>
          <a:p>
            <a:r>
              <a:rPr lang="en-GB">
                <a:solidFill>
                  <a:srgbClr val="FFFFFF"/>
                </a:solidFill>
              </a:rPr>
              <a:t>Legal factors</a:t>
            </a:r>
          </a:p>
        </p:txBody>
      </p:sp>
      <p:sp>
        <p:nvSpPr>
          <p:cNvPr id="16" name="Rectangle 15">
            <a:extLst>
              <a:ext uri="{FF2B5EF4-FFF2-40B4-BE49-F238E27FC236}">
                <a16:creationId xmlns:a16="http://schemas.microsoft.com/office/drawing/2014/main" id="{10058680-D07C-4893-B2B7-91543F18AB3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18" name="Rectangle 17">
            <a:extLst>
              <a:ext uri="{FF2B5EF4-FFF2-40B4-BE49-F238E27FC236}">
                <a16:creationId xmlns:a16="http://schemas.microsoft.com/office/drawing/2014/main" id="{7B42427A-0A1F-4A55-8705-D9179F1E0C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Franklin Gothic Book" panose="020B0502020104020203"/>
              <a:ea typeface="+mn-ea"/>
              <a:cs typeface="+mn-cs"/>
            </a:endParaRPr>
          </a:p>
        </p:txBody>
      </p:sp>
      <p:sp>
        <p:nvSpPr>
          <p:cNvPr id="20" name="Rectangle 19">
            <a:extLst>
              <a:ext uri="{FF2B5EF4-FFF2-40B4-BE49-F238E27FC236}">
                <a16:creationId xmlns:a16="http://schemas.microsoft.com/office/drawing/2014/main" id="{EE54A6FE-D8CB-48A3-900B-053D4EBD3B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42147" y="453643"/>
            <a:ext cx="3703320" cy="98554"/>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sp>
      <p:sp>
        <p:nvSpPr>
          <p:cNvPr id="3" name="Content Placeholder 2">
            <a:extLst>
              <a:ext uri="{FF2B5EF4-FFF2-40B4-BE49-F238E27FC236}">
                <a16:creationId xmlns:a16="http://schemas.microsoft.com/office/drawing/2014/main" id="{FDDED9AA-6C79-797F-5E56-D9D80CF7CCFF}"/>
              </a:ext>
            </a:extLst>
          </p:cNvPr>
          <p:cNvSpPr>
            <a:spLocks noGrp="1"/>
          </p:cNvSpPr>
          <p:nvPr>
            <p:ph idx="1"/>
          </p:nvPr>
        </p:nvSpPr>
        <p:spPr>
          <a:xfrm>
            <a:off x="671513" y="2544052"/>
            <a:ext cx="3123783" cy="3671936"/>
          </a:xfrm>
        </p:spPr>
        <p:txBody>
          <a:bodyPr anchor="t">
            <a:normAutofit/>
          </a:bodyPr>
          <a:lstStyle/>
          <a:p>
            <a:r>
              <a:rPr lang="en-GB" dirty="0">
                <a:solidFill>
                  <a:srgbClr val="FFFFFF"/>
                </a:solidFill>
              </a:rPr>
              <a:t>Health and safety</a:t>
            </a:r>
          </a:p>
          <a:p>
            <a:r>
              <a:rPr lang="en-GB" dirty="0">
                <a:solidFill>
                  <a:srgbClr val="FFFFFF"/>
                </a:solidFill>
              </a:rPr>
              <a:t>Equal opportunities</a:t>
            </a:r>
          </a:p>
          <a:p>
            <a:r>
              <a:rPr lang="en-GB" dirty="0">
                <a:solidFill>
                  <a:srgbClr val="FFFFFF"/>
                </a:solidFill>
              </a:rPr>
              <a:t>Access to resources</a:t>
            </a:r>
          </a:p>
          <a:p>
            <a:r>
              <a:rPr lang="en-GB" dirty="0">
                <a:solidFill>
                  <a:srgbClr val="FFFFFF"/>
                </a:solidFill>
              </a:rPr>
              <a:t>Consumer rights</a:t>
            </a:r>
          </a:p>
          <a:p>
            <a:r>
              <a:rPr lang="en-GB" dirty="0">
                <a:solidFill>
                  <a:srgbClr val="FFFFFF"/>
                </a:solidFill>
              </a:rPr>
              <a:t>Standards policies</a:t>
            </a:r>
          </a:p>
          <a:p>
            <a:r>
              <a:rPr lang="en-GB" dirty="0">
                <a:solidFill>
                  <a:srgbClr val="FFFFFF"/>
                </a:solidFill>
              </a:rPr>
              <a:t>Etc.</a:t>
            </a:r>
          </a:p>
        </p:txBody>
      </p:sp>
      <p:pic>
        <p:nvPicPr>
          <p:cNvPr id="7" name="Picture 6" descr="Books on a shelf">
            <a:extLst>
              <a:ext uri="{FF2B5EF4-FFF2-40B4-BE49-F238E27FC236}">
                <a16:creationId xmlns:a16="http://schemas.microsoft.com/office/drawing/2014/main" id="{4C2BBB92-29E6-C9BD-82D1-D5C41373736F}"/>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4241830" y="601200"/>
            <a:ext cx="7503636" cy="5789365"/>
          </a:xfrm>
          <a:prstGeom prst="rect">
            <a:avLst/>
          </a:prstGeom>
        </p:spPr>
      </p:pic>
      <p:sp>
        <p:nvSpPr>
          <p:cNvPr id="4" name="Footer Placeholder 3">
            <a:extLst>
              <a:ext uri="{FF2B5EF4-FFF2-40B4-BE49-F238E27FC236}">
                <a16:creationId xmlns:a16="http://schemas.microsoft.com/office/drawing/2014/main" id="{94C08887-C120-A037-01D9-3C1026AEBF35}"/>
              </a:ext>
            </a:extLst>
          </p:cNvPr>
          <p:cNvSpPr>
            <a:spLocks noGrp="1"/>
          </p:cNvSpPr>
          <p:nvPr>
            <p:ph type="ftr" sz="quarter" idx="11"/>
          </p:nvPr>
        </p:nvSpPr>
        <p:spPr>
          <a:xfrm>
            <a:off x="581192" y="6423914"/>
            <a:ext cx="6917210" cy="365125"/>
          </a:xfrm>
        </p:spPr>
        <p:txBody>
          <a:bodyPr>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900" b="0" i="0" u="none" strike="noStrike" kern="1200" cap="all" spc="0" normalizeH="0" baseline="0" noProof="0">
              <a:ln>
                <a:noFill/>
              </a:ln>
              <a:solidFill>
                <a:prstClr val="black">
                  <a:lumMod val="75000"/>
                  <a:lumOff val="25000"/>
                </a:prstClr>
              </a:solidFill>
              <a:effectLst/>
              <a:uLnTx/>
              <a:uFillTx/>
              <a:latin typeface="Franklin Gothic Book" panose="020B0502020104020203"/>
              <a:ea typeface="+mn-ea"/>
              <a:cs typeface="+mn-cs"/>
            </a:endParaRPr>
          </a:p>
        </p:txBody>
      </p:sp>
      <p:sp>
        <p:nvSpPr>
          <p:cNvPr id="5" name="Slide Number Placeholder 4">
            <a:extLst>
              <a:ext uri="{FF2B5EF4-FFF2-40B4-BE49-F238E27FC236}">
                <a16:creationId xmlns:a16="http://schemas.microsoft.com/office/drawing/2014/main" id="{7FEE6CB5-DC63-ECE2-F383-94AD249F3AA7}"/>
              </a:ext>
            </a:extLst>
          </p:cNvPr>
          <p:cNvSpPr>
            <a:spLocks noGrp="1"/>
          </p:cNvSpPr>
          <p:nvPr>
            <p:ph type="sldNum" sz="quarter" idx="12"/>
          </p:nvPr>
        </p:nvSpPr>
        <p:spPr>
          <a:xfrm>
            <a:off x="10558300" y="6423914"/>
            <a:ext cx="1052510" cy="365125"/>
          </a:xfrm>
        </p:spPr>
        <p:txBody>
          <a:bodyPr>
            <a:normAutofit/>
          </a:bodyPr>
          <a:lstStyle/>
          <a:p>
            <a:pPr marL="0" marR="0" lvl="0" indent="0" algn="r" defTabSz="914400" rtl="0" eaLnBrk="1" fontAlgn="auto" latinLnBrk="0" hangingPunct="1">
              <a:lnSpc>
                <a:spcPct val="100000"/>
              </a:lnSpc>
              <a:spcBef>
                <a:spcPts val="0"/>
              </a:spcBef>
              <a:spcAft>
                <a:spcPts val="600"/>
              </a:spcAft>
              <a:buClrTx/>
              <a:buSzTx/>
              <a:buFontTx/>
              <a:buNone/>
              <a:tabLst/>
              <a:defRPr/>
            </a:pPr>
            <a:fld id="{3A98EE3D-8CD1-4C3F-BD1C-C98C9596463C}" type="slidenum">
              <a:rPr kumimoji="0" lang="en-US" sz="900" b="0" i="0" u="none" strike="noStrike" kern="1200" cap="none" spc="0" normalizeH="0" baseline="0" noProof="0">
                <a:ln>
                  <a:noFill/>
                </a:ln>
                <a:solidFill>
                  <a:prstClr val="black">
                    <a:lumMod val="75000"/>
                    <a:lumOff val="25000"/>
                  </a:prstClr>
                </a:solidFill>
                <a:effectLst/>
                <a:uLnTx/>
                <a:uFillTx/>
                <a:latin typeface="Franklin Gothic Book" panose="020B0502020104020203"/>
                <a:ea typeface="+mn-ea"/>
                <a:cs typeface="+mn-cs"/>
              </a:rPr>
              <a:pPr marL="0" marR="0" lvl="0" indent="0" algn="r" defTabSz="914400" rtl="0" eaLnBrk="1" fontAlgn="auto" latinLnBrk="0" hangingPunct="1">
                <a:lnSpc>
                  <a:spcPct val="100000"/>
                </a:lnSpc>
                <a:spcBef>
                  <a:spcPts val="0"/>
                </a:spcBef>
                <a:spcAft>
                  <a:spcPts val="600"/>
                </a:spcAft>
                <a:buClrTx/>
                <a:buSzTx/>
                <a:buFontTx/>
                <a:buNone/>
                <a:tabLst/>
                <a:defRPr/>
              </a:pPr>
              <a:t>15</a:t>
            </a:fld>
            <a:endParaRPr kumimoji="0" lang="en-US" sz="900" b="0" i="0" u="none" strike="noStrike" kern="1200" cap="none" spc="0" normalizeH="0" baseline="0" noProof="0">
              <a:ln>
                <a:noFill/>
              </a:ln>
              <a:solidFill>
                <a:prstClr val="black">
                  <a:lumMod val="75000"/>
                  <a:lumOff val="25000"/>
                </a:prstClr>
              </a:solidFill>
              <a:effectLst/>
              <a:uLnTx/>
              <a:uFillTx/>
              <a:latin typeface="Franklin Gothic Book" panose="020B0502020104020203"/>
              <a:ea typeface="+mn-ea"/>
              <a:cs typeface="+mn-cs"/>
            </a:endParaRPr>
          </a:p>
        </p:txBody>
      </p:sp>
    </p:spTree>
    <p:extLst>
      <p:ext uri="{BB962C8B-B14F-4D97-AF65-F5344CB8AC3E}">
        <p14:creationId xmlns:p14="http://schemas.microsoft.com/office/powerpoint/2010/main" val="4225231095"/>
      </p:ext>
    </p:extLst>
  </p:cSld>
  <p:clrMapOvr>
    <a:overrideClrMapping bg1="dk1" tx1="lt1" bg2="dk2" tx2="lt2" accent1="accent1" accent2="accent2" accent3="accent3" accent4="accent4" accent5="accent5" accent6="accent6" hlink="hlink" folHlink="folHlink"/>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08C2E1-2815-3A61-29C2-597A76209205}"/>
              </a:ext>
            </a:extLst>
          </p:cNvPr>
          <p:cNvSpPr>
            <a:spLocks noGrp="1"/>
          </p:cNvSpPr>
          <p:nvPr>
            <p:ph type="title"/>
          </p:nvPr>
        </p:nvSpPr>
        <p:spPr>
          <a:xfrm>
            <a:off x="581192" y="702156"/>
            <a:ext cx="11029616" cy="801524"/>
          </a:xfrm>
        </p:spPr>
        <p:txBody>
          <a:bodyPr/>
          <a:lstStyle/>
          <a:p>
            <a:r>
              <a:rPr lang="en-GB" dirty="0"/>
              <a:t>Using the PESTEL framework</a:t>
            </a:r>
          </a:p>
        </p:txBody>
      </p:sp>
      <p:sp>
        <p:nvSpPr>
          <p:cNvPr id="3" name="Content Placeholder 2">
            <a:extLst>
              <a:ext uri="{FF2B5EF4-FFF2-40B4-BE49-F238E27FC236}">
                <a16:creationId xmlns:a16="http://schemas.microsoft.com/office/drawing/2014/main" id="{858E8D2A-CA22-5964-DD2F-4C7898C04C39}"/>
              </a:ext>
            </a:extLst>
          </p:cNvPr>
          <p:cNvSpPr>
            <a:spLocks noGrp="1"/>
          </p:cNvSpPr>
          <p:nvPr>
            <p:ph idx="1"/>
          </p:nvPr>
        </p:nvSpPr>
        <p:spPr>
          <a:xfrm>
            <a:off x="581192" y="1666240"/>
            <a:ext cx="11029615" cy="4309110"/>
          </a:xfrm>
        </p:spPr>
        <p:txBody>
          <a:bodyPr>
            <a:normAutofit/>
          </a:bodyPr>
          <a:lstStyle/>
          <a:p>
            <a:r>
              <a:rPr lang="en-GB" sz="2600" b="1" i="1" dirty="0"/>
              <a:t>Apply selectively </a:t>
            </a:r>
            <a:r>
              <a:rPr lang="en-GB" sz="2600" dirty="0"/>
              <a:t>– identify specific factors which impact on the industry, market and organisation in question.</a:t>
            </a:r>
          </a:p>
          <a:p>
            <a:r>
              <a:rPr lang="en-GB" sz="2600" dirty="0"/>
              <a:t>Identify factors which are </a:t>
            </a:r>
            <a:r>
              <a:rPr lang="en-GB" sz="2600" b="1" i="1" dirty="0"/>
              <a:t>important currently </a:t>
            </a:r>
            <a:r>
              <a:rPr lang="en-GB" sz="2600" dirty="0"/>
              <a:t>but also consider which will become </a:t>
            </a:r>
            <a:r>
              <a:rPr lang="en-GB" sz="2600" b="1" i="1" dirty="0"/>
              <a:t>more important in the next few years</a:t>
            </a:r>
            <a:r>
              <a:rPr lang="en-GB" sz="2600" dirty="0"/>
              <a:t>.</a:t>
            </a:r>
          </a:p>
          <a:p>
            <a:r>
              <a:rPr lang="en-GB" sz="2600" b="1" i="1" dirty="0"/>
              <a:t>Use data </a:t>
            </a:r>
            <a:r>
              <a:rPr lang="en-GB" sz="2600" dirty="0"/>
              <a:t>to support the points and analyse trends </a:t>
            </a:r>
            <a:r>
              <a:rPr lang="en-GB" sz="2600" b="1" i="1" dirty="0"/>
              <a:t>using up-to-date information</a:t>
            </a:r>
            <a:r>
              <a:rPr lang="en-GB" sz="2600" dirty="0"/>
              <a:t>.</a:t>
            </a:r>
          </a:p>
          <a:p>
            <a:r>
              <a:rPr lang="en-GB" sz="2600" dirty="0"/>
              <a:t>Identify </a:t>
            </a:r>
            <a:r>
              <a:rPr lang="en-GB" sz="2600" b="1" i="1" dirty="0"/>
              <a:t>opportunities and threats </a:t>
            </a:r>
            <a:r>
              <a:rPr lang="en-GB" sz="2600" dirty="0"/>
              <a:t>– the main point of the exercise.</a:t>
            </a:r>
          </a:p>
          <a:p>
            <a:endParaRPr lang="en-GB" sz="2000" dirty="0"/>
          </a:p>
        </p:txBody>
      </p:sp>
      <p:sp>
        <p:nvSpPr>
          <p:cNvPr id="4" name="Footer Placeholder 3">
            <a:extLst>
              <a:ext uri="{FF2B5EF4-FFF2-40B4-BE49-F238E27FC236}">
                <a16:creationId xmlns:a16="http://schemas.microsoft.com/office/drawing/2014/main" id="{1F19E365-76B4-6573-4757-AFF668CAAB78}"/>
              </a:ext>
            </a:extLst>
          </p:cNvPr>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altLang="en-US" sz="900" b="0" i="0" u="none" strike="noStrike" kern="1200" cap="all" spc="0" normalizeH="0" baseline="0" noProof="0" dirty="0">
                <a:ln>
                  <a:noFill/>
                </a:ln>
                <a:solidFill>
                  <a:prstClr val="black">
                    <a:lumMod val="75000"/>
                    <a:lumOff val="25000"/>
                  </a:prstClr>
                </a:solidFill>
                <a:effectLst/>
                <a:uLnTx/>
                <a:uFillTx/>
                <a:latin typeface="Franklin Gothic Book" panose="020B0502020104020203"/>
                <a:ea typeface="+mn-ea"/>
                <a:cs typeface="+mn-cs"/>
              </a:rPr>
              <a:t>Johnson, Whittington, Scholes, Angwin, </a:t>
            </a:r>
            <a:r>
              <a:rPr kumimoji="0" lang="en-GB" altLang="en-US" sz="900" b="0" i="0" u="none" strike="noStrike" kern="1200" cap="all" spc="0" normalizeH="0" baseline="0" noProof="0" dirty="0" err="1">
                <a:ln>
                  <a:noFill/>
                </a:ln>
                <a:solidFill>
                  <a:prstClr val="black">
                    <a:lumMod val="75000"/>
                    <a:lumOff val="25000"/>
                  </a:prstClr>
                </a:solidFill>
                <a:effectLst/>
                <a:uLnTx/>
                <a:uFillTx/>
                <a:latin typeface="Franklin Gothic Book" panose="020B0502020104020203"/>
                <a:ea typeface="+mn-ea"/>
                <a:cs typeface="+mn-cs"/>
              </a:rPr>
              <a:t>Regner</a:t>
            </a:r>
            <a:r>
              <a:rPr kumimoji="0" lang="en-GB" altLang="en-US" sz="900" b="0" i="0" u="none" strike="noStrike" kern="1200" cap="all" spc="0" normalizeH="0" baseline="0" noProof="0" dirty="0">
                <a:ln>
                  <a:noFill/>
                </a:ln>
                <a:solidFill>
                  <a:prstClr val="black">
                    <a:lumMod val="75000"/>
                    <a:lumOff val="25000"/>
                  </a:prstClr>
                </a:solidFill>
                <a:effectLst/>
                <a:uLnTx/>
                <a:uFillTx/>
                <a:latin typeface="Franklin Gothic Book" panose="020B0502020104020203"/>
                <a:ea typeface="+mn-ea"/>
                <a:cs typeface="+mn-cs"/>
              </a:rPr>
              <a:t> (2017)</a:t>
            </a:r>
          </a:p>
        </p:txBody>
      </p:sp>
      <p:sp>
        <p:nvSpPr>
          <p:cNvPr id="5" name="Slide Number Placeholder 4">
            <a:extLst>
              <a:ext uri="{FF2B5EF4-FFF2-40B4-BE49-F238E27FC236}">
                <a16:creationId xmlns:a16="http://schemas.microsoft.com/office/drawing/2014/main" id="{A8271835-52D6-509A-7FF2-826F8AAAB994}"/>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A98EE3D-8CD1-4C3F-BD1C-C98C9596463C}" type="slidenum">
              <a:rPr kumimoji="0" lang="en-US" sz="900" b="0" i="0" u="none" strike="noStrike" kern="1200" cap="none" spc="0" normalizeH="0" baseline="0" noProof="0" smtClean="0">
                <a:ln>
                  <a:noFill/>
                </a:ln>
                <a:solidFill>
                  <a:prstClr val="black">
                    <a:lumMod val="75000"/>
                    <a:lumOff val="25000"/>
                  </a:prstClr>
                </a:solidFill>
                <a:effectLst/>
                <a:uLnTx/>
                <a:uFillTx/>
                <a:latin typeface="Franklin Gothic Book" panose="020B0502020104020203"/>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16</a:t>
            </a:fld>
            <a:endParaRPr kumimoji="0" lang="en-US" sz="900" b="0" i="0" u="none" strike="noStrike" kern="1200" cap="none" spc="0" normalizeH="0" baseline="0" noProof="0" dirty="0">
              <a:ln>
                <a:noFill/>
              </a:ln>
              <a:solidFill>
                <a:prstClr val="black">
                  <a:lumMod val="75000"/>
                  <a:lumOff val="25000"/>
                </a:prstClr>
              </a:solidFill>
              <a:effectLst/>
              <a:uLnTx/>
              <a:uFillTx/>
              <a:latin typeface="Franklin Gothic Book" panose="020B0502020104020203"/>
              <a:ea typeface="+mn-ea"/>
              <a:cs typeface="+mn-cs"/>
            </a:endParaRPr>
          </a:p>
        </p:txBody>
      </p:sp>
    </p:spTree>
    <p:extLst>
      <p:ext uri="{BB962C8B-B14F-4D97-AF65-F5344CB8AC3E}">
        <p14:creationId xmlns:p14="http://schemas.microsoft.com/office/powerpoint/2010/main" val="77956417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5" name="Rectangle 10">
            <a:extLst>
              <a:ext uri="{FF2B5EF4-FFF2-40B4-BE49-F238E27FC236}">
                <a16:creationId xmlns:a16="http://schemas.microsoft.com/office/drawing/2014/main" id="{1BB56EB9-078F-4952-AC1F-149C7A0AE4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Franklin Gothic Book" panose="020B0502020104020203"/>
              <a:ea typeface="+mn-ea"/>
              <a:cs typeface="+mn-cs"/>
            </a:endParaRPr>
          </a:p>
        </p:txBody>
      </p:sp>
      <p:sp>
        <p:nvSpPr>
          <p:cNvPr id="26" name="Rectangle 12">
            <a:extLst>
              <a:ext uri="{FF2B5EF4-FFF2-40B4-BE49-F238E27FC236}">
                <a16:creationId xmlns:a16="http://schemas.microsoft.com/office/drawing/2014/main" id="{D3772EE4-ED5E-4D3A-A306-B22CF866786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601200"/>
            <a:ext cx="3703320" cy="5789365"/>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2" name="Title 1">
            <a:extLst>
              <a:ext uri="{FF2B5EF4-FFF2-40B4-BE49-F238E27FC236}">
                <a16:creationId xmlns:a16="http://schemas.microsoft.com/office/drawing/2014/main" id="{0E124C15-257C-07CE-04A6-D9E9F73A1B09}"/>
              </a:ext>
            </a:extLst>
          </p:cNvPr>
          <p:cNvSpPr>
            <a:spLocks noGrp="1"/>
          </p:cNvSpPr>
          <p:nvPr>
            <p:ph type="title"/>
          </p:nvPr>
        </p:nvSpPr>
        <p:spPr>
          <a:xfrm>
            <a:off x="672280" y="944752"/>
            <a:ext cx="3259016" cy="1462692"/>
          </a:xfrm>
        </p:spPr>
        <p:txBody>
          <a:bodyPr>
            <a:normAutofit/>
          </a:bodyPr>
          <a:lstStyle/>
          <a:p>
            <a:pPr>
              <a:lnSpc>
                <a:spcPct val="90000"/>
              </a:lnSpc>
            </a:pPr>
            <a:r>
              <a:rPr lang="en-GB" sz="2400" dirty="0">
                <a:solidFill>
                  <a:srgbClr val="FFFFFF"/>
                </a:solidFill>
              </a:rPr>
              <a:t>PESTEL example</a:t>
            </a:r>
          </a:p>
        </p:txBody>
      </p:sp>
      <p:sp>
        <p:nvSpPr>
          <p:cNvPr id="27" name="Rectangle 14">
            <a:extLst>
              <a:ext uri="{FF2B5EF4-FFF2-40B4-BE49-F238E27FC236}">
                <a16:creationId xmlns:a16="http://schemas.microsoft.com/office/drawing/2014/main" id="{10058680-D07C-4893-B2B7-91543F18AB3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16">
            <a:extLst>
              <a:ext uri="{FF2B5EF4-FFF2-40B4-BE49-F238E27FC236}">
                <a16:creationId xmlns:a16="http://schemas.microsoft.com/office/drawing/2014/main" id="{7B42427A-0A1F-4A55-8705-D9179F1E0C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Franklin Gothic Book" panose="020B0502020104020203"/>
              <a:ea typeface="+mn-ea"/>
              <a:cs typeface="+mn-cs"/>
            </a:endParaRPr>
          </a:p>
        </p:txBody>
      </p:sp>
      <p:sp>
        <p:nvSpPr>
          <p:cNvPr id="29" name="Rectangle 18">
            <a:extLst>
              <a:ext uri="{FF2B5EF4-FFF2-40B4-BE49-F238E27FC236}">
                <a16:creationId xmlns:a16="http://schemas.microsoft.com/office/drawing/2014/main" id="{EE54A6FE-D8CB-48A3-900B-053D4EBD3B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42147" y="453643"/>
            <a:ext cx="3703320" cy="98554"/>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sp>
      <p:sp>
        <p:nvSpPr>
          <p:cNvPr id="30" name="Content Placeholder 2">
            <a:extLst>
              <a:ext uri="{FF2B5EF4-FFF2-40B4-BE49-F238E27FC236}">
                <a16:creationId xmlns:a16="http://schemas.microsoft.com/office/drawing/2014/main" id="{66D02545-15E5-FDEE-3001-301A21AB1B8F}"/>
              </a:ext>
            </a:extLst>
          </p:cNvPr>
          <p:cNvSpPr>
            <a:spLocks noGrp="1"/>
          </p:cNvSpPr>
          <p:nvPr>
            <p:ph idx="1"/>
          </p:nvPr>
        </p:nvSpPr>
        <p:spPr>
          <a:xfrm>
            <a:off x="671513" y="2536031"/>
            <a:ext cx="3123783" cy="3671936"/>
          </a:xfrm>
        </p:spPr>
        <p:txBody>
          <a:bodyPr anchor="t">
            <a:normAutofit/>
          </a:bodyPr>
          <a:lstStyle/>
          <a:p>
            <a:r>
              <a:rPr lang="en-GB" dirty="0">
                <a:solidFill>
                  <a:srgbClr val="FFFFFF"/>
                </a:solidFill>
              </a:rPr>
              <a:t>This is an example of PESTEL for the oil industry</a:t>
            </a:r>
          </a:p>
        </p:txBody>
      </p:sp>
      <p:sp>
        <p:nvSpPr>
          <p:cNvPr id="4" name="Footer Placeholder 3">
            <a:extLst>
              <a:ext uri="{FF2B5EF4-FFF2-40B4-BE49-F238E27FC236}">
                <a16:creationId xmlns:a16="http://schemas.microsoft.com/office/drawing/2014/main" id="{BACB75A4-596C-246E-7E0E-18A73822D189}"/>
              </a:ext>
            </a:extLst>
          </p:cNvPr>
          <p:cNvSpPr>
            <a:spLocks noGrp="1"/>
          </p:cNvSpPr>
          <p:nvPr>
            <p:ph type="ftr" sz="quarter" idx="11"/>
          </p:nvPr>
        </p:nvSpPr>
        <p:spPr>
          <a:xfrm>
            <a:off x="581192" y="6423914"/>
            <a:ext cx="6917210" cy="365125"/>
          </a:xfrm>
        </p:spPr>
        <p:txBody>
          <a:bodyPr>
            <a:normAutofit/>
          </a:bodyPr>
          <a:lstStyle/>
          <a:p>
            <a:pPr marL="0" marR="0" lvl="0" indent="0" algn="l" defTabSz="914400" rtl="0" eaLnBrk="1" fontAlgn="auto" latinLnBrk="0" hangingPunct="1">
              <a:lnSpc>
                <a:spcPct val="100000"/>
              </a:lnSpc>
              <a:spcBef>
                <a:spcPts val="0"/>
              </a:spcBef>
              <a:spcAft>
                <a:spcPts val="600"/>
              </a:spcAft>
              <a:buClrTx/>
              <a:buSzTx/>
              <a:buFontTx/>
              <a:buNone/>
              <a:tabLst/>
              <a:defRPr/>
            </a:pPr>
            <a:r>
              <a:rPr kumimoji="0" lang="en-GB" sz="900" b="0" i="0" u="none" strike="noStrike" kern="1200" cap="all" spc="0" normalizeH="0" baseline="0" noProof="0">
                <a:ln>
                  <a:noFill/>
                </a:ln>
                <a:solidFill>
                  <a:prstClr val="black">
                    <a:lumMod val="75000"/>
                    <a:lumOff val="25000"/>
                  </a:prstClr>
                </a:solidFill>
                <a:effectLst/>
                <a:uLnTx/>
                <a:uFillTx/>
                <a:latin typeface="Franklin Gothic Book" panose="020B0502020104020203"/>
                <a:ea typeface="+mn-ea"/>
                <a:cs typeface="+mn-cs"/>
              </a:rPr>
              <a:t>Johnson, Whittington, Scholes, Angwin, Regner (2017)</a:t>
            </a:r>
          </a:p>
        </p:txBody>
      </p:sp>
      <p:sp>
        <p:nvSpPr>
          <p:cNvPr id="5" name="Slide Number Placeholder 4">
            <a:extLst>
              <a:ext uri="{FF2B5EF4-FFF2-40B4-BE49-F238E27FC236}">
                <a16:creationId xmlns:a16="http://schemas.microsoft.com/office/drawing/2014/main" id="{4DE6670B-3EED-FECA-4B85-9BCBC80EA92D}"/>
              </a:ext>
            </a:extLst>
          </p:cNvPr>
          <p:cNvSpPr>
            <a:spLocks noGrp="1"/>
          </p:cNvSpPr>
          <p:nvPr>
            <p:ph type="sldNum" sz="quarter" idx="12"/>
          </p:nvPr>
        </p:nvSpPr>
        <p:spPr>
          <a:xfrm>
            <a:off x="10558300" y="6423914"/>
            <a:ext cx="1052510" cy="365125"/>
          </a:xfrm>
        </p:spPr>
        <p:txBody>
          <a:bodyPr>
            <a:normAutofit/>
          </a:bodyPr>
          <a:lstStyle/>
          <a:p>
            <a:pPr marL="0" marR="0" lvl="0" indent="0" algn="r" defTabSz="914400" rtl="0" eaLnBrk="1" fontAlgn="auto" latinLnBrk="0" hangingPunct="1">
              <a:lnSpc>
                <a:spcPct val="100000"/>
              </a:lnSpc>
              <a:spcBef>
                <a:spcPts val="0"/>
              </a:spcBef>
              <a:spcAft>
                <a:spcPts val="600"/>
              </a:spcAft>
              <a:buClrTx/>
              <a:buSzTx/>
              <a:buFontTx/>
              <a:buNone/>
              <a:tabLst/>
              <a:defRPr/>
            </a:pPr>
            <a:fld id="{3A98EE3D-8CD1-4C3F-BD1C-C98C9596463C}" type="slidenum">
              <a:rPr kumimoji="0" lang="en-US" sz="900" b="0" i="0" u="none" strike="noStrike" kern="1200" cap="none" spc="0" normalizeH="0" baseline="0" noProof="0">
                <a:ln>
                  <a:noFill/>
                </a:ln>
                <a:solidFill>
                  <a:prstClr val="black">
                    <a:lumMod val="75000"/>
                    <a:lumOff val="25000"/>
                  </a:prstClr>
                </a:solidFill>
                <a:effectLst/>
                <a:uLnTx/>
                <a:uFillTx/>
                <a:latin typeface="Franklin Gothic Book" panose="020B0502020104020203"/>
                <a:ea typeface="+mn-ea"/>
                <a:cs typeface="+mn-cs"/>
              </a:rPr>
              <a:pPr marL="0" marR="0" lvl="0" indent="0" algn="r" defTabSz="914400" rtl="0" eaLnBrk="1" fontAlgn="auto" latinLnBrk="0" hangingPunct="1">
                <a:lnSpc>
                  <a:spcPct val="100000"/>
                </a:lnSpc>
                <a:spcBef>
                  <a:spcPts val="0"/>
                </a:spcBef>
                <a:spcAft>
                  <a:spcPts val="600"/>
                </a:spcAft>
                <a:buClrTx/>
                <a:buSzTx/>
                <a:buFontTx/>
                <a:buNone/>
                <a:tabLst/>
                <a:defRPr/>
              </a:pPr>
              <a:t>17</a:t>
            </a:fld>
            <a:endParaRPr kumimoji="0" lang="en-US" sz="900" b="0" i="0" u="none" strike="noStrike" kern="1200" cap="none" spc="0" normalizeH="0" baseline="0" noProof="0">
              <a:ln>
                <a:noFill/>
              </a:ln>
              <a:solidFill>
                <a:prstClr val="black">
                  <a:lumMod val="75000"/>
                  <a:lumOff val="25000"/>
                </a:prstClr>
              </a:solidFill>
              <a:effectLst/>
              <a:uLnTx/>
              <a:uFillTx/>
              <a:latin typeface="Franklin Gothic Book" panose="020B0502020104020203"/>
              <a:ea typeface="+mn-ea"/>
              <a:cs typeface="+mn-cs"/>
            </a:endParaRPr>
          </a:p>
        </p:txBody>
      </p:sp>
      <p:pic>
        <p:nvPicPr>
          <p:cNvPr id="7" name="Picture 2" descr="Y:\08VOL4\Graphics\Powerpoint\PE_UK\PE528-JOHNSON\Final files\GIF\ch02\M02UF002.gif">
            <a:extLst>
              <a:ext uri="{FF2B5EF4-FFF2-40B4-BE49-F238E27FC236}">
                <a16:creationId xmlns:a16="http://schemas.microsoft.com/office/drawing/2014/main" id="{CAA45C3C-2CAD-26F7-4D12-941AE11224B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318630" y="885117"/>
            <a:ext cx="7727133" cy="50982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81754166"/>
      </p:ext>
    </p:extLst>
  </p:cSld>
  <p:clrMapOvr>
    <a:overrideClrMapping bg1="dk1" tx1="lt1" bg2="dk2" tx2="lt2" accent1="accent1" accent2="accent2" accent3="accent3" accent4="accent4" accent5="accent5" accent6="accent6" hlink="hlink" folHlink="folHlink"/>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FBB53F82-F191-4EEB-AB7B-F69E634FA3E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Franklin Gothic Book" panose="020B0502020104020203"/>
              <a:ea typeface="+mn-ea"/>
              <a:cs typeface="+mn-cs"/>
            </a:endParaRPr>
          </a:p>
        </p:txBody>
      </p:sp>
      <p:sp>
        <p:nvSpPr>
          <p:cNvPr id="2" name="Title 1">
            <a:extLst>
              <a:ext uri="{FF2B5EF4-FFF2-40B4-BE49-F238E27FC236}">
                <a16:creationId xmlns:a16="http://schemas.microsoft.com/office/drawing/2014/main" id="{F9EBEE3C-DDCD-7E9E-D5C1-9E3B37C855DE}"/>
              </a:ext>
            </a:extLst>
          </p:cNvPr>
          <p:cNvSpPr>
            <a:spLocks noGrp="1"/>
          </p:cNvSpPr>
          <p:nvPr>
            <p:ph type="title"/>
          </p:nvPr>
        </p:nvSpPr>
        <p:spPr>
          <a:xfrm>
            <a:off x="581192" y="702156"/>
            <a:ext cx="11029616" cy="1188720"/>
          </a:xfrm>
        </p:spPr>
        <p:txBody>
          <a:bodyPr>
            <a:normAutofit/>
          </a:bodyPr>
          <a:lstStyle/>
          <a:p>
            <a:r>
              <a:rPr lang="en-GB" dirty="0"/>
              <a:t>Pestel analysis – using amazon as an example</a:t>
            </a:r>
          </a:p>
        </p:txBody>
      </p:sp>
      <p:sp>
        <p:nvSpPr>
          <p:cNvPr id="13" name="Rectangle 12">
            <a:extLst>
              <a:ext uri="{FF2B5EF4-FFF2-40B4-BE49-F238E27FC236}">
                <a16:creationId xmlns:a16="http://schemas.microsoft.com/office/drawing/2014/main" id="{8616AA08-3831-473D-B61B-89484A33CF6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15" name="Rectangle 14">
            <a:extLst>
              <a:ext uri="{FF2B5EF4-FFF2-40B4-BE49-F238E27FC236}">
                <a16:creationId xmlns:a16="http://schemas.microsoft.com/office/drawing/2014/main" id="{8431B918-3A1C-46BA-9430-CAD97D9DA0F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17" name="Rectangle 16">
            <a:extLst>
              <a:ext uri="{FF2B5EF4-FFF2-40B4-BE49-F238E27FC236}">
                <a16:creationId xmlns:a16="http://schemas.microsoft.com/office/drawing/2014/main" id="{8400935A-2F82-4DC4-A4E1-E12EFB8C27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42147" y="453643"/>
            <a:ext cx="3703320" cy="98554"/>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sp>
      <p:sp>
        <p:nvSpPr>
          <p:cNvPr id="19" name="Rectangle 18">
            <a:extLst>
              <a:ext uri="{FF2B5EF4-FFF2-40B4-BE49-F238E27FC236}">
                <a16:creationId xmlns:a16="http://schemas.microsoft.com/office/drawing/2014/main" id="{A3D5D599-1CAE-4C92-B5AE-8E51AF6D47C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3" y="2180496"/>
            <a:ext cx="5404639" cy="4045683"/>
          </a:xfrm>
          <a:prstGeom prst="rect">
            <a:avLst/>
          </a:prstGeom>
          <a:solidFill>
            <a:schemeClr val="bg1"/>
          </a:solidFill>
          <a:ln w="38100">
            <a:solidFill>
              <a:srgbClr val="46535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Franklin Gothic Book" panose="020B0502020104020203"/>
              <a:ea typeface="+mn-ea"/>
              <a:cs typeface="+mn-cs"/>
            </a:endParaRPr>
          </a:p>
        </p:txBody>
      </p:sp>
      <p:pic>
        <p:nvPicPr>
          <p:cNvPr id="6" name="Picture 5">
            <a:extLst>
              <a:ext uri="{FF2B5EF4-FFF2-40B4-BE49-F238E27FC236}">
                <a16:creationId xmlns:a16="http://schemas.microsoft.com/office/drawing/2014/main" id="{291E2241-1538-D05A-3EB3-E954C074424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452372" y="2499053"/>
            <a:ext cx="3405393" cy="3405393"/>
          </a:xfrm>
          <a:prstGeom prst="rect">
            <a:avLst/>
          </a:prstGeom>
        </p:spPr>
      </p:pic>
      <p:sp>
        <p:nvSpPr>
          <p:cNvPr id="3" name="Content Placeholder 2">
            <a:extLst>
              <a:ext uri="{FF2B5EF4-FFF2-40B4-BE49-F238E27FC236}">
                <a16:creationId xmlns:a16="http://schemas.microsoft.com/office/drawing/2014/main" id="{18454373-1A0F-64EE-BFA0-361EE26D6722}"/>
              </a:ext>
            </a:extLst>
          </p:cNvPr>
          <p:cNvSpPr>
            <a:spLocks noGrp="1"/>
          </p:cNvSpPr>
          <p:nvPr>
            <p:ph idx="1"/>
          </p:nvPr>
        </p:nvSpPr>
        <p:spPr>
          <a:xfrm>
            <a:off x="6335805" y="2180496"/>
            <a:ext cx="5275001" cy="4045683"/>
          </a:xfrm>
        </p:spPr>
        <p:txBody>
          <a:bodyPr>
            <a:normAutofit/>
          </a:bodyPr>
          <a:lstStyle/>
          <a:p>
            <a:r>
              <a:rPr lang="en-GB" dirty="0"/>
              <a:t>Two Teachers</a:t>
            </a:r>
          </a:p>
          <a:p>
            <a:r>
              <a:rPr lang="en-GB" dirty="0">
                <a:hlinkClick r:id="rId3"/>
              </a:rPr>
              <a:t>https://youtu.be/F0KQ-h6v3-s</a:t>
            </a:r>
            <a:endParaRPr lang="en-GB" dirty="0"/>
          </a:p>
          <a:p>
            <a:endParaRPr lang="en-GB" dirty="0"/>
          </a:p>
        </p:txBody>
      </p:sp>
      <p:sp>
        <p:nvSpPr>
          <p:cNvPr id="4" name="Footer Placeholder 3">
            <a:extLst>
              <a:ext uri="{FF2B5EF4-FFF2-40B4-BE49-F238E27FC236}">
                <a16:creationId xmlns:a16="http://schemas.microsoft.com/office/drawing/2014/main" id="{CDDECC10-77B6-D3CE-B6BD-8F23F410FE8D}"/>
              </a:ext>
            </a:extLst>
          </p:cNvPr>
          <p:cNvSpPr>
            <a:spLocks noGrp="1"/>
          </p:cNvSpPr>
          <p:nvPr>
            <p:ph type="ftr" sz="quarter" idx="11"/>
          </p:nvPr>
        </p:nvSpPr>
        <p:spPr>
          <a:xfrm>
            <a:off x="581192" y="6400800"/>
            <a:ext cx="6917210" cy="365125"/>
          </a:xfrm>
        </p:spPr>
        <p:txBody>
          <a:bodyPr>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900" b="0" i="0" u="none" strike="noStrike" kern="1200" cap="all" spc="0" normalizeH="0" baseline="0" noProof="0">
              <a:ln>
                <a:noFill/>
              </a:ln>
              <a:solidFill>
                <a:srgbClr val="3885DA"/>
              </a:solidFill>
              <a:effectLst/>
              <a:uLnTx/>
              <a:uFillTx/>
              <a:latin typeface="Franklin Gothic Book" panose="020B0502020104020203"/>
              <a:ea typeface="+mn-ea"/>
              <a:cs typeface="+mn-cs"/>
            </a:endParaRPr>
          </a:p>
        </p:txBody>
      </p:sp>
      <p:sp>
        <p:nvSpPr>
          <p:cNvPr id="5" name="Slide Number Placeholder 4">
            <a:extLst>
              <a:ext uri="{FF2B5EF4-FFF2-40B4-BE49-F238E27FC236}">
                <a16:creationId xmlns:a16="http://schemas.microsoft.com/office/drawing/2014/main" id="{713D3442-880C-3F92-5B53-779107CACCD7}"/>
              </a:ext>
            </a:extLst>
          </p:cNvPr>
          <p:cNvSpPr>
            <a:spLocks noGrp="1"/>
          </p:cNvSpPr>
          <p:nvPr>
            <p:ph type="sldNum" sz="quarter" idx="12"/>
          </p:nvPr>
        </p:nvSpPr>
        <p:spPr>
          <a:xfrm>
            <a:off x="10558300" y="6400800"/>
            <a:ext cx="1052508" cy="365125"/>
          </a:xfrm>
        </p:spPr>
        <p:txBody>
          <a:bodyPr>
            <a:normAutofit/>
          </a:bodyPr>
          <a:lstStyle/>
          <a:p>
            <a:pPr marL="0" marR="0" lvl="0" indent="0" algn="r" defTabSz="914400" rtl="0" eaLnBrk="1" fontAlgn="auto" latinLnBrk="0" hangingPunct="1">
              <a:lnSpc>
                <a:spcPct val="100000"/>
              </a:lnSpc>
              <a:spcBef>
                <a:spcPts val="0"/>
              </a:spcBef>
              <a:spcAft>
                <a:spcPts val="600"/>
              </a:spcAft>
              <a:buClrTx/>
              <a:buSzTx/>
              <a:buFontTx/>
              <a:buNone/>
              <a:tabLst/>
              <a:defRPr/>
            </a:pPr>
            <a:fld id="{3A98EE3D-8CD1-4C3F-BD1C-C98C9596463C}" type="slidenum">
              <a:rPr kumimoji="0" lang="en-US" sz="900" b="0" i="0" u="none" strike="noStrike" kern="1200" cap="none" spc="0" normalizeH="0" baseline="0" noProof="0" smtClean="0">
                <a:ln>
                  <a:noFill/>
                </a:ln>
                <a:solidFill>
                  <a:srgbClr val="3885DA"/>
                </a:solidFill>
                <a:effectLst/>
                <a:uLnTx/>
                <a:uFillTx/>
                <a:latin typeface="Franklin Gothic Book" panose="020B0502020104020203"/>
                <a:ea typeface="+mn-ea"/>
                <a:cs typeface="+mn-cs"/>
              </a:rPr>
              <a:pPr marL="0" marR="0" lvl="0" indent="0" algn="r" defTabSz="914400" rtl="0" eaLnBrk="1" fontAlgn="auto" latinLnBrk="0" hangingPunct="1">
                <a:lnSpc>
                  <a:spcPct val="100000"/>
                </a:lnSpc>
                <a:spcBef>
                  <a:spcPts val="0"/>
                </a:spcBef>
                <a:spcAft>
                  <a:spcPts val="600"/>
                </a:spcAft>
                <a:buClrTx/>
                <a:buSzTx/>
                <a:buFontTx/>
                <a:buNone/>
                <a:tabLst/>
                <a:defRPr/>
              </a:pPr>
              <a:t>18</a:t>
            </a:fld>
            <a:endParaRPr kumimoji="0" lang="en-US" sz="900" b="0" i="0" u="none" strike="noStrike" kern="1200" cap="none" spc="0" normalizeH="0" baseline="0" noProof="0">
              <a:ln>
                <a:noFill/>
              </a:ln>
              <a:solidFill>
                <a:srgbClr val="3885DA"/>
              </a:solidFill>
              <a:effectLst/>
              <a:uLnTx/>
              <a:uFillTx/>
              <a:latin typeface="Franklin Gothic Book" panose="020B0502020104020203"/>
              <a:ea typeface="+mn-ea"/>
              <a:cs typeface="+mn-cs"/>
            </a:endParaRPr>
          </a:p>
        </p:txBody>
      </p:sp>
    </p:spTree>
    <p:extLst>
      <p:ext uri="{BB962C8B-B14F-4D97-AF65-F5344CB8AC3E}">
        <p14:creationId xmlns:p14="http://schemas.microsoft.com/office/powerpoint/2010/main" val="10328934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1BB56EB9-078F-4952-AC1F-149C7A0AE4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Franklin Gothic Book" panose="020B0502020104020203"/>
              <a:ea typeface="+mn-ea"/>
              <a:cs typeface="+mn-cs"/>
            </a:endParaRPr>
          </a:p>
        </p:txBody>
      </p:sp>
      <p:sp>
        <p:nvSpPr>
          <p:cNvPr id="13" name="Rectangle 12">
            <a:extLst>
              <a:ext uri="{FF2B5EF4-FFF2-40B4-BE49-F238E27FC236}">
                <a16:creationId xmlns:a16="http://schemas.microsoft.com/office/drawing/2014/main" id="{D3772EE4-ED5E-4D3A-A306-B22CF866786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601200"/>
            <a:ext cx="3703320" cy="5789365"/>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2" name="Title 1">
            <a:extLst>
              <a:ext uri="{FF2B5EF4-FFF2-40B4-BE49-F238E27FC236}">
                <a16:creationId xmlns:a16="http://schemas.microsoft.com/office/drawing/2014/main" id="{6037C179-224E-9CB4-4192-20D745B62609}"/>
              </a:ext>
            </a:extLst>
          </p:cNvPr>
          <p:cNvSpPr>
            <a:spLocks noGrp="1"/>
          </p:cNvSpPr>
          <p:nvPr>
            <p:ph type="title"/>
          </p:nvPr>
        </p:nvSpPr>
        <p:spPr>
          <a:xfrm>
            <a:off x="672280" y="944752"/>
            <a:ext cx="3259016" cy="1123844"/>
          </a:xfrm>
        </p:spPr>
        <p:txBody>
          <a:bodyPr>
            <a:normAutofit/>
          </a:bodyPr>
          <a:lstStyle/>
          <a:p>
            <a:r>
              <a:rPr lang="en-GB" dirty="0">
                <a:solidFill>
                  <a:srgbClr val="FFFFFF"/>
                </a:solidFill>
              </a:rPr>
              <a:t>The micro environment</a:t>
            </a:r>
          </a:p>
        </p:txBody>
      </p:sp>
      <p:sp>
        <p:nvSpPr>
          <p:cNvPr id="15" name="Rectangle 14">
            <a:extLst>
              <a:ext uri="{FF2B5EF4-FFF2-40B4-BE49-F238E27FC236}">
                <a16:creationId xmlns:a16="http://schemas.microsoft.com/office/drawing/2014/main" id="{10058680-D07C-4893-B2B7-91543F18AB3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17" name="Rectangle 16">
            <a:extLst>
              <a:ext uri="{FF2B5EF4-FFF2-40B4-BE49-F238E27FC236}">
                <a16:creationId xmlns:a16="http://schemas.microsoft.com/office/drawing/2014/main" id="{7B42427A-0A1F-4A55-8705-D9179F1E0C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Franklin Gothic Book" panose="020B0502020104020203"/>
              <a:ea typeface="+mn-ea"/>
              <a:cs typeface="+mn-cs"/>
            </a:endParaRPr>
          </a:p>
        </p:txBody>
      </p:sp>
      <p:sp>
        <p:nvSpPr>
          <p:cNvPr id="19" name="Rectangle 18">
            <a:extLst>
              <a:ext uri="{FF2B5EF4-FFF2-40B4-BE49-F238E27FC236}">
                <a16:creationId xmlns:a16="http://schemas.microsoft.com/office/drawing/2014/main" id="{EE54A6FE-D8CB-48A3-900B-053D4EBD3B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42147" y="453643"/>
            <a:ext cx="3703320" cy="98554"/>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sp>
      <p:sp>
        <p:nvSpPr>
          <p:cNvPr id="3" name="Content Placeholder 2">
            <a:extLst>
              <a:ext uri="{FF2B5EF4-FFF2-40B4-BE49-F238E27FC236}">
                <a16:creationId xmlns:a16="http://schemas.microsoft.com/office/drawing/2014/main" id="{E448F38F-1E11-F3E5-31E3-8829F6832AB9}"/>
              </a:ext>
            </a:extLst>
          </p:cNvPr>
          <p:cNvSpPr>
            <a:spLocks noGrp="1"/>
          </p:cNvSpPr>
          <p:nvPr>
            <p:ph idx="1"/>
          </p:nvPr>
        </p:nvSpPr>
        <p:spPr>
          <a:xfrm>
            <a:off x="671513" y="2536031"/>
            <a:ext cx="3123783" cy="3671936"/>
          </a:xfrm>
        </p:spPr>
        <p:txBody>
          <a:bodyPr anchor="t">
            <a:normAutofit/>
          </a:bodyPr>
          <a:lstStyle/>
          <a:p>
            <a:r>
              <a:rPr lang="en-GB">
                <a:solidFill>
                  <a:srgbClr val="FFFFFF"/>
                </a:solidFill>
              </a:rPr>
              <a:t>The Business Environment consists of several layers, with the organisation in the centre</a:t>
            </a:r>
            <a:endParaRPr lang="en-GB" dirty="0">
              <a:solidFill>
                <a:srgbClr val="FFFFFF"/>
              </a:solidFill>
            </a:endParaRPr>
          </a:p>
        </p:txBody>
      </p:sp>
      <p:sp>
        <p:nvSpPr>
          <p:cNvPr id="4" name="Footer Placeholder 3">
            <a:extLst>
              <a:ext uri="{FF2B5EF4-FFF2-40B4-BE49-F238E27FC236}">
                <a16:creationId xmlns:a16="http://schemas.microsoft.com/office/drawing/2014/main" id="{C5058922-2B72-77C1-AFFB-283F4838F97E}"/>
              </a:ext>
            </a:extLst>
          </p:cNvPr>
          <p:cNvSpPr>
            <a:spLocks noGrp="1"/>
          </p:cNvSpPr>
          <p:nvPr>
            <p:ph type="ftr" sz="quarter" idx="11"/>
          </p:nvPr>
        </p:nvSpPr>
        <p:spPr>
          <a:xfrm>
            <a:off x="581192" y="6423914"/>
            <a:ext cx="6917210" cy="365125"/>
          </a:xfrm>
        </p:spPr>
        <p:txBody>
          <a:bodyPr>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all" spc="0" normalizeH="0" baseline="0" noProof="0" dirty="0">
                <a:ln>
                  <a:noFill/>
                </a:ln>
                <a:solidFill>
                  <a:prstClr val="black">
                    <a:lumMod val="75000"/>
                    <a:lumOff val="25000"/>
                  </a:prstClr>
                </a:solidFill>
                <a:effectLst/>
                <a:uLnTx/>
                <a:uFillTx/>
                <a:latin typeface="Franklin Gothic Book" panose="020B0502020104020203"/>
                <a:ea typeface="+mn-ea"/>
                <a:cs typeface="+mn-cs"/>
              </a:rPr>
              <a:t>Chartered Institute of Marketing 2020</a:t>
            </a:r>
          </a:p>
        </p:txBody>
      </p:sp>
      <p:sp>
        <p:nvSpPr>
          <p:cNvPr id="5" name="Slide Number Placeholder 4">
            <a:extLst>
              <a:ext uri="{FF2B5EF4-FFF2-40B4-BE49-F238E27FC236}">
                <a16:creationId xmlns:a16="http://schemas.microsoft.com/office/drawing/2014/main" id="{1262966D-1618-EECE-79FF-604FEE97516E}"/>
              </a:ext>
            </a:extLst>
          </p:cNvPr>
          <p:cNvSpPr>
            <a:spLocks noGrp="1"/>
          </p:cNvSpPr>
          <p:nvPr>
            <p:ph type="sldNum" sz="quarter" idx="12"/>
          </p:nvPr>
        </p:nvSpPr>
        <p:spPr>
          <a:xfrm>
            <a:off x="10558300" y="6423914"/>
            <a:ext cx="1052510" cy="365125"/>
          </a:xfrm>
        </p:spPr>
        <p:txBody>
          <a:bodyPr>
            <a:normAutofit/>
          </a:bodyPr>
          <a:lstStyle/>
          <a:p>
            <a:pPr marL="0" marR="0" lvl="0" indent="0" algn="r" defTabSz="914400" rtl="0" eaLnBrk="1" fontAlgn="auto" latinLnBrk="0" hangingPunct="1">
              <a:lnSpc>
                <a:spcPct val="100000"/>
              </a:lnSpc>
              <a:spcBef>
                <a:spcPts val="0"/>
              </a:spcBef>
              <a:spcAft>
                <a:spcPts val="600"/>
              </a:spcAft>
              <a:buClrTx/>
              <a:buSzTx/>
              <a:buFontTx/>
              <a:buNone/>
              <a:tabLst/>
              <a:defRPr/>
            </a:pPr>
            <a:fld id="{3A98EE3D-8CD1-4C3F-BD1C-C98C9596463C}" type="slidenum">
              <a:rPr kumimoji="0" lang="en-US" sz="900" b="0" i="0" u="none" strike="noStrike" kern="1200" cap="none" spc="0" normalizeH="0" baseline="0" noProof="0" smtClean="0">
                <a:ln>
                  <a:noFill/>
                </a:ln>
                <a:solidFill>
                  <a:prstClr val="black">
                    <a:lumMod val="75000"/>
                    <a:lumOff val="25000"/>
                  </a:prstClr>
                </a:solidFill>
                <a:effectLst/>
                <a:uLnTx/>
                <a:uFillTx/>
                <a:latin typeface="Franklin Gothic Book" panose="020B0502020104020203"/>
                <a:ea typeface="+mn-ea"/>
                <a:cs typeface="+mn-cs"/>
              </a:rPr>
              <a:pPr marL="0" marR="0" lvl="0" indent="0" algn="r" defTabSz="914400" rtl="0" eaLnBrk="1" fontAlgn="auto" latinLnBrk="0" hangingPunct="1">
                <a:lnSpc>
                  <a:spcPct val="100000"/>
                </a:lnSpc>
                <a:spcBef>
                  <a:spcPts val="0"/>
                </a:spcBef>
                <a:spcAft>
                  <a:spcPts val="600"/>
                </a:spcAft>
                <a:buClrTx/>
                <a:buSzTx/>
                <a:buFontTx/>
                <a:buNone/>
                <a:tabLst/>
                <a:defRPr/>
              </a:pPr>
              <a:t>19</a:t>
            </a:fld>
            <a:endParaRPr kumimoji="0" lang="en-US" sz="900" b="0" i="0" u="none" strike="noStrike" kern="1200" cap="none" spc="0" normalizeH="0" baseline="0" noProof="0">
              <a:ln>
                <a:noFill/>
              </a:ln>
              <a:solidFill>
                <a:prstClr val="black">
                  <a:lumMod val="75000"/>
                  <a:lumOff val="25000"/>
                </a:prstClr>
              </a:solidFill>
              <a:effectLst/>
              <a:uLnTx/>
              <a:uFillTx/>
              <a:latin typeface="Franklin Gothic Book" panose="020B0502020104020203"/>
              <a:ea typeface="+mn-ea"/>
              <a:cs typeface="+mn-cs"/>
            </a:endParaRPr>
          </a:p>
        </p:txBody>
      </p:sp>
      <p:sp>
        <p:nvSpPr>
          <p:cNvPr id="7" name="TextBox 6">
            <a:extLst>
              <a:ext uri="{FF2B5EF4-FFF2-40B4-BE49-F238E27FC236}">
                <a16:creationId xmlns:a16="http://schemas.microsoft.com/office/drawing/2014/main" id="{759EDCE1-CE04-48DE-F5C4-1A3675FE3E68}"/>
              </a:ext>
            </a:extLst>
          </p:cNvPr>
          <p:cNvSpPr txBox="1"/>
          <p:nvPr/>
        </p:nvSpPr>
        <p:spPr>
          <a:xfrm>
            <a:off x="4374833" y="1280160"/>
            <a:ext cx="6943407" cy="3970318"/>
          </a:xfrm>
          <a:prstGeom prst="rect">
            <a:avLst/>
          </a:prstGeom>
          <a:noFill/>
        </p:spPr>
        <p:txBody>
          <a:bodyPr wrap="square">
            <a:spAutoFit/>
          </a:bodyPr>
          <a:lstStyle/>
          <a:p>
            <a:r>
              <a:rPr lang="en-GB" sz="2800" b="0" i="0" dirty="0">
                <a:solidFill>
                  <a:schemeClr val="bg1"/>
                </a:solidFill>
                <a:effectLst/>
                <a:latin typeface="-apple-system"/>
              </a:rPr>
              <a:t>Micro environment refers to the environment which is in direct contact with company and affects the routine activities of business straight away. </a:t>
            </a:r>
          </a:p>
          <a:p>
            <a:endParaRPr lang="en-GB" sz="2800" dirty="0">
              <a:solidFill>
                <a:schemeClr val="bg1"/>
              </a:solidFill>
              <a:latin typeface="-apple-system"/>
            </a:endParaRPr>
          </a:p>
          <a:p>
            <a:r>
              <a:rPr lang="en-GB" sz="2800" b="0" i="0" dirty="0">
                <a:solidFill>
                  <a:schemeClr val="bg1"/>
                </a:solidFill>
                <a:effectLst/>
                <a:latin typeface="-apple-system"/>
              </a:rPr>
              <a:t>It is a collection of forces or factors that are close to the organization and can influence the performance as well as the day to day activities of the firm.</a:t>
            </a:r>
            <a:endParaRPr lang="en-GB" sz="2800" dirty="0">
              <a:solidFill>
                <a:schemeClr val="bg1"/>
              </a:solidFill>
            </a:endParaRPr>
          </a:p>
        </p:txBody>
      </p:sp>
    </p:spTree>
    <p:extLst>
      <p:ext uri="{BB962C8B-B14F-4D97-AF65-F5344CB8AC3E}">
        <p14:creationId xmlns:p14="http://schemas.microsoft.com/office/powerpoint/2010/main" val="931048777"/>
      </p:ext>
    </p:extLst>
  </p:cSld>
  <p:clrMapOvr>
    <a:overrideClrMapping bg1="dk1" tx1="lt1" bg2="dk2" tx2="lt2" accent1="accent1" accent2="accent2" accent3="accent3" accent4="accent4" accent5="accent5" accent6="accent6" hlink="hlink" folHlink="folHlink"/>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46" name="Rectangle 1045">
            <a:extLst>
              <a:ext uri="{FF2B5EF4-FFF2-40B4-BE49-F238E27FC236}">
                <a16:creationId xmlns:a16="http://schemas.microsoft.com/office/drawing/2014/main" id="{E9751CB9-7B25-4EB8-9A6F-82F822549F1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48" name="Rectangle 1047">
            <a:extLst>
              <a:ext uri="{FF2B5EF4-FFF2-40B4-BE49-F238E27FC236}">
                <a16:creationId xmlns:a16="http://schemas.microsoft.com/office/drawing/2014/main" id="{E1317383-CF3B-4B02-9512-BECBEF6362A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1050" name="Rectangle 1049">
            <a:extLst>
              <a:ext uri="{FF2B5EF4-FFF2-40B4-BE49-F238E27FC236}">
                <a16:creationId xmlns:a16="http://schemas.microsoft.com/office/drawing/2014/main" id="{B1D4C7A0-6DF2-4F2D-A45D-F111582974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1052" name="Rectangle 1051">
            <a:extLst>
              <a:ext uri="{FF2B5EF4-FFF2-40B4-BE49-F238E27FC236}">
                <a16:creationId xmlns:a16="http://schemas.microsoft.com/office/drawing/2014/main" id="{DBF3943D-BCB6-4B31-809D-A005686483B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42147" y="453643"/>
            <a:ext cx="3703320" cy="98554"/>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sp>
      <p:sp>
        <p:nvSpPr>
          <p:cNvPr id="1054" name="Rectangle 1053">
            <a:extLst>
              <a:ext uri="{FF2B5EF4-FFF2-40B4-BE49-F238E27FC236}">
                <a16:creationId xmlns:a16="http://schemas.microsoft.com/office/drawing/2014/main" id="{39373A6F-2E1F-4613-8E1D-D68057D29F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2377" y="601200"/>
            <a:ext cx="3707477" cy="5624979"/>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2" name="Title 1">
            <a:extLst>
              <a:ext uri="{FF2B5EF4-FFF2-40B4-BE49-F238E27FC236}">
                <a16:creationId xmlns:a16="http://schemas.microsoft.com/office/drawing/2014/main" id="{6037C179-224E-9CB4-4192-20D745B62609}"/>
              </a:ext>
            </a:extLst>
          </p:cNvPr>
          <p:cNvSpPr>
            <a:spLocks noGrp="1"/>
          </p:cNvSpPr>
          <p:nvPr>
            <p:ph type="title"/>
          </p:nvPr>
        </p:nvSpPr>
        <p:spPr>
          <a:xfrm>
            <a:off x="601255" y="702155"/>
            <a:ext cx="3409783" cy="1300365"/>
          </a:xfrm>
        </p:spPr>
        <p:txBody>
          <a:bodyPr>
            <a:normAutofit/>
          </a:bodyPr>
          <a:lstStyle/>
          <a:p>
            <a:r>
              <a:rPr lang="en-GB" dirty="0">
                <a:solidFill>
                  <a:srgbClr val="FFFFFF"/>
                </a:solidFill>
              </a:rPr>
              <a:t>The micro environment</a:t>
            </a:r>
          </a:p>
        </p:txBody>
      </p:sp>
      <p:sp>
        <p:nvSpPr>
          <p:cNvPr id="3" name="Content Placeholder 2">
            <a:extLst>
              <a:ext uri="{FF2B5EF4-FFF2-40B4-BE49-F238E27FC236}">
                <a16:creationId xmlns:a16="http://schemas.microsoft.com/office/drawing/2014/main" id="{E448F38F-1E11-F3E5-31E3-8829F6832AB9}"/>
              </a:ext>
            </a:extLst>
          </p:cNvPr>
          <p:cNvSpPr>
            <a:spLocks noGrp="1"/>
          </p:cNvSpPr>
          <p:nvPr>
            <p:ph idx="1"/>
          </p:nvPr>
        </p:nvSpPr>
        <p:spPr>
          <a:xfrm>
            <a:off x="601255" y="2177143"/>
            <a:ext cx="3409782" cy="2039258"/>
          </a:xfrm>
        </p:spPr>
        <p:txBody>
          <a:bodyPr>
            <a:normAutofit/>
          </a:bodyPr>
          <a:lstStyle/>
          <a:p>
            <a:r>
              <a:rPr lang="en-GB" sz="2400" dirty="0">
                <a:solidFill>
                  <a:srgbClr val="FFFFFF"/>
                </a:solidFill>
                <a:latin typeface="-apple-system"/>
              </a:rPr>
              <a:t>C</a:t>
            </a:r>
            <a:r>
              <a:rPr lang="en-GB" sz="2400" b="0" i="0" dirty="0">
                <a:solidFill>
                  <a:srgbClr val="FFFFFF"/>
                </a:solidFill>
                <a:effectLst/>
                <a:latin typeface="-apple-system"/>
              </a:rPr>
              <a:t>omponents of the Micro </a:t>
            </a:r>
            <a:r>
              <a:rPr lang="en-GB" sz="2400" dirty="0">
                <a:solidFill>
                  <a:srgbClr val="FFFFFF"/>
                </a:solidFill>
                <a:latin typeface="-apple-system"/>
              </a:rPr>
              <a:t>E</a:t>
            </a:r>
            <a:r>
              <a:rPr lang="en-GB" sz="2400" b="0" i="0" dirty="0">
                <a:solidFill>
                  <a:srgbClr val="FFFFFF"/>
                </a:solidFill>
                <a:effectLst/>
                <a:latin typeface="-apple-system"/>
              </a:rPr>
              <a:t>nvironment </a:t>
            </a:r>
            <a:endParaRPr lang="en-GB" sz="2400" dirty="0">
              <a:solidFill>
                <a:srgbClr val="FFFFFF"/>
              </a:solidFill>
            </a:endParaRPr>
          </a:p>
        </p:txBody>
      </p:sp>
      <p:pic>
        <p:nvPicPr>
          <p:cNvPr id="1030" name="Picture 6" descr="The micro environment of Business – indiafreenotes">
            <a:extLst>
              <a:ext uri="{FF2B5EF4-FFF2-40B4-BE49-F238E27FC236}">
                <a16:creationId xmlns:a16="http://schemas.microsoft.com/office/drawing/2014/main" id="{EC158C02-9F0C-90D2-D0D6-973C3DE68628}"/>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4308731" y="702155"/>
            <a:ext cx="7436735" cy="5858965"/>
          </a:xfrm>
          <a:prstGeom prst="rect">
            <a:avLst/>
          </a:prstGeom>
          <a:noFill/>
          <a:extLst>
            <a:ext uri="{909E8E84-426E-40DD-AFC4-6F175D3DCCD1}">
              <a14:hiddenFill xmlns:a14="http://schemas.microsoft.com/office/drawing/2010/main">
                <a:solidFill>
                  <a:srgbClr val="FFFFFF"/>
                </a:solidFill>
              </a14:hiddenFill>
            </a:ext>
          </a:extLst>
        </p:spPr>
      </p:pic>
      <p:sp>
        <p:nvSpPr>
          <p:cNvPr id="4" name="Footer Placeholder 3">
            <a:extLst>
              <a:ext uri="{FF2B5EF4-FFF2-40B4-BE49-F238E27FC236}">
                <a16:creationId xmlns:a16="http://schemas.microsoft.com/office/drawing/2014/main" id="{C5058922-2B72-77C1-AFFB-283F4838F97E}"/>
              </a:ext>
            </a:extLst>
          </p:cNvPr>
          <p:cNvSpPr>
            <a:spLocks noGrp="1"/>
          </p:cNvSpPr>
          <p:nvPr>
            <p:ph type="ftr" sz="quarter" idx="11"/>
          </p:nvPr>
        </p:nvSpPr>
        <p:spPr>
          <a:xfrm>
            <a:off x="581192" y="6400800"/>
            <a:ext cx="6917210" cy="365125"/>
          </a:xfrm>
        </p:spPr>
        <p:txBody>
          <a:bodyPr>
            <a:normAutofit/>
          </a:bodyPr>
          <a:lstStyle/>
          <a:p>
            <a:pPr marL="0" marR="0" lvl="0" indent="0" defTabSz="914400" rtl="0" eaLnBrk="1" fontAlgn="auto" latinLnBrk="0" hangingPunct="1">
              <a:spcBef>
                <a:spcPts val="0"/>
              </a:spcBef>
              <a:spcAft>
                <a:spcPts val="600"/>
              </a:spcAft>
              <a:buClrTx/>
              <a:buSzTx/>
              <a:buFontTx/>
              <a:buNone/>
              <a:tabLst/>
              <a:defRPr/>
            </a:pPr>
            <a:r>
              <a:rPr kumimoji="0" lang="en-US" b="0" i="0" u="none" strike="noStrike" kern="1200" cap="all" spc="0" normalizeH="0" baseline="0" noProof="0">
                <a:ln>
                  <a:noFill/>
                </a:ln>
                <a:solidFill>
                  <a:srgbClr val="FF3000"/>
                </a:solidFill>
                <a:effectLst/>
                <a:uLnTx/>
                <a:uFillTx/>
                <a:latin typeface="Franklin Gothic Book" panose="020B0502020104020203"/>
                <a:ea typeface="+mn-ea"/>
                <a:cs typeface="+mn-cs"/>
              </a:rPr>
              <a:t>Chartered Institute of Marketing 2020</a:t>
            </a:r>
          </a:p>
        </p:txBody>
      </p:sp>
      <p:sp>
        <p:nvSpPr>
          <p:cNvPr id="5" name="Slide Number Placeholder 4">
            <a:extLst>
              <a:ext uri="{FF2B5EF4-FFF2-40B4-BE49-F238E27FC236}">
                <a16:creationId xmlns:a16="http://schemas.microsoft.com/office/drawing/2014/main" id="{1262966D-1618-EECE-79FF-604FEE97516E}"/>
              </a:ext>
            </a:extLst>
          </p:cNvPr>
          <p:cNvSpPr>
            <a:spLocks noGrp="1"/>
          </p:cNvSpPr>
          <p:nvPr>
            <p:ph type="sldNum" sz="quarter" idx="12"/>
          </p:nvPr>
        </p:nvSpPr>
        <p:spPr>
          <a:xfrm>
            <a:off x="10558300" y="6400800"/>
            <a:ext cx="1052508" cy="365125"/>
          </a:xfrm>
        </p:spPr>
        <p:txBody>
          <a:bodyPr>
            <a:normAutofit/>
          </a:bodyPr>
          <a:lstStyle/>
          <a:p>
            <a:pPr marL="0" marR="0" lvl="0" indent="0" defTabSz="914400" rtl="0" eaLnBrk="1" fontAlgn="auto" latinLnBrk="0" hangingPunct="1">
              <a:spcBef>
                <a:spcPts val="0"/>
              </a:spcBef>
              <a:spcAft>
                <a:spcPts val="600"/>
              </a:spcAft>
              <a:buClrTx/>
              <a:buSzTx/>
              <a:buFontTx/>
              <a:buNone/>
              <a:tabLst/>
              <a:defRPr/>
            </a:pPr>
            <a:fld id="{3A98EE3D-8CD1-4C3F-BD1C-C98C9596463C}" type="slidenum">
              <a:rPr kumimoji="0" lang="en-US" b="0" i="0" u="none" strike="noStrike" kern="1200" cap="none" spc="0" normalizeH="0" baseline="0" noProof="0">
                <a:ln>
                  <a:noFill/>
                </a:ln>
                <a:solidFill>
                  <a:srgbClr val="FF3000"/>
                </a:solidFill>
                <a:effectLst/>
                <a:uLnTx/>
                <a:uFillTx/>
                <a:latin typeface="Franklin Gothic Book" panose="020B0502020104020203"/>
                <a:ea typeface="+mn-ea"/>
                <a:cs typeface="+mn-cs"/>
              </a:rPr>
              <a:pPr marL="0" marR="0" lvl="0" indent="0" defTabSz="914400" rtl="0" eaLnBrk="1" fontAlgn="auto" latinLnBrk="0" hangingPunct="1">
                <a:spcBef>
                  <a:spcPts val="0"/>
                </a:spcBef>
                <a:spcAft>
                  <a:spcPts val="600"/>
                </a:spcAft>
                <a:buClrTx/>
                <a:buSzTx/>
                <a:buFontTx/>
                <a:buNone/>
                <a:tabLst/>
                <a:defRPr/>
              </a:pPr>
              <a:t>20</a:t>
            </a:fld>
            <a:endParaRPr kumimoji="0" lang="en-US" b="0" i="0" u="none" strike="noStrike" kern="1200" cap="none" spc="0" normalizeH="0" baseline="0" noProof="0">
              <a:ln>
                <a:noFill/>
              </a:ln>
              <a:solidFill>
                <a:srgbClr val="FF3000"/>
              </a:solidFill>
              <a:effectLst/>
              <a:uLnTx/>
              <a:uFillTx/>
              <a:latin typeface="Franklin Gothic Book" panose="020B0502020104020203"/>
              <a:ea typeface="+mn-ea"/>
              <a:cs typeface="+mn-cs"/>
            </a:endParaRPr>
          </a:p>
        </p:txBody>
      </p:sp>
    </p:spTree>
    <p:extLst>
      <p:ext uri="{BB962C8B-B14F-4D97-AF65-F5344CB8AC3E}">
        <p14:creationId xmlns:p14="http://schemas.microsoft.com/office/powerpoint/2010/main" val="787237103"/>
      </p:ext>
    </p:extLst>
  </p:cSld>
  <p:clrMapOvr>
    <a:overrideClrMapping bg1="dk1" tx1="lt1" bg2="dk2" tx2="lt2" accent1="accent1" accent2="accent2" accent3="accent3" accent4="accent4" accent5="accent5" accent6="accent6" hlink="hlink" folHlink="folHlink"/>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1" name="Rectangle 10">
            <a:extLst>
              <a:ext uri="{FF2B5EF4-FFF2-40B4-BE49-F238E27FC236}">
                <a16:creationId xmlns:a16="http://schemas.microsoft.com/office/drawing/2014/main" id="{E9751CB9-7B25-4EB8-9A6F-82F822549F1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Franklin Gothic Book" panose="020B0502020104020203"/>
              <a:ea typeface="+mn-ea"/>
              <a:cs typeface="+mn-cs"/>
            </a:endParaRPr>
          </a:p>
        </p:txBody>
      </p:sp>
      <p:sp>
        <p:nvSpPr>
          <p:cNvPr id="22" name="Rectangle 12">
            <a:extLst>
              <a:ext uri="{FF2B5EF4-FFF2-40B4-BE49-F238E27FC236}">
                <a16:creationId xmlns:a16="http://schemas.microsoft.com/office/drawing/2014/main" id="{E1317383-CF3B-4B02-9512-BECBEF6362A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14">
            <a:extLst>
              <a:ext uri="{FF2B5EF4-FFF2-40B4-BE49-F238E27FC236}">
                <a16:creationId xmlns:a16="http://schemas.microsoft.com/office/drawing/2014/main" id="{B1D4C7A0-6DF2-4F2D-A45D-F111582974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16">
            <a:extLst>
              <a:ext uri="{FF2B5EF4-FFF2-40B4-BE49-F238E27FC236}">
                <a16:creationId xmlns:a16="http://schemas.microsoft.com/office/drawing/2014/main" id="{DBF3943D-BCB6-4B31-809D-A005686483B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42147" y="453643"/>
            <a:ext cx="3703320" cy="98554"/>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18">
            <a:extLst>
              <a:ext uri="{FF2B5EF4-FFF2-40B4-BE49-F238E27FC236}">
                <a16:creationId xmlns:a16="http://schemas.microsoft.com/office/drawing/2014/main" id="{39373A6F-2E1F-4613-8E1D-D68057D29F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2377" y="601200"/>
            <a:ext cx="3707477" cy="5624979"/>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2" name="Title 1">
            <a:extLst>
              <a:ext uri="{FF2B5EF4-FFF2-40B4-BE49-F238E27FC236}">
                <a16:creationId xmlns:a16="http://schemas.microsoft.com/office/drawing/2014/main" id="{2338BD3F-8DCF-66B0-B6CA-695AAADA46EF}"/>
              </a:ext>
            </a:extLst>
          </p:cNvPr>
          <p:cNvSpPr>
            <a:spLocks noGrp="1"/>
          </p:cNvSpPr>
          <p:nvPr>
            <p:ph type="title"/>
          </p:nvPr>
        </p:nvSpPr>
        <p:spPr>
          <a:xfrm>
            <a:off x="601255" y="702155"/>
            <a:ext cx="3409783" cy="1300365"/>
          </a:xfrm>
        </p:spPr>
        <p:txBody>
          <a:bodyPr>
            <a:normAutofit/>
          </a:bodyPr>
          <a:lstStyle/>
          <a:p>
            <a:r>
              <a:rPr lang="en-GB" dirty="0">
                <a:solidFill>
                  <a:srgbClr val="FFFFFF"/>
                </a:solidFill>
              </a:rPr>
              <a:t>Porter’s five forces</a:t>
            </a:r>
          </a:p>
        </p:txBody>
      </p:sp>
      <p:sp>
        <p:nvSpPr>
          <p:cNvPr id="3" name="Content Placeholder 2">
            <a:extLst>
              <a:ext uri="{FF2B5EF4-FFF2-40B4-BE49-F238E27FC236}">
                <a16:creationId xmlns:a16="http://schemas.microsoft.com/office/drawing/2014/main" id="{5699CB7F-745A-0B7C-15EE-63833C3045BB}"/>
              </a:ext>
            </a:extLst>
          </p:cNvPr>
          <p:cNvSpPr>
            <a:spLocks noGrp="1"/>
          </p:cNvSpPr>
          <p:nvPr>
            <p:ph idx="1"/>
          </p:nvPr>
        </p:nvSpPr>
        <p:spPr>
          <a:xfrm>
            <a:off x="601255" y="2177142"/>
            <a:ext cx="3409782" cy="3823607"/>
          </a:xfrm>
        </p:spPr>
        <p:txBody>
          <a:bodyPr>
            <a:normAutofit fontScale="85000" lnSpcReduction="10000"/>
          </a:bodyPr>
          <a:lstStyle/>
          <a:p>
            <a:r>
              <a:rPr lang="en-GB" dirty="0">
                <a:solidFill>
                  <a:srgbClr val="FFFFFF"/>
                </a:solidFill>
              </a:rPr>
              <a:t>Developed by Michael Porter of Harvard University</a:t>
            </a:r>
          </a:p>
          <a:p>
            <a:r>
              <a:rPr lang="en-GB" altLang="en-US" sz="1800" dirty="0">
                <a:latin typeface="Calibri" panose="020F0502020204030204" pitchFamily="34" charset="0"/>
              </a:rPr>
              <a:t>Identifies the </a:t>
            </a:r>
            <a:r>
              <a:rPr lang="en-GB" altLang="en-US" sz="1800" b="1" i="1" dirty="0">
                <a:solidFill>
                  <a:srgbClr val="FFC000"/>
                </a:solidFill>
                <a:latin typeface="Calibri" panose="020F0502020204030204" pitchFamily="34" charset="0"/>
              </a:rPr>
              <a:t>attractiveness</a:t>
            </a:r>
            <a:r>
              <a:rPr lang="en-GB" altLang="en-US" sz="1800" dirty="0">
                <a:latin typeface="Calibri" panose="020F0502020204030204" pitchFamily="34" charset="0"/>
              </a:rPr>
              <a:t> of industries – which industries/markets to enter or leave.</a:t>
            </a:r>
          </a:p>
          <a:p>
            <a:pPr marL="292100" indent="-292100">
              <a:buClr>
                <a:schemeClr val="tx1"/>
              </a:buClr>
            </a:pPr>
            <a:r>
              <a:rPr lang="en-GB" altLang="en-US" sz="1800" dirty="0">
                <a:latin typeface="Calibri" panose="020F0502020204030204" pitchFamily="34" charset="0"/>
              </a:rPr>
              <a:t>Identifies </a:t>
            </a:r>
            <a:r>
              <a:rPr lang="en-GB" altLang="en-US" sz="1800" b="1" i="1" dirty="0">
                <a:solidFill>
                  <a:srgbClr val="FFC000"/>
                </a:solidFill>
                <a:latin typeface="Calibri" panose="020F0502020204030204" pitchFamily="34" charset="0"/>
              </a:rPr>
              <a:t>strategies to influence </a:t>
            </a:r>
            <a:r>
              <a:rPr lang="en-GB" altLang="en-US" sz="1800" dirty="0">
                <a:latin typeface="Calibri" panose="020F0502020204030204" pitchFamily="34" charset="0"/>
              </a:rPr>
              <a:t>the impact of the forces, for example, building barriers to entry by becoming more vertically integrated.</a:t>
            </a:r>
          </a:p>
          <a:p>
            <a:pPr marL="292100" indent="-292100">
              <a:buClr>
                <a:schemeClr val="tx1"/>
              </a:buClr>
            </a:pPr>
            <a:r>
              <a:rPr lang="en-GB" altLang="en-US" sz="1800" dirty="0">
                <a:latin typeface="Calibri" panose="020F0502020204030204" pitchFamily="34" charset="0"/>
              </a:rPr>
              <a:t>The forces may have a </a:t>
            </a:r>
            <a:r>
              <a:rPr lang="en-GB" altLang="en-US" sz="1800" b="1" i="1" dirty="0">
                <a:solidFill>
                  <a:srgbClr val="FFC000"/>
                </a:solidFill>
                <a:latin typeface="Calibri" panose="020F0502020204030204" pitchFamily="34" charset="0"/>
              </a:rPr>
              <a:t>different impact on different organisations </a:t>
            </a:r>
            <a:r>
              <a:rPr lang="en-GB" altLang="en-US" sz="1800" dirty="0">
                <a:latin typeface="Calibri" panose="020F0502020204030204" pitchFamily="34" charset="0"/>
              </a:rPr>
              <a:t>e.g. large firms can deal with barriers to entry more easily than small firms.</a:t>
            </a:r>
            <a:endParaRPr lang="en-GB" dirty="0">
              <a:solidFill>
                <a:srgbClr val="FFFFFF"/>
              </a:solidFill>
            </a:endParaRPr>
          </a:p>
        </p:txBody>
      </p:sp>
      <p:pic>
        <p:nvPicPr>
          <p:cNvPr id="6" name="Picture 5">
            <a:extLst>
              <a:ext uri="{FF2B5EF4-FFF2-40B4-BE49-F238E27FC236}">
                <a16:creationId xmlns:a16="http://schemas.microsoft.com/office/drawing/2014/main" id="{69971200-DA5C-23D2-C1AF-2B1B9A611743}"/>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4508508" y="548640"/>
            <a:ext cx="7067278" cy="5918847"/>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Footer Placeholder 3">
            <a:extLst>
              <a:ext uri="{FF2B5EF4-FFF2-40B4-BE49-F238E27FC236}">
                <a16:creationId xmlns:a16="http://schemas.microsoft.com/office/drawing/2014/main" id="{B96DE81C-4E54-9A51-FFAD-1D94C528206C}"/>
              </a:ext>
            </a:extLst>
          </p:cNvPr>
          <p:cNvSpPr>
            <a:spLocks noGrp="1"/>
          </p:cNvSpPr>
          <p:nvPr>
            <p:ph type="ftr" sz="quarter" idx="11"/>
          </p:nvPr>
        </p:nvSpPr>
        <p:spPr>
          <a:xfrm>
            <a:off x="581192" y="6400800"/>
            <a:ext cx="6917210" cy="365125"/>
          </a:xfrm>
        </p:spPr>
        <p:txBody>
          <a:bodyPr>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900" b="0" i="0" u="none" strike="noStrike" kern="1200" cap="all" spc="0" normalizeH="0" baseline="0" noProof="0">
              <a:ln>
                <a:noFill/>
              </a:ln>
              <a:solidFill>
                <a:srgbClr val="FDEE78"/>
              </a:solidFill>
              <a:effectLst/>
              <a:uLnTx/>
              <a:uFillTx/>
              <a:latin typeface="Franklin Gothic Book" panose="020B0502020104020203"/>
              <a:ea typeface="+mn-ea"/>
              <a:cs typeface="+mn-cs"/>
            </a:endParaRPr>
          </a:p>
        </p:txBody>
      </p:sp>
      <p:sp>
        <p:nvSpPr>
          <p:cNvPr id="5" name="Slide Number Placeholder 4">
            <a:extLst>
              <a:ext uri="{FF2B5EF4-FFF2-40B4-BE49-F238E27FC236}">
                <a16:creationId xmlns:a16="http://schemas.microsoft.com/office/drawing/2014/main" id="{23509A07-63CC-2631-7922-90963A7E99C9}"/>
              </a:ext>
            </a:extLst>
          </p:cNvPr>
          <p:cNvSpPr>
            <a:spLocks noGrp="1"/>
          </p:cNvSpPr>
          <p:nvPr>
            <p:ph type="sldNum" sz="quarter" idx="12"/>
          </p:nvPr>
        </p:nvSpPr>
        <p:spPr>
          <a:xfrm>
            <a:off x="10558300" y="6400800"/>
            <a:ext cx="1052508" cy="365125"/>
          </a:xfrm>
        </p:spPr>
        <p:txBody>
          <a:bodyPr>
            <a:normAutofit/>
          </a:bodyPr>
          <a:lstStyle/>
          <a:p>
            <a:pPr marL="0" marR="0" lvl="0" indent="0" algn="r" defTabSz="914400" rtl="0" eaLnBrk="1" fontAlgn="auto" latinLnBrk="0" hangingPunct="1">
              <a:lnSpc>
                <a:spcPct val="100000"/>
              </a:lnSpc>
              <a:spcBef>
                <a:spcPts val="0"/>
              </a:spcBef>
              <a:spcAft>
                <a:spcPts val="600"/>
              </a:spcAft>
              <a:buClrTx/>
              <a:buSzTx/>
              <a:buFontTx/>
              <a:buNone/>
              <a:tabLst/>
              <a:defRPr/>
            </a:pPr>
            <a:fld id="{3A98EE3D-8CD1-4C3F-BD1C-C98C9596463C}" type="slidenum">
              <a:rPr kumimoji="0" lang="en-US" sz="900" b="0" i="0" u="none" strike="noStrike" kern="1200" cap="none" spc="0" normalizeH="0" baseline="0" noProof="0">
                <a:ln>
                  <a:noFill/>
                </a:ln>
                <a:solidFill>
                  <a:srgbClr val="FDEE78"/>
                </a:solidFill>
                <a:effectLst/>
                <a:uLnTx/>
                <a:uFillTx/>
                <a:latin typeface="Franklin Gothic Book" panose="020B0502020104020203"/>
                <a:ea typeface="+mn-ea"/>
                <a:cs typeface="+mn-cs"/>
              </a:rPr>
              <a:pPr marL="0" marR="0" lvl="0" indent="0" algn="r" defTabSz="914400" rtl="0" eaLnBrk="1" fontAlgn="auto" latinLnBrk="0" hangingPunct="1">
                <a:lnSpc>
                  <a:spcPct val="100000"/>
                </a:lnSpc>
                <a:spcBef>
                  <a:spcPts val="0"/>
                </a:spcBef>
                <a:spcAft>
                  <a:spcPts val="600"/>
                </a:spcAft>
                <a:buClrTx/>
                <a:buSzTx/>
                <a:buFontTx/>
                <a:buNone/>
                <a:tabLst/>
                <a:defRPr/>
              </a:pPr>
              <a:t>21</a:t>
            </a:fld>
            <a:endParaRPr kumimoji="0" lang="en-US" sz="900" b="0" i="0" u="none" strike="noStrike" kern="1200" cap="none" spc="0" normalizeH="0" baseline="0" noProof="0">
              <a:ln>
                <a:noFill/>
              </a:ln>
              <a:solidFill>
                <a:srgbClr val="FDEE78"/>
              </a:solidFill>
              <a:effectLst/>
              <a:uLnTx/>
              <a:uFillTx/>
              <a:latin typeface="Franklin Gothic Book" panose="020B0502020104020203"/>
              <a:ea typeface="+mn-ea"/>
              <a:cs typeface="+mn-cs"/>
            </a:endParaRPr>
          </a:p>
        </p:txBody>
      </p:sp>
    </p:spTree>
    <p:extLst>
      <p:ext uri="{BB962C8B-B14F-4D97-AF65-F5344CB8AC3E}">
        <p14:creationId xmlns:p14="http://schemas.microsoft.com/office/powerpoint/2010/main" val="637671289"/>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EBEE3C-DDCD-7E9E-D5C1-9E3B37C855DE}"/>
              </a:ext>
            </a:extLst>
          </p:cNvPr>
          <p:cNvSpPr>
            <a:spLocks noGrp="1"/>
          </p:cNvSpPr>
          <p:nvPr>
            <p:ph type="title"/>
          </p:nvPr>
        </p:nvSpPr>
        <p:spPr>
          <a:xfrm>
            <a:off x="581192" y="702156"/>
            <a:ext cx="11029616" cy="1188720"/>
          </a:xfrm>
        </p:spPr>
        <p:txBody>
          <a:bodyPr>
            <a:normAutofit/>
          </a:bodyPr>
          <a:lstStyle/>
          <a:p>
            <a:r>
              <a:rPr lang="en-GB" dirty="0"/>
              <a:t>The Five Competitive Forces That Shape Strategy</a:t>
            </a:r>
          </a:p>
        </p:txBody>
      </p:sp>
      <p:sp>
        <p:nvSpPr>
          <p:cNvPr id="3" name="Content Placeholder 2">
            <a:extLst>
              <a:ext uri="{FF2B5EF4-FFF2-40B4-BE49-F238E27FC236}">
                <a16:creationId xmlns:a16="http://schemas.microsoft.com/office/drawing/2014/main" id="{18454373-1A0F-64EE-BFA0-361EE26D6722}"/>
              </a:ext>
            </a:extLst>
          </p:cNvPr>
          <p:cNvSpPr>
            <a:spLocks noGrp="1"/>
          </p:cNvSpPr>
          <p:nvPr>
            <p:ph idx="1"/>
          </p:nvPr>
        </p:nvSpPr>
        <p:spPr>
          <a:xfrm>
            <a:off x="6335805" y="2180496"/>
            <a:ext cx="5275001" cy="4045683"/>
          </a:xfrm>
        </p:spPr>
        <p:txBody>
          <a:bodyPr>
            <a:normAutofit/>
          </a:bodyPr>
          <a:lstStyle/>
          <a:p>
            <a:r>
              <a:rPr lang="en-GB" dirty="0"/>
              <a:t>Interview with Michael E. Porter, Professor, Harvard University</a:t>
            </a:r>
          </a:p>
          <a:p>
            <a:r>
              <a:rPr lang="en-GB" dirty="0">
                <a:hlinkClick r:id="rId2"/>
              </a:rPr>
              <a:t>https://youtu.be/mYF2_FBCvXw</a:t>
            </a:r>
            <a:endParaRPr lang="en-GB" dirty="0"/>
          </a:p>
        </p:txBody>
      </p:sp>
      <p:sp>
        <p:nvSpPr>
          <p:cNvPr id="4" name="Footer Placeholder 3">
            <a:extLst>
              <a:ext uri="{FF2B5EF4-FFF2-40B4-BE49-F238E27FC236}">
                <a16:creationId xmlns:a16="http://schemas.microsoft.com/office/drawing/2014/main" id="{CDDECC10-77B6-D3CE-B6BD-8F23F410FE8D}"/>
              </a:ext>
            </a:extLst>
          </p:cNvPr>
          <p:cNvSpPr>
            <a:spLocks noGrp="1"/>
          </p:cNvSpPr>
          <p:nvPr>
            <p:ph type="ftr" sz="quarter" idx="11"/>
          </p:nvPr>
        </p:nvSpPr>
        <p:spPr>
          <a:xfrm>
            <a:off x="581192" y="6400800"/>
            <a:ext cx="6917210" cy="365125"/>
          </a:xfrm>
        </p:spPr>
        <p:txBody>
          <a:bodyPr>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900" b="0" i="0" u="none" strike="noStrike" kern="1200" cap="all" spc="0" normalizeH="0" baseline="0" noProof="0">
              <a:ln>
                <a:noFill/>
              </a:ln>
              <a:solidFill>
                <a:srgbClr val="3885DA"/>
              </a:solidFill>
              <a:effectLst/>
              <a:uLnTx/>
              <a:uFillTx/>
              <a:latin typeface="Franklin Gothic Book" panose="020B0502020104020203"/>
              <a:ea typeface="+mn-ea"/>
              <a:cs typeface="+mn-cs"/>
            </a:endParaRPr>
          </a:p>
        </p:txBody>
      </p:sp>
      <p:sp>
        <p:nvSpPr>
          <p:cNvPr id="5" name="Slide Number Placeholder 4">
            <a:extLst>
              <a:ext uri="{FF2B5EF4-FFF2-40B4-BE49-F238E27FC236}">
                <a16:creationId xmlns:a16="http://schemas.microsoft.com/office/drawing/2014/main" id="{713D3442-880C-3F92-5B53-779107CACCD7}"/>
              </a:ext>
            </a:extLst>
          </p:cNvPr>
          <p:cNvSpPr>
            <a:spLocks noGrp="1"/>
          </p:cNvSpPr>
          <p:nvPr>
            <p:ph type="sldNum" sz="quarter" idx="12"/>
          </p:nvPr>
        </p:nvSpPr>
        <p:spPr>
          <a:xfrm>
            <a:off x="10558300" y="6400800"/>
            <a:ext cx="1052508" cy="365125"/>
          </a:xfrm>
        </p:spPr>
        <p:txBody>
          <a:bodyPr>
            <a:normAutofit/>
          </a:bodyPr>
          <a:lstStyle/>
          <a:p>
            <a:pPr marL="0" marR="0" lvl="0" indent="0" algn="r" defTabSz="914400" rtl="0" eaLnBrk="1" fontAlgn="auto" latinLnBrk="0" hangingPunct="1">
              <a:lnSpc>
                <a:spcPct val="100000"/>
              </a:lnSpc>
              <a:spcBef>
                <a:spcPts val="0"/>
              </a:spcBef>
              <a:spcAft>
                <a:spcPts val="600"/>
              </a:spcAft>
              <a:buClrTx/>
              <a:buSzTx/>
              <a:buFontTx/>
              <a:buNone/>
              <a:tabLst/>
              <a:defRPr/>
            </a:pPr>
            <a:fld id="{3A98EE3D-8CD1-4C3F-BD1C-C98C9596463C}" type="slidenum">
              <a:rPr kumimoji="0" lang="en-US" sz="900" b="0" i="0" u="none" strike="noStrike" kern="1200" cap="none" spc="0" normalizeH="0" baseline="0" noProof="0" smtClean="0">
                <a:ln>
                  <a:noFill/>
                </a:ln>
                <a:solidFill>
                  <a:srgbClr val="3885DA"/>
                </a:solidFill>
                <a:effectLst/>
                <a:uLnTx/>
                <a:uFillTx/>
                <a:latin typeface="Franklin Gothic Book" panose="020B0502020104020203"/>
                <a:ea typeface="+mn-ea"/>
                <a:cs typeface="+mn-cs"/>
              </a:rPr>
              <a:pPr marL="0" marR="0" lvl="0" indent="0" algn="r" defTabSz="914400" rtl="0" eaLnBrk="1" fontAlgn="auto" latinLnBrk="0" hangingPunct="1">
                <a:lnSpc>
                  <a:spcPct val="100000"/>
                </a:lnSpc>
                <a:spcBef>
                  <a:spcPts val="0"/>
                </a:spcBef>
                <a:spcAft>
                  <a:spcPts val="600"/>
                </a:spcAft>
                <a:buClrTx/>
                <a:buSzTx/>
                <a:buFontTx/>
                <a:buNone/>
                <a:tabLst/>
                <a:defRPr/>
              </a:pPr>
              <a:t>22</a:t>
            </a:fld>
            <a:endParaRPr kumimoji="0" lang="en-US" sz="900" b="0" i="0" u="none" strike="noStrike" kern="1200" cap="none" spc="0" normalizeH="0" baseline="0" noProof="0">
              <a:ln>
                <a:noFill/>
              </a:ln>
              <a:solidFill>
                <a:srgbClr val="3885DA"/>
              </a:solidFill>
              <a:effectLst/>
              <a:uLnTx/>
              <a:uFillTx/>
              <a:latin typeface="Franklin Gothic Book" panose="020B0502020104020203"/>
              <a:ea typeface="+mn-ea"/>
              <a:cs typeface="+mn-cs"/>
            </a:endParaRPr>
          </a:p>
        </p:txBody>
      </p:sp>
      <p:pic>
        <p:nvPicPr>
          <p:cNvPr id="7" name="Picture 6">
            <a:extLst>
              <a:ext uri="{FF2B5EF4-FFF2-40B4-BE49-F238E27FC236}">
                <a16:creationId xmlns:a16="http://schemas.microsoft.com/office/drawing/2014/main" id="{E2F6666E-9CAC-3D73-1BB1-451C356D36D8}"/>
              </a:ext>
            </a:extLst>
          </p:cNvPr>
          <p:cNvPicPr>
            <a:picLocks noChangeAspect="1"/>
          </p:cNvPicPr>
          <p:nvPr/>
        </p:nvPicPr>
        <p:blipFill>
          <a:blip r:embed="rId3"/>
          <a:stretch>
            <a:fillRect/>
          </a:stretch>
        </p:blipFill>
        <p:spPr>
          <a:xfrm>
            <a:off x="780698" y="3111404"/>
            <a:ext cx="4748741" cy="2180690"/>
          </a:xfrm>
          <a:prstGeom prst="rect">
            <a:avLst/>
          </a:prstGeom>
        </p:spPr>
      </p:pic>
    </p:spTree>
    <p:extLst>
      <p:ext uri="{BB962C8B-B14F-4D97-AF65-F5344CB8AC3E}">
        <p14:creationId xmlns:p14="http://schemas.microsoft.com/office/powerpoint/2010/main" val="418465059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A8055E-FBEB-B260-B388-6699568F6A5E}"/>
              </a:ext>
            </a:extLst>
          </p:cNvPr>
          <p:cNvSpPr>
            <a:spLocks noGrp="1"/>
          </p:cNvSpPr>
          <p:nvPr>
            <p:ph type="title"/>
          </p:nvPr>
        </p:nvSpPr>
        <p:spPr/>
        <p:txBody>
          <a:bodyPr/>
          <a:lstStyle/>
          <a:p>
            <a:r>
              <a:rPr lang="en-GB" dirty="0"/>
              <a:t>Competitors / rivalry</a:t>
            </a:r>
          </a:p>
        </p:txBody>
      </p:sp>
      <p:sp>
        <p:nvSpPr>
          <p:cNvPr id="3" name="Content Placeholder 2">
            <a:extLst>
              <a:ext uri="{FF2B5EF4-FFF2-40B4-BE49-F238E27FC236}">
                <a16:creationId xmlns:a16="http://schemas.microsoft.com/office/drawing/2014/main" id="{06B97674-BC6A-8ED6-4A1F-FC1A246FA798}"/>
              </a:ext>
            </a:extLst>
          </p:cNvPr>
          <p:cNvSpPr>
            <a:spLocks noGrp="1"/>
          </p:cNvSpPr>
          <p:nvPr>
            <p:ph idx="1"/>
          </p:nvPr>
        </p:nvSpPr>
        <p:spPr>
          <a:xfrm>
            <a:off x="581192" y="2340863"/>
            <a:ext cx="7872997" cy="3979725"/>
          </a:xfrm>
        </p:spPr>
        <p:txBody>
          <a:bodyPr>
            <a:noAutofit/>
          </a:bodyPr>
          <a:lstStyle/>
          <a:p>
            <a:pPr>
              <a:spcAft>
                <a:spcPts val="0"/>
              </a:spcAft>
              <a:buNone/>
              <a:defRPr/>
            </a:pPr>
            <a:r>
              <a:rPr lang="en-GB" sz="1800" b="1" i="1" dirty="0">
                <a:latin typeface="Calibri" panose="020F0502020204030204" pitchFamily="34" charset="0"/>
              </a:rPr>
              <a:t>Rivalry between existing competitors</a:t>
            </a:r>
          </a:p>
          <a:p>
            <a:pPr>
              <a:spcAft>
                <a:spcPts val="0"/>
              </a:spcAft>
              <a:buNone/>
              <a:defRPr/>
            </a:pPr>
            <a:r>
              <a:rPr lang="en-GB" sz="1800" dirty="0">
                <a:latin typeface="Calibri" panose="020F0502020204030204" pitchFamily="34" charset="0"/>
              </a:rPr>
              <a:t>	Competitive rivals are organisations with similar products and services aimed at the same customer group and are direct competitors in the same industry/market (distinct from substitutes).</a:t>
            </a:r>
          </a:p>
          <a:p>
            <a:pPr>
              <a:spcAft>
                <a:spcPts val="0"/>
              </a:spcAft>
              <a:buNone/>
              <a:defRPr/>
            </a:pPr>
            <a:endParaRPr lang="en-GB" sz="1800" dirty="0">
              <a:latin typeface="Calibri" panose="020F0502020204030204" pitchFamily="34" charset="0"/>
            </a:endParaRPr>
          </a:p>
          <a:p>
            <a:pPr>
              <a:spcAft>
                <a:spcPts val="0"/>
              </a:spcAft>
              <a:buNone/>
              <a:defRPr/>
            </a:pPr>
            <a:r>
              <a:rPr lang="en-GB" sz="1800" dirty="0">
                <a:latin typeface="Calibri" panose="020F0502020204030204" pitchFamily="34" charset="0"/>
              </a:rPr>
              <a:t>	The degree of rivalry depends on things like:</a:t>
            </a:r>
          </a:p>
          <a:p>
            <a:pPr marL="555750" lvl="2">
              <a:spcAft>
                <a:spcPts val="0"/>
              </a:spcAft>
              <a:buFont typeface="Arial" panose="020B0604020202020204" pitchFamily="34" charset="0"/>
              <a:buChar char="•"/>
              <a:defRPr/>
            </a:pPr>
            <a:r>
              <a:rPr lang="en-GB" sz="1800" b="1" i="1" dirty="0">
                <a:latin typeface="Calibri" panose="020F0502020204030204" pitchFamily="34" charset="0"/>
              </a:rPr>
              <a:t>Competitor concentration </a:t>
            </a:r>
            <a:r>
              <a:rPr lang="en-GB" sz="1800" dirty="0">
                <a:latin typeface="Calibri" panose="020F0502020204030204" pitchFamily="34" charset="0"/>
              </a:rPr>
              <a:t>(rivalry = high if concentration is high or balanced in strength)</a:t>
            </a:r>
          </a:p>
          <a:p>
            <a:pPr marL="555750" lvl="2">
              <a:spcAft>
                <a:spcPts val="0"/>
              </a:spcAft>
              <a:buFont typeface="Arial" panose="020B0604020202020204" pitchFamily="34" charset="0"/>
              <a:buChar char="•"/>
              <a:defRPr/>
            </a:pPr>
            <a:r>
              <a:rPr lang="en-GB" sz="1800" b="1" i="1" dirty="0">
                <a:latin typeface="Calibri" panose="020F0502020204030204" pitchFamily="34" charset="0"/>
              </a:rPr>
              <a:t>Industry </a:t>
            </a:r>
            <a:r>
              <a:rPr lang="en-GB" sz="1800" b="1" i="1">
                <a:latin typeface="Calibri" panose="020F0502020204030204" pitchFamily="34" charset="0"/>
              </a:rPr>
              <a:t>growth rate</a:t>
            </a:r>
          </a:p>
          <a:p>
            <a:pPr marL="555750" lvl="2">
              <a:spcAft>
                <a:spcPts val="0"/>
              </a:spcAft>
              <a:buFont typeface="Arial" panose="020B0604020202020204" pitchFamily="34" charset="0"/>
              <a:buChar char="•"/>
              <a:defRPr/>
            </a:pPr>
            <a:r>
              <a:rPr lang="en-GB" sz="1800" b="1" i="1">
                <a:latin typeface="Calibri" panose="020F0502020204030204" pitchFamily="34" charset="0"/>
              </a:rPr>
              <a:t>High </a:t>
            </a:r>
            <a:r>
              <a:rPr lang="en-GB" sz="1800" b="1" i="1" dirty="0">
                <a:latin typeface="Calibri" panose="020F0502020204030204" pitchFamily="34" charset="0"/>
              </a:rPr>
              <a:t>fixed costs </a:t>
            </a:r>
            <a:r>
              <a:rPr lang="en-GB" sz="1800" dirty="0">
                <a:latin typeface="Calibri" panose="020F0502020204030204" pitchFamily="34" charset="0"/>
              </a:rPr>
              <a:t>(e.g. costs that stay the same, no matter how many products are being made)</a:t>
            </a:r>
          </a:p>
          <a:p>
            <a:pPr marL="555750" lvl="2">
              <a:spcAft>
                <a:spcPts val="0"/>
              </a:spcAft>
              <a:buFont typeface="Arial" panose="020B0604020202020204" pitchFamily="34" charset="0"/>
              <a:buChar char="•"/>
              <a:defRPr/>
            </a:pPr>
            <a:r>
              <a:rPr lang="en-GB" sz="1800" b="1" i="1" dirty="0">
                <a:latin typeface="Calibri" panose="020F0502020204030204" pitchFamily="34" charset="0"/>
              </a:rPr>
              <a:t>High exit barriers </a:t>
            </a:r>
            <a:r>
              <a:rPr lang="en-GB" sz="1800" dirty="0">
                <a:latin typeface="Calibri" panose="020F0502020204030204" pitchFamily="34" charset="0"/>
              </a:rPr>
              <a:t>(e.g. very specialised assets, which may be difficult to sell or relocate, closure costs)</a:t>
            </a:r>
          </a:p>
          <a:p>
            <a:pPr marL="555750" lvl="2">
              <a:spcAft>
                <a:spcPts val="0"/>
              </a:spcAft>
              <a:buFont typeface="Arial" panose="020B0604020202020204" pitchFamily="34" charset="0"/>
              <a:buChar char="•"/>
              <a:defRPr/>
            </a:pPr>
            <a:r>
              <a:rPr lang="en-GB" sz="1800" b="1" i="1" dirty="0">
                <a:latin typeface="Calibri" panose="020F0502020204030204" pitchFamily="34" charset="0"/>
              </a:rPr>
              <a:t>Differentiation</a:t>
            </a:r>
          </a:p>
          <a:p>
            <a:endParaRPr lang="en-GB" sz="1800" dirty="0"/>
          </a:p>
        </p:txBody>
      </p:sp>
      <p:sp>
        <p:nvSpPr>
          <p:cNvPr id="4" name="Footer Placeholder 3">
            <a:extLst>
              <a:ext uri="{FF2B5EF4-FFF2-40B4-BE49-F238E27FC236}">
                <a16:creationId xmlns:a16="http://schemas.microsoft.com/office/drawing/2014/main" id="{9CA98EA1-65D0-0611-2C9D-D7AFFF862886}"/>
              </a:ext>
            </a:extLst>
          </p:cNvPr>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altLang="en-US" sz="900" b="0" i="0" u="none" strike="noStrike" kern="1200" cap="all" spc="0" normalizeH="0" baseline="0" noProof="0" dirty="0">
                <a:ln>
                  <a:noFill/>
                </a:ln>
                <a:solidFill>
                  <a:prstClr val="black">
                    <a:lumMod val="75000"/>
                    <a:lumOff val="25000"/>
                  </a:prstClr>
                </a:solidFill>
                <a:effectLst/>
                <a:uLnTx/>
                <a:uFillTx/>
                <a:latin typeface="Franklin Gothic Book" panose="020B0502020104020203"/>
                <a:ea typeface="+mn-ea"/>
                <a:cs typeface="+mn-cs"/>
              </a:rPr>
              <a:t>Johnson, Whittington, Scholes, Angwin, </a:t>
            </a:r>
            <a:r>
              <a:rPr kumimoji="0" lang="en-GB" altLang="en-US" sz="900" b="0" i="0" u="none" strike="noStrike" kern="1200" cap="all" spc="0" normalizeH="0" baseline="0" noProof="0" dirty="0" err="1">
                <a:ln>
                  <a:noFill/>
                </a:ln>
                <a:solidFill>
                  <a:prstClr val="black">
                    <a:lumMod val="75000"/>
                    <a:lumOff val="25000"/>
                  </a:prstClr>
                </a:solidFill>
                <a:effectLst/>
                <a:uLnTx/>
                <a:uFillTx/>
                <a:latin typeface="Franklin Gothic Book" panose="020B0502020104020203"/>
                <a:ea typeface="+mn-ea"/>
                <a:cs typeface="+mn-cs"/>
              </a:rPr>
              <a:t>Regner</a:t>
            </a:r>
            <a:r>
              <a:rPr kumimoji="0" lang="en-GB" altLang="en-US" sz="900" b="0" i="0" u="none" strike="noStrike" kern="1200" cap="all" spc="0" normalizeH="0" baseline="0" noProof="0" dirty="0">
                <a:ln>
                  <a:noFill/>
                </a:ln>
                <a:solidFill>
                  <a:prstClr val="black">
                    <a:lumMod val="75000"/>
                    <a:lumOff val="25000"/>
                  </a:prstClr>
                </a:solidFill>
                <a:effectLst/>
                <a:uLnTx/>
                <a:uFillTx/>
                <a:latin typeface="Franklin Gothic Book" panose="020B0502020104020203"/>
                <a:ea typeface="+mn-ea"/>
                <a:cs typeface="+mn-cs"/>
              </a:rPr>
              <a:t> (2017)</a:t>
            </a:r>
          </a:p>
        </p:txBody>
      </p:sp>
      <p:sp>
        <p:nvSpPr>
          <p:cNvPr id="5" name="Slide Number Placeholder 4">
            <a:extLst>
              <a:ext uri="{FF2B5EF4-FFF2-40B4-BE49-F238E27FC236}">
                <a16:creationId xmlns:a16="http://schemas.microsoft.com/office/drawing/2014/main" id="{E970F6DC-83C5-872C-0F96-500CF229F3DB}"/>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A98EE3D-8CD1-4C3F-BD1C-C98C9596463C}" type="slidenum">
              <a:rPr kumimoji="0" lang="en-US" sz="900" b="0" i="0" u="none" strike="noStrike" kern="1200" cap="none" spc="0" normalizeH="0" baseline="0" noProof="0" smtClean="0">
                <a:ln>
                  <a:noFill/>
                </a:ln>
                <a:solidFill>
                  <a:prstClr val="black">
                    <a:lumMod val="75000"/>
                    <a:lumOff val="25000"/>
                  </a:prstClr>
                </a:solidFill>
                <a:effectLst/>
                <a:uLnTx/>
                <a:uFillTx/>
                <a:latin typeface="Franklin Gothic Book" panose="020B0502020104020203"/>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23</a:t>
            </a:fld>
            <a:endParaRPr kumimoji="0" lang="en-US" sz="900" b="0" i="0" u="none" strike="noStrike" kern="1200" cap="none" spc="0" normalizeH="0" baseline="0" noProof="0" dirty="0">
              <a:ln>
                <a:noFill/>
              </a:ln>
              <a:solidFill>
                <a:prstClr val="black">
                  <a:lumMod val="75000"/>
                  <a:lumOff val="25000"/>
                </a:prstClr>
              </a:solidFill>
              <a:effectLst/>
              <a:uLnTx/>
              <a:uFillTx/>
              <a:latin typeface="Franklin Gothic Book" panose="020B0502020104020203"/>
              <a:ea typeface="+mn-ea"/>
              <a:cs typeface="+mn-cs"/>
            </a:endParaRPr>
          </a:p>
        </p:txBody>
      </p:sp>
      <p:pic>
        <p:nvPicPr>
          <p:cNvPr id="6" name="Picture 5">
            <a:extLst>
              <a:ext uri="{FF2B5EF4-FFF2-40B4-BE49-F238E27FC236}">
                <a16:creationId xmlns:a16="http://schemas.microsoft.com/office/drawing/2014/main" id="{9CC63E00-2654-0B57-87ED-9A1490C1B124}"/>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8357714" y="589154"/>
            <a:ext cx="3579182" cy="2997566"/>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Oval 6">
            <a:extLst>
              <a:ext uri="{FF2B5EF4-FFF2-40B4-BE49-F238E27FC236}">
                <a16:creationId xmlns:a16="http://schemas.microsoft.com/office/drawing/2014/main" id="{41D1C4BD-E87D-A965-7742-A9B664A9C8DE}"/>
              </a:ext>
            </a:extLst>
          </p:cNvPr>
          <p:cNvSpPr/>
          <p:nvPr/>
        </p:nvSpPr>
        <p:spPr>
          <a:xfrm>
            <a:off x="9520641" y="1726412"/>
            <a:ext cx="906728" cy="912513"/>
          </a:xfrm>
          <a:prstGeom prst="ellipse">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Franklin Gothic Book" panose="020B0502020104020203"/>
              <a:ea typeface="+mn-ea"/>
              <a:cs typeface="+mn-cs"/>
            </a:endParaRPr>
          </a:p>
        </p:txBody>
      </p:sp>
    </p:spTree>
    <p:extLst>
      <p:ext uri="{BB962C8B-B14F-4D97-AF65-F5344CB8AC3E}">
        <p14:creationId xmlns:p14="http://schemas.microsoft.com/office/powerpoint/2010/main" val="412557603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A8055E-FBEB-B260-B388-6699568F6A5E}"/>
              </a:ext>
            </a:extLst>
          </p:cNvPr>
          <p:cNvSpPr>
            <a:spLocks noGrp="1"/>
          </p:cNvSpPr>
          <p:nvPr>
            <p:ph type="title"/>
          </p:nvPr>
        </p:nvSpPr>
        <p:spPr/>
        <p:txBody>
          <a:bodyPr/>
          <a:lstStyle/>
          <a:p>
            <a:r>
              <a:rPr lang="en-GB" dirty="0"/>
              <a:t>New entrants</a:t>
            </a:r>
          </a:p>
        </p:txBody>
      </p:sp>
      <p:sp>
        <p:nvSpPr>
          <p:cNvPr id="3" name="Content Placeholder 2">
            <a:extLst>
              <a:ext uri="{FF2B5EF4-FFF2-40B4-BE49-F238E27FC236}">
                <a16:creationId xmlns:a16="http://schemas.microsoft.com/office/drawing/2014/main" id="{06B97674-BC6A-8ED6-4A1F-FC1A246FA798}"/>
              </a:ext>
            </a:extLst>
          </p:cNvPr>
          <p:cNvSpPr>
            <a:spLocks noGrp="1"/>
          </p:cNvSpPr>
          <p:nvPr>
            <p:ph idx="1"/>
          </p:nvPr>
        </p:nvSpPr>
        <p:spPr>
          <a:xfrm>
            <a:off x="581193" y="2340863"/>
            <a:ext cx="7776522" cy="4019831"/>
          </a:xfrm>
        </p:spPr>
        <p:txBody>
          <a:bodyPr>
            <a:noAutofit/>
          </a:bodyPr>
          <a:lstStyle/>
          <a:p>
            <a:pPr marL="292100" indent="-292100">
              <a:spcAft>
                <a:spcPts val="0"/>
              </a:spcAft>
              <a:buNone/>
              <a:defRPr/>
            </a:pPr>
            <a:r>
              <a:rPr lang="en-US" sz="1800" b="1" i="1" dirty="0">
                <a:latin typeface="Calibri" panose="020F0502020204030204" pitchFamily="34" charset="0"/>
              </a:rPr>
              <a:t>The threat of entry</a:t>
            </a:r>
            <a:endParaRPr lang="en-GB" sz="1800" b="1" i="1" dirty="0">
              <a:latin typeface="Calibri" panose="020F0502020204030204" pitchFamily="34" charset="0"/>
            </a:endParaRPr>
          </a:p>
          <a:p>
            <a:pPr marL="325438" indent="-325438">
              <a:spcAft>
                <a:spcPts val="0"/>
              </a:spcAft>
              <a:buClr>
                <a:srgbClr val="0F6FC6"/>
              </a:buClr>
              <a:buNone/>
              <a:defRPr/>
            </a:pPr>
            <a:r>
              <a:rPr lang="en-GB" sz="1800" dirty="0">
                <a:latin typeface="Calibri" panose="020F0502020204030204" pitchFamily="34" charset="0"/>
              </a:rPr>
              <a:t>	Barriers to entry are the factors that need to be overcome by new entrants if they are to compete. The threat of entry is low when the barriers to entry are high and vice versa.</a:t>
            </a:r>
          </a:p>
          <a:p>
            <a:pPr marL="325438" indent="-288925">
              <a:spcAft>
                <a:spcPts val="0"/>
              </a:spcAft>
              <a:buClr>
                <a:srgbClr val="0F6FC6"/>
              </a:buClr>
              <a:buNone/>
              <a:defRPr/>
            </a:pPr>
            <a:endParaRPr lang="en-GB" sz="1800" dirty="0">
              <a:latin typeface="Calibri" panose="020F0502020204030204" pitchFamily="34" charset="0"/>
            </a:endParaRPr>
          </a:p>
          <a:p>
            <a:pPr marL="325438" indent="-288925">
              <a:spcAft>
                <a:spcPts val="0"/>
              </a:spcAft>
              <a:buClr>
                <a:srgbClr val="0F6FC6"/>
              </a:buClr>
              <a:buNone/>
              <a:defRPr/>
            </a:pPr>
            <a:r>
              <a:rPr lang="en-GB" sz="1800" dirty="0">
                <a:latin typeface="Calibri" panose="020F0502020204030204" pitchFamily="34" charset="0"/>
              </a:rPr>
              <a:t>The main barriers to entry include:</a:t>
            </a:r>
          </a:p>
          <a:p>
            <a:pPr marL="314325" lvl="1" indent="-314325">
              <a:spcAft>
                <a:spcPts val="0"/>
              </a:spcAft>
              <a:buFont typeface="Arial" panose="020B0604020202020204" pitchFamily="34" charset="0"/>
              <a:buChar char="•"/>
              <a:defRPr/>
            </a:pPr>
            <a:r>
              <a:rPr lang="en-GB" sz="1800" b="1" i="1" dirty="0">
                <a:latin typeface="Calibri" panose="020F0502020204030204" pitchFamily="34" charset="0"/>
              </a:rPr>
              <a:t>Required experience</a:t>
            </a:r>
          </a:p>
          <a:p>
            <a:pPr marL="314325" lvl="1" indent="-314325">
              <a:spcAft>
                <a:spcPts val="0"/>
              </a:spcAft>
              <a:buFont typeface="Arial" panose="020B0604020202020204" pitchFamily="34" charset="0"/>
              <a:buChar char="•"/>
              <a:defRPr/>
            </a:pPr>
            <a:r>
              <a:rPr lang="en-GB" sz="1800" b="1" i="1" dirty="0">
                <a:latin typeface="Calibri" panose="020F0502020204030204" pitchFamily="34" charset="0"/>
              </a:rPr>
              <a:t>Access to supply and distribution channels</a:t>
            </a:r>
          </a:p>
          <a:p>
            <a:pPr marL="314325" lvl="1" indent="-314325">
              <a:spcAft>
                <a:spcPts val="0"/>
              </a:spcAft>
              <a:buFont typeface="Arial" panose="020B0604020202020204" pitchFamily="34" charset="0"/>
              <a:buChar char="•"/>
              <a:defRPr/>
            </a:pPr>
            <a:r>
              <a:rPr lang="en-GB" sz="1800" b="1" i="1" dirty="0">
                <a:latin typeface="Calibri" panose="020F0502020204030204" pitchFamily="34" charset="0"/>
              </a:rPr>
              <a:t>Differentiation and market penetration costs</a:t>
            </a:r>
          </a:p>
          <a:p>
            <a:pPr marL="314325" lvl="1" indent="-314325">
              <a:spcAft>
                <a:spcPts val="0"/>
              </a:spcAft>
              <a:buFont typeface="Arial" panose="020B0604020202020204" pitchFamily="34" charset="0"/>
              <a:buChar char="•"/>
              <a:defRPr/>
            </a:pPr>
            <a:r>
              <a:rPr lang="en-GB" sz="1800" b="1" i="1" dirty="0">
                <a:latin typeface="Calibri" panose="020F0502020204030204" pitchFamily="34" charset="0"/>
              </a:rPr>
              <a:t>Legislation or government restrictions (e.g. licensing)</a:t>
            </a:r>
          </a:p>
          <a:p>
            <a:pPr marL="314325" lvl="1" indent="-314325">
              <a:spcAft>
                <a:spcPts val="0"/>
              </a:spcAft>
              <a:buFont typeface="Arial" panose="020B0604020202020204" pitchFamily="34" charset="0"/>
              <a:buChar char="•"/>
              <a:defRPr/>
            </a:pPr>
            <a:r>
              <a:rPr lang="en-GB" sz="1800" b="1" i="1" dirty="0">
                <a:latin typeface="Calibri" panose="020F0502020204030204" pitchFamily="34" charset="0"/>
              </a:rPr>
              <a:t>Retention of advantages</a:t>
            </a:r>
          </a:p>
          <a:p>
            <a:endParaRPr lang="en-GB" sz="1800" dirty="0"/>
          </a:p>
        </p:txBody>
      </p:sp>
      <p:sp>
        <p:nvSpPr>
          <p:cNvPr id="4" name="Footer Placeholder 3">
            <a:extLst>
              <a:ext uri="{FF2B5EF4-FFF2-40B4-BE49-F238E27FC236}">
                <a16:creationId xmlns:a16="http://schemas.microsoft.com/office/drawing/2014/main" id="{9CA98EA1-65D0-0611-2C9D-D7AFFF862886}"/>
              </a:ext>
            </a:extLst>
          </p:cNvPr>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altLang="en-US" sz="900" b="0" i="0" u="none" strike="noStrike" kern="1200" cap="all" spc="0" normalizeH="0" baseline="0" noProof="0" dirty="0">
                <a:ln>
                  <a:noFill/>
                </a:ln>
                <a:solidFill>
                  <a:prstClr val="black">
                    <a:lumMod val="75000"/>
                    <a:lumOff val="25000"/>
                  </a:prstClr>
                </a:solidFill>
                <a:effectLst/>
                <a:uLnTx/>
                <a:uFillTx/>
                <a:latin typeface="Franklin Gothic Book" panose="020B0502020104020203"/>
                <a:ea typeface="+mn-ea"/>
                <a:cs typeface="+mn-cs"/>
              </a:rPr>
              <a:t>Johnson, Whittington, Scholes, Angwin, </a:t>
            </a:r>
            <a:r>
              <a:rPr kumimoji="0" lang="en-GB" altLang="en-US" sz="900" b="0" i="0" u="none" strike="noStrike" kern="1200" cap="all" spc="0" normalizeH="0" baseline="0" noProof="0" dirty="0" err="1">
                <a:ln>
                  <a:noFill/>
                </a:ln>
                <a:solidFill>
                  <a:prstClr val="black">
                    <a:lumMod val="75000"/>
                    <a:lumOff val="25000"/>
                  </a:prstClr>
                </a:solidFill>
                <a:effectLst/>
                <a:uLnTx/>
                <a:uFillTx/>
                <a:latin typeface="Franklin Gothic Book" panose="020B0502020104020203"/>
                <a:ea typeface="+mn-ea"/>
                <a:cs typeface="+mn-cs"/>
              </a:rPr>
              <a:t>Regner</a:t>
            </a:r>
            <a:r>
              <a:rPr kumimoji="0" lang="en-GB" altLang="en-US" sz="900" b="0" i="0" u="none" strike="noStrike" kern="1200" cap="all" spc="0" normalizeH="0" baseline="0" noProof="0" dirty="0">
                <a:ln>
                  <a:noFill/>
                </a:ln>
                <a:solidFill>
                  <a:prstClr val="black">
                    <a:lumMod val="75000"/>
                    <a:lumOff val="25000"/>
                  </a:prstClr>
                </a:solidFill>
                <a:effectLst/>
                <a:uLnTx/>
                <a:uFillTx/>
                <a:latin typeface="Franklin Gothic Book" panose="020B0502020104020203"/>
                <a:ea typeface="+mn-ea"/>
                <a:cs typeface="+mn-cs"/>
              </a:rPr>
              <a:t> (2017)</a:t>
            </a:r>
          </a:p>
        </p:txBody>
      </p:sp>
      <p:sp>
        <p:nvSpPr>
          <p:cNvPr id="5" name="Slide Number Placeholder 4">
            <a:extLst>
              <a:ext uri="{FF2B5EF4-FFF2-40B4-BE49-F238E27FC236}">
                <a16:creationId xmlns:a16="http://schemas.microsoft.com/office/drawing/2014/main" id="{E970F6DC-83C5-872C-0F96-500CF229F3DB}"/>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A98EE3D-8CD1-4C3F-BD1C-C98C9596463C}" type="slidenum">
              <a:rPr kumimoji="0" lang="en-US" sz="900" b="0" i="0" u="none" strike="noStrike" kern="1200" cap="none" spc="0" normalizeH="0" baseline="0" noProof="0" smtClean="0">
                <a:ln>
                  <a:noFill/>
                </a:ln>
                <a:solidFill>
                  <a:prstClr val="black">
                    <a:lumMod val="75000"/>
                    <a:lumOff val="25000"/>
                  </a:prstClr>
                </a:solidFill>
                <a:effectLst/>
                <a:uLnTx/>
                <a:uFillTx/>
                <a:latin typeface="Franklin Gothic Book" panose="020B0502020104020203"/>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24</a:t>
            </a:fld>
            <a:endParaRPr kumimoji="0" lang="en-US" sz="900" b="0" i="0" u="none" strike="noStrike" kern="1200" cap="none" spc="0" normalizeH="0" baseline="0" noProof="0" dirty="0">
              <a:ln>
                <a:noFill/>
              </a:ln>
              <a:solidFill>
                <a:prstClr val="black">
                  <a:lumMod val="75000"/>
                  <a:lumOff val="25000"/>
                </a:prstClr>
              </a:solidFill>
              <a:effectLst/>
              <a:uLnTx/>
              <a:uFillTx/>
              <a:latin typeface="Franklin Gothic Book" panose="020B0502020104020203"/>
              <a:ea typeface="+mn-ea"/>
              <a:cs typeface="+mn-cs"/>
            </a:endParaRPr>
          </a:p>
        </p:txBody>
      </p:sp>
      <p:pic>
        <p:nvPicPr>
          <p:cNvPr id="6" name="Picture 5">
            <a:extLst>
              <a:ext uri="{FF2B5EF4-FFF2-40B4-BE49-F238E27FC236}">
                <a16:creationId xmlns:a16="http://schemas.microsoft.com/office/drawing/2014/main" id="{4B93B5FB-CCB3-79C0-EC6F-1408459BC010}"/>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8357714" y="589154"/>
            <a:ext cx="3579182" cy="2997566"/>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Rounded Corners 6">
            <a:extLst>
              <a:ext uri="{FF2B5EF4-FFF2-40B4-BE49-F238E27FC236}">
                <a16:creationId xmlns:a16="http://schemas.microsoft.com/office/drawing/2014/main" id="{13605D37-6A08-AD4F-DB0A-96CA1E335039}"/>
              </a:ext>
            </a:extLst>
          </p:cNvPr>
          <p:cNvSpPr/>
          <p:nvPr/>
        </p:nvSpPr>
        <p:spPr>
          <a:xfrm>
            <a:off x="9504947" y="702156"/>
            <a:ext cx="994611" cy="789760"/>
          </a:xfrm>
          <a:prstGeom prst="round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Franklin Gothic Book" panose="020B0502020104020203"/>
              <a:ea typeface="+mn-ea"/>
              <a:cs typeface="+mn-cs"/>
            </a:endParaRPr>
          </a:p>
        </p:txBody>
      </p:sp>
    </p:spTree>
    <p:extLst>
      <p:ext uri="{BB962C8B-B14F-4D97-AF65-F5344CB8AC3E}">
        <p14:creationId xmlns:p14="http://schemas.microsoft.com/office/powerpoint/2010/main" val="342546094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A8055E-FBEB-B260-B388-6699568F6A5E}"/>
              </a:ext>
            </a:extLst>
          </p:cNvPr>
          <p:cNvSpPr>
            <a:spLocks noGrp="1"/>
          </p:cNvSpPr>
          <p:nvPr>
            <p:ph type="title"/>
          </p:nvPr>
        </p:nvSpPr>
        <p:spPr/>
        <p:txBody>
          <a:bodyPr/>
          <a:lstStyle/>
          <a:p>
            <a:r>
              <a:rPr lang="en-GB" dirty="0"/>
              <a:t>substitutes</a:t>
            </a:r>
          </a:p>
        </p:txBody>
      </p:sp>
      <p:sp>
        <p:nvSpPr>
          <p:cNvPr id="3" name="Content Placeholder 2">
            <a:extLst>
              <a:ext uri="{FF2B5EF4-FFF2-40B4-BE49-F238E27FC236}">
                <a16:creationId xmlns:a16="http://schemas.microsoft.com/office/drawing/2014/main" id="{06B97674-BC6A-8ED6-4A1F-FC1A246FA798}"/>
              </a:ext>
            </a:extLst>
          </p:cNvPr>
          <p:cNvSpPr>
            <a:spLocks noGrp="1"/>
          </p:cNvSpPr>
          <p:nvPr>
            <p:ph idx="1"/>
          </p:nvPr>
        </p:nvSpPr>
        <p:spPr>
          <a:xfrm>
            <a:off x="581192" y="2003878"/>
            <a:ext cx="7704555" cy="4420036"/>
          </a:xfrm>
        </p:spPr>
        <p:txBody>
          <a:bodyPr>
            <a:noAutofit/>
          </a:bodyPr>
          <a:lstStyle/>
          <a:p>
            <a:pPr marL="9525" indent="-9525">
              <a:lnSpc>
                <a:spcPct val="95000"/>
              </a:lnSpc>
              <a:spcBef>
                <a:spcPct val="15000"/>
              </a:spcBef>
              <a:spcAft>
                <a:spcPts val="0"/>
              </a:spcAft>
              <a:buNone/>
              <a:tabLst>
                <a:tab pos="304800" algn="l"/>
              </a:tabLst>
              <a:defRPr/>
            </a:pPr>
            <a:r>
              <a:rPr lang="en-GB" sz="1800" b="1" i="1" dirty="0">
                <a:latin typeface="Calibri" panose="020F0502020204030204" pitchFamily="34" charset="0"/>
              </a:rPr>
              <a:t>The threat of substitutes</a:t>
            </a:r>
          </a:p>
          <a:p>
            <a:pPr marL="53975" indent="-53975">
              <a:lnSpc>
                <a:spcPct val="95000"/>
              </a:lnSpc>
              <a:spcBef>
                <a:spcPct val="15000"/>
              </a:spcBef>
              <a:spcAft>
                <a:spcPts val="0"/>
              </a:spcAft>
              <a:buNone/>
              <a:tabLst>
                <a:tab pos="304800" algn="l"/>
              </a:tabLst>
              <a:defRPr/>
            </a:pPr>
            <a:r>
              <a:rPr lang="en-GB" sz="1800" dirty="0">
                <a:latin typeface="Calibri" panose="020F0502020204030204" pitchFamily="34" charset="0"/>
              </a:rPr>
              <a:t>	</a:t>
            </a:r>
          </a:p>
          <a:p>
            <a:pPr marL="53975" indent="-53975">
              <a:lnSpc>
                <a:spcPct val="95000"/>
              </a:lnSpc>
              <a:spcBef>
                <a:spcPct val="15000"/>
              </a:spcBef>
              <a:spcAft>
                <a:spcPts val="0"/>
              </a:spcAft>
              <a:buNone/>
              <a:tabLst>
                <a:tab pos="304800" algn="l"/>
              </a:tabLst>
              <a:defRPr/>
            </a:pPr>
            <a:r>
              <a:rPr lang="en-GB" sz="1800" b="1" i="1" dirty="0">
                <a:latin typeface="Calibri" panose="020F0502020204030204" pitchFamily="34" charset="0"/>
              </a:rPr>
              <a:t>Substitutes</a:t>
            </a:r>
            <a:r>
              <a:rPr lang="en-GB" sz="1800" dirty="0">
                <a:latin typeface="Calibri" panose="020F0502020204030204" pitchFamily="34" charset="0"/>
              </a:rPr>
              <a:t> are products or services that offer a similar benefit to an industry’s products or services, but have a different nature i.e. they are from outside the industry.</a:t>
            </a:r>
          </a:p>
          <a:p>
            <a:pPr marL="53975" indent="-53975">
              <a:lnSpc>
                <a:spcPct val="95000"/>
              </a:lnSpc>
              <a:spcBef>
                <a:spcPct val="15000"/>
              </a:spcBef>
              <a:spcAft>
                <a:spcPts val="0"/>
              </a:spcAft>
              <a:buNone/>
              <a:tabLst>
                <a:tab pos="304800" algn="l"/>
              </a:tabLst>
              <a:defRPr/>
            </a:pPr>
            <a:endParaRPr lang="en-GB" sz="1800" dirty="0">
              <a:latin typeface="Calibri" panose="020F0502020204030204" pitchFamily="34" charset="0"/>
            </a:endParaRPr>
          </a:p>
          <a:p>
            <a:pPr marL="53975" indent="-53975">
              <a:lnSpc>
                <a:spcPct val="95000"/>
              </a:lnSpc>
              <a:spcBef>
                <a:spcPct val="15000"/>
              </a:spcBef>
              <a:spcAft>
                <a:spcPts val="0"/>
              </a:spcAft>
              <a:buNone/>
              <a:tabLst>
                <a:tab pos="304800" algn="l"/>
              </a:tabLst>
              <a:defRPr/>
            </a:pPr>
            <a:r>
              <a:rPr lang="en-GB" sz="1800" dirty="0">
                <a:latin typeface="Calibri" panose="020F0502020204030204" pitchFamily="34" charset="0"/>
              </a:rPr>
              <a:t>	Customers will switch to alternatives (and thus the threat increases) if:</a:t>
            </a:r>
          </a:p>
          <a:p>
            <a:pPr marL="298450" indent="-298450">
              <a:lnSpc>
                <a:spcPct val="95000"/>
              </a:lnSpc>
              <a:spcBef>
                <a:spcPct val="15000"/>
              </a:spcBef>
              <a:spcAft>
                <a:spcPts val="0"/>
              </a:spcAft>
              <a:buClr>
                <a:schemeClr val="tx1"/>
              </a:buClr>
              <a:defRPr/>
            </a:pPr>
            <a:r>
              <a:rPr lang="en-GB" sz="1800" b="1" i="1" dirty="0">
                <a:latin typeface="Calibri" panose="020F0502020204030204" pitchFamily="34" charset="0"/>
              </a:rPr>
              <a:t>The price/performance ratio </a:t>
            </a:r>
            <a:r>
              <a:rPr lang="en-GB" sz="1800" dirty="0">
                <a:latin typeface="Calibri" panose="020F0502020204030204" pitchFamily="34" charset="0"/>
              </a:rPr>
              <a:t>of the substitute is superior (e.g. aluminium is more expensive than steel but it is more cost efficient for car parts)</a:t>
            </a:r>
          </a:p>
          <a:p>
            <a:pPr marL="298450" indent="-298450">
              <a:lnSpc>
                <a:spcPct val="95000"/>
              </a:lnSpc>
              <a:spcBef>
                <a:spcPct val="15000"/>
              </a:spcBef>
              <a:spcAft>
                <a:spcPts val="0"/>
              </a:spcAft>
              <a:buClr>
                <a:schemeClr val="tx1"/>
              </a:buClr>
              <a:defRPr/>
            </a:pPr>
            <a:r>
              <a:rPr lang="en-GB" sz="1800" dirty="0">
                <a:latin typeface="Calibri" panose="020F0502020204030204" pitchFamily="34" charset="0"/>
              </a:rPr>
              <a:t>The substitute </a:t>
            </a:r>
            <a:r>
              <a:rPr lang="en-GB" sz="1800" b="1" i="1" dirty="0">
                <a:latin typeface="Calibri" panose="020F0502020204030204" pitchFamily="34" charset="0"/>
              </a:rPr>
              <a:t>benefits from an innovation </a:t>
            </a:r>
            <a:r>
              <a:rPr lang="en-GB" sz="1800" dirty="0">
                <a:latin typeface="Calibri" panose="020F0502020204030204" pitchFamily="34" charset="0"/>
              </a:rPr>
              <a:t>that improves customer satisfaction (e.g. high speed trains can be quicker than airlines from city centre to city centre on short haul routes).</a:t>
            </a:r>
          </a:p>
          <a:p>
            <a:pPr marL="298450" indent="-298450">
              <a:lnSpc>
                <a:spcPct val="95000"/>
              </a:lnSpc>
              <a:spcBef>
                <a:spcPct val="15000"/>
              </a:spcBef>
              <a:spcAft>
                <a:spcPts val="0"/>
              </a:spcAft>
              <a:buClr>
                <a:schemeClr val="tx1"/>
              </a:buClr>
              <a:defRPr/>
            </a:pPr>
            <a:r>
              <a:rPr lang="en-GB" sz="1800" b="1" i="1" dirty="0">
                <a:latin typeface="Calibri" panose="020F0502020204030204" pitchFamily="34" charset="0"/>
              </a:rPr>
              <a:t>Extra-industry effects</a:t>
            </a:r>
            <a:r>
              <a:rPr lang="en-GB" sz="1800" b="1" dirty="0">
                <a:latin typeface="Calibri" panose="020F0502020204030204" pitchFamily="34" charset="0"/>
              </a:rPr>
              <a:t>. </a:t>
            </a:r>
            <a:r>
              <a:rPr lang="en-GB" sz="1800" dirty="0">
                <a:latin typeface="Calibri" panose="020F0502020204030204" pitchFamily="34" charset="0"/>
              </a:rPr>
              <a:t>Substitutes come from outside the industry which forces managers to look outside their own industry to consider more distant threats and constraints.</a:t>
            </a:r>
            <a:endParaRPr lang="en-GB" sz="1800" dirty="0"/>
          </a:p>
        </p:txBody>
      </p:sp>
      <p:sp>
        <p:nvSpPr>
          <p:cNvPr id="4" name="Footer Placeholder 3">
            <a:extLst>
              <a:ext uri="{FF2B5EF4-FFF2-40B4-BE49-F238E27FC236}">
                <a16:creationId xmlns:a16="http://schemas.microsoft.com/office/drawing/2014/main" id="{9CA98EA1-65D0-0611-2C9D-D7AFFF862886}"/>
              </a:ext>
            </a:extLst>
          </p:cNvPr>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altLang="en-US" sz="900" b="0" i="0" u="none" strike="noStrike" kern="1200" cap="all" spc="0" normalizeH="0" baseline="0" noProof="0" dirty="0">
                <a:ln>
                  <a:noFill/>
                </a:ln>
                <a:solidFill>
                  <a:prstClr val="black">
                    <a:lumMod val="75000"/>
                    <a:lumOff val="25000"/>
                  </a:prstClr>
                </a:solidFill>
                <a:effectLst/>
                <a:uLnTx/>
                <a:uFillTx/>
                <a:latin typeface="Franklin Gothic Book" panose="020B0502020104020203"/>
                <a:ea typeface="+mn-ea"/>
                <a:cs typeface="+mn-cs"/>
              </a:rPr>
              <a:t>Johnson, Whittington, Scholes, Angwin, </a:t>
            </a:r>
            <a:r>
              <a:rPr kumimoji="0" lang="en-GB" altLang="en-US" sz="900" b="0" i="0" u="none" strike="noStrike" kern="1200" cap="all" spc="0" normalizeH="0" baseline="0" noProof="0" dirty="0" err="1">
                <a:ln>
                  <a:noFill/>
                </a:ln>
                <a:solidFill>
                  <a:prstClr val="black">
                    <a:lumMod val="75000"/>
                    <a:lumOff val="25000"/>
                  </a:prstClr>
                </a:solidFill>
                <a:effectLst/>
                <a:uLnTx/>
                <a:uFillTx/>
                <a:latin typeface="Franklin Gothic Book" panose="020B0502020104020203"/>
                <a:ea typeface="+mn-ea"/>
                <a:cs typeface="+mn-cs"/>
              </a:rPr>
              <a:t>Regner</a:t>
            </a:r>
            <a:r>
              <a:rPr kumimoji="0" lang="en-GB" altLang="en-US" sz="900" b="0" i="0" u="none" strike="noStrike" kern="1200" cap="all" spc="0" normalizeH="0" baseline="0" noProof="0" dirty="0">
                <a:ln>
                  <a:noFill/>
                </a:ln>
                <a:solidFill>
                  <a:prstClr val="black">
                    <a:lumMod val="75000"/>
                    <a:lumOff val="25000"/>
                  </a:prstClr>
                </a:solidFill>
                <a:effectLst/>
                <a:uLnTx/>
                <a:uFillTx/>
                <a:latin typeface="Franklin Gothic Book" panose="020B0502020104020203"/>
                <a:ea typeface="+mn-ea"/>
                <a:cs typeface="+mn-cs"/>
              </a:rPr>
              <a:t> (2017)</a:t>
            </a:r>
          </a:p>
        </p:txBody>
      </p:sp>
      <p:sp>
        <p:nvSpPr>
          <p:cNvPr id="5" name="Slide Number Placeholder 4">
            <a:extLst>
              <a:ext uri="{FF2B5EF4-FFF2-40B4-BE49-F238E27FC236}">
                <a16:creationId xmlns:a16="http://schemas.microsoft.com/office/drawing/2014/main" id="{E970F6DC-83C5-872C-0F96-500CF229F3DB}"/>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A98EE3D-8CD1-4C3F-BD1C-C98C9596463C}" type="slidenum">
              <a:rPr kumimoji="0" lang="en-US" sz="900" b="0" i="0" u="none" strike="noStrike" kern="1200" cap="none" spc="0" normalizeH="0" baseline="0" noProof="0" smtClean="0">
                <a:ln>
                  <a:noFill/>
                </a:ln>
                <a:solidFill>
                  <a:prstClr val="black">
                    <a:lumMod val="75000"/>
                    <a:lumOff val="25000"/>
                  </a:prstClr>
                </a:solidFill>
                <a:effectLst/>
                <a:uLnTx/>
                <a:uFillTx/>
                <a:latin typeface="Franklin Gothic Book" panose="020B0502020104020203"/>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25</a:t>
            </a:fld>
            <a:endParaRPr kumimoji="0" lang="en-US" sz="900" b="0" i="0" u="none" strike="noStrike" kern="1200" cap="none" spc="0" normalizeH="0" baseline="0" noProof="0" dirty="0">
              <a:ln>
                <a:noFill/>
              </a:ln>
              <a:solidFill>
                <a:prstClr val="black">
                  <a:lumMod val="75000"/>
                  <a:lumOff val="25000"/>
                </a:prstClr>
              </a:solidFill>
              <a:effectLst/>
              <a:uLnTx/>
              <a:uFillTx/>
              <a:latin typeface="Franklin Gothic Book" panose="020B0502020104020203"/>
              <a:ea typeface="+mn-ea"/>
              <a:cs typeface="+mn-cs"/>
            </a:endParaRPr>
          </a:p>
        </p:txBody>
      </p:sp>
      <p:pic>
        <p:nvPicPr>
          <p:cNvPr id="6" name="Picture 5">
            <a:extLst>
              <a:ext uri="{FF2B5EF4-FFF2-40B4-BE49-F238E27FC236}">
                <a16:creationId xmlns:a16="http://schemas.microsoft.com/office/drawing/2014/main" id="{3590F5FC-CF9B-85DF-58EB-0C52C6C4C329}"/>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8357714" y="589154"/>
            <a:ext cx="3579182" cy="2997566"/>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Rounded Corners 6">
            <a:extLst>
              <a:ext uri="{FF2B5EF4-FFF2-40B4-BE49-F238E27FC236}">
                <a16:creationId xmlns:a16="http://schemas.microsoft.com/office/drawing/2014/main" id="{C24BBFC8-DCDB-DF59-8D02-76AEF21CEF12}"/>
              </a:ext>
            </a:extLst>
          </p:cNvPr>
          <p:cNvSpPr/>
          <p:nvPr/>
        </p:nvSpPr>
        <p:spPr>
          <a:xfrm>
            <a:off x="9504947" y="2851793"/>
            <a:ext cx="994611" cy="577207"/>
          </a:xfrm>
          <a:prstGeom prst="round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Franklin Gothic Book" panose="020B0502020104020203"/>
              <a:ea typeface="+mn-ea"/>
              <a:cs typeface="+mn-cs"/>
            </a:endParaRPr>
          </a:p>
        </p:txBody>
      </p:sp>
    </p:spTree>
    <p:extLst>
      <p:ext uri="{BB962C8B-B14F-4D97-AF65-F5344CB8AC3E}">
        <p14:creationId xmlns:p14="http://schemas.microsoft.com/office/powerpoint/2010/main" val="423368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A8055E-FBEB-B260-B388-6699568F6A5E}"/>
              </a:ext>
            </a:extLst>
          </p:cNvPr>
          <p:cNvSpPr>
            <a:spLocks noGrp="1"/>
          </p:cNvSpPr>
          <p:nvPr>
            <p:ph type="title"/>
          </p:nvPr>
        </p:nvSpPr>
        <p:spPr/>
        <p:txBody>
          <a:bodyPr/>
          <a:lstStyle/>
          <a:p>
            <a:r>
              <a:rPr lang="en-GB" dirty="0"/>
              <a:t>suppliers</a:t>
            </a:r>
          </a:p>
        </p:txBody>
      </p:sp>
      <p:sp>
        <p:nvSpPr>
          <p:cNvPr id="3" name="Content Placeholder 2">
            <a:extLst>
              <a:ext uri="{FF2B5EF4-FFF2-40B4-BE49-F238E27FC236}">
                <a16:creationId xmlns:a16="http://schemas.microsoft.com/office/drawing/2014/main" id="{06B97674-BC6A-8ED6-4A1F-FC1A246FA798}"/>
              </a:ext>
            </a:extLst>
          </p:cNvPr>
          <p:cNvSpPr>
            <a:spLocks noGrp="1"/>
          </p:cNvSpPr>
          <p:nvPr>
            <p:ph idx="1"/>
          </p:nvPr>
        </p:nvSpPr>
        <p:spPr>
          <a:xfrm>
            <a:off x="581193" y="2340864"/>
            <a:ext cx="7776522" cy="3927982"/>
          </a:xfrm>
        </p:spPr>
        <p:txBody>
          <a:bodyPr>
            <a:noAutofit/>
          </a:bodyPr>
          <a:lstStyle/>
          <a:p>
            <a:pPr marL="263525" indent="-263525">
              <a:buNone/>
            </a:pPr>
            <a:r>
              <a:rPr lang="en-GB" altLang="en-US" sz="1800" b="1" i="1" dirty="0">
                <a:latin typeface="Calibri" panose="020F0502020204030204" pitchFamily="34" charset="0"/>
              </a:rPr>
              <a:t>The bargaining power of suppliers</a:t>
            </a:r>
          </a:p>
          <a:p>
            <a:pPr marL="263525" indent="-263525">
              <a:buNone/>
            </a:pPr>
            <a:r>
              <a:rPr lang="en-GB" altLang="en-US" sz="1800" dirty="0">
                <a:latin typeface="Calibri" panose="020F0502020204030204" pitchFamily="34" charset="0"/>
              </a:rPr>
              <a:t>	Suppliers are those who supply what organisations need to produce the product or service. Powerful suppliers can reduce an organisation’s profits. </a:t>
            </a:r>
          </a:p>
          <a:p>
            <a:pPr marL="263525" indent="-263525">
              <a:buNone/>
            </a:pPr>
            <a:r>
              <a:rPr lang="en-GB" altLang="en-US" sz="1800" dirty="0">
                <a:latin typeface="Calibri" panose="020F0502020204030204" pitchFamily="34" charset="0"/>
              </a:rPr>
              <a:t>	</a:t>
            </a:r>
          </a:p>
          <a:p>
            <a:pPr marL="263525" indent="-263525">
              <a:buNone/>
            </a:pPr>
            <a:r>
              <a:rPr lang="en-GB" altLang="en-US" sz="1800" dirty="0">
                <a:latin typeface="Calibri" panose="020F0502020204030204" pitchFamily="34" charset="0"/>
              </a:rPr>
              <a:t>Supplier power is likely to be high, for example, when:</a:t>
            </a:r>
          </a:p>
          <a:p>
            <a:pPr marL="314325" lvl="1" indent="-209550">
              <a:buFont typeface="Arial" panose="020B0604020202020204" pitchFamily="34" charset="0"/>
              <a:buChar char="•"/>
            </a:pPr>
            <a:r>
              <a:rPr lang="en-GB" altLang="en-US" sz="1800" b="1" i="1" dirty="0">
                <a:latin typeface="Calibri" panose="020F0502020204030204" pitchFamily="34" charset="0"/>
              </a:rPr>
              <a:t>The suppliers are concentrated </a:t>
            </a:r>
            <a:r>
              <a:rPr lang="en-GB" altLang="en-US" sz="1800" dirty="0">
                <a:latin typeface="Calibri" panose="020F0502020204030204" pitchFamily="34" charset="0"/>
              </a:rPr>
              <a:t>(few of them)</a:t>
            </a:r>
          </a:p>
          <a:p>
            <a:pPr marL="314325" lvl="1" indent="-209550">
              <a:buFont typeface="Arial" panose="020B0604020202020204" pitchFamily="34" charset="0"/>
              <a:buChar char="•"/>
            </a:pPr>
            <a:r>
              <a:rPr lang="en-GB" altLang="en-US" sz="1800" b="1" i="1" dirty="0">
                <a:latin typeface="Calibri" panose="020F0502020204030204" pitchFamily="34" charset="0"/>
              </a:rPr>
              <a:t>Suppliers provide a specialist or rare input</a:t>
            </a:r>
          </a:p>
          <a:p>
            <a:pPr marL="314325" lvl="1" indent="-209550">
              <a:buFont typeface="Arial" panose="020B0604020202020204" pitchFamily="34" charset="0"/>
              <a:buChar char="•"/>
            </a:pPr>
            <a:r>
              <a:rPr lang="en-GB" altLang="en-US" sz="1800" b="1" i="1" dirty="0">
                <a:latin typeface="Calibri" panose="020F0502020204030204" pitchFamily="34" charset="0"/>
              </a:rPr>
              <a:t>Switching costs are high </a:t>
            </a:r>
            <a:r>
              <a:rPr lang="en-GB" altLang="en-US" sz="1800" dirty="0">
                <a:latin typeface="Calibri" panose="020F0502020204030204" pitchFamily="34" charset="0"/>
              </a:rPr>
              <a:t>(it is disruptive or expensive to change suppliers)</a:t>
            </a:r>
          </a:p>
          <a:p>
            <a:pPr marL="314325" lvl="1" indent="-209550">
              <a:buFont typeface="Arial" panose="020B0604020202020204" pitchFamily="34" charset="0"/>
              <a:buChar char="•"/>
            </a:pPr>
            <a:r>
              <a:rPr lang="en-GB" altLang="en-US" sz="1800" b="1" i="1" dirty="0">
                <a:latin typeface="Calibri" panose="020F0502020204030204" pitchFamily="34" charset="0"/>
              </a:rPr>
              <a:t>Suppliers can integrate forwards </a:t>
            </a:r>
            <a:r>
              <a:rPr lang="en-GB" altLang="en-US" sz="1800" dirty="0">
                <a:latin typeface="Calibri" panose="020F0502020204030204" pitchFamily="34" charset="0"/>
              </a:rPr>
              <a:t>(e.g. low-cost airlines have cut out the use of travel agents)</a:t>
            </a:r>
            <a:endParaRPr lang="en-GB" sz="1800" dirty="0"/>
          </a:p>
        </p:txBody>
      </p:sp>
      <p:sp>
        <p:nvSpPr>
          <p:cNvPr id="4" name="Footer Placeholder 3">
            <a:extLst>
              <a:ext uri="{FF2B5EF4-FFF2-40B4-BE49-F238E27FC236}">
                <a16:creationId xmlns:a16="http://schemas.microsoft.com/office/drawing/2014/main" id="{9CA98EA1-65D0-0611-2C9D-D7AFFF862886}"/>
              </a:ext>
            </a:extLst>
          </p:cNvPr>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altLang="en-US" sz="900" b="0" i="0" u="none" strike="noStrike" kern="1200" cap="all" spc="0" normalizeH="0" baseline="0" noProof="0" dirty="0">
                <a:ln>
                  <a:noFill/>
                </a:ln>
                <a:solidFill>
                  <a:prstClr val="black">
                    <a:lumMod val="75000"/>
                    <a:lumOff val="25000"/>
                  </a:prstClr>
                </a:solidFill>
                <a:effectLst/>
                <a:uLnTx/>
                <a:uFillTx/>
                <a:latin typeface="Franklin Gothic Book" panose="020B0502020104020203"/>
                <a:ea typeface="+mn-ea"/>
                <a:cs typeface="+mn-cs"/>
              </a:rPr>
              <a:t>Johnson, Whittington, Scholes, Angwin, </a:t>
            </a:r>
            <a:r>
              <a:rPr kumimoji="0" lang="en-GB" altLang="en-US" sz="900" b="0" i="0" u="none" strike="noStrike" kern="1200" cap="all" spc="0" normalizeH="0" baseline="0" noProof="0" dirty="0" err="1">
                <a:ln>
                  <a:noFill/>
                </a:ln>
                <a:solidFill>
                  <a:prstClr val="black">
                    <a:lumMod val="75000"/>
                    <a:lumOff val="25000"/>
                  </a:prstClr>
                </a:solidFill>
                <a:effectLst/>
                <a:uLnTx/>
                <a:uFillTx/>
                <a:latin typeface="Franklin Gothic Book" panose="020B0502020104020203"/>
                <a:ea typeface="+mn-ea"/>
                <a:cs typeface="+mn-cs"/>
              </a:rPr>
              <a:t>Regner</a:t>
            </a:r>
            <a:r>
              <a:rPr kumimoji="0" lang="en-GB" altLang="en-US" sz="900" b="0" i="0" u="none" strike="noStrike" kern="1200" cap="all" spc="0" normalizeH="0" baseline="0" noProof="0" dirty="0">
                <a:ln>
                  <a:noFill/>
                </a:ln>
                <a:solidFill>
                  <a:prstClr val="black">
                    <a:lumMod val="75000"/>
                    <a:lumOff val="25000"/>
                  </a:prstClr>
                </a:solidFill>
                <a:effectLst/>
                <a:uLnTx/>
                <a:uFillTx/>
                <a:latin typeface="Franklin Gothic Book" panose="020B0502020104020203"/>
                <a:ea typeface="+mn-ea"/>
                <a:cs typeface="+mn-cs"/>
              </a:rPr>
              <a:t> (2017)</a:t>
            </a:r>
          </a:p>
        </p:txBody>
      </p:sp>
      <p:sp>
        <p:nvSpPr>
          <p:cNvPr id="5" name="Slide Number Placeholder 4">
            <a:extLst>
              <a:ext uri="{FF2B5EF4-FFF2-40B4-BE49-F238E27FC236}">
                <a16:creationId xmlns:a16="http://schemas.microsoft.com/office/drawing/2014/main" id="{E970F6DC-83C5-872C-0F96-500CF229F3DB}"/>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A98EE3D-8CD1-4C3F-BD1C-C98C9596463C}" type="slidenum">
              <a:rPr kumimoji="0" lang="en-US" sz="900" b="0" i="0" u="none" strike="noStrike" kern="1200" cap="none" spc="0" normalizeH="0" baseline="0" noProof="0" smtClean="0">
                <a:ln>
                  <a:noFill/>
                </a:ln>
                <a:solidFill>
                  <a:prstClr val="black">
                    <a:lumMod val="75000"/>
                    <a:lumOff val="25000"/>
                  </a:prstClr>
                </a:solidFill>
                <a:effectLst/>
                <a:uLnTx/>
                <a:uFillTx/>
                <a:latin typeface="Franklin Gothic Book" panose="020B0502020104020203"/>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26</a:t>
            </a:fld>
            <a:endParaRPr kumimoji="0" lang="en-US" sz="900" b="0" i="0" u="none" strike="noStrike" kern="1200" cap="none" spc="0" normalizeH="0" baseline="0" noProof="0" dirty="0">
              <a:ln>
                <a:noFill/>
              </a:ln>
              <a:solidFill>
                <a:prstClr val="black">
                  <a:lumMod val="75000"/>
                  <a:lumOff val="25000"/>
                </a:prstClr>
              </a:solidFill>
              <a:effectLst/>
              <a:uLnTx/>
              <a:uFillTx/>
              <a:latin typeface="Franklin Gothic Book" panose="020B0502020104020203"/>
              <a:ea typeface="+mn-ea"/>
              <a:cs typeface="+mn-cs"/>
            </a:endParaRPr>
          </a:p>
        </p:txBody>
      </p:sp>
      <p:pic>
        <p:nvPicPr>
          <p:cNvPr id="6" name="Picture 5">
            <a:extLst>
              <a:ext uri="{FF2B5EF4-FFF2-40B4-BE49-F238E27FC236}">
                <a16:creationId xmlns:a16="http://schemas.microsoft.com/office/drawing/2014/main" id="{24D9D0CB-427C-CA14-FFCC-ACFCC0AB0624}"/>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8357714" y="589154"/>
            <a:ext cx="3579182" cy="2997566"/>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Rounded Corners 6">
            <a:extLst>
              <a:ext uri="{FF2B5EF4-FFF2-40B4-BE49-F238E27FC236}">
                <a16:creationId xmlns:a16="http://schemas.microsoft.com/office/drawing/2014/main" id="{795CC4BC-88A9-1B4E-C986-C3A9CE43E30D}"/>
              </a:ext>
            </a:extLst>
          </p:cNvPr>
          <p:cNvSpPr/>
          <p:nvPr/>
        </p:nvSpPr>
        <p:spPr>
          <a:xfrm>
            <a:off x="8502321" y="1652337"/>
            <a:ext cx="729915" cy="1018674"/>
          </a:xfrm>
          <a:prstGeom prst="round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Franklin Gothic Book" panose="020B0502020104020203"/>
              <a:ea typeface="+mn-ea"/>
              <a:cs typeface="+mn-cs"/>
            </a:endParaRPr>
          </a:p>
        </p:txBody>
      </p:sp>
    </p:spTree>
    <p:extLst>
      <p:ext uri="{BB962C8B-B14F-4D97-AF65-F5344CB8AC3E}">
        <p14:creationId xmlns:p14="http://schemas.microsoft.com/office/powerpoint/2010/main" val="97365569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A8055E-FBEB-B260-B388-6699568F6A5E}"/>
              </a:ext>
            </a:extLst>
          </p:cNvPr>
          <p:cNvSpPr>
            <a:spLocks noGrp="1"/>
          </p:cNvSpPr>
          <p:nvPr>
            <p:ph type="title"/>
          </p:nvPr>
        </p:nvSpPr>
        <p:spPr/>
        <p:txBody>
          <a:bodyPr/>
          <a:lstStyle/>
          <a:p>
            <a:r>
              <a:rPr lang="en-GB" dirty="0"/>
              <a:t>buyers</a:t>
            </a:r>
          </a:p>
        </p:txBody>
      </p:sp>
      <p:sp>
        <p:nvSpPr>
          <p:cNvPr id="3" name="Content Placeholder 2">
            <a:extLst>
              <a:ext uri="{FF2B5EF4-FFF2-40B4-BE49-F238E27FC236}">
                <a16:creationId xmlns:a16="http://schemas.microsoft.com/office/drawing/2014/main" id="{06B97674-BC6A-8ED6-4A1F-FC1A246FA798}"/>
              </a:ext>
            </a:extLst>
          </p:cNvPr>
          <p:cNvSpPr>
            <a:spLocks noGrp="1"/>
          </p:cNvSpPr>
          <p:nvPr>
            <p:ph idx="1"/>
          </p:nvPr>
        </p:nvSpPr>
        <p:spPr>
          <a:xfrm>
            <a:off x="581192" y="2003878"/>
            <a:ext cx="7840913" cy="4420036"/>
          </a:xfrm>
        </p:spPr>
        <p:txBody>
          <a:bodyPr>
            <a:noAutofit/>
          </a:bodyPr>
          <a:lstStyle/>
          <a:p>
            <a:pPr eaLnBrk="1" hangingPunct="1">
              <a:buFont typeface="Wingdings 2" pitchFamily="18" charset="2"/>
              <a:buNone/>
              <a:defRPr/>
            </a:pPr>
            <a:r>
              <a:rPr lang="en-GB" sz="1800" b="1" i="1" dirty="0">
                <a:latin typeface="Calibri" panose="020F0502020204030204" pitchFamily="34" charset="0"/>
              </a:rPr>
              <a:t>The bargaining power of buyers</a:t>
            </a:r>
            <a:endParaRPr lang="en-GB" sz="1800" dirty="0">
              <a:latin typeface="Calibri" panose="020F0502020204030204" pitchFamily="34" charset="0"/>
            </a:endParaRPr>
          </a:p>
          <a:p>
            <a:pPr eaLnBrk="1" hangingPunct="1">
              <a:buFont typeface="Wingdings 2" pitchFamily="18" charset="2"/>
              <a:buNone/>
              <a:defRPr/>
            </a:pPr>
            <a:r>
              <a:rPr lang="en-GB" sz="1800" dirty="0">
                <a:latin typeface="Calibri" panose="020F0502020204030204" pitchFamily="34" charset="0"/>
              </a:rPr>
              <a:t>	Buyers are the organisation’s immediate customers, not necessarily the ultimate consumers. </a:t>
            </a:r>
          </a:p>
          <a:p>
            <a:pPr eaLnBrk="1" hangingPunct="1">
              <a:buFont typeface="Wingdings 2" pitchFamily="18" charset="2"/>
              <a:buNone/>
              <a:defRPr/>
            </a:pPr>
            <a:r>
              <a:rPr lang="en-GB" sz="1800" dirty="0">
                <a:latin typeface="Calibri" panose="020F0502020204030204" pitchFamily="34" charset="0"/>
              </a:rPr>
              <a:t>	If buyers are powerful, then they can demand cheap prices or product/service improvements to reduce profits.</a:t>
            </a:r>
          </a:p>
          <a:p>
            <a:pPr eaLnBrk="1" hangingPunct="1">
              <a:buFont typeface="Wingdings 2" pitchFamily="18" charset="2"/>
              <a:buNone/>
              <a:defRPr/>
            </a:pPr>
            <a:r>
              <a:rPr lang="en-GB" sz="1800" dirty="0">
                <a:latin typeface="Calibri" panose="020F0502020204030204" pitchFamily="34" charset="0"/>
              </a:rPr>
              <a:t>	Buyer power is likely to be high, for example, when:</a:t>
            </a:r>
          </a:p>
          <a:p>
            <a:pPr marL="603375" lvl="2" indent="-209550">
              <a:buFont typeface="Arial" charset="0"/>
              <a:buChar char="•"/>
              <a:defRPr/>
            </a:pPr>
            <a:r>
              <a:rPr lang="en-GB" sz="1800" b="1" i="1" dirty="0">
                <a:latin typeface="Calibri" panose="020F0502020204030204" pitchFamily="34" charset="0"/>
              </a:rPr>
              <a:t>Buyers are concentrated </a:t>
            </a:r>
            <a:r>
              <a:rPr lang="en-GB" sz="1800" dirty="0">
                <a:latin typeface="Calibri" panose="020F0502020204030204" pitchFamily="34" charset="0"/>
              </a:rPr>
              <a:t>(few of them)</a:t>
            </a:r>
          </a:p>
          <a:p>
            <a:pPr marL="593850" lvl="2" indent="-190500">
              <a:buFont typeface="Arial" charset="0"/>
              <a:buChar char="•"/>
              <a:defRPr/>
            </a:pPr>
            <a:r>
              <a:rPr lang="en-GB" sz="1800" b="1" i="1" dirty="0">
                <a:latin typeface="Calibri" panose="020F0502020204030204" pitchFamily="34" charset="0"/>
              </a:rPr>
              <a:t>Buyers have low switching costs </a:t>
            </a:r>
            <a:r>
              <a:rPr lang="en-GB" altLang="en-US" sz="1800" dirty="0">
                <a:latin typeface="Calibri" panose="020F0502020204030204" pitchFamily="34" charset="0"/>
              </a:rPr>
              <a:t>(it not disruptive or expensive to change their providers)</a:t>
            </a:r>
            <a:endParaRPr lang="en-GB" sz="1800" dirty="0">
              <a:latin typeface="Calibri" panose="020F0502020204030204" pitchFamily="34" charset="0"/>
            </a:endParaRPr>
          </a:p>
          <a:p>
            <a:pPr marL="593850" lvl="2" indent="-190500">
              <a:buFont typeface="Arial" charset="0"/>
              <a:buChar char="•"/>
              <a:defRPr/>
            </a:pPr>
            <a:r>
              <a:rPr lang="en-GB" sz="1800" b="1" i="1" dirty="0">
                <a:latin typeface="Calibri" panose="020F0502020204030204" pitchFamily="34" charset="0"/>
              </a:rPr>
              <a:t>Buyers can supply their own inputs </a:t>
            </a:r>
            <a:r>
              <a:rPr lang="en-GB" sz="1800" dirty="0">
                <a:latin typeface="Calibri" panose="020F0502020204030204" pitchFamily="34" charset="0"/>
              </a:rPr>
              <a:t>(backward vertical integration, e.g. through the acquisition of a business operating earlier in the supply chain – e.g. a retailer </a:t>
            </a:r>
            <a:r>
              <a:rPr lang="en-GB" sz="1800" dirty="0" err="1">
                <a:latin typeface="Calibri" panose="020F0502020204030204" pitchFamily="34" charset="0"/>
              </a:rPr>
              <a:t>acquiering</a:t>
            </a:r>
            <a:r>
              <a:rPr lang="en-GB" sz="1800" dirty="0">
                <a:latin typeface="Calibri" panose="020F0502020204030204" pitchFamily="34" charset="0"/>
              </a:rPr>
              <a:t> a wholesaler)</a:t>
            </a:r>
            <a:endParaRPr lang="en-GB" sz="1800" dirty="0"/>
          </a:p>
        </p:txBody>
      </p:sp>
      <p:sp>
        <p:nvSpPr>
          <p:cNvPr id="4" name="Footer Placeholder 3">
            <a:extLst>
              <a:ext uri="{FF2B5EF4-FFF2-40B4-BE49-F238E27FC236}">
                <a16:creationId xmlns:a16="http://schemas.microsoft.com/office/drawing/2014/main" id="{9CA98EA1-65D0-0611-2C9D-D7AFFF862886}"/>
              </a:ext>
            </a:extLst>
          </p:cNvPr>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altLang="en-US" sz="900" b="0" i="0" u="none" strike="noStrike" kern="1200" cap="all" spc="0" normalizeH="0" baseline="0" noProof="0" dirty="0">
                <a:ln>
                  <a:noFill/>
                </a:ln>
                <a:solidFill>
                  <a:prstClr val="black">
                    <a:lumMod val="75000"/>
                    <a:lumOff val="25000"/>
                  </a:prstClr>
                </a:solidFill>
                <a:effectLst/>
                <a:uLnTx/>
                <a:uFillTx/>
                <a:latin typeface="Franklin Gothic Book" panose="020B0502020104020203"/>
                <a:ea typeface="+mn-ea"/>
                <a:cs typeface="+mn-cs"/>
              </a:rPr>
              <a:t>Johnson, Whittington, Scholes, Angwin, </a:t>
            </a:r>
            <a:r>
              <a:rPr kumimoji="0" lang="en-GB" altLang="en-US" sz="900" b="0" i="0" u="none" strike="noStrike" kern="1200" cap="all" spc="0" normalizeH="0" baseline="0" noProof="0" dirty="0" err="1">
                <a:ln>
                  <a:noFill/>
                </a:ln>
                <a:solidFill>
                  <a:prstClr val="black">
                    <a:lumMod val="75000"/>
                    <a:lumOff val="25000"/>
                  </a:prstClr>
                </a:solidFill>
                <a:effectLst/>
                <a:uLnTx/>
                <a:uFillTx/>
                <a:latin typeface="Franklin Gothic Book" panose="020B0502020104020203"/>
                <a:ea typeface="+mn-ea"/>
                <a:cs typeface="+mn-cs"/>
              </a:rPr>
              <a:t>Regner</a:t>
            </a:r>
            <a:r>
              <a:rPr kumimoji="0" lang="en-GB" altLang="en-US" sz="900" b="0" i="0" u="none" strike="noStrike" kern="1200" cap="all" spc="0" normalizeH="0" baseline="0" noProof="0" dirty="0">
                <a:ln>
                  <a:noFill/>
                </a:ln>
                <a:solidFill>
                  <a:prstClr val="black">
                    <a:lumMod val="75000"/>
                    <a:lumOff val="25000"/>
                  </a:prstClr>
                </a:solidFill>
                <a:effectLst/>
                <a:uLnTx/>
                <a:uFillTx/>
                <a:latin typeface="Franklin Gothic Book" panose="020B0502020104020203"/>
                <a:ea typeface="+mn-ea"/>
                <a:cs typeface="+mn-cs"/>
              </a:rPr>
              <a:t> (2017)</a:t>
            </a:r>
          </a:p>
        </p:txBody>
      </p:sp>
      <p:sp>
        <p:nvSpPr>
          <p:cNvPr id="5" name="Slide Number Placeholder 4">
            <a:extLst>
              <a:ext uri="{FF2B5EF4-FFF2-40B4-BE49-F238E27FC236}">
                <a16:creationId xmlns:a16="http://schemas.microsoft.com/office/drawing/2014/main" id="{E970F6DC-83C5-872C-0F96-500CF229F3DB}"/>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A98EE3D-8CD1-4C3F-BD1C-C98C9596463C}" type="slidenum">
              <a:rPr kumimoji="0" lang="en-US" sz="900" b="0" i="0" u="none" strike="noStrike" kern="1200" cap="none" spc="0" normalizeH="0" baseline="0" noProof="0" smtClean="0">
                <a:ln>
                  <a:noFill/>
                </a:ln>
                <a:solidFill>
                  <a:prstClr val="black">
                    <a:lumMod val="75000"/>
                    <a:lumOff val="25000"/>
                  </a:prstClr>
                </a:solidFill>
                <a:effectLst/>
                <a:uLnTx/>
                <a:uFillTx/>
                <a:latin typeface="Franklin Gothic Book" panose="020B0502020104020203"/>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27</a:t>
            </a:fld>
            <a:endParaRPr kumimoji="0" lang="en-US" sz="900" b="0" i="0" u="none" strike="noStrike" kern="1200" cap="none" spc="0" normalizeH="0" baseline="0" noProof="0" dirty="0">
              <a:ln>
                <a:noFill/>
              </a:ln>
              <a:solidFill>
                <a:prstClr val="black">
                  <a:lumMod val="75000"/>
                  <a:lumOff val="25000"/>
                </a:prstClr>
              </a:solidFill>
              <a:effectLst/>
              <a:uLnTx/>
              <a:uFillTx/>
              <a:latin typeface="Franklin Gothic Book" panose="020B0502020104020203"/>
              <a:ea typeface="+mn-ea"/>
              <a:cs typeface="+mn-cs"/>
            </a:endParaRPr>
          </a:p>
        </p:txBody>
      </p:sp>
      <p:pic>
        <p:nvPicPr>
          <p:cNvPr id="6" name="Picture 5">
            <a:extLst>
              <a:ext uri="{FF2B5EF4-FFF2-40B4-BE49-F238E27FC236}">
                <a16:creationId xmlns:a16="http://schemas.microsoft.com/office/drawing/2014/main" id="{7295778B-2D74-D377-BADF-3F471F00F752}"/>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8357714" y="589154"/>
            <a:ext cx="3579182" cy="2997566"/>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Rounded Corners 6">
            <a:extLst>
              <a:ext uri="{FF2B5EF4-FFF2-40B4-BE49-F238E27FC236}">
                <a16:creationId xmlns:a16="http://schemas.microsoft.com/office/drawing/2014/main" id="{C5FDCD24-290F-BBB4-7585-04D79BA49CC2}"/>
              </a:ext>
            </a:extLst>
          </p:cNvPr>
          <p:cNvSpPr/>
          <p:nvPr/>
        </p:nvSpPr>
        <p:spPr>
          <a:xfrm>
            <a:off x="10716127" y="1652337"/>
            <a:ext cx="729915" cy="1018674"/>
          </a:xfrm>
          <a:prstGeom prst="round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Franklin Gothic Book" panose="020B0502020104020203"/>
              <a:ea typeface="+mn-ea"/>
              <a:cs typeface="+mn-cs"/>
            </a:endParaRPr>
          </a:p>
        </p:txBody>
      </p:sp>
    </p:spTree>
    <p:extLst>
      <p:ext uri="{BB962C8B-B14F-4D97-AF65-F5344CB8AC3E}">
        <p14:creationId xmlns:p14="http://schemas.microsoft.com/office/powerpoint/2010/main" val="143277543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EBEE3C-DDCD-7E9E-D5C1-9E3B37C855DE}"/>
              </a:ext>
            </a:extLst>
          </p:cNvPr>
          <p:cNvSpPr>
            <a:spLocks noGrp="1"/>
          </p:cNvSpPr>
          <p:nvPr>
            <p:ph type="title"/>
          </p:nvPr>
        </p:nvSpPr>
        <p:spPr>
          <a:xfrm>
            <a:off x="581192" y="702156"/>
            <a:ext cx="11029616" cy="1188720"/>
          </a:xfrm>
        </p:spPr>
        <p:txBody>
          <a:bodyPr>
            <a:normAutofit/>
          </a:bodyPr>
          <a:lstStyle/>
          <a:p>
            <a:r>
              <a:rPr lang="en-GB" dirty="0"/>
              <a:t>Porter’s five forces analysis – example: UK supermarkets</a:t>
            </a:r>
          </a:p>
        </p:txBody>
      </p:sp>
      <p:pic>
        <p:nvPicPr>
          <p:cNvPr id="6" name="Picture 5">
            <a:extLst>
              <a:ext uri="{FF2B5EF4-FFF2-40B4-BE49-F238E27FC236}">
                <a16:creationId xmlns:a16="http://schemas.microsoft.com/office/drawing/2014/main" id="{291E2241-1538-D05A-3EB3-E954C074424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452372" y="2499053"/>
            <a:ext cx="3405393" cy="3405393"/>
          </a:xfrm>
          <a:prstGeom prst="rect">
            <a:avLst/>
          </a:prstGeom>
        </p:spPr>
      </p:pic>
      <p:sp>
        <p:nvSpPr>
          <p:cNvPr id="3" name="Content Placeholder 2">
            <a:extLst>
              <a:ext uri="{FF2B5EF4-FFF2-40B4-BE49-F238E27FC236}">
                <a16:creationId xmlns:a16="http://schemas.microsoft.com/office/drawing/2014/main" id="{18454373-1A0F-64EE-BFA0-361EE26D6722}"/>
              </a:ext>
            </a:extLst>
          </p:cNvPr>
          <p:cNvSpPr>
            <a:spLocks noGrp="1"/>
          </p:cNvSpPr>
          <p:nvPr>
            <p:ph idx="1"/>
          </p:nvPr>
        </p:nvSpPr>
        <p:spPr>
          <a:xfrm>
            <a:off x="6335805" y="2180496"/>
            <a:ext cx="5275001" cy="4045683"/>
          </a:xfrm>
        </p:spPr>
        <p:txBody>
          <a:bodyPr>
            <a:normAutofit/>
          </a:bodyPr>
          <a:lstStyle/>
          <a:p>
            <a:r>
              <a:rPr lang="en-GB" dirty="0"/>
              <a:t>Two Teachers</a:t>
            </a:r>
          </a:p>
          <a:p>
            <a:r>
              <a:rPr lang="en-GB" dirty="0">
                <a:hlinkClick r:id="rId3"/>
              </a:rPr>
              <a:t>https://youtu.be/30oFuYiYOp0</a:t>
            </a:r>
            <a:endParaRPr lang="en-GB" dirty="0"/>
          </a:p>
        </p:txBody>
      </p:sp>
      <p:sp>
        <p:nvSpPr>
          <p:cNvPr id="4" name="Footer Placeholder 3">
            <a:extLst>
              <a:ext uri="{FF2B5EF4-FFF2-40B4-BE49-F238E27FC236}">
                <a16:creationId xmlns:a16="http://schemas.microsoft.com/office/drawing/2014/main" id="{CDDECC10-77B6-D3CE-B6BD-8F23F410FE8D}"/>
              </a:ext>
            </a:extLst>
          </p:cNvPr>
          <p:cNvSpPr>
            <a:spLocks noGrp="1"/>
          </p:cNvSpPr>
          <p:nvPr>
            <p:ph type="ftr" sz="quarter" idx="11"/>
          </p:nvPr>
        </p:nvSpPr>
        <p:spPr>
          <a:xfrm>
            <a:off x="581192" y="6400800"/>
            <a:ext cx="6917210" cy="365125"/>
          </a:xfrm>
        </p:spPr>
        <p:txBody>
          <a:bodyPr>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900" b="0" i="0" u="none" strike="noStrike" kern="1200" cap="all" spc="0" normalizeH="0" baseline="0" noProof="0">
              <a:ln>
                <a:noFill/>
              </a:ln>
              <a:solidFill>
                <a:srgbClr val="3885DA"/>
              </a:solidFill>
              <a:effectLst/>
              <a:uLnTx/>
              <a:uFillTx/>
              <a:latin typeface="Franklin Gothic Book" panose="020B0502020104020203"/>
              <a:ea typeface="+mn-ea"/>
              <a:cs typeface="+mn-cs"/>
            </a:endParaRPr>
          </a:p>
        </p:txBody>
      </p:sp>
      <p:sp>
        <p:nvSpPr>
          <p:cNvPr id="5" name="Slide Number Placeholder 4">
            <a:extLst>
              <a:ext uri="{FF2B5EF4-FFF2-40B4-BE49-F238E27FC236}">
                <a16:creationId xmlns:a16="http://schemas.microsoft.com/office/drawing/2014/main" id="{713D3442-880C-3F92-5B53-779107CACCD7}"/>
              </a:ext>
            </a:extLst>
          </p:cNvPr>
          <p:cNvSpPr>
            <a:spLocks noGrp="1"/>
          </p:cNvSpPr>
          <p:nvPr>
            <p:ph type="sldNum" sz="quarter" idx="12"/>
          </p:nvPr>
        </p:nvSpPr>
        <p:spPr>
          <a:xfrm>
            <a:off x="10558300" y="6400800"/>
            <a:ext cx="1052508" cy="365125"/>
          </a:xfrm>
        </p:spPr>
        <p:txBody>
          <a:bodyPr>
            <a:normAutofit/>
          </a:bodyPr>
          <a:lstStyle/>
          <a:p>
            <a:pPr marL="0" marR="0" lvl="0" indent="0" algn="r" defTabSz="914400" rtl="0" eaLnBrk="1" fontAlgn="auto" latinLnBrk="0" hangingPunct="1">
              <a:lnSpc>
                <a:spcPct val="100000"/>
              </a:lnSpc>
              <a:spcBef>
                <a:spcPts val="0"/>
              </a:spcBef>
              <a:spcAft>
                <a:spcPts val="600"/>
              </a:spcAft>
              <a:buClrTx/>
              <a:buSzTx/>
              <a:buFontTx/>
              <a:buNone/>
              <a:tabLst/>
              <a:defRPr/>
            </a:pPr>
            <a:fld id="{3A98EE3D-8CD1-4C3F-BD1C-C98C9596463C}" type="slidenum">
              <a:rPr kumimoji="0" lang="en-US" sz="900" b="0" i="0" u="none" strike="noStrike" kern="1200" cap="none" spc="0" normalizeH="0" baseline="0" noProof="0" smtClean="0">
                <a:ln>
                  <a:noFill/>
                </a:ln>
                <a:solidFill>
                  <a:srgbClr val="3885DA"/>
                </a:solidFill>
                <a:effectLst/>
                <a:uLnTx/>
                <a:uFillTx/>
                <a:latin typeface="Franklin Gothic Book" panose="020B0502020104020203"/>
                <a:ea typeface="+mn-ea"/>
                <a:cs typeface="+mn-cs"/>
              </a:rPr>
              <a:pPr marL="0" marR="0" lvl="0" indent="0" algn="r" defTabSz="914400" rtl="0" eaLnBrk="1" fontAlgn="auto" latinLnBrk="0" hangingPunct="1">
                <a:lnSpc>
                  <a:spcPct val="100000"/>
                </a:lnSpc>
                <a:spcBef>
                  <a:spcPts val="0"/>
                </a:spcBef>
                <a:spcAft>
                  <a:spcPts val="600"/>
                </a:spcAft>
                <a:buClrTx/>
                <a:buSzTx/>
                <a:buFontTx/>
                <a:buNone/>
                <a:tabLst/>
                <a:defRPr/>
              </a:pPr>
              <a:t>28</a:t>
            </a:fld>
            <a:endParaRPr kumimoji="0" lang="en-US" sz="900" b="0" i="0" u="none" strike="noStrike" kern="1200" cap="none" spc="0" normalizeH="0" baseline="0" noProof="0">
              <a:ln>
                <a:noFill/>
              </a:ln>
              <a:solidFill>
                <a:srgbClr val="3885DA"/>
              </a:solidFill>
              <a:effectLst/>
              <a:uLnTx/>
              <a:uFillTx/>
              <a:latin typeface="Franklin Gothic Book" panose="020B0502020104020203"/>
              <a:ea typeface="+mn-ea"/>
              <a:cs typeface="+mn-cs"/>
            </a:endParaRPr>
          </a:p>
        </p:txBody>
      </p:sp>
    </p:spTree>
    <p:extLst>
      <p:ext uri="{BB962C8B-B14F-4D97-AF65-F5344CB8AC3E}">
        <p14:creationId xmlns:p14="http://schemas.microsoft.com/office/powerpoint/2010/main" val="364421756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0834" name="Title 1">
            <a:extLst>
              <a:ext uri="{FF2B5EF4-FFF2-40B4-BE49-F238E27FC236}">
                <a16:creationId xmlns:a16="http://schemas.microsoft.com/office/drawing/2014/main" id="{26408B68-CCE2-CC81-ABBC-D96A6BF00275}"/>
              </a:ext>
            </a:extLst>
          </p:cNvPr>
          <p:cNvSpPr>
            <a:spLocks noGrp="1" noChangeArrowheads="1"/>
          </p:cNvSpPr>
          <p:nvPr>
            <p:ph type="title"/>
          </p:nvPr>
        </p:nvSpPr>
        <p:spPr/>
        <p:txBody>
          <a:bodyPr/>
          <a:lstStyle/>
          <a:p>
            <a:pPr eaLnBrk="1" hangingPunct="1"/>
            <a:r>
              <a:rPr lang="en-GB" altLang="en-US" dirty="0"/>
              <a:t>Opportunities and threats</a:t>
            </a:r>
          </a:p>
        </p:txBody>
      </p:sp>
      <p:sp>
        <p:nvSpPr>
          <p:cNvPr id="3" name="Content Placeholder 2">
            <a:extLst>
              <a:ext uri="{FF2B5EF4-FFF2-40B4-BE49-F238E27FC236}">
                <a16:creationId xmlns:a16="http://schemas.microsoft.com/office/drawing/2014/main" id="{EC2A996B-0DBC-278F-7CBC-83AABB2989F2}"/>
              </a:ext>
            </a:extLst>
          </p:cNvPr>
          <p:cNvSpPr>
            <a:spLocks noGrp="1"/>
          </p:cNvSpPr>
          <p:nvPr>
            <p:ph idx="1"/>
          </p:nvPr>
        </p:nvSpPr>
        <p:spPr>
          <a:xfrm>
            <a:off x="581191" y="1362076"/>
            <a:ext cx="11297987" cy="4525963"/>
          </a:xfrm>
        </p:spPr>
        <p:txBody>
          <a:bodyPr rtlCol="0">
            <a:normAutofit/>
          </a:bodyPr>
          <a:lstStyle/>
          <a:p>
            <a:pPr>
              <a:spcAft>
                <a:spcPts val="0"/>
              </a:spcAft>
              <a:defRPr/>
            </a:pPr>
            <a:r>
              <a:rPr lang="en-GB" sz="2000" dirty="0">
                <a:latin typeface="Arial" panose="020B0604020202020204" pitchFamily="34" charset="0"/>
                <a:cs typeface="Arial" panose="020B0604020202020204" pitchFamily="34" charset="0"/>
              </a:rPr>
              <a:t>	The critical issue in undertaking macro-environmental analysis (e.g. PESTEL) and industry analysis (e.g. Porter’s Five Forces) is the </a:t>
            </a:r>
            <a:r>
              <a:rPr lang="en-GB" sz="2000" b="1" i="1" dirty="0">
                <a:latin typeface="Arial" panose="020B0604020202020204" pitchFamily="34" charset="0"/>
                <a:cs typeface="Arial" panose="020B0604020202020204" pitchFamily="34" charset="0"/>
              </a:rPr>
              <a:t>implications</a:t>
            </a:r>
            <a:r>
              <a:rPr lang="en-GB" sz="2000" dirty="0">
                <a:latin typeface="Arial" panose="020B0604020202020204" pitchFamily="34" charset="0"/>
                <a:cs typeface="Arial" panose="020B0604020202020204" pitchFamily="34" charset="0"/>
              </a:rPr>
              <a:t> that are drawn from this understanding in guiding strategic decisions and choices.</a:t>
            </a:r>
          </a:p>
          <a:p>
            <a:pPr>
              <a:spcAft>
                <a:spcPts val="0"/>
              </a:spcAft>
              <a:defRPr/>
            </a:pPr>
            <a:endParaRPr lang="en-GB" sz="2000" dirty="0">
              <a:latin typeface="Arial" panose="020B0604020202020204" pitchFamily="34" charset="0"/>
              <a:cs typeface="Arial" panose="020B0604020202020204" pitchFamily="34" charset="0"/>
            </a:endParaRPr>
          </a:p>
          <a:p>
            <a:pPr>
              <a:spcAft>
                <a:spcPts val="0"/>
              </a:spcAft>
              <a:defRPr/>
            </a:pPr>
            <a:endParaRPr lang="en-GB" sz="2000" dirty="0">
              <a:latin typeface="Arial" panose="020B0604020202020204" pitchFamily="34" charset="0"/>
              <a:cs typeface="Arial" panose="020B0604020202020204" pitchFamily="34" charset="0"/>
            </a:endParaRPr>
          </a:p>
          <a:p>
            <a:pPr marL="0" indent="0">
              <a:spcAft>
                <a:spcPts val="0"/>
              </a:spcAft>
              <a:buNone/>
              <a:defRPr/>
            </a:pPr>
            <a:r>
              <a:rPr lang="en-GB" sz="2000" dirty="0">
                <a:latin typeface="Arial" panose="020B0604020202020204" pitchFamily="34" charset="0"/>
                <a:cs typeface="Arial" panose="020B0604020202020204" pitchFamily="34" charset="0"/>
              </a:rPr>
              <a:t>	</a:t>
            </a:r>
          </a:p>
          <a:p>
            <a:pPr>
              <a:spcAft>
                <a:spcPts val="0"/>
              </a:spcAft>
              <a:defRPr/>
            </a:pPr>
            <a:r>
              <a:rPr lang="en-GB" sz="2000" b="1" i="1" dirty="0">
                <a:latin typeface="Arial" panose="020B0604020202020204" pitchFamily="34" charset="0"/>
                <a:cs typeface="Arial" panose="020B0604020202020204" pitchFamily="34" charset="0"/>
              </a:rPr>
              <a:t>Identifying opportunities and threats </a:t>
            </a:r>
            <a:r>
              <a:rPr lang="en-GB" sz="2000" dirty="0">
                <a:latin typeface="Arial" panose="020B0604020202020204" pitchFamily="34" charset="0"/>
                <a:cs typeface="Arial" panose="020B0604020202020204" pitchFamily="34" charset="0"/>
              </a:rPr>
              <a:t>is extremely valuable when thinking about strategic choices.</a:t>
            </a:r>
          </a:p>
          <a:p>
            <a:pPr>
              <a:spcAft>
                <a:spcPts val="0"/>
              </a:spcAft>
              <a:defRPr/>
            </a:pPr>
            <a:r>
              <a:rPr lang="en-GB" sz="2000" dirty="0">
                <a:latin typeface="Arial" panose="020B0604020202020204" pitchFamily="34" charset="0"/>
                <a:cs typeface="Arial" panose="020B0604020202020204" pitchFamily="34" charset="0"/>
              </a:rPr>
              <a:t>Opportunities and threats form one half of the </a:t>
            </a:r>
            <a:r>
              <a:rPr lang="en-GB" sz="2000" b="1" i="1" dirty="0">
                <a:latin typeface="Arial" panose="020B0604020202020204" pitchFamily="34" charset="0"/>
                <a:cs typeface="Arial" panose="020B0604020202020204" pitchFamily="34" charset="0"/>
              </a:rPr>
              <a:t>SWOT analysis </a:t>
            </a:r>
            <a:r>
              <a:rPr lang="en-GB" sz="2000" dirty="0">
                <a:latin typeface="Arial" panose="020B0604020202020204" pitchFamily="34" charset="0"/>
                <a:cs typeface="Arial" panose="020B0604020202020204" pitchFamily="34" charset="0"/>
              </a:rPr>
              <a:t>that shapes strategy.</a:t>
            </a:r>
          </a:p>
        </p:txBody>
      </p:sp>
      <p:sp>
        <p:nvSpPr>
          <p:cNvPr id="120836" name="Footer Placeholder 1">
            <a:extLst>
              <a:ext uri="{FF2B5EF4-FFF2-40B4-BE49-F238E27FC236}">
                <a16:creationId xmlns:a16="http://schemas.microsoft.com/office/drawing/2014/main" id="{CD8508CA-7781-8277-6BE6-A8FDA5927139}"/>
              </a:ext>
            </a:extLst>
          </p:cNvPr>
          <p:cNvSpPr>
            <a:spLocks noGrp="1"/>
          </p:cNvSpPr>
          <p:nvPr>
            <p:ph type="ftr"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GB" altLang="en-US" sz="1400" b="0" i="0" u="none" strike="noStrike" kern="1200" cap="all" spc="0" normalizeH="0" baseline="0" noProof="0" dirty="0">
                <a:ln>
                  <a:noFill/>
                </a:ln>
                <a:solidFill>
                  <a:prstClr val="black"/>
                </a:solidFill>
                <a:effectLst/>
                <a:uLnTx/>
                <a:uFillTx/>
                <a:latin typeface="Arial" panose="020B0604020202020204" pitchFamily="34" charset="0"/>
                <a:ea typeface="+mn-ea"/>
                <a:cs typeface="+mn-cs"/>
              </a:rPr>
              <a:t>Johnson, Whittington, Scholes, Angwin, </a:t>
            </a:r>
            <a:r>
              <a:rPr kumimoji="0" lang="en-GB" altLang="en-US" sz="1400" b="0" i="0" u="none" strike="noStrike" kern="1200" cap="all" spc="0" normalizeH="0" baseline="0" noProof="0" dirty="0" err="1">
                <a:ln>
                  <a:noFill/>
                </a:ln>
                <a:solidFill>
                  <a:prstClr val="black"/>
                </a:solidFill>
                <a:effectLst/>
                <a:uLnTx/>
                <a:uFillTx/>
                <a:latin typeface="Arial" panose="020B0604020202020204" pitchFamily="34" charset="0"/>
                <a:ea typeface="+mn-ea"/>
                <a:cs typeface="+mn-cs"/>
              </a:rPr>
              <a:t>Regner</a:t>
            </a:r>
            <a:r>
              <a:rPr kumimoji="0" lang="en-GB" altLang="en-US" sz="1400" b="0" i="0" u="none" strike="noStrike" kern="1200" cap="all" spc="0" normalizeH="0" baseline="0" noProof="0" dirty="0">
                <a:ln>
                  <a:noFill/>
                </a:ln>
                <a:solidFill>
                  <a:prstClr val="black"/>
                </a:solidFill>
                <a:effectLst/>
                <a:uLnTx/>
                <a:uFillTx/>
                <a:latin typeface="Arial" panose="020B0604020202020204" pitchFamily="34" charset="0"/>
                <a:ea typeface="+mn-ea"/>
                <a:cs typeface="+mn-cs"/>
              </a:rPr>
              <a:t> (2017)</a:t>
            </a:r>
          </a:p>
        </p:txBody>
      </p:sp>
      <p:pic>
        <p:nvPicPr>
          <p:cNvPr id="2" name="Picture 1">
            <a:extLst>
              <a:ext uri="{FF2B5EF4-FFF2-40B4-BE49-F238E27FC236}">
                <a16:creationId xmlns:a16="http://schemas.microsoft.com/office/drawing/2014/main" id="{CB4AA55A-E696-7BBE-CFFC-A24ED3D82EE8}"/>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262374" y="2677365"/>
            <a:ext cx="1487569" cy="1245839"/>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3">
            <a:extLst>
              <a:ext uri="{FF2B5EF4-FFF2-40B4-BE49-F238E27FC236}">
                <a16:creationId xmlns:a16="http://schemas.microsoft.com/office/drawing/2014/main" id="{B2F57AC0-10E8-96E6-3667-BC6EBC1885AE}"/>
              </a:ext>
            </a:extLst>
          </p:cNvPr>
          <p:cNvPicPr>
            <a:picLocks noChangeAspect="1"/>
          </p:cNvPicPr>
          <p:nvPr/>
        </p:nvPicPr>
        <p:blipFill>
          <a:blip r:embed="rId4"/>
          <a:stretch>
            <a:fillRect/>
          </a:stretch>
        </p:blipFill>
        <p:spPr>
          <a:xfrm>
            <a:off x="10314380" y="4984211"/>
            <a:ext cx="1364271" cy="1171766"/>
          </a:xfrm>
          <a:prstGeom prst="rect">
            <a:avLst/>
          </a:prstGeom>
        </p:spPr>
      </p:pic>
      <p:pic>
        <p:nvPicPr>
          <p:cNvPr id="5" name="Picture 4">
            <a:extLst>
              <a:ext uri="{FF2B5EF4-FFF2-40B4-BE49-F238E27FC236}">
                <a16:creationId xmlns:a16="http://schemas.microsoft.com/office/drawing/2014/main" id="{4DEA50A1-77D6-E81D-823B-5FAA60B2DFF4}"/>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6230184" y="2677365"/>
            <a:ext cx="1713204" cy="1212092"/>
          </a:xfrm>
          <a:prstGeom prst="rect">
            <a:avLst/>
          </a:prstGeom>
        </p:spPr>
      </p:pic>
    </p:spTree>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5"/>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2"/>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5" end="5"/>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E9751CB9-7B25-4EB8-9A6F-82F822549F1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E1317383-CF3B-4B02-9512-BECBEF6362A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17" name="Rectangle 16">
            <a:extLst>
              <a:ext uri="{FF2B5EF4-FFF2-40B4-BE49-F238E27FC236}">
                <a16:creationId xmlns:a16="http://schemas.microsoft.com/office/drawing/2014/main" id="{B1D4C7A0-6DF2-4F2D-A45D-F111582974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19" name="Rectangle 18">
            <a:extLst>
              <a:ext uri="{FF2B5EF4-FFF2-40B4-BE49-F238E27FC236}">
                <a16:creationId xmlns:a16="http://schemas.microsoft.com/office/drawing/2014/main" id="{DBF3943D-BCB6-4B31-809D-A005686483B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42147" y="453643"/>
            <a:ext cx="3703320" cy="98554"/>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sp>
      <p:sp>
        <p:nvSpPr>
          <p:cNvPr id="21" name="Rectangle 20">
            <a:extLst>
              <a:ext uri="{FF2B5EF4-FFF2-40B4-BE49-F238E27FC236}">
                <a16:creationId xmlns:a16="http://schemas.microsoft.com/office/drawing/2014/main" id="{39373A6F-2E1F-4613-8E1D-D68057D29F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2377" y="601200"/>
            <a:ext cx="3707477" cy="5624979"/>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2" name="Title 1">
            <a:extLst>
              <a:ext uri="{FF2B5EF4-FFF2-40B4-BE49-F238E27FC236}">
                <a16:creationId xmlns:a16="http://schemas.microsoft.com/office/drawing/2014/main" id="{52CF6E28-51C9-3D5E-A85B-906D588155E5}"/>
              </a:ext>
            </a:extLst>
          </p:cNvPr>
          <p:cNvSpPr>
            <a:spLocks noGrp="1"/>
          </p:cNvSpPr>
          <p:nvPr>
            <p:ph type="title"/>
          </p:nvPr>
        </p:nvSpPr>
        <p:spPr>
          <a:xfrm>
            <a:off x="601255" y="702155"/>
            <a:ext cx="3409783" cy="1300365"/>
          </a:xfrm>
        </p:spPr>
        <p:txBody>
          <a:bodyPr>
            <a:normAutofit/>
          </a:bodyPr>
          <a:lstStyle/>
          <a:p>
            <a:r>
              <a:rPr lang="en-GB" dirty="0">
                <a:solidFill>
                  <a:srgbClr val="FFFFFF"/>
                </a:solidFill>
              </a:rPr>
              <a:t>marketing audit</a:t>
            </a:r>
          </a:p>
        </p:txBody>
      </p:sp>
      <p:sp>
        <p:nvSpPr>
          <p:cNvPr id="3" name="Content Placeholder 2">
            <a:extLst>
              <a:ext uri="{FF2B5EF4-FFF2-40B4-BE49-F238E27FC236}">
                <a16:creationId xmlns:a16="http://schemas.microsoft.com/office/drawing/2014/main" id="{8D586AC3-092D-17A0-1114-D56E85934A24}"/>
              </a:ext>
            </a:extLst>
          </p:cNvPr>
          <p:cNvSpPr>
            <a:spLocks noGrp="1"/>
          </p:cNvSpPr>
          <p:nvPr>
            <p:ph idx="1"/>
          </p:nvPr>
        </p:nvSpPr>
        <p:spPr>
          <a:xfrm>
            <a:off x="601255" y="2177143"/>
            <a:ext cx="3409782" cy="2760618"/>
          </a:xfrm>
        </p:spPr>
        <p:txBody>
          <a:bodyPr>
            <a:normAutofit/>
          </a:bodyPr>
          <a:lstStyle/>
          <a:p>
            <a:r>
              <a:rPr lang="en-GB" dirty="0">
                <a:solidFill>
                  <a:srgbClr val="FFFFFF"/>
                </a:solidFill>
              </a:rPr>
              <a:t>Marketing Audit is the analysis of the internal environment</a:t>
            </a:r>
          </a:p>
          <a:p>
            <a:r>
              <a:rPr lang="en-GB" dirty="0">
                <a:solidFill>
                  <a:srgbClr val="FFFFFF"/>
                </a:solidFill>
              </a:rPr>
              <a:t>It includes physical / human / financial resources, as well as intangibles</a:t>
            </a:r>
          </a:p>
        </p:txBody>
      </p:sp>
      <p:sp>
        <p:nvSpPr>
          <p:cNvPr id="4" name="Footer Placeholder 3">
            <a:extLst>
              <a:ext uri="{FF2B5EF4-FFF2-40B4-BE49-F238E27FC236}">
                <a16:creationId xmlns:a16="http://schemas.microsoft.com/office/drawing/2014/main" id="{A6DAA0D0-A3E3-EA83-40C4-FF165DD3CA97}"/>
              </a:ext>
            </a:extLst>
          </p:cNvPr>
          <p:cNvSpPr>
            <a:spLocks noGrp="1"/>
          </p:cNvSpPr>
          <p:nvPr>
            <p:ph type="ftr" sz="quarter" idx="11"/>
          </p:nvPr>
        </p:nvSpPr>
        <p:spPr>
          <a:xfrm>
            <a:off x="581192" y="6400800"/>
            <a:ext cx="6917210" cy="365125"/>
          </a:xfrm>
        </p:spPr>
        <p:txBody>
          <a:bodyPr>
            <a:normAutofit/>
          </a:bodyPr>
          <a:lstStyle/>
          <a:p>
            <a:pPr>
              <a:spcAft>
                <a:spcPts val="600"/>
              </a:spcAft>
            </a:pPr>
            <a:r>
              <a:rPr lang="en-US">
                <a:solidFill>
                  <a:srgbClr val="465359"/>
                </a:solidFill>
              </a:rPr>
              <a:t>(Source: Blythe &amp; Megicks (2010)</a:t>
            </a:r>
          </a:p>
        </p:txBody>
      </p:sp>
      <p:sp>
        <p:nvSpPr>
          <p:cNvPr id="5" name="Slide Number Placeholder 4">
            <a:extLst>
              <a:ext uri="{FF2B5EF4-FFF2-40B4-BE49-F238E27FC236}">
                <a16:creationId xmlns:a16="http://schemas.microsoft.com/office/drawing/2014/main" id="{04B2ECD7-5DC4-1BF3-13DD-2B3548690FC6}"/>
              </a:ext>
            </a:extLst>
          </p:cNvPr>
          <p:cNvSpPr>
            <a:spLocks noGrp="1"/>
          </p:cNvSpPr>
          <p:nvPr>
            <p:ph type="sldNum" sz="quarter" idx="12"/>
          </p:nvPr>
        </p:nvSpPr>
        <p:spPr>
          <a:xfrm>
            <a:off x="10558300" y="6400800"/>
            <a:ext cx="1052508" cy="365125"/>
          </a:xfrm>
        </p:spPr>
        <p:txBody>
          <a:bodyPr>
            <a:normAutofit/>
          </a:bodyPr>
          <a:lstStyle/>
          <a:p>
            <a:pPr>
              <a:spcAft>
                <a:spcPts val="600"/>
              </a:spcAft>
            </a:pPr>
            <a:fld id="{3A98EE3D-8CD1-4C3F-BD1C-C98C9596463C}" type="slidenum">
              <a:rPr lang="en-US">
                <a:solidFill>
                  <a:srgbClr val="465359"/>
                </a:solidFill>
              </a:rPr>
              <a:pPr>
                <a:spcAft>
                  <a:spcPts val="600"/>
                </a:spcAft>
              </a:pPr>
              <a:t>30</a:t>
            </a:fld>
            <a:endParaRPr lang="en-US">
              <a:solidFill>
                <a:srgbClr val="465359"/>
              </a:solidFill>
            </a:endParaRPr>
          </a:p>
        </p:txBody>
      </p:sp>
      <p:graphicFrame>
        <p:nvGraphicFramePr>
          <p:cNvPr id="8" name="Table 7">
            <a:extLst>
              <a:ext uri="{FF2B5EF4-FFF2-40B4-BE49-F238E27FC236}">
                <a16:creationId xmlns:a16="http://schemas.microsoft.com/office/drawing/2014/main" id="{5CA80DC1-5FC8-9936-10EF-5C854576FCA6}"/>
              </a:ext>
            </a:extLst>
          </p:cNvPr>
          <p:cNvGraphicFramePr>
            <a:graphicFrameLocks noGrp="1"/>
          </p:cNvGraphicFramePr>
          <p:nvPr>
            <p:extLst>
              <p:ext uri="{D42A27DB-BD31-4B8C-83A1-F6EECF244321}">
                <p14:modId xmlns:p14="http://schemas.microsoft.com/office/powerpoint/2010/main" val="3166666926"/>
              </p:ext>
            </p:extLst>
          </p:nvPr>
        </p:nvGraphicFramePr>
        <p:xfrm>
          <a:off x="4592231" y="1952426"/>
          <a:ext cx="6831503" cy="4074720"/>
        </p:xfrm>
        <a:graphic>
          <a:graphicData uri="http://schemas.openxmlformats.org/drawingml/2006/table">
            <a:tbl>
              <a:tblPr firstRow="1" bandRow="1">
                <a:tableStyleId>{5C22544A-7EE6-4342-B048-85BDC9FD1C3A}</a:tableStyleId>
              </a:tblPr>
              <a:tblGrid>
                <a:gridCol w="1710169">
                  <a:extLst>
                    <a:ext uri="{9D8B030D-6E8A-4147-A177-3AD203B41FA5}">
                      <a16:colId xmlns:a16="http://schemas.microsoft.com/office/drawing/2014/main" val="20000"/>
                    </a:ext>
                  </a:extLst>
                </a:gridCol>
                <a:gridCol w="5121334">
                  <a:extLst>
                    <a:ext uri="{9D8B030D-6E8A-4147-A177-3AD203B41FA5}">
                      <a16:colId xmlns:a16="http://schemas.microsoft.com/office/drawing/2014/main" val="20001"/>
                    </a:ext>
                  </a:extLst>
                </a:gridCol>
              </a:tblGrid>
              <a:tr h="484535">
                <a:tc>
                  <a:txBody>
                    <a:bodyPr/>
                    <a:lstStyle/>
                    <a:p>
                      <a:r>
                        <a:rPr lang="en-GB" sz="1800" b="1">
                          <a:solidFill>
                            <a:schemeClr val="tx1"/>
                          </a:solidFill>
                          <a:latin typeface="Arial" pitchFamily="34" charset="0"/>
                          <a:cs typeface="Arial" pitchFamily="34" charset="0"/>
                        </a:rPr>
                        <a:t>Element</a:t>
                      </a:r>
                    </a:p>
                  </a:txBody>
                  <a:tcPr marL="110135" marR="110135" marT="55036" marB="55036"/>
                </a:tc>
                <a:tc>
                  <a:txBody>
                    <a:bodyPr/>
                    <a:lstStyle/>
                    <a:p>
                      <a:r>
                        <a:rPr lang="en-GB" sz="1800">
                          <a:solidFill>
                            <a:schemeClr val="tx1"/>
                          </a:solidFill>
                          <a:latin typeface="Arial" pitchFamily="34" charset="0"/>
                          <a:cs typeface="Arial" pitchFamily="34" charset="0"/>
                        </a:rPr>
                        <a:t>Examples</a:t>
                      </a:r>
                    </a:p>
                  </a:txBody>
                  <a:tcPr marL="110135" marR="110135" marT="55036" marB="55036"/>
                </a:tc>
                <a:extLst>
                  <a:ext uri="{0D108BD9-81ED-4DB2-BD59-A6C34878D82A}">
                    <a16:rowId xmlns:a16="http://schemas.microsoft.com/office/drawing/2014/main" val="10000"/>
                  </a:ext>
                </a:extLst>
              </a:tr>
              <a:tr h="1145353">
                <a:tc>
                  <a:txBody>
                    <a:bodyPr/>
                    <a:lstStyle/>
                    <a:p>
                      <a:r>
                        <a:rPr lang="en-GB" sz="1800">
                          <a:latin typeface="Arial" pitchFamily="34" charset="0"/>
                          <a:cs typeface="Arial" pitchFamily="34" charset="0"/>
                        </a:rPr>
                        <a:t>Physical</a:t>
                      </a:r>
                      <a:r>
                        <a:rPr lang="en-GB" sz="1800" baseline="0">
                          <a:latin typeface="Arial" pitchFamily="34" charset="0"/>
                          <a:cs typeface="Arial" pitchFamily="34" charset="0"/>
                        </a:rPr>
                        <a:t> resources</a:t>
                      </a:r>
                      <a:endParaRPr lang="en-GB" sz="1800">
                        <a:latin typeface="Arial" pitchFamily="34" charset="0"/>
                        <a:cs typeface="Arial" pitchFamily="34" charset="0"/>
                      </a:endParaRPr>
                    </a:p>
                  </a:txBody>
                  <a:tcPr marL="110135" marR="110135" marT="55036" marB="55036"/>
                </a:tc>
                <a:tc>
                  <a:txBody>
                    <a:bodyPr/>
                    <a:lstStyle/>
                    <a:p>
                      <a:r>
                        <a:rPr lang="en-GB" sz="1800" dirty="0">
                          <a:latin typeface="Arial" pitchFamily="34" charset="0"/>
                          <a:cs typeface="Arial" pitchFamily="34" charset="0"/>
                        </a:rPr>
                        <a:t>List</a:t>
                      </a:r>
                      <a:r>
                        <a:rPr lang="en-GB" sz="1800" baseline="0" dirty="0">
                          <a:latin typeface="Arial" pitchFamily="34" charset="0"/>
                          <a:cs typeface="Arial" pitchFamily="34" charset="0"/>
                        </a:rPr>
                        <a:t> of fixed assets e.g. machinery, buildings and equipment and their age, condition, financial value</a:t>
                      </a:r>
                      <a:endParaRPr lang="en-GB" sz="1800" dirty="0">
                        <a:latin typeface="Arial" pitchFamily="34" charset="0"/>
                        <a:cs typeface="Arial" pitchFamily="34" charset="0"/>
                      </a:endParaRPr>
                    </a:p>
                  </a:txBody>
                  <a:tcPr marL="110135" marR="110135" marT="55036" marB="55036"/>
                </a:tc>
                <a:extLst>
                  <a:ext uri="{0D108BD9-81ED-4DB2-BD59-A6C34878D82A}">
                    <a16:rowId xmlns:a16="http://schemas.microsoft.com/office/drawing/2014/main" val="10001"/>
                  </a:ext>
                </a:extLst>
              </a:tr>
              <a:tr h="814944">
                <a:tc>
                  <a:txBody>
                    <a:bodyPr/>
                    <a:lstStyle/>
                    <a:p>
                      <a:r>
                        <a:rPr lang="en-GB" sz="1800">
                          <a:latin typeface="Arial" pitchFamily="34" charset="0"/>
                          <a:cs typeface="Arial" pitchFamily="34" charset="0"/>
                        </a:rPr>
                        <a:t>Human resources</a:t>
                      </a:r>
                    </a:p>
                  </a:txBody>
                  <a:tcPr marL="110135" marR="110135" marT="55036" marB="55036"/>
                </a:tc>
                <a:tc>
                  <a:txBody>
                    <a:bodyPr/>
                    <a:lstStyle/>
                    <a:p>
                      <a:r>
                        <a:rPr lang="en-GB" sz="1800">
                          <a:latin typeface="Arial" pitchFamily="34" charset="0"/>
                          <a:cs typeface="Arial" pitchFamily="34" charset="0"/>
                        </a:rPr>
                        <a:t>Staff, their motivation,</a:t>
                      </a:r>
                      <a:r>
                        <a:rPr lang="en-GB" sz="1800" baseline="0">
                          <a:latin typeface="Arial" pitchFamily="34" charset="0"/>
                          <a:cs typeface="Arial" pitchFamily="34" charset="0"/>
                        </a:rPr>
                        <a:t> commitment, capabilities etc.</a:t>
                      </a:r>
                      <a:endParaRPr lang="en-GB" sz="1800">
                        <a:latin typeface="Arial" pitchFamily="34" charset="0"/>
                        <a:cs typeface="Arial" pitchFamily="34" charset="0"/>
                      </a:endParaRPr>
                    </a:p>
                  </a:txBody>
                  <a:tcPr marL="110135" marR="110135" marT="55036" marB="55036"/>
                </a:tc>
                <a:extLst>
                  <a:ext uri="{0D108BD9-81ED-4DB2-BD59-A6C34878D82A}">
                    <a16:rowId xmlns:a16="http://schemas.microsoft.com/office/drawing/2014/main" val="10002"/>
                  </a:ext>
                </a:extLst>
              </a:tr>
              <a:tr h="814944">
                <a:tc>
                  <a:txBody>
                    <a:bodyPr/>
                    <a:lstStyle/>
                    <a:p>
                      <a:r>
                        <a:rPr lang="en-GB" sz="1800">
                          <a:latin typeface="Arial" pitchFamily="34" charset="0"/>
                          <a:cs typeface="Arial" pitchFamily="34" charset="0"/>
                        </a:rPr>
                        <a:t>Financial resources</a:t>
                      </a:r>
                    </a:p>
                  </a:txBody>
                  <a:tcPr marL="110135" marR="110135" marT="55036" marB="55036"/>
                </a:tc>
                <a:tc>
                  <a:txBody>
                    <a:bodyPr/>
                    <a:lstStyle/>
                    <a:p>
                      <a:r>
                        <a:rPr lang="en-GB" sz="1800">
                          <a:latin typeface="Arial" pitchFamily="34" charset="0"/>
                          <a:cs typeface="Arial" pitchFamily="34" charset="0"/>
                        </a:rPr>
                        <a:t>Sources</a:t>
                      </a:r>
                      <a:r>
                        <a:rPr lang="en-GB" sz="1800" baseline="0">
                          <a:latin typeface="Arial" pitchFamily="34" charset="0"/>
                          <a:cs typeface="Arial" pitchFamily="34" charset="0"/>
                        </a:rPr>
                        <a:t> of money e.g. equity or loan, funding sources</a:t>
                      </a:r>
                      <a:endParaRPr lang="en-GB" sz="1800">
                        <a:latin typeface="Arial" pitchFamily="34" charset="0"/>
                        <a:cs typeface="Arial" pitchFamily="34" charset="0"/>
                      </a:endParaRPr>
                    </a:p>
                  </a:txBody>
                  <a:tcPr marL="110135" marR="110135" marT="55036" marB="55036"/>
                </a:tc>
                <a:extLst>
                  <a:ext uri="{0D108BD9-81ED-4DB2-BD59-A6C34878D82A}">
                    <a16:rowId xmlns:a16="http://schemas.microsoft.com/office/drawing/2014/main" val="10003"/>
                  </a:ext>
                </a:extLst>
              </a:tr>
              <a:tr h="814944">
                <a:tc>
                  <a:txBody>
                    <a:bodyPr/>
                    <a:lstStyle/>
                    <a:p>
                      <a:r>
                        <a:rPr lang="en-GB" sz="1800">
                          <a:latin typeface="Arial" pitchFamily="34" charset="0"/>
                          <a:cs typeface="Arial" pitchFamily="34" charset="0"/>
                        </a:rPr>
                        <a:t>Intangibles</a:t>
                      </a:r>
                    </a:p>
                  </a:txBody>
                  <a:tcPr marL="110135" marR="110135" marT="55036" marB="55036"/>
                </a:tc>
                <a:tc>
                  <a:txBody>
                    <a:bodyPr/>
                    <a:lstStyle/>
                    <a:p>
                      <a:r>
                        <a:rPr lang="en-GB" sz="1800" dirty="0">
                          <a:latin typeface="Arial" pitchFamily="34" charset="0"/>
                          <a:cs typeface="Arial" pitchFamily="34" charset="0"/>
                        </a:rPr>
                        <a:t>Brands, patents, reputation and relationships</a:t>
                      </a:r>
                      <a:r>
                        <a:rPr lang="en-GB" sz="1800" baseline="0" dirty="0">
                          <a:latin typeface="Arial" pitchFamily="34" charset="0"/>
                          <a:cs typeface="Arial" pitchFamily="34" charset="0"/>
                        </a:rPr>
                        <a:t> (e.g. with customers)</a:t>
                      </a:r>
                      <a:endParaRPr lang="en-GB" sz="1800" dirty="0">
                        <a:latin typeface="Arial" pitchFamily="34" charset="0"/>
                        <a:cs typeface="Arial" pitchFamily="34" charset="0"/>
                      </a:endParaRPr>
                    </a:p>
                  </a:txBody>
                  <a:tcPr marL="110135" marR="110135" marT="55036" marB="55036"/>
                </a:tc>
                <a:extLst>
                  <a:ext uri="{0D108BD9-81ED-4DB2-BD59-A6C34878D82A}">
                    <a16:rowId xmlns:a16="http://schemas.microsoft.com/office/drawing/2014/main" val="10004"/>
                  </a:ext>
                </a:extLst>
              </a:tr>
            </a:tbl>
          </a:graphicData>
        </a:graphic>
      </p:graphicFrame>
      <p:sp>
        <p:nvSpPr>
          <p:cNvPr id="6" name="TextBox 5">
            <a:extLst>
              <a:ext uri="{FF2B5EF4-FFF2-40B4-BE49-F238E27FC236}">
                <a16:creationId xmlns:a16="http://schemas.microsoft.com/office/drawing/2014/main" id="{EDF42C83-9B39-6400-CBF1-11822443369F}"/>
              </a:ext>
            </a:extLst>
          </p:cNvPr>
          <p:cNvSpPr txBox="1"/>
          <p:nvPr/>
        </p:nvSpPr>
        <p:spPr>
          <a:xfrm>
            <a:off x="5262107" y="1042738"/>
            <a:ext cx="5366085" cy="461665"/>
          </a:xfrm>
          <a:prstGeom prst="rect">
            <a:avLst/>
          </a:prstGeom>
          <a:noFill/>
        </p:spPr>
        <p:txBody>
          <a:bodyPr wrap="square" rtlCol="0">
            <a:spAutoFit/>
          </a:bodyPr>
          <a:lstStyle/>
          <a:p>
            <a:pPr algn="ctr"/>
            <a:r>
              <a:rPr lang="en-GB" sz="2400" b="1" dirty="0">
                <a:solidFill>
                  <a:srgbClr val="0070C0"/>
                </a:solidFill>
              </a:rPr>
              <a:t>Analysing the Internal Environment</a:t>
            </a:r>
          </a:p>
        </p:txBody>
      </p:sp>
    </p:spTree>
    <p:extLst>
      <p:ext uri="{BB962C8B-B14F-4D97-AF65-F5344CB8AC3E}">
        <p14:creationId xmlns:p14="http://schemas.microsoft.com/office/powerpoint/2010/main" val="3304955503"/>
      </p:ext>
    </p:extLst>
  </p:cSld>
  <p:clrMapOvr>
    <a:overrideClrMapping bg1="dk1" tx1="lt1" bg2="dk2" tx2="lt2" accent1="accent1" accent2="accent2" accent3="accent3" accent4="accent4" accent5="accent5" accent6="accent6" hlink="hlink" folHlink="folHlink"/>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1BB56EB9-078F-4952-AC1F-149C7A0AE4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Franklin Gothic Book" panose="020B0502020104020203"/>
              <a:ea typeface="+mn-ea"/>
              <a:cs typeface="+mn-cs"/>
            </a:endParaRPr>
          </a:p>
        </p:txBody>
      </p:sp>
      <p:sp>
        <p:nvSpPr>
          <p:cNvPr id="13" name="Rectangle 12">
            <a:extLst>
              <a:ext uri="{FF2B5EF4-FFF2-40B4-BE49-F238E27FC236}">
                <a16:creationId xmlns:a16="http://schemas.microsoft.com/office/drawing/2014/main" id="{D3772EE4-ED5E-4D3A-A306-B22CF866786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601200"/>
            <a:ext cx="3703320" cy="5789365"/>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2" name="Title 1">
            <a:extLst>
              <a:ext uri="{FF2B5EF4-FFF2-40B4-BE49-F238E27FC236}">
                <a16:creationId xmlns:a16="http://schemas.microsoft.com/office/drawing/2014/main" id="{6037C179-224E-9CB4-4192-20D745B62609}"/>
              </a:ext>
            </a:extLst>
          </p:cNvPr>
          <p:cNvSpPr>
            <a:spLocks noGrp="1"/>
          </p:cNvSpPr>
          <p:nvPr>
            <p:ph type="title"/>
          </p:nvPr>
        </p:nvSpPr>
        <p:spPr>
          <a:xfrm>
            <a:off x="672280" y="944752"/>
            <a:ext cx="3259016" cy="1462692"/>
          </a:xfrm>
        </p:spPr>
        <p:txBody>
          <a:bodyPr>
            <a:normAutofit/>
          </a:bodyPr>
          <a:lstStyle/>
          <a:p>
            <a:r>
              <a:rPr lang="en-GB" dirty="0">
                <a:solidFill>
                  <a:srgbClr val="FFFFFF"/>
                </a:solidFill>
              </a:rPr>
              <a:t>The internal marketing environment</a:t>
            </a:r>
          </a:p>
        </p:txBody>
      </p:sp>
      <p:sp>
        <p:nvSpPr>
          <p:cNvPr id="15" name="Rectangle 14">
            <a:extLst>
              <a:ext uri="{FF2B5EF4-FFF2-40B4-BE49-F238E27FC236}">
                <a16:creationId xmlns:a16="http://schemas.microsoft.com/office/drawing/2014/main" id="{10058680-D07C-4893-B2B7-91543F18AB3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17" name="Rectangle 16">
            <a:extLst>
              <a:ext uri="{FF2B5EF4-FFF2-40B4-BE49-F238E27FC236}">
                <a16:creationId xmlns:a16="http://schemas.microsoft.com/office/drawing/2014/main" id="{7B42427A-0A1F-4A55-8705-D9179F1E0C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Franklin Gothic Book" panose="020B0502020104020203"/>
              <a:ea typeface="+mn-ea"/>
              <a:cs typeface="+mn-cs"/>
            </a:endParaRPr>
          </a:p>
        </p:txBody>
      </p:sp>
      <p:sp>
        <p:nvSpPr>
          <p:cNvPr id="19" name="Rectangle 18">
            <a:extLst>
              <a:ext uri="{FF2B5EF4-FFF2-40B4-BE49-F238E27FC236}">
                <a16:creationId xmlns:a16="http://schemas.microsoft.com/office/drawing/2014/main" id="{EE54A6FE-D8CB-48A3-900B-053D4EBD3B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42147" y="453643"/>
            <a:ext cx="3703320" cy="98554"/>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sp>
      <p:sp>
        <p:nvSpPr>
          <p:cNvPr id="3" name="Content Placeholder 2">
            <a:extLst>
              <a:ext uri="{FF2B5EF4-FFF2-40B4-BE49-F238E27FC236}">
                <a16:creationId xmlns:a16="http://schemas.microsoft.com/office/drawing/2014/main" id="{E448F38F-1E11-F3E5-31E3-8829F6832AB9}"/>
              </a:ext>
            </a:extLst>
          </p:cNvPr>
          <p:cNvSpPr>
            <a:spLocks noGrp="1"/>
          </p:cNvSpPr>
          <p:nvPr>
            <p:ph idx="1"/>
          </p:nvPr>
        </p:nvSpPr>
        <p:spPr>
          <a:xfrm>
            <a:off x="671513" y="2536031"/>
            <a:ext cx="3123783" cy="3671936"/>
          </a:xfrm>
        </p:spPr>
        <p:txBody>
          <a:bodyPr anchor="t">
            <a:normAutofit/>
          </a:bodyPr>
          <a:lstStyle/>
          <a:p>
            <a:r>
              <a:rPr lang="en-GB" dirty="0">
                <a:solidFill>
                  <a:srgbClr val="FFFFFF"/>
                </a:solidFill>
              </a:rPr>
              <a:t>Factors inside the company that are unique to the organisation. </a:t>
            </a:r>
          </a:p>
          <a:p>
            <a:r>
              <a:rPr lang="en-GB" b="0" i="0" dirty="0">
                <a:solidFill>
                  <a:schemeClr val="tx1"/>
                </a:solidFill>
                <a:effectLst/>
              </a:rPr>
              <a:t>Analysis of the internal environment is critical in the development of marketing strategy to ensure that the firm’s strategy is based upon its situation, resources and goals.</a:t>
            </a:r>
            <a:endParaRPr lang="en-GB" dirty="0">
              <a:solidFill>
                <a:schemeClr val="tx1"/>
              </a:solidFill>
            </a:endParaRPr>
          </a:p>
        </p:txBody>
      </p:sp>
      <p:sp>
        <p:nvSpPr>
          <p:cNvPr id="4" name="Footer Placeholder 3">
            <a:extLst>
              <a:ext uri="{FF2B5EF4-FFF2-40B4-BE49-F238E27FC236}">
                <a16:creationId xmlns:a16="http://schemas.microsoft.com/office/drawing/2014/main" id="{C5058922-2B72-77C1-AFFB-283F4838F97E}"/>
              </a:ext>
            </a:extLst>
          </p:cNvPr>
          <p:cNvSpPr>
            <a:spLocks noGrp="1"/>
          </p:cNvSpPr>
          <p:nvPr>
            <p:ph type="ftr" sz="quarter" idx="11"/>
          </p:nvPr>
        </p:nvSpPr>
        <p:spPr>
          <a:xfrm>
            <a:off x="581192" y="6423914"/>
            <a:ext cx="6917210" cy="365125"/>
          </a:xfrm>
        </p:spPr>
        <p:txBody>
          <a:bodyPr>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all" spc="0" normalizeH="0" baseline="0" noProof="0" dirty="0">
                <a:ln>
                  <a:noFill/>
                </a:ln>
                <a:solidFill>
                  <a:prstClr val="black">
                    <a:lumMod val="75000"/>
                    <a:lumOff val="25000"/>
                  </a:prstClr>
                </a:solidFill>
                <a:effectLst/>
                <a:uLnTx/>
                <a:uFillTx/>
                <a:latin typeface="Franklin Gothic Book" panose="020B0502020104020203"/>
                <a:ea typeface="+mn-ea"/>
                <a:cs typeface="+mn-cs"/>
              </a:rPr>
              <a:t>Chartered Institute of Marketing 2020</a:t>
            </a:r>
          </a:p>
        </p:txBody>
      </p:sp>
      <p:sp>
        <p:nvSpPr>
          <p:cNvPr id="5" name="Slide Number Placeholder 4">
            <a:extLst>
              <a:ext uri="{FF2B5EF4-FFF2-40B4-BE49-F238E27FC236}">
                <a16:creationId xmlns:a16="http://schemas.microsoft.com/office/drawing/2014/main" id="{1262966D-1618-EECE-79FF-604FEE97516E}"/>
              </a:ext>
            </a:extLst>
          </p:cNvPr>
          <p:cNvSpPr>
            <a:spLocks noGrp="1"/>
          </p:cNvSpPr>
          <p:nvPr>
            <p:ph type="sldNum" sz="quarter" idx="12"/>
          </p:nvPr>
        </p:nvSpPr>
        <p:spPr>
          <a:xfrm>
            <a:off x="10558300" y="6423914"/>
            <a:ext cx="1052510" cy="365125"/>
          </a:xfrm>
        </p:spPr>
        <p:txBody>
          <a:bodyPr>
            <a:normAutofit/>
          </a:bodyPr>
          <a:lstStyle/>
          <a:p>
            <a:pPr marL="0" marR="0" lvl="0" indent="0" algn="r" defTabSz="914400" rtl="0" eaLnBrk="1" fontAlgn="auto" latinLnBrk="0" hangingPunct="1">
              <a:lnSpc>
                <a:spcPct val="100000"/>
              </a:lnSpc>
              <a:spcBef>
                <a:spcPts val="0"/>
              </a:spcBef>
              <a:spcAft>
                <a:spcPts val="600"/>
              </a:spcAft>
              <a:buClrTx/>
              <a:buSzTx/>
              <a:buFontTx/>
              <a:buNone/>
              <a:tabLst/>
              <a:defRPr/>
            </a:pPr>
            <a:fld id="{3A98EE3D-8CD1-4C3F-BD1C-C98C9596463C}" type="slidenum">
              <a:rPr kumimoji="0" lang="en-US" sz="900" b="0" i="0" u="none" strike="noStrike" kern="1200" cap="none" spc="0" normalizeH="0" baseline="0" noProof="0" smtClean="0">
                <a:ln>
                  <a:noFill/>
                </a:ln>
                <a:solidFill>
                  <a:prstClr val="black">
                    <a:lumMod val="75000"/>
                    <a:lumOff val="25000"/>
                  </a:prstClr>
                </a:solidFill>
                <a:effectLst/>
                <a:uLnTx/>
                <a:uFillTx/>
                <a:latin typeface="Franklin Gothic Book" panose="020B0502020104020203"/>
                <a:ea typeface="+mn-ea"/>
                <a:cs typeface="+mn-cs"/>
              </a:rPr>
              <a:pPr marL="0" marR="0" lvl="0" indent="0" algn="r" defTabSz="914400" rtl="0" eaLnBrk="1" fontAlgn="auto" latinLnBrk="0" hangingPunct="1">
                <a:lnSpc>
                  <a:spcPct val="100000"/>
                </a:lnSpc>
                <a:spcBef>
                  <a:spcPts val="0"/>
                </a:spcBef>
                <a:spcAft>
                  <a:spcPts val="600"/>
                </a:spcAft>
                <a:buClrTx/>
                <a:buSzTx/>
                <a:buFontTx/>
                <a:buNone/>
                <a:tabLst/>
                <a:defRPr/>
              </a:pPr>
              <a:t>31</a:t>
            </a:fld>
            <a:endParaRPr kumimoji="0" lang="en-US" sz="900" b="0" i="0" u="none" strike="noStrike" kern="1200" cap="none" spc="0" normalizeH="0" baseline="0" noProof="0">
              <a:ln>
                <a:noFill/>
              </a:ln>
              <a:solidFill>
                <a:prstClr val="black">
                  <a:lumMod val="75000"/>
                  <a:lumOff val="25000"/>
                </a:prstClr>
              </a:solidFill>
              <a:effectLst/>
              <a:uLnTx/>
              <a:uFillTx/>
              <a:latin typeface="Franklin Gothic Book" panose="020B0502020104020203"/>
              <a:ea typeface="+mn-ea"/>
              <a:cs typeface="+mn-cs"/>
            </a:endParaRPr>
          </a:p>
        </p:txBody>
      </p:sp>
      <p:pic>
        <p:nvPicPr>
          <p:cNvPr id="1026" name="Picture 2" descr="Internal environmental factors">
            <a:extLst>
              <a:ext uri="{FF2B5EF4-FFF2-40B4-BE49-F238E27FC236}">
                <a16:creationId xmlns:a16="http://schemas.microsoft.com/office/drawing/2014/main" id="{C96CD58C-9A28-263E-6FCE-3ED97551F7F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308864" y="536358"/>
            <a:ext cx="7436602" cy="607011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61650334"/>
      </p:ext>
    </p:extLst>
  </p:cSld>
  <p:clrMapOvr>
    <a:overrideClrMapping bg1="dk1" tx1="lt1" bg2="dk2" tx2="lt2" accent1="accent1" accent2="accent2" accent3="accent3" accent4="accent4" accent5="accent5" accent6="accent6" hlink="hlink" folHlink="folHlink"/>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C9A3B2-3D5C-4AAD-BECF-BE9391575A9C}"/>
              </a:ext>
            </a:extLst>
          </p:cNvPr>
          <p:cNvSpPr>
            <a:spLocks noGrp="1"/>
          </p:cNvSpPr>
          <p:nvPr>
            <p:ph type="title"/>
          </p:nvPr>
        </p:nvSpPr>
        <p:spPr>
          <a:xfrm>
            <a:off x="575894" y="729658"/>
            <a:ext cx="11029616" cy="579590"/>
          </a:xfrm>
        </p:spPr>
        <p:txBody>
          <a:bodyPr/>
          <a:lstStyle/>
          <a:p>
            <a:r>
              <a:rPr lang="en-GB" dirty="0"/>
              <a:t>Swot analysis</a:t>
            </a:r>
          </a:p>
        </p:txBody>
      </p:sp>
      <p:sp>
        <p:nvSpPr>
          <p:cNvPr id="3" name="TextBox 2">
            <a:extLst>
              <a:ext uri="{FF2B5EF4-FFF2-40B4-BE49-F238E27FC236}">
                <a16:creationId xmlns:a16="http://schemas.microsoft.com/office/drawing/2014/main" id="{1A63A293-6A4B-481D-8960-BE437C3CF946}"/>
              </a:ext>
            </a:extLst>
          </p:cNvPr>
          <p:cNvSpPr txBox="1"/>
          <p:nvPr/>
        </p:nvSpPr>
        <p:spPr>
          <a:xfrm>
            <a:off x="764959" y="1490308"/>
            <a:ext cx="5774989" cy="4247317"/>
          </a:xfrm>
          <a:prstGeom prst="rect">
            <a:avLst/>
          </a:prstGeom>
          <a:noFill/>
        </p:spPr>
        <p:txBody>
          <a:bodyPr wrap="square" rtlCol="0">
            <a:spAutoFit/>
          </a:bodyPr>
          <a:lstStyle/>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800" b="1" i="0" u="none" strike="noStrike" kern="1200" cap="none" spc="0" normalizeH="0" baseline="0" noProof="0" dirty="0">
                <a:ln>
                  <a:noFill/>
                </a:ln>
                <a:solidFill>
                  <a:srgbClr val="0070C0"/>
                </a:solidFill>
                <a:effectLst/>
                <a:uLnTx/>
                <a:uFillTx/>
                <a:latin typeface="Franklin Gothic Book" panose="020B0502020104020203"/>
                <a:ea typeface="+mn-ea"/>
                <a:cs typeface="+mn-cs"/>
              </a:rPr>
              <a:t>STRENGTHS &amp; WEAKNESSES: </a:t>
            </a:r>
            <a:r>
              <a:rPr lang="en-GB" b="1" dirty="0">
                <a:solidFill>
                  <a:srgbClr val="0070C0"/>
                </a:solidFill>
                <a:latin typeface="Franklin Gothic Book" panose="020B0502020104020203"/>
              </a:rPr>
              <a:t>(Internal)</a:t>
            </a:r>
            <a:endParaRPr kumimoji="0" lang="en-GB" sz="1800" b="1" i="0" u="none" strike="noStrike" kern="1200" cap="none" spc="0" normalizeH="0" baseline="0" noProof="0" dirty="0">
              <a:ln>
                <a:noFill/>
              </a:ln>
              <a:solidFill>
                <a:prstClr val="black"/>
              </a:solidFill>
              <a:effectLst/>
              <a:uLnTx/>
              <a:uFillTx/>
              <a:latin typeface="Franklin Gothic Book" panose="020B0502020104020203"/>
              <a:ea typeface="+mn-ea"/>
              <a:cs typeface="+mn-cs"/>
            </a:endParaRPr>
          </a:p>
          <a:p>
            <a:pPr marL="742950" marR="0" lvl="1"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800" b="1" i="0" u="none" strike="noStrike" kern="1200" cap="none" spc="0" normalizeH="0" baseline="0" noProof="0" dirty="0">
                <a:ln>
                  <a:noFill/>
                </a:ln>
                <a:solidFill>
                  <a:prstClr val="black"/>
                </a:solidFill>
                <a:effectLst/>
                <a:uLnTx/>
                <a:uFillTx/>
                <a:latin typeface="Franklin Gothic Book" panose="020B0502020104020203"/>
                <a:ea typeface="+mn-ea"/>
                <a:cs typeface="+mn-cs"/>
              </a:rPr>
              <a:t>What are we best / worst at?</a:t>
            </a:r>
          </a:p>
          <a:p>
            <a:pPr marL="742950" marR="0" lvl="1"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800" b="1" i="0" u="none" strike="noStrike" kern="1200" cap="none" spc="0" normalizeH="0" baseline="0" noProof="0" dirty="0">
                <a:ln>
                  <a:noFill/>
                </a:ln>
                <a:solidFill>
                  <a:prstClr val="black"/>
                </a:solidFill>
                <a:effectLst/>
                <a:uLnTx/>
                <a:uFillTx/>
                <a:latin typeface="Franklin Gothic Book" panose="020B0502020104020203"/>
                <a:ea typeface="+mn-ea"/>
                <a:cs typeface="+mn-cs"/>
              </a:rPr>
              <a:t>Specific skills / training</a:t>
            </a:r>
          </a:p>
          <a:p>
            <a:pPr marL="742950" marR="0" lvl="1"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800" b="1" i="0" u="none" strike="noStrike" kern="1200" cap="none" spc="0" normalizeH="0" baseline="0" noProof="0" dirty="0">
                <a:ln>
                  <a:noFill/>
                </a:ln>
                <a:solidFill>
                  <a:prstClr val="black"/>
                </a:solidFill>
                <a:effectLst/>
                <a:uLnTx/>
                <a:uFillTx/>
                <a:latin typeface="Franklin Gothic Book" panose="020B0502020104020203"/>
                <a:ea typeface="+mn-ea"/>
                <a:cs typeface="+mn-cs"/>
              </a:rPr>
              <a:t>Financial resources</a:t>
            </a:r>
          </a:p>
          <a:p>
            <a:pPr marL="742950" marR="0" lvl="1"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800" b="1" i="0" u="none" strike="noStrike" kern="1200" cap="none" spc="0" normalizeH="0" baseline="0" noProof="0" dirty="0">
                <a:ln>
                  <a:noFill/>
                </a:ln>
                <a:solidFill>
                  <a:prstClr val="black"/>
                </a:solidFill>
                <a:effectLst/>
                <a:uLnTx/>
                <a:uFillTx/>
                <a:latin typeface="Franklin Gothic Book" panose="020B0502020104020203"/>
                <a:ea typeface="+mn-ea"/>
                <a:cs typeface="+mn-cs"/>
              </a:rPr>
              <a:t>Partnerships</a:t>
            </a:r>
          </a:p>
          <a:p>
            <a:pPr marL="742950" marR="0" lvl="1"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800" b="1" i="0" u="none" strike="noStrike" kern="1200" cap="none" spc="0" normalizeH="0" baseline="0" noProof="0" dirty="0">
                <a:ln>
                  <a:noFill/>
                </a:ln>
                <a:solidFill>
                  <a:prstClr val="black"/>
                </a:solidFill>
                <a:effectLst/>
                <a:uLnTx/>
                <a:uFillTx/>
                <a:latin typeface="Franklin Gothic Book" panose="020B0502020104020203"/>
                <a:ea typeface="+mn-ea"/>
                <a:cs typeface="+mn-cs"/>
              </a:rPr>
              <a:t>Intellectual property</a:t>
            </a:r>
          </a:p>
          <a:p>
            <a:pPr marL="742950" marR="0" lvl="1"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800" b="1" i="0" u="none" strike="noStrike" kern="1200" cap="none" spc="0" normalizeH="0" baseline="0" noProof="0" dirty="0">
                <a:ln>
                  <a:noFill/>
                </a:ln>
                <a:solidFill>
                  <a:prstClr val="black"/>
                </a:solidFill>
                <a:effectLst/>
                <a:uLnTx/>
                <a:uFillTx/>
                <a:latin typeface="Franklin Gothic Book" panose="020B0502020104020203"/>
                <a:ea typeface="+mn-ea"/>
                <a:cs typeface="+mn-cs"/>
              </a:rPr>
              <a:t>Etc.</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GB" sz="1800" b="1" i="0" u="none" strike="noStrike" kern="1200" cap="none" spc="0" normalizeH="0" baseline="0" noProof="0" dirty="0">
              <a:ln>
                <a:noFill/>
              </a:ln>
              <a:solidFill>
                <a:prstClr val="black"/>
              </a:solidFill>
              <a:effectLst/>
              <a:uLnTx/>
              <a:uFillTx/>
              <a:latin typeface="Franklin Gothic Book" panose="020B0502020104020203"/>
              <a:ea typeface="+mn-ea"/>
              <a:cs typeface="+mn-cs"/>
            </a:endParaRP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800" b="1" i="0" u="none" strike="noStrike" kern="1200" cap="none" spc="0" normalizeH="0" baseline="0" noProof="0" dirty="0">
                <a:ln>
                  <a:noFill/>
                </a:ln>
                <a:solidFill>
                  <a:srgbClr val="0070C0"/>
                </a:solidFill>
                <a:effectLst/>
                <a:uLnTx/>
                <a:uFillTx/>
                <a:latin typeface="Franklin Gothic Book" panose="020B0502020104020203"/>
                <a:ea typeface="+mn-ea"/>
                <a:cs typeface="+mn-cs"/>
              </a:rPr>
              <a:t>OPPORTUNITIES &amp; THREATS: (External)</a:t>
            </a:r>
          </a:p>
          <a:p>
            <a:pPr marL="742950" marR="0" lvl="1"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800" b="1" i="0" u="none" strike="noStrike" kern="1200" cap="none" spc="0" normalizeH="0" baseline="0" noProof="0" dirty="0">
                <a:ln>
                  <a:noFill/>
                </a:ln>
                <a:solidFill>
                  <a:prstClr val="black"/>
                </a:solidFill>
                <a:effectLst/>
                <a:uLnTx/>
                <a:uFillTx/>
                <a:latin typeface="Franklin Gothic Book" panose="020B0502020104020203"/>
                <a:ea typeface="+mn-ea"/>
                <a:cs typeface="+mn-cs"/>
              </a:rPr>
              <a:t>Market changes to exploit or to defend against</a:t>
            </a:r>
          </a:p>
          <a:p>
            <a:pPr marL="742950" marR="0" lvl="1"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800" b="1" i="0" u="none" strike="noStrike" kern="1200" cap="none" spc="0" normalizeH="0" baseline="0" noProof="0" dirty="0">
                <a:ln>
                  <a:noFill/>
                </a:ln>
                <a:solidFill>
                  <a:prstClr val="black"/>
                </a:solidFill>
                <a:effectLst/>
                <a:uLnTx/>
                <a:uFillTx/>
                <a:latin typeface="Franklin Gothic Book" panose="020B0502020104020203"/>
                <a:ea typeface="+mn-ea"/>
                <a:cs typeface="+mn-cs"/>
              </a:rPr>
              <a:t>Competitors weaknesses / strengths</a:t>
            </a:r>
          </a:p>
          <a:p>
            <a:pPr marL="742950" marR="0" lvl="1"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800" b="1" i="0" u="none" strike="noStrike" kern="1200" cap="none" spc="0" normalizeH="0" baseline="0" noProof="0" dirty="0">
                <a:ln>
                  <a:noFill/>
                </a:ln>
                <a:solidFill>
                  <a:prstClr val="black"/>
                </a:solidFill>
                <a:effectLst/>
                <a:uLnTx/>
                <a:uFillTx/>
                <a:latin typeface="Franklin Gothic Book" panose="020B0502020104020203"/>
                <a:ea typeface="+mn-ea"/>
                <a:cs typeface="+mn-cs"/>
              </a:rPr>
              <a:t>Technology developments</a:t>
            </a:r>
          </a:p>
          <a:p>
            <a:pPr marL="742950" marR="0" lvl="1"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800" b="1" i="0" u="none" strike="noStrike" kern="1200" cap="none" spc="0" normalizeH="0" baseline="0" noProof="0" dirty="0">
                <a:ln>
                  <a:noFill/>
                </a:ln>
                <a:solidFill>
                  <a:prstClr val="black"/>
                </a:solidFill>
                <a:effectLst/>
                <a:uLnTx/>
                <a:uFillTx/>
                <a:latin typeface="Franklin Gothic Book" panose="020B0502020104020203"/>
                <a:ea typeface="+mn-ea"/>
                <a:cs typeface="+mn-cs"/>
              </a:rPr>
              <a:t>New markets</a:t>
            </a:r>
          </a:p>
          <a:p>
            <a:pPr marL="742950" marR="0" lvl="1"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800" b="1" i="0" u="none" strike="noStrike" kern="1200" cap="none" spc="0" normalizeH="0" baseline="0" noProof="0" dirty="0">
                <a:ln>
                  <a:noFill/>
                </a:ln>
                <a:solidFill>
                  <a:prstClr val="black"/>
                </a:solidFill>
                <a:effectLst/>
                <a:uLnTx/>
                <a:uFillTx/>
                <a:latin typeface="Franklin Gothic Book" panose="020B0502020104020203"/>
                <a:ea typeface="+mn-ea"/>
                <a:cs typeface="+mn-cs"/>
              </a:rPr>
              <a:t>Etc.</a:t>
            </a:r>
          </a:p>
          <a:p>
            <a:pPr marL="457200" marR="0" lvl="1" indent="0" algn="l" defTabSz="914400" rtl="0" eaLnBrk="1" fontAlgn="auto" latinLnBrk="0" hangingPunct="1">
              <a:lnSpc>
                <a:spcPct val="100000"/>
              </a:lnSpc>
              <a:spcBef>
                <a:spcPts val="0"/>
              </a:spcBef>
              <a:spcAft>
                <a:spcPts val="0"/>
              </a:spcAft>
              <a:buClrTx/>
              <a:buSzTx/>
              <a:buFontTx/>
              <a:buNone/>
              <a:tabLst/>
              <a:defRPr/>
            </a:pPr>
            <a:endParaRPr kumimoji="0" lang="en-GB" sz="1800" b="1" i="0" u="none" strike="noStrike" kern="1200" cap="none" spc="0" normalizeH="0" baseline="0" noProof="0" dirty="0">
              <a:ln>
                <a:noFill/>
              </a:ln>
              <a:solidFill>
                <a:prstClr val="black"/>
              </a:solidFill>
              <a:effectLst/>
              <a:uLnTx/>
              <a:uFillTx/>
              <a:latin typeface="Franklin Gothic Book" panose="020B0502020104020203"/>
              <a:ea typeface="+mn-ea"/>
              <a:cs typeface="+mn-cs"/>
            </a:endParaRPr>
          </a:p>
        </p:txBody>
      </p:sp>
      <p:sp>
        <p:nvSpPr>
          <p:cNvPr id="4" name="Footer Placeholder 3">
            <a:extLst>
              <a:ext uri="{FF2B5EF4-FFF2-40B4-BE49-F238E27FC236}">
                <a16:creationId xmlns:a16="http://schemas.microsoft.com/office/drawing/2014/main" id="{86129A5E-362D-43E2-84FD-60AD2B9B97CC}"/>
              </a:ext>
            </a:extLst>
          </p:cNvPr>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900" b="0" i="0" u="none" strike="noStrike" kern="1200" cap="all" spc="0" normalizeH="0" baseline="0" noProof="0" dirty="0">
              <a:ln>
                <a:noFill/>
              </a:ln>
              <a:solidFill>
                <a:prstClr val="black">
                  <a:lumMod val="75000"/>
                  <a:lumOff val="25000"/>
                </a:prstClr>
              </a:solidFill>
              <a:effectLst/>
              <a:uLnTx/>
              <a:uFillTx/>
              <a:latin typeface="Franklin Gothic Book" panose="020B0502020104020203"/>
              <a:ea typeface="+mn-ea"/>
              <a:cs typeface="+mn-cs"/>
            </a:endParaRPr>
          </a:p>
        </p:txBody>
      </p:sp>
      <p:sp>
        <p:nvSpPr>
          <p:cNvPr id="5" name="Slide Number Placeholder 4">
            <a:extLst>
              <a:ext uri="{FF2B5EF4-FFF2-40B4-BE49-F238E27FC236}">
                <a16:creationId xmlns:a16="http://schemas.microsoft.com/office/drawing/2014/main" id="{0FF2D1C6-A321-4D2E-9D39-0DDE5923D5CA}"/>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A98EE3D-8CD1-4C3F-BD1C-C98C9596463C}" type="slidenum">
              <a:rPr kumimoji="0" lang="en-US" sz="900" b="0" i="0" u="none" strike="noStrike" kern="1200" cap="none" spc="0" normalizeH="0" baseline="0" noProof="0" smtClean="0">
                <a:ln>
                  <a:noFill/>
                </a:ln>
                <a:solidFill>
                  <a:prstClr val="black">
                    <a:lumMod val="75000"/>
                    <a:lumOff val="25000"/>
                  </a:prstClr>
                </a:solidFill>
                <a:effectLst/>
                <a:uLnTx/>
                <a:uFillTx/>
                <a:latin typeface="Franklin Gothic Book" panose="020B0502020104020203"/>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32</a:t>
            </a:fld>
            <a:endParaRPr kumimoji="0" lang="en-US" sz="900" b="0" i="0" u="none" strike="noStrike" kern="1200" cap="none" spc="0" normalizeH="0" baseline="0" noProof="0" dirty="0">
              <a:ln>
                <a:noFill/>
              </a:ln>
              <a:solidFill>
                <a:prstClr val="black">
                  <a:lumMod val="75000"/>
                  <a:lumOff val="25000"/>
                </a:prstClr>
              </a:solidFill>
              <a:effectLst/>
              <a:uLnTx/>
              <a:uFillTx/>
              <a:latin typeface="Franklin Gothic Book" panose="020B0502020104020203"/>
              <a:ea typeface="+mn-ea"/>
              <a:cs typeface="+mn-cs"/>
            </a:endParaRPr>
          </a:p>
        </p:txBody>
      </p:sp>
      <p:pic>
        <p:nvPicPr>
          <p:cNvPr id="7" name="Picture 6">
            <a:extLst>
              <a:ext uri="{FF2B5EF4-FFF2-40B4-BE49-F238E27FC236}">
                <a16:creationId xmlns:a16="http://schemas.microsoft.com/office/drawing/2014/main" id="{B0E63F94-7033-40FA-BE80-05EA2A797298}"/>
              </a:ext>
            </a:extLst>
          </p:cNvPr>
          <p:cNvPicPr>
            <a:picLocks noChangeAspect="1"/>
          </p:cNvPicPr>
          <p:nvPr/>
        </p:nvPicPr>
        <p:blipFill>
          <a:blip r:embed="rId2"/>
          <a:stretch>
            <a:fillRect/>
          </a:stretch>
        </p:blipFill>
        <p:spPr>
          <a:xfrm>
            <a:off x="6090702" y="1233996"/>
            <a:ext cx="5848804" cy="5023512"/>
          </a:xfrm>
          <a:prstGeom prst="rect">
            <a:avLst/>
          </a:prstGeom>
        </p:spPr>
      </p:pic>
    </p:spTree>
    <p:extLst>
      <p:ext uri="{BB962C8B-B14F-4D97-AF65-F5344CB8AC3E}">
        <p14:creationId xmlns:p14="http://schemas.microsoft.com/office/powerpoint/2010/main" val="288428406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C49683-9AAC-E3E3-29DD-08FFAEB3C524}"/>
              </a:ext>
            </a:extLst>
          </p:cNvPr>
          <p:cNvSpPr>
            <a:spLocks noGrp="1"/>
          </p:cNvSpPr>
          <p:nvPr>
            <p:ph type="title"/>
          </p:nvPr>
        </p:nvSpPr>
        <p:spPr>
          <a:xfrm>
            <a:off x="581192" y="702156"/>
            <a:ext cx="11029616" cy="546541"/>
          </a:xfrm>
        </p:spPr>
        <p:txBody>
          <a:bodyPr/>
          <a:lstStyle/>
          <a:p>
            <a:r>
              <a:rPr lang="en-GB" dirty="0"/>
              <a:t>SWOT Analysis – example questions to ask yourself</a:t>
            </a:r>
          </a:p>
        </p:txBody>
      </p:sp>
      <p:sp>
        <p:nvSpPr>
          <p:cNvPr id="4" name="Footer Placeholder 3">
            <a:extLst>
              <a:ext uri="{FF2B5EF4-FFF2-40B4-BE49-F238E27FC236}">
                <a16:creationId xmlns:a16="http://schemas.microsoft.com/office/drawing/2014/main" id="{29064FB1-A0E5-CDCA-BADB-2889FC8A1C62}"/>
              </a:ext>
            </a:extLst>
          </p:cNvPr>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900" b="0" i="0" u="none" strike="noStrike" kern="1200" cap="all" spc="0" normalizeH="0" baseline="0" noProof="0" dirty="0">
              <a:ln>
                <a:noFill/>
              </a:ln>
              <a:solidFill>
                <a:prstClr val="black">
                  <a:lumMod val="75000"/>
                  <a:lumOff val="25000"/>
                </a:prstClr>
              </a:solidFill>
              <a:effectLst/>
              <a:uLnTx/>
              <a:uFillTx/>
              <a:latin typeface="Franklin Gothic Book" panose="020B0502020104020203"/>
              <a:ea typeface="+mn-ea"/>
              <a:cs typeface="+mn-cs"/>
            </a:endParaRPr>
          </a:p>
        </p:txBody>
      </p:sp>
      <p:sp>
        <p:nvSpPr>
          <p:cNvPr id="5" name="Slide Number Placeholder 4">
            <a:extLst>
              <a:ext uri="{FF2B5EF4-FFF2-40B4-BE49-F238E27FC236}">
                <a16:creationId xmlns:a16="http://schemas.microsoft.com/office/drawing/2014/main" id="{3838DE8B-DC80-B719-3194-B6EB5F3102EC}"/>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A98EE3D-8CD1-4C3F-BD1C-C98C9596463C}" type="slidenum">
              <a:rPr kumimoji="0" lang="en-US" sz="900" b="0" i="0" u="none" strike="noStrike" kern="1200" cap="none" spc="0" normalizeH="0" baseline="0" noProof="0" smtClean="0">
                <a:ln>
                  <a:noFill/>
                </a:ln>
                <a:solidFill>
                  <a:prstClr val="black">
                    <a:lumMod val="75000"/>
                    <a:lumOff val="25000"/>
                  </a:prstClr>
                </a:solidFill>
                <a:effectLst/>
                <a:uLnTx/>
                <a:uFillTx/>
                <a:latin typeface="Franklin Gothic Book" panose="020B0502020104020203"/>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33</a:t>
            </a:fld>
            <a:endParaRPr kumimoji="0" lang="en-US" sz="900" b="0" i="0" u="none" strike="noStrike" kern="1200" cap="none" spc="0" normalizeH="0" baseline="0" noProof="0" dirty="0">
              <a:ln>
                <a:noFill/>
              </a:ln>
              <a:solidFill>
                <a:prstClr val="black">
                  <a:lumMod val="75000"/>
                  <a:lumOff val="25000"/>
                </a:prstClr>
              </a:solidFill>
              <a:effectLst/>
              <a:uLnTx/>
              <a:uFillTx/>
              <a:latin typeface="Franklin Gothic Book" panose="020B0502020104020203"/>
              <a:ea typeface="+mn-ea"/>
              <a:cs typeface="+mn-cs"/>
            </a:endParaRPr>
          </a:p>
        </p:txBody>
      </p:sp>
      <p:graphicFrame>
        <p:nvGraphicFramePr>
          <p:cNvPr id="6" name="Table 5">
            <a:extLst>
              <a:ext uri="{FF2B5EF4-FFF2-40B4-BE49-F238E27FC236}">
                <a16:creationId xmlns:a16="http://schemas.microsoft.com/office/drawing/2014/main" id="{860FE93C-9CAC-7358-F823-2A0197677B2E}"/>
              </a:ext>
            </a:extLst>
          </p:cNvPr>
          <p:cNvGraphicFramePr>
            <a:graphicFrameLocks noGrp="1"/>
          </p:cNvGraphicFramePr>
          <p:nvPr/>
        </p:nvGraphicFramePr>
        <p:xfrm>
          <a:off x="1236518" y="1215733"/>
          <a:ext cx="9944100" cy="5496572"/>
        </p:xfrm>
        <a:graphic>
          <a:graphicData uri="http://schemas.openxmlformats.org/drawingml/2006/table">
            <a:tbl>
              <a:tblPr/>
              <a:tblGrid>
                <a:gridCol w="1971384">
                  <a:extLst>
                    <a:ext uri="{9D8B030D-6E8A-4147-A177-3AD203B41FA5}">
                      <a16:colId xmlns:a16="http://schemas.microsoft.com/office/drawing/2014/main" val="4097621980"/>
                    </a:ext>
                  </a:extLst>
                </a:gridCol>
                <a:gridCol w="7972716">
                  <a:extLst>
                    <a:ext uri="{9D8B030D-6E8A-4147-A177-3AD203B41FA5}">
                      <a16:colId xmlns:a16="http://schemas.microsoft.com/office/drawing/2014/main" val="2603432574"/>
                    </a:ext>
                  </a:extLst>
                </a:gridCol>
              </a:tblGrid>
              <a:tr h="918929">
                <a:tc>
                  <a:txBody>
                    <a:bodyPr/>
                    <a:lstStyle/>
                    <a:p>
                      <a:pPr fontAlgn="t"/>
                      <a:r>
                        <a:rPr lang="en-GB" sz="2000" b="1" dirty="0">
                          <a:solidFill>
                            <a:srgbClr val="0070C0"/>
                          </a:solidFill>
                          <a:effectLst/>
                        </a:rPr>
                        <a:t>Strengths</a:t>
                      </a:r>
                    </a:p>
                  </a:txBody>
                  <a:tcPr marL="10437" marR="10437" marT="10437" marB="10437">
                    <a:lnL w="7620" cap="flat" cmpd="sng" algn="ctr">
                      <a:solidFill>
                        <a:srgbClr val="D8DBDD"/>
                      </a:solidFill>
                      <a:prstDash val="solid"/>
                      <a:round/>
                      <a:headEnd type="none" w="med" len="med"/>
                      <a:tailEnd type="none" w="med" len="med"/>
                    </a:lnL>
                    <a:lnR w="7620" cap="flat" cmpd="sng" algn="ctr">
                      <a:solidFill>
                        <a:srgbClr val="D8DBDD"/>
                      </a:solidFill>
                      <a:prstDash val="solid"/>
                      <a:round/>
                      <a:headEnd type="none" w="med" len="med"/>
                      <a:tailEnd type="none" w="med" len="med"/>
                    </a:lnR>
                    <a:lnT w="7620" cap="flat" cmpd="sng" algn="ctr">
                      <a:solidFill>
                        <a:srgbClr val="D8DBDD"/>
                      </a:solidFill>
                      <a:prstDash val="solid"/>
                      <a:round/>
                      <a:headEnd type="none" w="med" len="med"/>
                      <a:tailEnd type="none" w="med" len="med"/>
                    </a:lnT>
                    <a:lnB w="7620" cap="flat" cmpd="sng" algn="ctr">
                      <a:solidFill>
                        <a:srgbClr val="D8DBDD"/>
                      </a:solidFill>
                      <a:prstDash val="solid"/>
                      <a:round/>
                      <a:headEnd type="none" w="med" len="med"/>
                      <a:tailEnd type="none" w="med" len="med"/>
                    </a:lnB>
                    <a:solidFill>
                      <a:srgbClr val="FFFFFF"/>
                    </a:solidFill>
                  </a:tcPr>
                </a:tc>
                <a:tc>
                  <a:txBody>
                    <a:bodyPr/>
                    <a:lstStyle/>
                    <a:p>
                      <a:pPr fontAlgn="t"/>
                      <a:r>
                        <a:rPr lang="en-GB" sz="1600" dirty="0">
                          <a:solidFill>
                            <a:srgbClr val="595959"/>
                          </a:solidFill>
                          <a:effectLst/>
                        </a:rPr>
                        <a:t>What does your company do particularly well? </a:t>
                      </a:r>
                    </a:p>
                    <a:p>
                      <a:pPr fontAlgn="t"/>
                      <a:r>
                        <a:rPr lang="en-GB" sz="1600" dirty="0">
                          <a:solidFill>
                            <a:srgbClr val="595959"/>
                          </a:solidFill>
                          <a:effectLst/>
                        </a:rPr>
                        <a:t>Do you have a strong brand?</a:t>
                      </a:r>
                    </a:p>
                    <a:p>
                      <a:pPr fontAlgn="t"/>
                      <a:r>
                        <a:rPr lang="en-GB" sz="1600" dirty="0">
                          <a:solidFill>
                            <a:srgbClr val="595959"/>
                          </a:solidFill>
                          <a:effectLst/>
                        </a:rPr>
                        <a:t>Large market share?</a:t>
                      </a:r>
                    </a:p>
                    <a:p>
                      <a:pPr fontAlgn="t"/>
                      <a:r>
                        <a:rPr lang="en-GB" sz="1600" dirty="0">
                          <a:solidFill>
                            <a:srgbClr val="595959"/>
                          </a:solidFill>
                          <a:effectLst/>
                        </a:rPr>
                        <a:t>High quality?</a:t>
                      </a:r>
                    </a:p>
                    <a:p>
                      <a:pPr fontAlgn="t"/>
                      <a:r>
                        <a:rPr lang="en-GB" sz="1600" dirty="0">
                          <a:solidFill>
                            <a:srgbClr val="595959"/>
                          </a:solidFill>
                          <a:effectLst/>
                        </a:rPr>
                        <a:t>Low prices?</a:t>
                      </a:r>
                    </a:p>
                    <a:p>
                      <a:pPr fontAlgn="t"/>
                      <a:r>
                        <a:rPr lang="en-GB" sz="1600" dirty="0">
                          <a:solidFill>
                            <a:srgbClr val="595959"/>
                          </a:solidFill>
                          <a:effectLst/>
                        </a:rPr>
                        <a:t>Strong supplier relations?</a:t>
                      </a:r>
                    </a:p>
                    <a:p>
                      <a:pPr fontAlgn="t"/>
                      <a:r>
                        <a:rPr lang="en-GB" sz="1600" dirty="0">
                          <a:solidFill>
                            <a:srgbClr val="595959"/>
                          </a:solidFill>
                          <a:effectLst/>
                        </a:rPr>
                        <a:t>Loyal customers?</a:t>
                      </a:r>
                    </a:p>
                  </a:txBody>
                  <a:tcPr marL="10437" marR="10437" marT="10437" marB="10437">
                    <a:lnL w="7620" cap="flat" cmpd="sng" algn="ctr">
                      <a:solidFill>
                        <a:srgbClr val="D8DBDD"/>
                      </a:solidFill>
                      <a:prstDash val="solid"/>
                      <a:round/>
                      <a:headEnd type="none" w="med" len="med"/>
                      <a:tailEnd type="none" w="med" len="med"/>
                    </a:lnL>
                    <a:lnR w="7620" cap="flat" cmpd="sng" algn="ctr">
                      <a:solidFill>
                        <a:srgbClr val="D8DBDD"/>
                      </a:solidFill>
                      <a:prstDash val="solid"/>
                      <a:round/>
                      <a:headEnd type="none" w="med" len="med"/>
                      <a:tailEnd type="none" w="med" len="med"/>
                    </a:lnR>
                    <a:lnT w="7620" cap="flat" cmpd="sng" algn="ctr">
                      <a:solidFill>
                        <a:srgbClr val="D8DBDD"/>
                      </a:solidFill>
                      <a:prstDash val="solid"/>
                      <a:round/>
                      <a:headEnd type="none" w="med" len="med"/>
                      <a:tailEnd type="none" w="med" len="med"/>
                    </a:lnT>
                    <a:lnB w="7620" cap="flat" cmpd="sng" algn="ctr">
                      <a:solidFill>
                        <a:srgbClr val="D8DBDD"/>
                      </a:solidFill>
                      <a:prstDash val="solid"/>
                      <a:round/>
                      <a:headEnd type="none" w="med" len="med"/>
                      <a:tailEnd type="none" w="med" len="med"/>
                    </a:lnB>
                    <a:solidFill>
                      <a:srgbClr val="FFFFFF"/>
                    </a:solidFill>
                  </a:tcPr>
                </a:tc>
                <a:extLst>
                  <a:ext uri="{0D108BD9-81ED-4DB2-BD59-A6C34878D82A}">
                    <a16:rowId xmlns:a16="http://schemas.microsoft.com/office/drawing/2014/main" val="780150666"/>
                  </a:ext>
                </a:extLst>
              </a:tr>
              <a:tr h="1142452">
                <a:tc>
                  <a:txBody>
                    <a:bodyPr/>
                    <a:lstStyle/>
                    <a:p>
                      <a:pPr fontAlgn="t"/>
                      <a:r>
                        <a:rPr lang="en-GB" sz="2000" b="1" dirty="0">
                          <a:solidFill>
                            <a:srgbClr val="0070C0"/>
                          </a:solidFill>
                          <a:effectLst/>
                        </a:rPr>
                        <a:t>Weaknesses</a:t>
                      </a:r>
                    </a:p>
                  </a:txBody>
                  <a:tcPr marL="10437" marR="10437" marT="10437" marB="10437">
                    <a:lnL w="7620" cap="flat" cmpd="sng" algn="ctr">
                      <a:solidFill>
                        <a:srgbClr val="D8DBDD"/>
                      </a:solidFill>
                      <a:prstDash val="solid"/>
                      <a:round/>
                      <a:headEnd type="none" w="med" len="med"/>
                      <a:tailEnd type="none" w="med" len="med"/>
                    </a:lnL>
                    <a:lnR w="7620" cap="flat" cmpd="sng" algn="ctr">
                      <a:solidFill>
                        <a:srgbClr val="D8DBDD"/>
                      </a:solidFill>
                      <a:prstDash val="solid"/>
                      <a:round/>
                      <a:headEnd type="none" w="med" len="med"/>
                      <a:tailEnd type="none" w="med" len="med"/>
                    </a:lnR>
                    <a:lnT w="7620" cap="flat" cmpd="sng" algn="ctr">
                      <a:solidFill>
                        <a:srgbClr val="D8DBDD"/>
                      </a:solidFill>
                      <a:prstDash val="solid"/>
                      <a:round/>
                      <a:headEnd type="none" w="med" len="med"/>
                      <a:tailEnd type="none" w="med" len="med"/>
                    </a:lnT>
                    <a:lnB w="7620" cap="flat" cmpd="sng" algn="ctr">
                      <a:solidFill>
                        <a:srgbClr val="D8DBDD"/>
                      </a:solidFill>
                      <a:prstDash val="solid"/>
                      <a:round/>
                      <a:headEnd type="none" w="med" len="med"/>
                      <a:tailEnd type="none" w="med" len="med"/>
                    </a:lnB>
                    <a:solidFill>
                      <a:srgbClr val="FFFFFF"/>
                    </a:solidFill>
                  </a:tcPr>
                </a:tc>
                <a:tc>
                  <a:txBody>
                    <a:bodyPr/>
                    <a:lstStyle/>
                    <a:p>
                      <a:pPr fontAlgn="t"/>
                      <a:r>
                        <a:rPr lang="en-GB" sz="1600" dirty="0">
                          <a:solidFill>
                            <a:srgbClr val="595959"/>
                          </a:solidFill>
                          <a:effectLst/>
                        </a:rPr>
                        <a:t>What are your failings?</a:t>
                      </a:r>
                    </a:p>
                    <a:p>
                      <a:pPr fontAlgn="t"/>
                      <a:r>
                        <a:rPr lang="en-GB" sz="1600" dirty="0">
                          <a:solidFill>
                            <a:srgbClr val="595959"/>
                          </a:solidFill>
                          <a:effectLst/>
                        </a:rPr>
                        <a:t>Are you slow to react to change?</a:t>
                      </a:r>
                    </a:p>
                    <a:p>
                      <a:pPr fontAlgn="t"/>
                      <a:r>
                        <a:rPr lang="en-GB" sz="1600" dirty="0">
                          <a:solidFill>
                            <a:srgbClr val="595959"/>
                          </a:solidFill>
                          <a:effectLst/>
                        </a:rPr>
                        <a:t>Cumbersome management structure?</a:t>
                      </a:r>
                    </a:p>
                    <a:p>
                      <a:pPr fontAlgn="t"/>
                      <a:r>
                        <a:rPr lang="en-GB" sz="1600" dirty="0">
                          <a:solidFill>
                            <a:srgbClr val="595959"/>
                          </a:solidFill>
                          <a:effectLst/>
                        </a:rPr>
                        <a:t>Poor supplier relations?</a:t>
                      </a:r>
                    </a:p>
                    <a:p>
                      <a:pPr fontAlgn="t"/>
                      <a:r>
                        <a:rPr lang="en-GB" sz="1600" dirty="0">
                          <a:solidFill>
                            <a:srgbClr val="595959"/>
                          </a:solidFill>
                          <a:effectLst/>
                        </a:rPr>
                        <a:t>High production costs?</a:t>
                      </a:r>
                    </a:p>
                    <a:p>
                      <a:pPr fontAlgn="t"/>
                      <a:r>
                        <a:rPr lang="en-GB" sz="1600" dirty="0">
                          <a:solidFill>
                            <a:srgbClr val="595959"/>
                          </a:solidFill>
                          <a:effectLst/>
                        </a:rPr>
                        <a:t>Poor customer satisfaction?</a:t>
                      </a:r>
                    </a:p>
                  </a:txBody>
                  <a:tcPr marL="10437" marR="10437" marT="10437" marB="10437">
                    <a:lnL w="7620" cap="flat" cmpd="sng" algn="ctr">
                      <a:solidFill>
                        <a:srgbClr val="D8DBDD"/>
                      </a:solidFill>
                      <a:prstDash val="solid"/>
                      <a:round/>
                      <a:headEnd type="none" w="med" len="med"/>
                      <a:tailEnd type="none" w="med" len="med"/>
                    </a:lnL>
                    <a:lnR w="7620" cap="flat" cmpd="sng" algn="ctr">
                      <a:solidFill>
                        <a:srgbClr val="D8DBDD"/>
                      </a:solidFill>
                      <a:prstDash val="solid"/>
                      <a:round/>
                      <a:headEnd type="none" w="med" len="med"/>
                      <a:tailEnd type="none" w="med" len="med"/>
                    </a:lnR>
                    <a:lnT w="7620" cap="flat" cmpd="sng" algn="ctr">
                      <a:solidFill>
                        <a:srgbClr val="D8DBDD"/>
                      </a:solidFill>
                      <a:prstDash val="solid"/>
                      <a:round/>
                      <a:headEnd type="none" w="med" len="med"/>
                      <a:tailEnd type="none" w="med" len="med"/>
                    </a:lnT>
                    <a:lnB w="7620" cap="flat" cmpd="sng" algn="ctr">
                      <a:solidFill>
                        <a:srgbClr val="D8DBDD"/>
                      </a:solidFill>
                      <a:prstDash val="solid"/>
                      <a:round/>
                      <a:headEnd type="none" w="med" len="med"/>
                      <a:tailEnd type="none" w="med" len="med"/>
                    </a:lnB>
                    <a:solidFill>
                      <a:srgbClr val="FFFFFF"/>
                    </a:solidFill>
                  </a:tcPr>
                </a:tc>
                <a:extLst>
                  <a:ext uri="{0D108BD9-81ED-4DB2-BD59-A6C34878D82A}">
                    <a16:rowId xmlns:a16="http://schemas.microsoft.com/office/drawing/2014/main" val="2258192184"/>
                  </a:ext>
                </a:extLst>
              </a:tr>
              <a:tr h="918929">
                <a:tc>
                  <a:txBody>
                    <a:bodyPr/>
                    <a:lstStyle/>
                    <a:p>
                      <a:pPr fontAlgn="t"/>
                      <a:r>
                        <a:rPr lang="en-GB" sz="2000" b="1" dirty="0">
                          <a:solidFill>
                            <a:srgbClr val="0070C0"/>
                          </a:solidFill>
                          <a:effectLst/>
                        </a:rPr>
                        <a:t>Opportunities</a:t>
                      </a:r>
                    </a:p>
                  </a:txBody>
                  <a:tcPr marL="10437" marR="10437" marT="10437" marB="10437">
                    <a:lnL w="7620" cap="flat" cmpd="sng" algn="ctr">
                      <a:solidFill>
                        <a:srgbClr val="D8DBDD"/>
                      </a:solidFill>
                      <a:prstDash val="solid"/>
                      <a:round/>
                      <a:headEnd type="none" w="med" len="med"/>
                      <a:tailEnd type="none" w="med" len="med"/>
                    </a:lnL>
                    <a:lnR w="7620" cap="flat" cmpd="sng" algn="ctr">
                      <a:solidFill>
                        <a:srgbClr val="D8DBDD"/>
                      </a:solidFill>
                      <a:prstDash val="solid"/>
                      <a:round/>
                      <a:headEnd type="none" w="med" len="med"/>
                      <a:tailEnd type="none" w="med" len="med"/>
                    </a:lnR>
                    <a:lnT w="7620" cap="flat" cmpd="sng" algn="ctr">
                      <a:solidFill>
                        <a:srgbClr val="D8DBDD"/>
                      </a:solidFill>
                      <a:prstDash val="solid"/>
                      <a:round/>
                      <a:headEnd type="none" w="med" len="med"/>
                      <a:tailEnd type="none" w="med" len="med"/>
                    </a:lnT>
                    <a:lnB w="7620" cap="flat" cmpd="sng" algn="ctr">
                      <a:solidFill>
                        <a:srgbClr val="D8DBDD"/>
                      </a:solidFill>
                      <a:prstDash val="solid"/>
                      <a:round/>
                      <a:headEnd type="none" w="med" len="med"/>
                      <a:tailEnd type="none" w="med" len="med"/>
                    </a:lnB>
                    <a:solidFill>
                      <a:srgbClr val="FFFFFF"/>
                    </a:solidFill>
                  </a:tcPr>
                </a:tc>
                <a:tc>
                  <a:txBody>
                    <a:bodyPr/>
                    <a:lstStyle/>
                    <a:p>
                      <a:pPr fontAlgn="t"/>
                      <a:r>
                        <a:rPr lang="en-GB" sz="1600" dirty="0">
                          <a:solidFill>
                            <a:srgbClr val="595959"/>
                          </a:solidFill>
                          <a:effectLst/>
                        </a:rPr>
                        <a:t>What are the opportunities in the market?</a:t>
                      </a:r>
                    </a:p>
                    <a:p>
                      <a:pPr fontAlgn="t"/>
                      <a:r>
                        <a:rPr lang="en-GB" sz="1600" dirty="0">
                          <a:solidFill>
                            <a:srgbClr val="595959"/>
                          </a:solidFill>
                          <a:effectLst/>
                        </a:rPr>
                        <a:t>How can your strengths be used to exploit these?</a:t>
                      </a:r>
                    </a:p>
                    <a:p>
                      <a:pPr fontAlgn="t"/>
                      <a:r>
                        <a:rPr lang="en-GB" sz="1600" dirty="0">
                          <a:solidFill>
                            <a:srgbClr val="595959"/>
                          </a:solidFill>
                          <a:effectLst/>
                        </a:rPr>
                        <a:t>Which weaknesses should you address to do so more efficiently?</a:t>
                      </a:r>
                    </a:p>
                  </a:txBody>
                  <a:tcPr marL="10437" marR="10437" marT="10437" marB="10437">
                    <a:lnL w="7620" cap="flat" cmpd="sng" algn="ctr">
                      <a:solidFill>
                        <a:srgbClr val="D8DBDD"/>
                      </a:solidFill>
                      <a:prstDash val="solid"/>
                      <a:round/>
                      <a:headEnd type="none" w="med" len="med"/>
                      <a:tailEnd type="none" w="med" len="med"/>
                    </a:lnL>
                    <a:lnR w="7620" cap="flat" cmpd="sng" algn="ctr">
                      <a:solidFill>
                        <a:srgbClr val="D8DBDD"/>
                      </a:solidFill>
                      <a:prstDash val="solid"/>
                      <a:round/>
                      <a:headEnd type="none" w="med" len="med"/>
                      <a:tailEnd type="none" w="med" len="med"/>
                    </a:lnR>
                    <a:lnT w="7620" cap="flat" cmpd="sng" algn="ctr">
                      <a:solidFill>
                        <a:srgbClr val="D8DBDD"/>
                      </a:solidFill>
                      <a:prstDash val="solid"/>
                      <a:round/>
                      <a:headEnd type="none" w="med" len="med"/>
                      <a:tailEnd type="none" w="med" len="med"/>
                    </a:lnT>
                    <a:lnB w="7620" cap="flat" cmpd="sng" algn="ctr">
                      <a:solidFill>
                        <a:srgbClr val="D8DBDD"/>
                      </a:solidFill>
                      <a:prstDash val="solid"/>
                      <a:round/>
                      <a:headEnd type="none" w="med" len="med"/>
                      <a:tailEnd type="none" w="med" len="med"/>
                    </a:lnB>
                    <a:solidFill>
                      <a:srgbClr val="FFFFFF"/>
                    </a:solidFill>
                  </a:tcPr>
                </a:tc>
                <a:extLst>
                  <a:ext uri="{0D108BD9-81ED-4DB2-BD59-A6C34878D82A}">
                    <a16:rowId xmlns:a16="http://schemas.microsoft.com/office/drawing/2014/main" val="3163665504"/>
                  </a:ext>
                </a:extLst>
              </a:tr>
              <a:tr h="1365975">
                <a:tc>
                  <a:txBody>
                    <a:bodyPr/>
                    <a:lstStyle/>
                    <a:p>
                      <a:pPr fontAlgn="t"/>
                      <a:r>
                        <a:rPr lang="en-GB" sz="2000" b="1" dirty="0">
                          <a:solidFill>
                            <a:srgbClr val="0070C0"/>
                          </a:solidFill>
                          <a:effectLst/>
                        </a:rPr>
                        <a:t>Threats</a:t>
                      </a:r>
                    </a:p>
                  </a:txBody>
                  <a:tcPr marL="10437" marR="10437" marT="10437" marB="10437">
                    <a:lnL w="7620" cap="flat" cmpd="sng" algn="ctr">
                      <a:solidFill>
                        <a:srgbClr val="D8DBDD"/>
                      </a:solidFill>
                      <a:prstDash val="solid"/>
                      <a:round/>
                      <a:headEnd type="none" w="med" len="med"/>
                      <a:tailEnd type="none" w="med" len="med"/>
                    </a:lnL>
                    <a:lnR w="7620" cap="flat" cmpd="sng" algn="ctr">
                      <a:solidFill>
                        <a:srgbClr val="D8DBDD"/>
                      </a:solidFill>
                      <a:prstDash val="solid"/>
                      <a:round/>
                      <a:headEnd type="none" w="med" len="med"/>
                      <a:tailEnd type="none" w="med" len="med"/>
                    </a:lnR>
                    <a:lnT w="7620" cap="flat" cmpd="sng" algn="ctr">
                      <a:solidFill>
                        <a:srgbClr val="D8DBDD"/>
                      </a:solidFill>
                      <a:prstDash val="solid"/>
                      <a:round/>
                      <a:headEnd type="none" w="med" len="med"/>
                      <a:tailEnd type="none" w="med" len="med"/>
                    </a:lnT>
                    <a:lnB w="7620" cap="flat" cmpd="sng" algn="ctr">
                      <a:solidFill>
                        <a:srgbClr val="D8DBDD"/>
                      </a:solidFill>
                      <a:prstDash val="solid"/>
                      <a:round/>
                      <a:headEnd type="none" w="med" len="med"/>
                      <a:tailEnd type="none" w="med" len="med"/>
                    </a:lnB>
                    <a:solidFill>
                      <a:srgbClr val="FFFFFF"/>
                    </a:solidFill>
                  </a:tcPr>
                </a:tc>
                <a:tc>
                  <a:txBody>
                    <a:bodyPr/>
                    <a:lstStyle/>
                    <a:p>
                      <a:pPr fontAlgn="t"/>
                      <a:r>
                        <a:rPr lang="en-GB" sz="1600" dirty="0">
                          <a:solidFill>
                            <a:srgbClr val="595959"/>
                          </a:solidFill>
                          <a:effectLst/>
                        </a:rPr>
                        <a:t>What are the main threats facing your company?</a:t>
                      </a:r>
                    </a:p>
                    <a:p>
                      <a:pPr fontAlgn="t"/>
                      <a:r>
                        <a:rPr lang="en-GB" sz="1600" dirty="0">
                          <a:solidFill>
                            <a:srgbClr val="595959"/>
                          </a:solidFill>
                          <a:effectLst/>
                        </a:rPr>
                        <a:t>How can you use your strengths to address them?</a:t>
                      </a:r>
                    </a:p>
                    <a:p>
                      <a:pPr fontAlgn="t"/>
                      <a:r>
                        <a:rPr lang="en-GB" sz="1600" dirty="0">
                          <a:solidFill>
                            <a:srgbClr val="595959"/>
                          </a:solidFill>
                          <a:effectLst/>
                        </a:rPr>
                        <a:t>Which strengths should you build on to secure and build on your position?</a:t>
                      </a:r>
                    </a:p>
                    <a:p>
                      <a:pPr fontAlgn="t"/>
                      <a:r>
                        <a:rPr lang="en-GB" sz="1600" dirty="0">
                          <a:solidFill>
                            <a:srgbClr val="595959"/>
                          </a:solidFill>
                          <a:effectLst/>
                        </a:rPr>
                        <a:t>Which weaknesses pose the greatest hazard?</a:t>
                      </a:r>
                    </a:p>
                  </a:txBody>
                  <a:tcPr marL="10437" marR="10437" marT="10437" marB="10437">
                    <a:lnL w="7620" cap="flat" cmpd="sng" algn="ctr">
                      <a:solidFill>
                        <a:srgbClr val="D8DBDD"/>
                      </a:solidFill>
                      <a:prstDash val="solid"/>
                      <a:round/>
                      <a:headEnd type="none" w="med" len="med"/>
                      <a:tailEnd type="none" w="med" len="med"/>
                    </a:lnL>
                    <a:lnR w="7620" cap="flat" cmpd="sng" algn="ctr">
                      <a:solidFill>
                        <a:srgbClr val="D8DBDD"/>
                      </a:solidFill>
                      <a:prstDash val="solid"/>
                      <a:round/>
                      <a:headEnd type="none" w="med" len="med"/>
                      <a:tailEnd type="none" w="med" len="med"/>
                    </a:lnR>
                    <a:lnT w="7620" cap="flat" cmpd="sng" algn="ctr">
                      <a:solidFill>
                        <a:srgbClr val="D8DBDD"/>
                      </a:solidFill>
                      <a:prstDash val="solid"/>
                      <a:round/>
                      <a:headEnd type="none" w="med" len="med"/>
                      <a:tailEnd type="none" w="med" len="med"/>
                    </a:lnT>
                    <a:lnB w="7620" cap="flat" cmpd="sng" algn="ctr">
                      <a:solidFill>
                        <a:srgbClr val="D8DBDD"/>
                      </a:solidFill>
                      <a:prstDash val="solid"/>
                      <a:round/>
                      <a:headEnd type="none" w="med" len="med"/>
                      <a:tailEnd type="none" w="med" len="med"/>
                    </a:lnB>
                    <a:solidFill>
                      <a:srgbClr val="FFFFFF"/>
                    </a:solidFill>
                  </a:tcPr>
                </a:tc>
                <a:extLst>
                  <a:ext uri="{0D108BD9-81ED-4DB2-BD59-A6C34878D82A}">
                    <a16:rowId xmlns:a16="http://schemas.microsoft.com/office/drawing/2014/main" val="1026780123"/>
                  </a:ext>
                </a:extLst>
              </a:tr>
            </a:tbl>
          </a:graphicData>
        </a:graphic>
      </p:graphicFrame>
    </p:spTree>
    <p:extLst>
      <p:ext uri="{BB962C8B-B14F-4D97-AF65-F5344CB8AC3E}">
        <p14:creationId xmlns:p14="http://schemas.microsoft.com/office/powerpoint/2010/main" val="66198625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C9A3B2-3D5C-4AAD-BECF-BE9391575A9C}"/>
              </a:ext>
            </a:extLst>
          </p:cNvPr>
          <p:cNvSpPr>
            <a:spLocks noGrp="1"/>
          </p:cNvSpPr>
          <p:nvPr>
            <p:ph type="title"/>
          </p:nvPr>
        </p:nvSpPr>
        <p:spPr>
          <a:xfrm>
            <a:off x="575894" y="729658"/>
            <a:ext cx="11029616" cy="579590"/>
          </a:xfrm>
        </p:spPr>
        <p:txBody>
          <a:bodyPr/>
          <a:lstStyle/>
          <a:p>
            <a:r>
              <a:rPr lang="en-GB" dirty="0"/>
              <a:t>Marketing process – The basic framework</a:t>
            </a:r>
          </a:p>
        </p:txBody>
      </p:sp>
      <p:sp>
        <p:nvSpPr>
          <p:cNvPr id="3" name="TextBox 2">
            <a:extLst>
              <a:ext uri="{FF2B5EF4-FFF2-40B4-BE49-F238E27FC236}">
                <a16:creationId xmlns:a16="http://schemas.microsoft.com/office/drawing/2014/main" id="{1A63A293-6A4B-481D-8960-BE437C3CF946}"/>
              </a:ext>
            </a:extLst>
          </p:cNvPr>
          <p:cNvSpPr txBox="1"/>
          <p:nvPr/>
        </p:nvSpPr>
        <p:spPr>
          <a:xfrm>
            <a:off x="575894" y="1738882"/>
            <a:ext cx="10662081" cy="830997"/>
          </a:xfrm>
          <a:prstGeom prst="rect">
            <a:avLst/>
          </a:prstGeom>
          <a:noFill/>
        </p:spPr>
        <p:txBody>
          <a:bodyPr wrap="square" rtlCol="0">
            <a:spAutoFit/>
          </a:bodyPr>
          <a:lstStyle/>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400" b="1" i="0" u="none" strike="noStrike" kern="1200" cap="none" spc="0" normalizeH="0" baseline="0" noProof="0" dirty="0">
                <a:ln>
                  <a:noFill/>
                </a:ln>
                <a:solidFill>
                  <a:prstClr val="black"/>
                </a:solidFill>
                <a:effectLst/>
                <a:uLnTx/>
                <a:uFillTx/>
                <a:latin typeface="Franklin Gothic Book" panose="020B0502020104020203"/>
                <a:ea typeface="+mn-ea"/>
                <a:cs typeface="+mn-cs"/>
              </a:rPr>
              <a:t>Is a commonly used, basic framework that gives an overview of how marketing should be approached.</a:t>
            </a:r>
          </a:p>
        </p:txBody>
      </p:sp>
      <p:sp>
        <p:nvSpPr>
          <p:cNvPr id="4" name="Footer Placeholder 3">
            <a:extLst>
              <a:ext uri="{FF2B5EF4-FFF2-40B4-BE49-F238E27FC236}">
                <a16:creationId xmlns:a16="http://schemas.microsoft.com/office/drawing/2014/main" id="{86129A5E-362D-43E2-84FD-60AD2B9B97CC}"/>
              </a:ext>
            </a:extLst>
          </p:cNvPr>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900" b="0" i="0" u="none" strike="noStrike" kern="1200" cap="all" spc="0" normalizeH="0" baseline="0" noProof="0" dirty="0">
              <a:ln>
                <a:noFill/>
              </a:ln>
              <a:solidFill>
                <a:prstClr val="black">
                  <a:lumMod val="75000"/>
                  <a:lumOff val="25000"/>
                </a:prstClr>
              </a:solidFill>
              <a:effectLst/>
              <a:uLnTx/>
              <a:uFillTx/>
              <a:latin typeface="Franklin Gothic Book" panose="020B0502020104020203"/>
              <a:ea typeface="+mn-ea"/>
              <a:cs typeface="+mn-cs"/>
            </a:endParaRPr>
          </a:p>
        </p:txBody>
      </p:sp>
      <p:sp>
        <p:nvSpPr>
          <p:cNvPr id="5" name="Slide Number Placeholder 4">
            <a:extLst>
              <a:ext uri="{FF2B5EF4-FFF2-40B4-BE49-F238E27FC236}">
                <a16:creationId xmlns:a16="http://schemas.microsoft.com/office/drawing/2014/main" id="{0FF2D1C6-A321-4D2E-9D39-0DDE5923D5CA}"/>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A98EE3D-8CD1-4C3F-BD1C-C98C9596463C}" type="slidenum">
              <a:rPr kumimoji="0" lang="en-US" sz="900" b="0" i="0" u="none" strike="noStrike" kern="1200" cap="none" spc="0" normalizeH="0" baseline="0" noProof="0" smtClean="0">
                <a:ln>
                  <a:noFill/>
                </a:ln>
                <a:solidFill>
                  <a:prstClr val="black">
                    <a:lumMod val="75000"/>
                    <a:lumOff val="25000"/>
                  </a:prstClr>
                </a:solidFill>
                <a:effectLst/>
                <a:uLnTx/>
                <a:uFillTx/>
                <a:latin typeface="Franklin Gothic Book" panose="020B0502020104020203"/>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34</a:t>
            </a:fld>
            <a:endParaRPr kumimoji="0" lang="en-US" sz="900" b="0" i="0" u="none" strike="noStrike" kern="1200" cap="none" spc="0" normalizeH="0" baseline="0" noProof="0" dirty="0">
              <a:ln>
                <a:noFill/>
              </a:ln>
              <a:solidFill>
                <a:prstClr val="black">
                  <a:lumMod val="75000"/>
                  <a:lumOff val="25000"/>
                </a:prstClr>
              </a:solidFill>
              <a:effectLst/>
              <a:uLnTx/>
              <a:uFillTx/>
              <a:latin typeface="Franklin Gothic Book" panose="020B0502020104020203"/>
              <a:ea typeface="+mn-ea"/>
              <a:cs typeface="+mn-cs"/>
            </a:endParaRPr>
          </a:p>
        </p:txBody>
      </p:sp>
      <p:pic>
        <p:nvPicPr>
          <p:cNvPr id="8" name="Picture 4" descr="fig01_01wo.jpg">
            <a:extLst>
              <a:ext uri="{FF2B5EF4-FFF2-40B4-BE49-F238E27FC236}">
                <a16:creationId xmlns:a16="http://schemas.microsoft.com/office/drawing/2014/main" id="{B669FAD9-3CC9-E836-7AFE-A7D19F7455B5}"/>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13928" y="2750928"/>
            <a:ext cx="11407622" cy="20397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TextBox 1">
            <a:extLst>
              <a:ext uri="{FF2B5EF4-FFF2-40B4-BE49-F238E27FC236}">
                <a16:creationId xmlns:a16="http://schemas.microsoft.com/office/drawing/2014/main" id="{DB8EFED8-35B8-EF0C-4981-C585232E774B}"/>
              </a:ext>
            </a:extLst>
          </p:cNvPr>
          <p:cNvSpPr txBox="1">
            <a:spLocks noChangeArrowheads="1"/>
          </p:cNvSpPr>
          <p:nvPr/>
        </p:nvSpPr>
        <p:spPr bwMode="auto">
          <a:xfrm>
            <a:off x="9559762" y="4790661"/>
            <a:ext cx="2057038" cy="107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3200" b="1">
                <a:solidFill>
                  <a:schemeClr val="tx1"/>
                </a:solidFill>
                <a:latin typeface="Comic Sans MS" panose="030F0702030302020204" pitchFamily="66" charset="0"/>
              </a:defRPr>
            </a:lvl1pPr>
            <a:lvl2pPr marL="742950" indent="-285750">
              <a:defRPr sz="3200" b="1">
                <a:solidFill>
                  <a:schemeClr val="tx1"/>
                </a:solidFill>
                <a:latin typeface="Comic Sans MS" panose="030F0702030302020204" pitchFamily="66" charset="0"/>
              </a:defRPr>
            </a:lvl2pPr>
            <a:lvl3pPr marL="1143000" indent="-228600">
              <a:defRPr sz="3200" b="1">
                <a:solidFill>
                  <a:schemeClr val="tx1"/>
                </a:solidFill>
                <a:latin typeface="Comic Sans MS" panose="030F0702030302020204" pitchFamily="66" charset="0"/>
              </a:defRPr>
            </a:lvl3pPr>
            <a:lvl4pPr marL="1600200" indent="-228600">
              <a:defRPr sz="3200" b="1">
                <a:solidFill>
                  <a:schemeClr val="tx1"/>
                </a:solidFill>
                <a:latin typeface="Comic Sans MS" panose="030F0702030302020204" pitchFamily="66" charset="0"/>
              </a:defRPr>
            </a:lvl4pPr>
            <a:lvl5pPr marL="2057400" indent="-228600">
              <a:defRPr sz="3200" b="1">
                <a:solidFill>
                  <a:schemeClr val="tx1"/>
                </a:solidFill>
                <a:latin typeface="Comic Sans MS" panose="030F0702030302020204" pitchFamily="66" charset="0"/>
              </a:defRPr>
            </a:lvl5pPr>
            <a:lvl6pPr marL="2514600" indent="-228600" eaLnBrk="0" fontAlgn="base" hangingPunct="0">
              <a:spcBef>
                <a:spcPct val="0"/>
              </a:spcBef>
              <a:spcAft>
                <a:spcPct val="0"/>
              </a:spcAft>
              <a:defRPr sz="3200" b="1">
                <a:solidFill>
                  <a:schemeClr val="tx1"/>
                </a:solidFill>
                <a:latin typeface="Comic Sans MS" panose="030F0702030302020204" pitchFamily="66" charset="0"/>
              </a:defRPr>
            </a:lvl6pPr>
            <a:lvl7pPr marL="2971800" indent="-228600" eaLnBrk="0" fontAlgn="base" hangingPunct="0">
              <a:spcBef>
                <a:spcPct val="0"/>
              </a:spcBef>
              <a:spcAft>
                <a:spcPct val="0"/>
              </a:spcAft>
              <a:defRPr sz="3200" b="1">
                <a:solidFill>
                  <a:schemeClr val="tx1"/>
                </a:solidFill>
                <a:latin typeface="Comic Sans MS" panose="030F0702030302020204" pitchFamily="66" charset="0"/>
              </a:defRPr>
            </a:lvl7pPr>
            <a:lvl8pPr marL="3429000" indent="-228600" eaLnBrk="0" fontAlgn="base" hangingPunct="0">
              <a:spcBef>
                <a:spcPct val="0"/>
              </a:spcBef>
              <a:spcAft>
                <a:spcPct val="0"/>
              </a:spcAft>
              <a:defRPr sz="3200" b="1">
                <a:solidFill>
                  <a:schemeClr val="tx1"/>
                </a:solidFill>
                <a:latin typeface="Comic Sans MS" panose="030F0702030302020204" pitchFamily="66" charset="0"/>
              </a:defRPr>
            </a:lvl8pPr>
            <a:lvl9pPr marL="3886200" indent="-228600" eaLnBrk="0" fontAlgn="base" hangingPunct="0">
              <a:spcBef>
                <a:spcPct val="0"/>
              </a:spcBef>
              <a:spcAft>
                <a:spcPct val="0"/>
              </a:spcAft>
              <a:defRPr sz="3200" b="1">
                <a:solidFill>
                  <a:schemeClr val="tx1"/>
                </a:solidFill>
                <a:latin typeface="Comic Sans MS" panose="030F0702030302020204" pitchFamily="66"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altLang="en-US" sz="1600" b="0" i="0" u="none" strike="noStrike" kern="1200" cap="none" spc="0" normalizeH="0" baseline="0" noProof="0" dirty="0">
                <a:ln>
                  <a:noFill/>
                </a:ln>
                <a:solidFill>
                  <a:prstClr val="black"/>
                </a:solidFill>
                <a:effectLst/>
                <a:uLnTx/>
                <a:uFillTx/>
                <a:latin typeface="Calibri" panose="020F0502020204030204" pitchFamily="34" charset="0"/>
                <a:ea typeface="+mn-ea"/>
                <a:cs typeface="+mn-cs"/>
              </a:rPr>
              <a:t>Through purchases,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altLang="en-US" sz="1600" b="0" i="0" u="none" strike="noStrike" kern="1200" cap="none" spc="0" normalizeH="0" baseline="0" noProof="0" dirty="0">
                <a:ln>
                  <a:noFill/>
                </a:ln>
                <a:solidFill>
                  <a:prstClr val="black"/>
                </a:solidFill>
                <a:effectLst/>
                <a:uLnTx/>
                <a:uFillTx/>
                <a:latin typeface="Calibri" panose="020F0502020204030204" pitchFamily="34" charset="0"/>
                <a:ea typeface="+mn-ea"/>
                <a:cs typeface="+mn-cs"/>
              </a:rPr>
              <a:t>w-o-m promotions,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altLang="en-US" sz="1600" b="0" i="0" u="none" strike="noStrike" kern="1200" cap="none" spc="0" normalizeH="0" baseline="0" noProof="0" dirty="0">
                <a:ln>
                  <a:noFill/>
                </a:ln>
                <a:solidFill>
                  <a:prstClr val="black"/>
                </a:solidFill>
                <a:effectLst/>
                <a:uLnTx/>
                <a:uFillTx/>
                <a:latin typeface="Calibri" panose="020F0502020204030204" pitchFamily="34" charset="0"/>
                <a:ea typeface="+mn-ea"/>
                <a:cs typeface="+mn-cs"/>
              </a:rPr>
              <a:t>referrals, suggestions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altLang="en-US" sz="1600" b="0" i="0" u="none" strike="noStrike" kern="1200" cap="none" spc="0" normalizeH="0" baseline="0" noProof="0" dirty="0">
                <a:ln>
                  <a:noFill/>
                </a:ln>
                <a:solidFill>
                  <a:prstClr val="black"/>
                </a:solidFill>
                <a:effectLst/>
                <a:uLnTx/>
                <a:uFillTx/>
                <a:latin typeface="Calibri" panose="020F0502020204030204" pitchFamily="34" charset="0"/>
                <a:ea typeface="+mn-ea"/>
                <a:cs typeface="+mn-cs"/>
              </a:rPr>
              <a:t>for modifications etc.</a:t>
            </a:r>
          </a:p>
        </p:txBody>
      </p:sp>
    </p:spTree>
    <p:extLst>
      <p:ext uri="{BB962C8B-B14F-4D97-AF65-F5344CB8AC3E}">
        <p14:creationId xmlns:p14="http://schemas.microsoft.com/office/powerpoint/2010/main" val="361498163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C9A3B2-3D5C-4AAD-BECF-BE9391575A9C}"/>
              </a:ext>
            </a:extLst>
          </p:cNvPr>
          <p:cNvSpPr>
            <a:spLocks noGrp="1"/>
          </p:cNvSpPr>
          <p:nvPr>
            <p:ph type="title"/>
          </p:nvPr>
        </p:nvSpPr>
        <p:spPr>
          <a:xfrm>
            <a:off x="575894" y="729658"/>
            <a:ext cx="11029616" cy="579590"/>
          </a:xfrm>
        </p:spPr>
        <p:txBody>
          <a:bodyPr>
            <a:normAutofit/>
          </a:bodyPr>
          <a:lstStyle/>
          <a:p>
            <a:r>
              <a:rPr lang="en-GB" dirty="0"/>
              <a:t>Marketing process – An expanded model</a:t>
            </a:r>
          </a:p>
        </p:txBody>
      </p:sp>
      <p:sp>
        <p:nvSpPr>
          <p:cNvPr id="4" name="Footer Placeholder 3">
            <a:extLst>
              <a:ext uri="{FF2B5EF4-FFF2-40B4-BE49-F238E27FC236}">
                <a16:creationId xmlns:a16="http://schemas.microsoft.com/office/drawing/2014/main" id="{86129A5E-362D-43E2-84FD-60AD2B9B97CC}"/>
              </a:ext>
            </a:extLst>
          </p:cNvPr>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900" b="0" i="0" u="none" strike="noStrike" kern="1200" cap="all" spc="0" normalizeH="0" baseline="0" noProof="0" dirty="0">
              <a:ln>
                <a:noFill/>
              </a:ln>
              <a:solidFill>
                <a:prstClr val="black">
                  <a:lumMod val="75000"/>
                  <a:lumOff val="25000"/>
                </a:prstClr>
              </a:solidFill>
              <a:effectLst/>
              <a:uLnTx/>
              <a:uFillTx/>
              <a:latin typeface="Franklin Gothic Book" panose="020B0502020104020203"/>
              <a:ea typeface="+mn-ea"/>
              <a:cs typeface="+mn-cs"/>
            </a:endParaRPr>
          </a:p>
        </p:txBody>
      </p:sp>
      <p:sp>
        <p:nvSpPr>
          <p:cNvPr id="5" name="Slide Number Placeholder 4">
            <a:extLst>
              <a:ext uri="{FF2B5EF4-FFF2-40B4-BE49-F238E27FC236}">
                <a16:creationId xmlns:a16="http://schemas.microsoft.com/office/drawing/2014/main" id="{0FF2D1C6-A321-4D2E-9D39-0DDE5923D5CA}"/>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A98EE3D-8CD1-4C3F-BD1C-C98C9596463C}" type="slidenum">
              <a:rPr kumimoji="0" lang="en-US" sz="900" b="0" i="0" u="none" strike="noStrike" kern="1200" cap="none" spc="0" normalizeH="0" baseline="0" noProof="0" smtClean="0">
                <a:ln>
                  <a:noFill/>
                </a:ln>
                <a:solidFill>
                  <a:prstClr val="black">
                    <a:lumMod val="75000"/>
                    <a:lumOff val="25000"/>
                  </a:prstClr>
                </a:solidFill>
                <a:effectLst/>
                <a:uLnTx/>
                <a:uFillTx/>
                <a:latin typeface="Franklin Gothic Book" panose="020B0502020104020203"/>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35</a:t>
            </a:fld>
            <a:endParaRPr kumimoji="0" lang="en-US" sz="900" b="0" i="0" u="none" strike="noStrike" kern="1200" cap="none" spc="0" normalizeH="0" baseline="0" noProof="0" dirty="0">
              <a:ln>
                <a:noFill/>
              </a:ln>
              <a:solidFill>
                <a:prstClr val="black">
                  <a:lumMod val="75000"/>
                  <a:lumOff val="25000"/>
                </a:prstClr>
              </a:solidFill>
              <a:effectLst/>
              <a:uLnTx/>
              <a:uFillTx/>
              <a:latin typeface="Franklin Gothic Book" panose="020B0502020104020203"/>
              <a:ea typeface="+mn-ea"/>
              <a:cs typeface="+mn-cs"/>
            </a:endParaRPr>
          </a:p>
        </p:txBody>
      </p:sp>
      <p:pic>
        <p:nvPicPr>
          <p:cNvPr id="6" name="Picture 3" descr="Diagram&#10;&#10;Description automatically generated">
            <a:extLst>
              <a:ext uri="{FF2B5EF4-FFF2-40B4-BE49-F238E27FC236}">
                <a16:creationId xmlns:a16="http://schemas.microsoft.com/office/drawing/2014/main" id="{D39013A9-A25A-ADC0-4F25-3760D32CAB4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b="4034"/>
          <a:stretch>
            <a:fillRect/>
          </a:stretch>
        </p:blipFill>
        <p:spPr bwMode="auto">
          <a:xfrm>
            <a:off x="2001430" y="1309248"/>
            <a:ext cx="7720085" cy="5413876"/>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64173327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E9751CB9-7B25-4EB8-9A6F-82F822549F1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E1317383-CF3B-4B02-9512-BECBEF6362A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15" name="Rectangle 14">
            <a:extLst>
              <a:ext uri="{FF2B5EF4-FFF2-40B4-BE49-F238E27FC236}">
                <a16:creationId xmlns:a16="http://schemas.microsoft.com/office/drawing/2014/main" id="{B1D4C7A0-6DF2-4F2D-A45D-F111582974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17" name="Rectangle 16">
            <a:extLst>
              <a:ext uri="{FF2B5EF4-FFF2-40B4-BE49-F238E27FC236}">
                <a16:creationId xmlns:a16="http://schemas.microsoft.com/office/drawing/2014/main" id="{DBF3943D-BCB6-4B31-809D-A005686483B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42147" y="453643"/>
            <a:ext cx="3703320" cy="98554"/>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sp>
      <p:sp>
        <p:nvSpPr>
          <p:cNvPr id="19" name="Rectangle 18">
            <a:extLst>
              <a:ext uri="{FF2B5EF4-FFF2-40B4-BE49-F238E27FC236}">
                <a16:creationId xmlns:a16="http://schemas.microsoft.com/office/drawing/2014/main" id="{39373A6F-2E1F-4613-8E1D-D68057D29F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2377" y="601200"/>
            <a:ext cx="3707477" cy="5624979"/>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2" name="Title 1">
            <a:extLst>
              <a:ext uri="{FF2B5EF4-FFF2-40B4-BE49-F238E27FC236}">
                <a16:creationId xmlns:a16="http://schemas.microsoft.com/office/drawing/2014/main" id="{C06AAF6B-23E0-0A6B-7EAE-1D38F02FC4C9}"/>
              </a:ext>
            </a:extLst>
          </p:cNvPr>
          <p:cNvSpPr>
            <a:spLocks noGrp="1"/>
          </p:cNvSpPr>
          <p:nvPr>
            <p:ph type="title"/>
          </p:nvPr>
        </p:nvSpPr>
        <p:spPr>
          <a:xfrm>
            <a:off x="601255" y="702155"/>
            <a:ext cx="3409783" cy="1300365"/>
          </a:xfrm>
        </p:spPr>
        <p:txBody>
          <a:bodyPr>
            <a:normAutofit/>
          </a:bodyPr>
          <a:lstStyle/>
          <a:p>
            <a:r>
              <a:rPr lang="en-GB">
                <a:solidFill>
                  <a:srgbClr val="FFFFFF"/>
                </a:solidFill>
              </a:rPr>
              <a:t>Holistic marketing</a:t>
            </a:r>
          </a:p>
        </p:txBody>
      </p:sp>
      <p:sp>
        <p:nvSpPr>
          <p:cNvPr id="3" name="Content Placeholder 2">
            <a:extLst>
              <a:ext uri="{FF2B5EF4-FFF2-40B4-BE49-F238E27FC236}">
                <a16:creationId xmlns:a16="http://schemas.microsoft.com/office/drawing/2014/main" id="{2363A7F6-F9E7-1E86-BAF6-5C69CB21BAC7}"/>
              </a:ext>
            </a:extLst>
          </p:cNvPr>
          <p:cNvSpPr>
            <a:spLocks noGrp="1"/>
          </p:cNvSpPr>
          <p:nvPr>
            <p:ph idx="1"/>
          </p:nvPr>
        </p:nvSpPr>
        <p:spPr>
          <a:xfrm>
            <a:off x="601255" y="2177142"/>
            <a:ext cx="3409782" cy="3823607"/>
          </a:xfrm>
        </p:spPr>
        <p:txBody>
          <a:bodyPr>
            <a:normAutofit/>
          </a:bodyPr>
          <a:lstStyle/>
          <a:p>
            <a:r>
              <a:rPr lang="en-GB" dirty="0">
                <a:solidFill>
                  <a:srgbClr val="FFFFFF"/>
                </a:solidFill>
              </a:rPr>
              <a:t>Marketing’s role has evolved dramatically over the years</a:t>
            </a:r>
          </a:p>
          <a:p>
            <a:r>
              <a:rPr lang="en-GB" dirty="0">
                <a:solidFill>
                  <a:srgbClr val="FFFFFF"/>
                </a:solidFill>
              </a:rPr>
              <a:t>Holistic Marketing has moved Marketing beyond the Marketing Department</a:t>
            </a:r>
          </a:p>
          <a:p>
            <a:r>
              <a:rPr lang="en-GB" dirty="0">
                <a:solidFill>
                  <a:srgbClr val="FFFFFF"/>
                </a:solidFill>
              </a:rPr>
              <a:t>It now plays a role across the entire organisation and business functions</a:t>
            </a:r>
          </a:p>
          <a:p>
            <a:r>
              <a:rPr lang="en-GB" dirty="0">
                <a:solidFill>
                  <a:srgbClr val="FFFFFF"/>
                </a:solidFill>
              </a:rPr>
              <a:t>It incorporates the whole business and all marketing channels</a:t>
            </a:r>
          </a:p>
        </p:txBody>
      </p:sp>
      <p:sp>
        <p:nvSpPr>
          <p:cNvPr id="4" name="Footer Placeholder 3">
            <a:extLst>
              <a:ext uri="{FF2B5EF4-FFF2-40B4-BE49-F238E27FC236}">
                <a16:creationId xmlns:a16="http://schemas.microsoft.com/office/drawing/2014/main" id="{40B1B43B-B6EA-87A1-C42D-FED4508F40DD}"/>
              </a:ext>
            </a:extLst>
          </p:cNvPr>
          <p:cNvSpPr>
            <a:spLocks noGrp="1"/>
          </p:cNvSpPr>
          <p:nvPr>
            <p:ph type="ftr" sz="quarter" idx="11"/>
          </p:nvPr>
        </p:nvSpPr>
        <p:spPr>
          <a:xfrm>
            <a:off x="581192" y="6400800"/>
            <a:ext cx="6917210" cy="365125"/>
          </a:xfrm>
        </p:spPr>
        <p:txBody>
          <a:bodyPr>
            <a:normAutofit/>
          </a:bodyPr>
          <a:lstStyle/>
          <a:p>
            <a:endParaRPr lang="en-US">
              <a:solidFill>
                <a:srgbClr val="FD9F08"/>
              </a:solidFill>
            </a:endParaRPr>
          </a:p>
        </p:txBody>
      </p:sp>
      <p:sp>
        <p:nvSpPr>
          <p:cNvPr id="5" name="Slide Number Placeholder 4">
            <a:extLst>
              <a:ext uri="{FF2B5EF4-FFF2-40B4-BE49-F238E27FC236}">
                <a16:creationId xmlns:a16="http://schemas.microsoft.com/office/drawing/2014/main" id="{AA673C0C-BF86-957C-6219-E7EC1C085938}"/>
              </a:ext>
            </a:extLst>
          </p:cNvPr>
          <p:cNvSpPr>
            <a:spLocks noGrp="1"/>
          </p:cNvSpPr>
          <p:nvPr>
            <p:ph type="sldNum" sz="quarter" idx="12"/>
          </p:nvPr>
        </p:nvSpPr>
        <p:spPr>
          <a:xfrm>
            <a:off x="10558300" y="6400800"/>
            <a:ext cx="1052508" cy="365125"/>
          </a:xfrm>
        </p:spPr>
        <p:txBody>
          <a:bodyPr>
            <a:normAutofit/>
          </a:bodyPr>
          <a:lstStyle/>
          <a:p>
            <a:pPr>
              <a:spcAft>
                <a:spcPts val="600"/>
              </a:spcAft>
            </a:pPr>
            <a:fld id="{3A98EE3D-8CD1-4C3F-BD1C-C98C9596463C}" type="slidenum">
              <a:rPr lang="en-US">
                <a:solidFill>
                  <a:srgbClr val="FD9F08"/>
                </a:solidFill>
              </a:rPr>
              <a:pPr>
                <a:spcAft>
                  <a:spcPts val="600"/>
                </a:spcAft>
              </a:pPr>
              <a:t>36</a:t>
            </a:fld>
            <a:endParaRPr lang="en-US">
              <a:solidFill>
                <a:srgbClr val="FD9F08"/>
              </a:solidFill>
            </a:endParaRPr>
          </a:p>
        </p:txBody>
      </p:sp>
      <p:pic>
        <p:nvPicPr>
          <p:cNvPr id="7" name="Picture 6" descr="Top shot of a representation of networks with stick figures.">
            <a:extLst>
              <a:ext uri="{FF2B5EF4-FFF2-40B4-BE49-F238E27FC236}">
                <a16:creationId xmlns:a16="http://schemas.microsoft.com/office/drawing/2014/main" id="{E0145055-14C0-3A44-C655-EF5A99C458C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479800" y="942896"/>
            <a:ext cx="6930700" cy="4612105"/>
          </a:xfrm>
          <a:prstGeom prst="rect">
            <a:avLst/>
          </a:prstGeom>
        </p:spPr>
      </p:pic>
    </p:spTree>
    <p:extLst>
      <p:ext uri="{BB962C8B-B14F-4D97-AF65-F5344CB8AC3E}">
        <p14:creationId xmlns:p14="http://schemas.microsoft.com/office/powerpoint/2010/main" val="1500426456"/>
      </p:ext>
    </p:extLst>
  </p:cSld>
  <p:clrMapOvr>
    <a:overrideClrMapping bg1="dk1" tx1="lt1" bg2="dk2" tx2="lt2" accent1="accent1" accent2="accent2" accent3="accent3" accent4="accent4" accent5="accent5" accent6="accent6" hlink="hlink" folHlink="folHlink"/>
  </p:clrMapOvr>
</p:sld>
</file>

<file path=ppt/slides/slide3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E9751CB9-7B25-4EB8-9A6F-82F822549F1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Franklin Gothic Book" panose="020B0502020104020203"/>
              <a:ea typeface="+mn-ea"/>
              <a:cs typeface="+mn-cs"/>
            </a:endParaRPr>
          </a:p>
        </p:txBody>
      </p:sp>
      <p:sp>
        <p:nvSpPr>
          <p:cNvPr id="13" name="Rectangle 12">
            <a:extLst>
              <a:ext uri="{FF2B5EF4-FFF2-40B4-BE49-F238E27FC236}">
                <a16:creationId xmlns:a16="http://schemas.microsoft.com/office/drawing/2014/main" id="{E1317383-CF3B-4B02-9512-BECBEF6362A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15" name="Rectangle 14">
            <a:extLst>
              <a:ext uri="{FF2B5EF4-FFF2-40B4-BE49-F238E27FC236}">
                <a16:creationId xmlns:a16="http://schemas.microsoft.com/office/drawing/2014/main" id="{B1D4C7A0-6DF2-4F2D-A45D-F111582974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17" name="Rectangle 16">
            <a:extLst>
              <a:ext uri="{FF2B5EF4-FFF2-40B4-BE49-F238E27FC236}">
                <a16:creationId xmlns:a16="http://schemas.microsoft.com/office/drawing/2014/main" id="{DBF3943D-BCB6-4B31-809D-A005686483B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42147" y="453643"/>
            <a:ext cx="3703320" cy="98554"/>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sp>
      <p:sp>
        <p:nvSpPr>
          <p:cNvPr id="19" name="Rectangle 18">
            <a:extLst>
              <a:ext uri="{FF2B5EF4-FFF2-40B4-BE49-F238E27FC236}">
                <a16:creationId xmlns:a16="http://schemas.microsoft.com/office/drawing/2014/main" id="{39373A6F-2E1F-4613-8E1D-D68057D29F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2377" y="601200"/>
            <a:ext cx="3707477" cy="5624979"/>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2" name="Title 1">
            <a:extLst>
              <a:ext uri="{FF2B5EF4-FFF2-40B4-BE49-F238E27FC236}">
                <a16:creationId xmlns:a16="http://schemas.microsoft.com/office/drawing/2014/main" id="{C06AAF6B-23E0-0A6B-7EAE-1D38F02FC4C9}"/>
              </a:ext>
            </a:extLst>
          </p:cNvPr>
          <p:cNvSpPr>
            <a:spLocks noGrp="1"/>
          </p:cNvSpPr>
          <p:nvPr>
            <p:ph type="title"/>
          </p:nvPr>
        </p:nvSpPr>
        <p:spPr>
          <a:xfrm>
            <a:off x="601255" y="702155"/>
            <a:ext cx="3409783" cy="1300365"/>
          </a:xfrm>
        </p:spPr>
        <p:txBody>
          <a:bodyPr>
            <a:normAutofit fontScale="90000"/>
          </a:bodyPr>
          <a:lstStyle/>
          <a:p>
            <a:r>
              <a:rPr lang="en-GB" dirty="0">
                <a:solidFill>
                  <a:srgbClr val="FFFFFF"/>
                </a:solidFill>
              </a:rPr>
              <a:t>Benefits of </a:t>
            </a:r>
            <a:br>
              <a:rPr lang="en-GB" dirty="0">
                <a:solidFill>
                  <a:srgbClr val="FFFFFF"/>
                </a:solidFill>
              </a:rPr>
            </a:br>
            <a:r>
              <a:rPr lang="en-GB" dirty="0">
                <a:solidFill>
                  <a:srgbClr val="FFFFFF"/>
                </a:solidFill>
              </a:rPr>
              <a:t>Holistic marketing</a:t>
            </a:r>
          </a:p>
        </p:txBody>
      </p:sp>
      <p:sp>
        <p:nvSpPr>
          <p:cNvPr id="3" name="Content Placeholder 2">
            <a:extLst>
              <a:ext uri="{FF2B5EF4-FFF2-40B4-BE49-F238E27FC236}">
                <a16:creationId xmlns:a16="http://schemas.microsoft.com/office/drawing/2014/main" id="{2363A7F6-F9E7-1E86-BAF6-5C69CB21BAC7}"/>
              </a:ext>
            </a:extLst>
          </p:cNvPr>
          <p:cNvSpPr>
            <a:spLocks noGrp="1"/>
          </p:cNvSpPr>
          <p:nvPr>
            <p:ph idx="1"/>
          </p:nvPr>
        </p:nvSpPr>
        <p:spPr>
          <a:xfrm>
            <a:off x="601255" y="2177142"/>
            <a:ext cx="3409782" cy="3823607"/>
          </a:xfrm>
        </p:spPr>
        <p:txBody>
          <a:bodyPr>
            <a:normAutofit fontScale="92500" lnSpcReduction="10000"/>
          </a:bodyPr>
          <a:lstStyle/>
          <a:p>
            <a:r>
              <a:rPr lang="en-GB" dirty="0">
                <a:solidFill>
                  <a:srgbClr val="FFFFFF"/>
                </a:solidFill>
              </a:rPr>
              <a:t>Efficiency &amp; Effectiveness:</a:t>
            </a:r>
          </a:p>
          <a:p>
            <a:pPr lvl="1"/>
            <a:r>
              <a:rPr lang="en-GB" dirty="0">
                <a:solidFill>
                  <a:srgbClr val="FFFFFF"/>
                </a:solidFill>
              </a:rPr>
              <a:t>Improved communication across the entire organisation</a:t>
            </a:r>
          </a:p>
          <a:p>
            <a:pPr lvl="1"/>
            <a:r>
              <a:rPr lang="en-GB" dirty="0">
                <a:solidFill>
                  <a:srgbClr val="FFFFFF"/>
                </a:solidFill>
              </a:rPr>
              <a:t>Very effective for multi-dimensional organisation structures</a:t>
            </a:r>
          </a:p>
          <a:p>
            <a:pPr lvl="1"/>
            <a:r>
              <a:rPr lang="en-GB" dirty="0">
                <a:solidFill>
                  <a:srgbClr val="FFFFFF"/>
                </a:solidFill>
              </a:rPr>
              <a:t>Encompasses both long-term and short-term goals</a:t>
            </a:r>
          </a:p>
          <a:p>
            <a:r>
              <a:rPr lang="en-GB" dirty="0">
                <a:solidFill>
                  <a:srgbClr val="FFFFFF"/>
                </a:solidFill>
              </a:rPr>
              <a:t>Brand building:</a:t>
            </a:r>
          </a:p>
          <a:p>
            <a:pPr lvl="1"/>
            <a:r>
              <a:rPr lang="en-GB" dirty="0">
                <a:solidFill>
                  <a:srgbClr val="FFFFFF"/>
                </a:solidFill>
              </a:rPr>
              <a:t>Raising awareness across all channels and platforms</a:t>
            </a:r>
          </a:p>
          <a:p>
            <a:r>
              <a:rPr lang="en-GB" dirty="0">
                <a:solidFill>
                  <a:srgbClr val="FFFFFF"/>
                </a:solidFill>
              </a:rPr>
              <a:t>Focus:</a:t>
            </a:r>
          </a:p>
          <a:p>
            <a:pPr lvl="1"/>
            <a:r>
              <a:rPr lang="en-GB" dirty="0">
                <a:solidFill>
                  <a:srgbClr val="FFFFFF"/>
                </a:solidFill>
              </a:rPr>
              <a:t>Communicating core values to customers this way ensures they associate the brand with those core values, not just with products</a:t>
            </a:r>
          </a:p>
        </p:txBody>
      </p:sp>
      <p:sp>
        <p:nvSpPr>
          <p:cNvPr id="4" name="Footer Placeholder 3">
            <a:extLst>
              <a:ext uri="{FF2B5EF4-FFF2-40B4-BE49-F238E27FC236}">
                <a16:creationId xmlns:a16="http://schemas.microsoft.com/office/drawing/2014/main" id="{40B1B43B-B6EA-87A1-C42D-FED4508F40DD}"/>
              </a:ext>
            </a:extLst>
          </p:cNvPr>
          <p:cNvSpPr>
            <a:spLocks noGrp="1"/>
          </p:cNvSpPr>
          <p:nvPr>
            <p:ph type="ftr" sz="quarter" idx="11"/>
          </p:nvPr>
        </p:nvSpPr>
        <p:spPr>
          <a:xfrm>
            <a:off x="581192" y="6400800"/>
            <a:ext cx="6917210" cy="365125"/>
          </a:xfrm>
        </p:spPr>
        <p:txBody>
          <a:bodyPr>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900" b="0" i="0" u="none" strike="noStrike" kern="1200" cap="all" spc="0" normalizeH="0" baseline="0" noProof="0">
              <a:ln>
                <a:noFill/>
              </a:ln>
              <a:solidFill>
                <a:srgbClr val="FD9F08"/>
              </a:solidFill>
              <a:effectLst/>
              <a:uLnTx/>
              <a:uFillTx/>
              <a:latin typeface="Franklin Gothic Book" panose="020B0502020104020203"/>
              <a:ea typeface="+mn-ea"/>
              <a:cs typeface="+mn-cs"/>
            </a:endParaRPr>
          </a:p>
        </p:txBody>
      </p:sp>
      <p:sp>
        <p:nvSpPr>
          <p:cNvPr id="5" name="Slide Number Placeholder 4">
            <a:extLst>
              <a:ext uri="{FF2B5EF4-FFF2-40B4-BE49-F238E27FC236}">
                <a16:creationId xmlns:a16="http://schemas.microsoft.com/office/drawing/2014/main" id="{AA673C0C-BF86-957C-6219-E7EC1C085938}"/>
              </a:ext>
            </a:extLst>
          </p:cNvPr>
          <p:cNvSpPr>
            <a:spLocks noGrp="1"/>
          </p:cNvSpPr>
          <p:nvPr>
            <p:ph type="sldNum" sz="quarter" idx="12"/>
          </p:nvPr>
        </p:nvSpPr>
        <p:spPr>
          <a:xfrm>
            <a:off x="10558300" y="6400800"/>
            <a:ext cx="1052508" cy="365125"/>
          </a:xfrm>
        </p:spPr>
        <p:txBody>
          <a:bodyPr>
            <a:normAutofit/>
          </a:bodyPr>
          <a:lstStyle/>
          <a:p>
            <a:pPr marL="0" marR="0" lvl="0" indent="0" algn="r" defTabSz="914400" rtl="0" eaLnBrk="1" fontAlgn="auto" latinLnBrk="0" hangingPunct="1">
              <a:lnSpc>
                <a:spcPct val="100000"/>
              </a:lnSpc>
              <a:spcBef>
                <a:spcPts val="0"/>
              </a:spcBef>
              <a:spcAft>
                <a:spcPts val="600"/>
              </a:spcAft>
              <a:buClrTx/>
              <a:buSzTx/>
              <a:buFontTx/>
              <a:buNone/>
              <a:tabLst/>
              <a:defRPr/>
            </a:pPr>
            <a:fld id="{3A98EE3D-8CD1-4C3F-BD1C-C98C9596463C}" type="slidenum">
              <a:rPr kumimoji="0" lang="en-US" sz="900" b="0" i="0" u="none" strike="noStrike" kern="1200" cap="none" spc="0" normalizeH="0" baseline="0" noProof="0">
                <a:ln>
                  <a:noFill/>
                </a:ln>
                <a:solidFill>
                  <a:srgbClr val="FD9F08"/>
                </a:solidFill>
                <a:effectLst/>
                <a:uLnTx/>
                <a:uFillTx/>
                <a:latin typeface="Franklin Gothic Book" panose="020B0502020104020203"/>
                <a:ea typeface="+mn-ea"/>
                <a:cs typeface="+mn-cs"/>
              </a:rPr>
              <a:pPr marL="0" marR="0" lvl="0" indent="0" algn="r" defTabSz="914400" rtl="0" eaLnBrk="1" fontAlgn="auto" latinLnBrk="0" hangingPunct="1">
                <a:lnSpc>
                  <a:spcPct val="100000"/>
                </a:lnSpc>
                <a:spcBef>
                  <a:spcPts val="0"/>
                </a:spcBef>
                <a:spcAft>
                  <a:spcPts val="600"/>
                </a:spcAft>
                <a:buClrTx/>
                <a:buSzTx/>
                <a:buFontTx/>
                <a:buNone/>
                <a:tabLst/>
                <a:defRPr/>
              </a:pPr>
              <a:t>37</a:t>
            </a:fld>
            <a:endParaRPr kumimoji="0" lang="en-US" sz="900" b="0" i="0" u="none" strike="noStrike" kern="1200" cap="none" spc="0" normalizeH="0" baseline="0" noProof="0">
              <a:ln>
                <a:noFill/>
              </a:ln>
              <a:solidFill>
                <a:srgbClr val="FD9F08"/>
              </a:solidFill>
              <a:effectLst/>
              <a:uLnTx/>
              <a:uFillTx/>
              <a:latin typeface="Franklin Gothic Book" panose="020B0502020104020203"/>
              <a:ea typeface="+mn-ea"/>
              <a:cs typeface="+mn-cs"/>
            </a:endParaRPr>
          </a:p>
        </p:txBody>
      </p:sp>
      <p:sp>
        <p:nvSpPr>
          <p:cNvPr id="10" name="TextBox 9">
            <a:extLst>
              <a:ext uri="{FF2B5EF4-FFF2-40B4-BE49-F238E27FC236}">
                <a16:creationId xmlns:a16="http://schemas.microsoft.com/office/drawing/2014/main" id="{B585DFA2-DDAA-9F58-D813-858030EC17B1}"/>
              </a:ext>
            </a:extLst>
          </p:cNvPr>
          <p:cNvSpPr txBox="1"/>
          <p:nvPr/>
        </p:nvSpPr>
        <p:spPr>
          <a:xfrm>
            <a:off x="6883548" y="5642312"/>
            <a:ext cx="2574758" cy="461665"/>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Franklin Gothic Book" panose="020B0502020104020203"/>
                <a:ea typeface="+mn-ea"/>
                <a:cs typeface="+mn-cs"/>
              </a:rPr>
              <a:t>(Kotler, Keller (2012)		</a:t>
            </a:r>
          </a:p>
        </p:txBody>
      </p:sp>
      <p:pic>
        <p:nvPicPr>
          <p:cNvPr id="18" name="Picture 2" descr="Diagram&#10;&#10;Description automatically generated">
            <a:extLst>
              <a:ext uri="{FF2B5EF4-FFF2-40B4-BE49-F238E27FC236}">
                <a16:creationId xmlns:a16="http://schemas.microsoft.com/office/drawing/2014/main" id="{1E270941-8203-C005-D148-6514BCB77980}"/>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4327401" y="784369"/>
            <a:ext cx="7582086" cy="4852534"/>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090653971"/>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DividendVTI">
  <a:themeElements>
    <a:clrScheme name="Blue II">
      <a:dk1>
        <a:sysClr val="windowText" lastClr="000000"/>
      </a:dk1>
      <a:lt1>
        <a:sysClr val="window" lastClr="FFFFFF"/>
      </a:lt1>
      <a:dk2>
        <a:srgbClr val="335B74"/>
      </a:dk2>
      <a:lt2>
        <a:srgbClr val="DFE3E5"/>
      </a:lt2>
      <a:accent1>
        <a:srgbClr val="1CADE4"/>
      </a:accent1>
      <a:accent2>
        <a:srgbClr val="2683C6"/>
      </a:accent2>
      <a:accent3>
        <a:srgbClr val="27CED7"/>
      </a:accent3>
      <a:accent4>
        <a:srgbClr val="42BA97"/>
      </a:accent4>
      <a:accent5>
        <a:srgbClr val="3E8853"/>
      </a:accent5>
      <a:accent6>
        <a:srgbClr val="62A39F"/>
      </a:accent6>
      <a:hlink>
        <a:srgbClr val="6EAC1C"/>
      </a:hlink>
      <a:folHlink>
        <a:srgbClr val="B26B02"/>
      </a:folHlink>
    </a:clrScheme>
    <a:fontScheme name="Dividend">
      <a:majorFont>
        <a:latin typeface="Franklin Gothic Demi"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Franklin Gothic Book"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Dividend">
      <a:fillStyleLst>
        <a:solidFill>
          <a:schemeClr val="phClr"/>
        </a:solidFill>
        <a:gradFill rotWithShape="1">
          <a:gsLst>
            <a:gs pos="0">
              <a:schemeClr val="phClr">
                <a:tint val="68000"/>
                <a:alpha val="90000"/>
                <a:lumMod val="100000"/>
              </a:schemeClr>
            </a:gs>
            <a:gs pos="100000">
              <a:schemeClr val="phClr">
                <a:tint val="90000"/>
                <a:lumMod val="95000"/>
              </a:schemeClr>
            </a:gs>
          </a:gsLst>
          <a:lin ang="5400000" scaled="1"/>
        </a:gradFill>
        <a:gradFill rotWithShape="1">
          <a:gsLst>
            <a:gs pos="0">
              <a:schemeClr val="phClr">
                <a:tint val="98000"/>
                <a:lumMod val="110000"/>
              </a:schemeClr>
            </a:gs>
            <a:gs pos="84000">
              <a:schemeClr val="phClr">
                <a:shade val="90000"/>
                <a:lumMod val="88000"/>
              </a:schemeClr>
            </a:gs>
          </a:gsLst>
          <a:lin ang="5400000" scaled="0"/>
        </a:gradFill>
      </a:fillStyleLst>
      <a:lnStyleLst>
        <a:ln w="12700" cap="rnd" cmpd="sng" algn="ctr">
          <a:solidFill>
            <a:schemeClr val="phClr">
              <a:lumMod val="90000"/>
            </a:schemeClr>
          </a:solidFill>
          <a:prstDash val="solid"/>
        </a:ln>
        <a:ln w="22225"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55000"/>
              </a:srgbClr>
            </a:outerShdw>
          </a:effectLst>
        </a:effectStyle>
        <a:effectStyle>
          <a:effectLst>
            <a:outerShdw blurRad="88900" dist="38100" dir="5040000" rotWithShape="0">
              <a:srgbClr val="000000">
                <a:alpha val="60000"/>
              </a:srgbClr>
            </a:outerShdw>
          </a:effectLst>
          <a:scene3d>
            <a:camera prst="orthographicFront">
              <a:rot lat="0" lon="0" rev="0"/>
            </a:camera>
            <a:lightRig rig="threePt" dir="tl">
              <a:rot lat="0" lon="0" rev="1200000"/>
            </a:lightRig>
          </a:scene3d>
          <a:sp3d>
            <a:bevelT w="38100" h="50800"/>
          </a:sp3d>
        </a:effectStyle>
      </a:effectStyleLst>
      <a:bgFillStyleLst>
        <a:solidFill>
          <a:schemeClr val="phClr"/>
        </a:solidFill>
        <a:gradFill rotWithShape="1">
          <a:gsLst>
            <a:gs pos="0">
              <a:schemeClr val="phClr">
                <a:tint val="90000"/>
                <a:lumMod val="110000"/>
              </a:schemeClr>
            </a:gs>
            <a:gs pos="88000">
              <a:schemeClr val="phClr">
                <a:shade val="94000"/>
                <a:satMod val="110000"/>
                <a:lumMod val="88000"/>
              </a:schemeClr>
            </a:gs>
          </a:gsLst>
          <a:lin ang="5400000" scaled="0"/>
        </a:gradFill>
        <a:gradFill rotWithShape="1">
          <a:gsLst>
            <a:gs pos="0">
              <a:schemeClr val="phClr">
                <a:tint val="90000"/>
                <a:lumMod val="110000"/>
              </a:schemeClr>
            </a:gs>
            <a:gs pos="100000">
              <a:schemeClr val="phClr">
                <a:shade val="98000"/>
                <a:satMod val="110000"/>
                <a:lumMod val="8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DividendVTI" id="{97558BDE-0B66-457C-BB6F-7B1B22DAA9B8}" vid="{F53508A3-AC60-448A-AF37-934D5F1A0D5E}"/>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Status xmlns="71af3243-3dd4-4a8d-8c0d-dd76da1f02a5">Not started</Status>
    <MediaServiceKeyPoints xmlns="71af3243-3dd4-4a8d-8c0d-dd76da1f02a5"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12" ma:contentTypeDescription="Create a new document." ma:contentTypeScope="" ma:versionID="a410dd7f93c95333ffa1b60ed6adedd1">
  <xsd:schema xmlns:xsd="http://www.w3.org/2001/XMLSchema" xmlns:xs="http://www.w3.org/2001/XMLSchema" xmlns:p="http://schemas.microsoft.com/office/2006/metadata/properties" xmlns:ns2="71af3243-3dd4-4a8d-8c0d-dd76da1f02a5" xmlns:ns3="16c05727-aa75-4e4a-9b5f-8a80a1165891" targetNamespace="http://schemas.microsoft.com/office/2006/metadata/properties" ma:root="true" ma:fieldsID="a936d9baba76aa3866493feff160faab" ns2:_="" ns3:_="">
    <xsd:import namespace="71af3243-3dd4-4a8d-8c0d-dd76da1f02a5"/>
    <xsd:import namespace="16c05727-aa75-4e4a-9b5f-8a80a1165891"/>
    <xsd:element name="properties">
      <xsd:complexType>
        <xsd:sequence>
          <xsd:element name="documentManagement">
            <xsd:complexType>
              <xsd:all>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element ref="ns2:Statu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internalName="MediaServiceOCR" ma:readOnly="true">
      <xsd:simpleType>
        <xsd:restriction base="dms:Note">
          <xsd:maxLength value="255"/>
        </xsd:restriction>
      </xsd:simpleType>
    </xsd:element>
    <xsd:element name="MediaServiceAutoTags" ma:index="11" nillable="true" ma:displayName="MediaServiceAutoTags"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fals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element name="Status" ma:index="19" nillable="true" ma:displayName="Status" ma:default="Not started" ma:format="Dropdown" ma:internalName="Status">
      <xsd:simpleType>
        <xsd:restriction base="dms:Choice">
          <xsd:enumeration value="Not started"/>
          <xsd:enumeration value="In Progress"/>
          <xsd:enumeration value="Completed"/>
        </xsd:restriction>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927BD4C1-B6B1-4715-ABF9-E660A51A4EA0}">
  <ds:schemaRefs>
    <ds:schemaRef ds:uri="http://schemas.microsoft.com/sharepoint/v3/contenttype/forms"/>
  </ds:schemaRefs>
</ds:datastoreItem>
</file>

<file path=customXml/itemProps2.xml><?xml version="1.0" encoding="utf-8"?>
<ds:datastoreItem xmlns:ds="http://schemas.openxmlformats.org/officeDocument/2006/customXml" ds:itemID="{8D289AE2-D2AE-49D1-AFAC-3A79F6794255}">
  <ds:schemaRefs>
    <ds:schemaRef ds:uri="http://schemas.microsoft.com/office/2006/metadata/properties"/>
    <ds:schemaRef ds:uri="http://schemas.microsoft.com/office/infopath/2007/PartnerControls"/>
    <ds:schemaRef ds:uri="71af3243-3dd4-4a8d-8c0d-dd76da1f02a5"/>
  </ds:schemaRefs>
</ds:datastoreItem>
</file>

<file path=customXml/itemProps3.xml><?xml version="1.0" encoding="utf-8"?>
<ds:datastoreItem xmlns:ds="http://schemas.openxmlformats.org/officeDocument/2006/customXml" ds:itemID="{41E7CA09-9778-4414-AE97-8064B12DA30E}">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1af3243-3dd4-4a8d-8c0d-dd76da1f02a5"/>
    <ds:schemaRef ds:uri="16c05727-aa75-4e4a-9b5f-8a80a116589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{C2AA1F26-50D4-4A29-A703-40C744C528EE}tf33552983_win32</Template>
  <TotalTime>0</TotalTime>
  <Words>2182</Words>
  <Application>Microsoft Office PowerPoint</Application>
  <PresentationFormat>Widescreen</PresentationFormat>
  <Paragraphs>307</Paragraphs>
  <Slides>37</Slides>
  <Notes>1</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37</vt:i4>
      </vt:variant>
    </vt:vector>
  </HeadingPairs>
  <TitlesOfParts>
    <vt:vector size="45" baseType="lpstr">
      <vt:lpstr>-apple-system</vt:lpstr>
      <vt:lpstr>Arial</vt:lpstr>
      <vt:lpstr>Calibri</vt:lpstr>
      <vt:lpstr>Franklin Gothic Book</vt:lpstr>
      <vt:lpstr>Franklin Gothic Demi</vt:lpstr>
      <vt:lpstr>Wingdings</vt:lpstr>
      <vt:lpstr>Wingdings 2</vt:lpstr>
      <vt:lpstr>DividendVTI</vt:lpstr>
      <vt:lpstr>MBA Marketing management BMMB7012</vt:lpstr>
      <vt:lpstr>The Marketing environment</vt:lpstr>
      <vt:lpstr>Marketing planning process</vt:lpstr>
      <vt:lpstr>The macro, micro and internal marketing environment</vt:lpstr>
      <vt:lpstr>The macro, micro and internal marketing environment</vt:lpstr>
      <vt:lpstr>Environmental scanning</vt:lpstr>
      <vt:lpstr>Analysing the macro environment with Pestel</vt:lpstr>
      <vt:lpstr>Pestle: political factors</vt:lpstr>
      <vt:lpstr>Pestle: Economic factors</vt:lpstr>
      <vt:lpstr>Pestle: Socio-cultural factors</vt:lpstr>
      <vt:lpstr>More on cultural factors</vt:lpstr>
      <vt:lpstr>Technological factors</vt:lpstr>
      <vt:lpstr>Ecological factors</vt:lpstr>
      <vt:lpstr>Ecological factors</vt:lpstr>
      <vt:lpstr>Legal factors</vt:lpstr>
      <vt:lpstr>Using the PESTEL framework</vt:lpstr>
      <vt:lpstr>PESTEL example</vt:lpstr>
      <vt:lpstr>Pestel analysis – using amazon as an example</vt:lpstr>
      <vt:lpstr>The micro environment</vt:lpstr>
      <vt:lpstr>The micro environment</vt:lpstr>
      <vt:lpstr>Porter’s five forces</vt:lpstr>
      <vt:lpstr>The Five Competitive Forces That Shape Strategy</vt:lpstr>
      <vt:lpstr>Competitors / rivalry</vt:lpstr>
      <vt:lpstr>New entrants</vt:lpstr>
      <vt:lpstr>substitutes</vt:lpstr>
      <vt:lpstr>suppliers</vt:lpstr>
      <vt:lpstr>buyers</vt:lpstr>
      <vt:lpstr>Porter’s five forces analysis – example: UK supermarkets</vt:lpstr>
      <vt:lpstr>Opportunities and threats</vt:lpstr>
      <vt:lpstr>marketing audit</vt:lpstr>
      <vt:lpstr>The internal marketing environment</vt:lpstr>
      <vt:lpstr>Swot analysis</vt:lpstr>
      <vt:lpstr>SWOT Analysis – example questions to ask yourself</vt:lpstr>
      <vt:lpstr>Marketing process – The basic framework</vt:lpstr>
      <vt:lpstr>Marketing process – An expanded model</vt:lpstr>
      <vt:lpstr>Holistic marketing</vt:lpstr>
      <vt:lpstr>Benefits of  Holistic marketing</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Title Lorem Ipsum</dc:title>
  <dc:creator>D Hellyer</dc:creator>
  <cp:lastModifiedBy>Gwyneth Jones</cp:lastModifiedBy>
  <cp:revision>114</cp:revision>
  <dcterms:created xsi:type="dcterms:W3CDTF">2021-11-30T09:35:50Z</dcterms:created>
  <dcterms:modified xsi:type="dcterms:W3CDTF">2023-05-23T08:18:59Z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