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15"/>
  </p:notesMasterIdLst>
  <p:sldIdLst>
    <p:sldId id="256" r:id="rId5"/>
    <p:sldId id="257" r:id="rId6"/>
    <p:sldId id="259" r:id="rId7"/>
    <p:sldId id="260" r:id="rId8"/>
    <p:sldId id="261" r:id="rId9"/>
    <p:sldId id="262" r:id="rId10"/>
    <p:sldId id="263" r:id="rId11"/>
    <p:sldId id="264" r:id="rId12"/>
    <p:sldId id="265"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B8CF"/>
    <a:srgbClr val="C9CF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464" autoAdjust="0"/>
  </p:normalViewPr>
  <p:slideViewPr>
    <p:cSldViewPr snapToGrid="0">
      <p:cViewPr>
        <p:scale>
          <a:sx n="125" d="100"/>
          <a:sy n="125" d="100"/>
        </p:scale>
        <p:origin x="-1392" y="-17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Kousar (2244901)" userId="d28e260a-707e-4a0f-ada8-81ff310755b7" providerId="ADAL" clId="{7577623E-6D9A-4C2E-9A7B-CDFD744440EB}"/>
    <pc:docChg chg="custSel modSld">
      <pc:chgData name="Samina Kousar (2244901)" userId="d28e260a-707e-4a0f-ada8-81ff310755b7" providerId="ADAL" clId="{7577623E-6D9A-4C2E-9A7B-CDFD744440EB}" dt="2025-10-31T21:34:06.811" v="14" actId="20577"/>
      <pc:docMkLst>
        <pc:docMk/>
      </pc:docMkLst>
      <pc:sldChg chg="modSp mod">
        <pc:chgData name="Samina Kousar (2244901)" userId="d28e260a-707e-4a0f-ada8-81ff310755b7" providerId="ADAL" clId="{7577623E-6D9A-4C2E-9A7B-CDFD744440EB}" dt="2025-10-31T21:34:06.811" v="14" actId="20577"/>
        <pc:sldMkLst>
          <pc:docMk/>
          <pc:sldMk cId="885954094" sldId="256"/>
        </pc:sldMkLst>
        <pc:spChg chg="mod">
          <ac:chgData name="Samina Kousar (2244901)" userId="d28e260a-707e-4a0f-ada8-81ff310755b7" providerId="ADAL" clId="{7577623E-6D9A-4C2E-9A7B-CDFD744440EB}" dt="2025-10-31T21:34:06.811" v="14" actId="20577"/>
          <ac:spMkLst>
            <pc:docMk/>
            <pc:sldMk cId="885954094" sldId="256"/>
            <ac:spMk id="3" creationId="{AFC34D33-89BB-474E-B5A2-68C5FE383A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6841F-9833-4EF3-ADBD-4583954E8581}" type="datetimeFigureOut">
              <a:rPr lang="en-US" smtClean="0"/>
              <a:t>10/28/2025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4BE74A-7D03-4B68-9BF0-EC0FD0395C32}" type="slidenum">
              <a:rPr lang="en-US" smtClean="0"/>
              <a:t>‹#›</a:t>
            </a:fld>
            <a:endParaRPr lang="en-US"/>
          </a:p>
        </p:txBody>
      </p:sp>
    </p:spTree>
    <p:extLst>
      <p:ext uri="{BB962C8B-B14F-4D97-AF65-F5344CB8AC3E}">
        <p14:creationId xmlns:p14="http://schemas.microsoft.com/office/powerpoint/2010/main" val="4098233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everybody. Today I will share my research with you on the subject of digital transformation in the health and care professions, where I will be discussing the NHS App as one of the innovative developments in the sector. Digital transformation has been a key feature of NHS </a:t>
            </a:r>
            <a:r>
              <a:rPr lang="en-US" sz="1200" kern="1200" dirty="0" err="1">
                <a:solidFill>
                  <a:schemeClr val="tx1"/>
                </a:solidFill>
                <a:effectLst/>
                <a:latin typeface="+mn-lt"/>
                <a:ea typeface="+mn-ea"/>
                <a:cs typeface="+mn-cs"/>
              </a:rPr>
              <a:t>modernisation</a:t>
            </a:r>
            <a:r>
              <a:rPr lang="en-US" sz="1200" kern="1200" dirty="0">
                <a:solidFill>
                  <a:schemeClr val="tx1"/>
                </a:solidFill>
                <a:effectLst/>
                <a:latin typeface="+mn-lt"/>
                <a:ea typeface="+mn-ea"/>
                <a:cs typeface="+mn-cs"/>
              </a:rPr>
              <a:t>, with the aim of improving efficiency, access, and patient outcomes. NHS Long Term Plan declared that technology was vital for care that is personalised and sustainable (NHS, 2019). A prime example of this is the NHS App, launched as a pilot in 2018 by NHS Digital. The reason I have chosen to discuss this app is that it is being used throughout the UK and it is playing an important role in some of the key services across health and care, such as GP appointments, prescriptions, and COVID passes (NHS, 2022).</a:t>
            </a:r>
          </a:p>
          <a:p>
            <a:endParaRPr lang="en-US" dirty="0"/>
          </a:p>
        </p:txBody>
      </p:sp>
      <p:sp>
        <p:nvSpPr>
          <p:cNvPr id="4" name="Slide Number Placeholder 3"/>
          <p:cNvSpPr>
            <a:spLocks noGrp="1"/>
          </p:cNvSpPr>
          <p:nvPr>
            <p:ph type="sldNum" sz="quarter" idx="5"/>
          </p:nvPr>
        </p:nvSpPr>
        <p:spPr/>
        <p:txBody>
          <a:bodyPr/>
          <a:lstStyle/>
          <a:p>
            <a:fld id="{464BE74A-7D03-4B68-9BF0-EC0FD0395C32}" type="slidenum">
              <a:rPr lang="en-US" smtClean="0"/>
              <a:t>2</a:t>
            </a:fld>
            <a:endParaRPr lang="en-US"/>
          </a:p>
        </p:txBody>
      </p:sp>
    </p:spTree>
    <p:extLst>
      <p:ext uri="{BB962C8B-B14F-4D97-AF65-F5344CB8AC3E}">
        <p14:creationId xmlns:p14="http://schemas.microsoft.com/office/powerpoint/2010/main" val="3400124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Background and Context</a:t>
            </a:r>
          </a:p>
          <a:p>
            <a:r>
              <a:rPr lang="en-US" sz="1200" kern="1200" dirty="0">
                <a:solidFill>
                  <a:schemeClr val="tx1"/>
                </a:solidFill>
                <a:effectLst/>
                <a:latin typeface="+mn-lt"/>
                <a:ea typeface="+mn-ea"/>
                <a:cs typeface="+mn-cs"/>
              </a:rPr>
              <a:t>Digital health has moved to the core of NHS policy in the last decade. The NHS Long Term Plan promoted innovation, automation, and staff upskilling to be ready for a digital future. The COVID-19 pandemic brought this agenda forward, with digital tools being essential to enable the continuation of care. The NHS App, initially piloted in 2018 and launched nationally in 2019, experienced exponential growth—over 33 million downloads by 2023 as reported by NHS Digital. Its major functionalities involve making GP appointments, requesting prescriptions, and viewing medical records.</a:t>
            </a:r>
          </a:p>
          <a:p>
            <a:r>
              <a:rPr lang="en-US" sz="1200" kern="1200" dirty="0">
                <a:solidFill>
                  <a:schemeClr val="tx1"/>
                </a:solidFill>
                <a:effectLst/>
                <a:latin typeface="+mn-lt"/>
                <a:ea typeface="+mn-ea"/>
                <a:cs typeface="+mn-cs"/>
              </a:rPr>
              <a:t>To explain its interest, I applied Rogers' Diffusion of Innovation Theory, which describes how users adopt innovations through perceived benefits, simplicity, and the influence of others (Yu, 2022). This is used to account for why the app had high take-up however still encounters resistance among late adopters, for example, older people or those with low digital literacy.</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3</a:t>
            </a:fld>
            <a:endParaRPr lang="en-US"/>
          </a:p>
        </p:txBody>
      </p:sp>
    </p:spTree>
    <p:extLst>
      <p:ext uri="{BB962C8B-B14F-4D97-AF65-F5344CB8AC3E}">
        <p14:creationId xmlns:p14="http://schemas.microsoft.com/office/powerpoint/2010/main" val="3642657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Workforce Implications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has had a profound impact on workforce roles, most notably in primary care. Reception and administrative staff have fewer phone calls and walk-in bookings because patients can manage appointments and prescriptions for themselves online. Some GP practices cited a 20–30% drop in phone volumes once they had introduced the app, as per NHS Digital (2022). With this change, staff can dedicate more time to technical work and patient care. Nevertheless, these advantages need a digitally capable workforce. Workers need to be educated in digital literacy, cybersecurity, and data management to guarantee secure and effective use of the system. The Singh and Singh, (2025) emphasised that all health professionals require ongoing digital training to stay current with innovation. Challenges are present despite gains in efficiency. Research like that of </a:t>
            </a:r>
            <a:r>
              <a:rPr lang="en-US" sz="1200" kern="1200" dirty="0" err="1">
                <a:solidFill>
                  <a:schemeClr val="tx1"/>
                </a:solidFill>
                <a:effectLst/>
                <a:latin typeface="+mn-lt"/>
                <a:ea typeface="+mn-ea"/>
                <a:cs typeface="+mn-cs"/>
              </a:rPr>
              <a:t>Ojo</a:t>
            </a:r>
            <a:r>
              <a:rPr lang="en-US" sz="1200" kern="1200" dirty="0">
                <a:solidFill>
                  <a:schemeClr val="tx1"/>
                </a:solidFill>
                <a:effectLst/>
                <a:latin typeface="+mn-lt"/>
                <a:ea typeface="+mn-ea"/>
                <a:cs typeface="+mn-cs"/>
              </a:rPr>
              <a:t> et al. (2022) demonstrates that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may result in technostress and inadequacy among personnel, particularly those with less competence in technology. The socio-technical systems theory concurs that human and technical systems need to change at the same time to be in balance. If this is not accompanied by adequate assistance and instruction, workforce morale and quality of service can decrease. Therefore, whereas the NHS App encourages efficiency, it also requires investment that is sustainable in workers' skills and wellbeing.</a:t>
            </a:r>
          </a:p>
          <a:p>
            <a:r>
              <a:rPr lang="en-US" b="1" i="1" dirty="0"/>
              <a:t> </a:t>
            </a:r>
          </a:p>
        </p:txBody>
      </p:sp>
      <p:sp>
        <p:nvSpPr>
          <p:cNvPr id="4" name="Slide Number Placeholder 3"/>
          <p:cNvSpPr>
            <a:spLocks noGrp="1"/>
          </p:cNvSpPr>
          <p:nvPr>
            <p:ph type="sldNum" sz="quarter" idx="5"/>
          </p:nvPr>
        </p:nvSpPr>
        <p:spPr/>
        <p:txBody>
          <a:bodyPr/>
          <a:lstStyle/>
          <a:p>
            <a:fld id="{464BE74A-7D03-4B68-9BF0-EC0FD0395C32}" type="slidenum">
              <a:rPr lang="en-US" smtClean="0"/>
              <a:t>4</a:t>
            </a:fld>
            <a:endParaRPr lang="en-US"/>
          </a:p>
        </p:txBody>
      </p:sp>
    </p:spTree>
    <p:extLst>
      <p:ext uri="{BB962C8B-B14F-4D97-AF65-F5344CB8AC3E}">
        <p14:creationId xmlns:p14="http://schemas.microsoft.com/office/powerpoint/2010/main" val="179756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Service Delivery</a:t>
            </a:r>
          </a:p>
          <a:p>
            <a:r>
              <a:rPr lang="en-US" sz="1200" kern="1200" dirty="0">
                <a:solidFill>
                  <a:schemeClr val="tx1"/>
                </a:solidFill>
                <a:effectLst/>
                <a:latin typeface="+mn-lt"/>
                <a:ea typeface="+mn-ea"/>
                <a:cs typeface="+mn-cs"/>
              </a:rPr>
              <a:t>From a service delivery perspective, the NHS App has transformed the way regular healthcare is coordinated. The ability to book appointments, request prescriptions, and access records through a single interface alleviates administrative delays. The app became a lifeline during the COVID-19 pandemic, acting as the designated platform for booking vaccinations and digital COVID passes. NHS England statistics indicate that by 2022, 67% of prescriptions in certain areas were ordered online, enhancing workflow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errors.</a:t>
            </a:r>
          </a:p>
          <a:p>
            <a:r>
              <a:rPr lang="en-US" sz="1200" kern="1200" dirty="0">
                <a:solidFill>
                  <a:schemeClr val="tx1"/>
                </a:solidFill>
                <a:effectLst/>
                <a:latin typeface="+mn-lt"/>
                <a:ea typeface="+mn-ea"/>
                <a:cs typeface="+mn-cs"/>
              </a:rPr>
              <a:t>From the Lean Healthcare Model, it is clear how the app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waste and </a:t>
            </a:r>
            <a:r>
              <a:rPr lang="en-US" sz="1200" kern="1200" dirty="0" err="1">
                <a:solidFill>
                  <a:schemeClr val="tx1"/>
                </a:solidFill>
                <a:effectLst/>
                <a:latin typeface="+mn-lt"/>
                <a:ea typeface="+mn-ea"/>
                <a:cs typeface="+mn-cs"/>
              </a:rPr>
              <a:t>maximises</a:t>
            </a:r>
            <a:r>
              <a:rPr lang="en-US" sz="1200" kern="1200" dirty="0">
                <a:solidFill>
                  <a:schemeClr val="tx1"/>
                </a:solidFill>
                <a:effectLst/>
                <a:latin typeface="+mn-lt"/>
                <a:ea typeface="+mn-ea"/>
                <a:cs typeface="+mn-cs"/>
              </a:rPr>
              <a:t> process efficiency by eliminating unnecessary steps in service provision. The model shows, however, problems that arise when digital processes go awry. Technical failures, system integration failures between GP practices, and connectivity issues may result in frustration and delays. A study by Greenhalgh et al. (2021) criticises the inconsistent deployment of NHS digital systems, such that irregular updates can derail clinical flow. Overall, though the NHS App has enhanced productivity and patient throughput, it needs more robust digital infrastructure and interoperability to achieve uniform service quality throughout England.</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5</a:t>
            </a:fld>
            <a:endParaRPr lang="en-US"/>
          </a:p>
        </p:txBody>
      </p:sp>
    </p:spTree>
    <p:extLst>
      <p:ext uri="{BB962C8B-B14F-4D97-AF65-F5344CB8AC3E}">
        <p14:creationId xmlns:p14="http://schemas.microsoft.com/office/powerpoint/2010/main" val="296266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Patient and Service User Impacts</a:t>
            </a:r>
          </a:p>
          <a:p>
            <a:r>
              <a:rPr lang="en-US" sz="1200" kern="1200" dirty="0">
                <a:solidFill>
                  <a:schemeClr val="tx1"/>
                </a:solidFill>
                <a:effectLst/>
                <a:latin typeface="+mn-lt"/>
                <a:ea typeface="+mn-ea"/>
                <a:cs typeface="+mn-cs"/>
              </a:rPr>
              <a:t>From a patient viewpoint, the NHS App is a significant step forward in patient-centred care. It gives users greater control of their health with instant access to medical records, test results, and prescription management. Over 70% of users experience enhanced convenience and satisfaction with online services. This is consistent with the Health Belief Model, which predicts that individuals will be more inclined to take health-promoting action when they perceive direct benefits and few barriers to access (</a:t>
            </a:r>
            <a:r>
              <a:rPr lang="en-US" sz="1200" kern="1200" dirty="0" err="1">
                <a:solidFill>
                  <a:schemeClr val="tx1"/>
                </a:solidFill>
                <a:effectLst/>
                <a:latin typeface="+mn-lt"/>
                <a:ea typeface="+mn-ea"/>
                <a:cs typeface="+mn-cs"/>
              </a:rPr>
              <a:t>Alyafei</a:t>
            </a:r>
            <a:r>
              <a:rPr lang="en-US" sz="1200" kern="1200" dirty="0">
                <a:solidFill>
                  <a:schemeClr val="tx1"/>
                </a:solidFill>
                <a:effectLst/>
                <a:latin typeface="+mn-lt"/>
                <a:ea typeface="+mn-ea"/>
                <a:cs typeface="+mn-cs"/>
              </a:rPr>
              <a:t> and Easton-</a:t>
            </a:r>
            <a:r>
              <a:rPr lang="en-US" sz="1200" kern="1200" dirty="0" err="1">
                <a:solidFill>
                  <a:schemeClr val="tx1"/>
                </a:solidFill>
                <a:effectLst/>
                <a:latin typeface="+mn-lt"/>
                <a:ea typeface="+mn-ea"/>
                <a:cs typeface="+mn-cs"/>
              </a:rPr>
              <a:t>Carr</a:t>
            </a:r>
            <a:r>
              <a:rPr lang="en-US" sz="1200" kern="1200" dirty="0">
                <a:solidFill>
                  <a:schemeClr val="tx1"/>
                </a:solidFill>
                <a:effectLst/>
                <a:latin typeface="+mn-lt"/>
                <a:ea typeface="+mn-ea"/>
                <a:cs typeface="+mn-cs"/>
              </a:rPr>
              <a:t>, 2024).</a:t>
            </a:r>
          </a:p>
          <a:p>
            <a:r>
              <a:rPr lang="en-US" sz="1200" kern="1200" dirty="0">
                <a:solidFill>
                  <a:schemeClr val="tx1"/>
                </a:solidFill>
                <a:effectLst/>
                <a:latin typeface="+mn-lt"/>
                <a:ea typeface="+mn-ea"/>
                <a:cs typeface="+mn-cs"/>
              </a:rPr>
              <a:t>However, the app also reveals inequalities in digital access. Older citizens, persons with disabilities, and those who are lower-income are less likely to access the app successfully because of digital literacy or device availability issues. Stubbs and Brown, (2022) identified that digital exclusion is still a significant hurdle for universal access. While numerous older people took up the app during the pandemic, numerous continue to have issues with authentication and navigation. In addition, fragmented integration of GP results in not all patients having access to the same features, so experience remains inconsistent. Data trust and privacy issues still linger. Therefore, although the NHS App improves autonomy and continuity of care, it demands focused approaches to include and address equity.</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6</a:t>
            </a:fld>
            <a:endParaRPr lang="en-US"/>
          </a:p>
        </p:txBody>
      </p:sp>
    </p:spTree>
    <p:extLst>
      <p:ext uri="{BB962C8B-B14F-4D97-AF65-F5344CB8AC3E}">
        <p14:creationId xmlns:p14="http://schemas.microsoft.com/office/powerpoint/2010/main" val="2424547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Community and Public Health Implications </a:t>
            </a:r>
          </a:p>
          <a:p>
            <a:r>
              <a:rPr lang="en-US" sz="1200" kern="1200" dirty="0">
                <a:solidFill>
                  <a:schemeClr val="tx1"/>
                </a:solidFill>
                <a:effectLst/>
                <a:latin typeface="+mn-lt"/>
                <a:ea typeface="+mn-ea"/>
                <a:cs typeface="+mn-cs"/>
              </a:rPr>
              <a:t>From a community perspective, the NHS App helps advance public health through ensuring accessibility and preventive health involvement. It has also decreased travel needs, particularly favoring rural populations like that in Cumbria, as patients can conduct routine tasks from afar. The app also enables family engagement—</a:t>
            </a:r>
            <a:r>
              <a:rPr lang="en-US" sz="1200" kern="1200" dirty="0" err="1">
                <a:solidFill>
                  <a:schemeClr val="tx1"/>
                </a:solidFill>
                <a:effectLst/>
                <a:latin typeface="+mn-lt"/>
                <a:ea typeface="+mn-ea"/>
                <a:cs typeface="+mn-cs"/>
              </a:rPr>
              <a:t>carers</a:t>
            </a:r>
            <a:r>
              <a:rPr lang="en-US" sz="1200" kern="1200" dirty="0">
                <a:solidFill>
                  <a:schemeClr val="tx1"/>
                </a:solidFill>
                <a:effectLst/>
                <a:latin typeface="+mn-lt"/>
                <a:ea typeface="+mn-ea"/>
                <a:cs typeface="+mn-cs"/>
              </a:rPr>
              <a:t> are able to help relatives book appointments and keep up with health. The public health worth of the app was particularly seen during the pandemic as the UK's digital health passport for vaccine confirmation. It now also enables sign-up to be an organ donor and offers access to preventive health information, aligning with the Social Determinants of Health framework through addressing availability and health literacy.</a:t>
            </a:r>
          </a:p>
          <a:p>
            <a:r>
              <a:rPr lang="en-US" sz="1200" kern="1200" dirty="0">
                <a:solidFill>
                  <a:schemeClr val="tx1"/>
                </a:solidFill>
                <a:effectLst/>
                <a:latin typeface="+mn-lt"/>
                <a:ea typeface="+mn-ea"/>
                <a:cs typeface="+mn-cs"/>
              </a:rPr>
              <a:t>Nevertheless, inequalities at the community level continue to exist. The Office for Health Improvement and Disparities (OHID) indicates that vulnerable groups—like migrants, homeless people, and low-income households—are still exposed to digital exclusion. GOV.UK, (2021) indicate that such exclusion amplifies existing inequalities in health. Thus, while the NHS App promotes digital health inclusion in certain communities, its full public health potential will only be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through targeted local outreach, accessible design, and community co-production.</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7</a:t>
            </a:fld>
            <a:endParaRPr lang="en-US"/>
          </a:p>
        </p:txBody>
      </p:sp>
    </p:spTree>
    <p:extLst>
      <p:ext uri="{BB962C8B-B14F-4D97-AF65-F5344CB8AC3E}">
        <p14:creationId xmlns:p14="http://schemas.microsoft.com/office/powerpoint/2010/main" val="1271910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Critical Evaluation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Critically, the NHS App is one that can be considered both technological triumph and social issue. The app shows how technology can make healthcare services more streamlined and patient empowerment possible. The app is in line with NHS digital transformation goals and provides cost-effectiveness, particularly through workload reduction on administrative tasks. However, it also reveals the intricacy of digital change—technical dependability, user preparedness, and equity are continuing challenges. As Rogers' Diffusion Theory predicts, innovations threaten to plateau if late adopters are hindered (Yu, 2022). Likewise, socio-technical frameworks highlight that systems fail when human and technical aspects are not aligned. For the NHS App, long-term success will hinge on policy measures that involve infrastructure investment, training, and digital inclusion strategies so benefits can be shared equitably by both staff and patients.</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8</a:t>
            </a:fld>
            <a:endParaRPr lang="en-US"/>
          </a:p>
        </p:txBody>
      </p:sp>
    </p:spTree>
    <p:extLst>
      <p:ext uri="{BB962C8B-B14F-4D97-AF65-F5344CB8AC3E}">
        <p14:creationId xmlns:p14="http://schemas.microsoft.com/office/powerpoint/2010/main" val="1190887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digital transformation is transforming the UK's future for health and social care. The NHS App is a good case of how innovation can increase accessibility, efficiency, and engagement, especially in times of crisis such as the pandemic. However, its success also unveils new challenges—protecting data, ensuring inclusivity, and facilitating workforce adaptation. Future integration of AI-powered personalised care tools and predictive analytics may further extend its value. But delivering fair and sustainable digital healthcare will demand ongoing investment in digital literacy, infrastructure, and ethical governance across the NHS.</a:t>
            </a:r>
          </a:p>
          <a:p>
            <a:endParaRPr lang="en-US" b="1" i="1" dirty="0"/>
          </a:p>
        </p:txBody>
      </p:sp>
      <p:sp>
        <p:nvSpPr>
          <p:cNvPr id="4" name="Slide Number Placeholder 3"/>
          <p:cNvSpPr>
            <a:spLocks noGrp="1"/>
          </p:cNvSpPr>
          <p:nvPr>
            <p:ph type="sldNum" sz="quarter" idx="5"/>
          </p:nvPr>
        </p:nvSpPr>
        <p:spPr/>
        <p:txBody>
          <a:bodyPr/>
          <a:lstStyle/>
          <a:p>
            <a:fld id="{464BE74A-7D03-4B68-9BF0-EC0FD0395C32}" type="slidenum">
              <a:rPr lang="en-US" smtClean="0"/>
              <a:t>9</a:t>
            </a:fld>
            <a:endParaRPr lang="en-US"/>
          </a:p>
        </p:txBody>
      </p:sp>
    </p:spTree>
    <p:extLst>
      <p:ext uri="{BB962C8B-B14F-4D97-AF65-F5344CB8AC3E}">
        <p14:creationId xmlns:p14="http://schemas.microsoft.com/office/powerpoint/2010/main" val="667618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4BE74A-7D03-4B68-9BF0-EC0FD0395C32}" type="slidenum">
              <a:rPr lang="en-US" smtClean="0"/>
              <a:t>10</a:t>
            </a:fld>
            <a:endParaRPr lang="en-US"/>
          </a:p>
        </p:txBody>
      </p:sp>
    </p:spTree>
    <p:extLst>
      <p:ext uri="{BB962C8B-B14F-4D97-AF65-F5344CB8AC3E}">
        <p14:creationId xmlns:p14="http://schemas.microsoft.com/office/powerpoint/2010/main" val="2356328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10/28/2025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10/28/2025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10/28/2025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l="-14000" r="-1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10/28/2025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472610" y="1631215"/>
            <a:ext cx="8991600" cy="1645920"/>
          </a:xfrm>
          <a:solidFill>
            <a:srgbClr val="ABB8CF"/>
          </a:solidFill>
        </p:spPr>
        <p:txBody>
          <a:bodyPr>
            <a:normAutofit/>
          </a:bodyPr>
          <a:lstStyle/>
          <a:p>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Digital Transformation in the Health and Care Professions</a:t>
            </a:r>
          </a:p>
        </p:txBody>
      </p:sp>
      <p:sp>
        <p:nvSpPr>
          <p:cNvPr id="3" name="Subtitle 2">
            <a:extLst>
              <a:ext uri="{FF2B5EF4-FFF2-40B4-BE49-F238E27FC236}">
                <a16:creationId xmlns:a16="http://schemas.microsoft.com/office/drawing/2014/main" id="{AFC34D33-89BB-474E-B5A2-68C5FE383AD8}"/>
              </a:ext>
            </a:extLst>
          </p:cNvPr>
          <p:cNvSpPr>
            <a:spLocks noGrp="1"/>
          </p:cNvSpPr>
          <p:nvPr>
            <p:ph type="subTitle" idx="1"/>
          </p:nvPr>
        </p:nvSpPr>
        <p:spPr>
          <a:xfrm>
            <a:off x="2567604" y="3580866"/>
            <a:ext cx="6801612" cy="1239894"/>
          </a:xfrm>
          <a:solidFill>
            <a:srgbClr val="C9CFDA"/>
          </a:solidFill>
        </p:spPr>
        <p:txBody>
          <a:bodyPr>
            <a:normAutofit fontScale="47500" lnSpcReduction="20000"/>
          </a:bodyPr>
          <a:lstStyle/>
          <a:p>
            <a:r>
              <a:rPr lang="en-GB" b="1" dirty="0">
                <a:latin typeface="Times New Roman" panose="02020603050405020304" pitchFamily="18" charset="0"/>
                <a:cs typeface="Times New Roman" panose="02020603050405020304" pitchFamily="18" charset="0"/>
              </a:rPr>
              <a:t>Module Code: BMHP6026</a:t>
            </a:r>
          </a:p>
          <a:p>
            <a:r>
              <a:rPr lang="en-GB" b="1">
                <a:latin typeface="Times New Roman" panose="02020603050405020304" pitchFamily="18" charset="0"/>
                <a:cs typeface="Times New Roman" panose="02020603050405020304" pitchFamily="18" charset="0"/>
              </a:rPr>
              <a:t>Component </a:t>
            </a:r>
            <a:r>
              <a:rPr lang="en-GB" b="1" dirty="0">
                <a:latin typeface="Times New Roman" panose="02020603050405020304" pitchFamily="18" charset="0"/>
                <a:cs typeface="Times New Roman" panose="02020603050405020304" pitchFamily="18" charset="0"/>
              </a:rPr>
              <a:t>2</a:t>
            </a:r>
          </a:p>
          <a:p>
            <a:r>
              <a:rPr lang="en-GB" b="1" dirty="0">
                <a:latin typeface="Times New Roman" panose="02020603050405020304" pitchFamily="18" charset="0"/>
                <a:cs typeface="Times New Roman" panose="02020603050405020304" pitchFamily="18" charset="0"/>
              </a:rPr>
              <a:t>Student Name: Samina Kousar</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Student Number: 2244901</a:t>
            </a:r>
          </a:p>
          <a:p>
            <a:r>
              <a:rPr lang="en-GB" b="1" dirty="0">
                <a:latin typeface="Times New Roman" panose="02020603050405020304" pitchFamily="18" charset="0"/>
                <a:cs typeface="Times New Roman" panose="02020603050405020304" pitchFamily="18" charset="0"/>
              </a:rPr>
              <a:t>Lecturer Name: Martin </a:t>
            </a:r>
            <a:r>
              <a:rPr lang="en-GB" b="1" dirty="0" err="1">
                <a:latin typeface="Times New Roman" panose="02020603050405020304" pitchFamily="18" charset="0"/>
                <a:cs typeface="Times New Roman" panose="02020603050405020304" pitchFamily="18" charset="0"/>
              </a:rPr>
              <a:t>Svedja</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434782" y="1079695"/>
            <a:ext cx="6692849" cy="4899074"/>
          </a:xfrm>
          <a:solidFill>
            <a:srgbClr val="C9CFDA"/>
          </a:solidFill>
        </p:spPr>
        <p:txBody>
          <a:bodyPr>
            <a:normAutofit/>
          </a:bodyPr>
          <a:lstStyle/>
          <a:p>
            <a:r>
              <a:rPr lang="en-US" sz="2000" dirty="0">
                <a:latin typeface="Times New Roman" panose="02020603050405020304" pitchFamily="18" charset="0"/>
                <a:cs typeface="Times New Roman" panose="02020603050405020304" pitchFamily="18" charset="0"/>
              </a:rPr>
              <a:t>The UK health and care system is undergoing digital transformation to improve efficiency, access, and patient outcomes.</a:t>
            </a:r>
          </a:p>
          <a:p>
            <a:r>
              <a:rPr lang="en-US" sz="2000" dirty="0">
                <a:latin typeface="Times New Roman" panose="02020603050405020304" pitchFamily="18" charset="0"/>
                <a:cs typeface="Times New Roman" panose="02020603050405020304" pitchFamily="18" charset="0"/>
              </a:rPr>
              <a:t>The NHS Long Term Plan highlights digital innovation, focusing on apps, AI, and data-driven tools for personalised care and reduced system pressure.</a:t>
            </a:r>
          </a:p>
          <a:p>
            <a:r>
              <a:rPr lang="en-US" sz="2000" dirty="0">
                <a:latin typeface="Times New Roman" panose="02020603050405020304" pitchFamily="18" charset="0"/>
                <a:cs typeface="Times New Roman" panose="02020603050405020304" pitchFamily="18" charset="0"/>
              </a:rPr>
              <a:t>The NHS App, launched in 2018 by NHS Digital, provides key services like GP appointment booking, prescription refills, and access to medical records.</a:t>
            </a:r>
          </a:p>
          <a:p>
            <a:r>
              <a:rPr lang="en-US" sz="2000" dirty="0">
                <a:latin typeface="Times New Roman" panose="02020603050405020304" pitchFamily="18" charset="0"/>
                <a:cs typeface="Times New Roman" panose="02020603050405020304" pitchFamily="18" charset="0"/>
              </a:rPr>
              <a:t>It also supports COVID-19 vaccination and travel pass features, expanding its role in healthcare delivery.</a:t>
            </a:r>
          </a:p>
          <a:p>
            <a:r>
              <a:rPr lang="en-US" sz="2000" dirty="0">
                <a:latin typeface="Times New Roman" panose="02020603050405020304" pitchFamily="18" charset="0"/>
                <a:cs typeface="Times New Roman" panose="02020603050405020304" pitchFamily="18" charset="0"/>
              </a:rPr>
              <a:t>By 2023, the app had over 33 million downloads and became a central tool in England’s digital healthcare system. </a:t>
            </a:r>
          </a:p>
        </p:txBody>
      </p:sp>
      <p:pic>
        <p:nvPicPr>
          <p:cNvPr id="5" name="Picture 4">
            <a:extLst>
              <a:ext uri="{FF2B5EF4-FFF2-40B4-BE49-F238E27FC236}">
                <a16:creationId xmlns:a16="http://schemas.microsoft.com/office/drawing/2014/main" id="{5613CFAF-A1BE-4A69-9353-7BF2572923F4}"/>
              </a:ext>
            </a:extLst>
          </p:cNvPr>
          <p:cNvPicPr>
            <a:picLocks noChangeAspect="1"/>
          </p:cNvPicPr>
          <p:nvPr/>
        </p:nvPicPr>
        <p:blipFill rotWithShape="1">
          <a:blip r:embed="rId3"/>
          <a:srcRect l="2820" r="2565"/>
          <a:stretch/>
        </p:blipFill>
        <p:spPr>
          <a:xfrm>
            <a:off x="7268308" y="2087876"/>
            <a:ext cx="4829908" cy="2834217"/>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Background and Context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29980" y="845232"/>
            <a:ext cx="8263744" cy="5942430"/>
          </a:xfrm>
          <a:solidFill>
            <a:srgbClr val="C9CFDA"/>
          </a:solidFill>
        </p:spPr>
        <p:txBody>
          <a:bodyPr>
            <a:normAutofit lnSpcReduction="10000"/>
          </a:bodyPr>
          <a:lstStyle/>
          <a:p>
            <a:r>
              <a:rPr lang="en-US" sz="2000" dirty="0">
                <a:latin typeface="Times New Roman" panose="02020603050405020304" pitchFamily="18" charset="0"/>
                <a:cs typeface="Times New Roman" panose="02020603050405020304" pitchFamily="18" charset="0"/>
              </a:rPr>
              <a:t>NHS </a:t>
            </a:r>
            <a:r>
              <a:rPr lang="en-US" sz="2000" dirty="0" err="1">
                <a:latin typeface="Times New Roman" panose="02020603050405020304" pitchFamily="18" charset="0"/>
                <a:cs typeface="Times New Roman" panose="02020603050405020304" pitchFamily="18" charset="0"/>
              </a:rPr>
              <a:t>modernisation</a:t>
            </a:r>
            <a:r>
              <a:rPr lang="en-US" sz="2000" dirty="0">
                <a:latin typeface="Times New Roman" panose="02020603050405020304" pitchFamily="18" charset="0"/>
                <a:cs typeface="Times New Roman" panose="02020603050405020304" pitchFamily="18" charset="0"/>
              </a:rPr>
              <a:t> strategies emphasise patient empowerment through digital-first primary care and workforce digital readiness.</a:t>
            </a:r>
          </a:p>
          <a:p>
            <a:r>
              <a:rPr lang="en-US" sz="2000" dirty="0">
                <a:latin typeface="Times New Roman" panose="02020603050405020304" pitchFamily="18" charset="0"/>
                <a:cs typeface="Times New Roman" panose="02020603050405020304" pitchFamily="18" charset="0"/>
              </a:rPr>
              <a:t>The COVID-19 pandemic accelerated digital adoption, making remote consultations and mobile health tools vital for continuous care.</a:t>
            </a:r>
          </a:p>
          <a:p>
            <a:r>
              <a:rPr lang="en-US" sz="2000" dirty="0">
                <a:latin typeface="Times New Roman" panose="02020603050405020304" pitchFamily="18" charset="0"/>
                <a:cs typeface="Times New Roman" panose="02020603050405020304" pitchFamily="18" charset="0"/>
              </a:rPr>
              <a:t>The NHS App, launched in 2018, evolved from a basic self-service tool to a central digital gateway offering appointments, prescriptions, records, and vaccination certificates.</a:t>
            </a:r>
          </a:p>
          <a:p>
            <a:r>
              <a:rPr lang="en-US" sz="2000" dirty="0">
                <a:latin typeface="Times New Roman" panose="02020603050405020304" pitchFamily="18" charset="0"/>
                <a:cs typeface="Times New Roman" panose="02020603050405020304" pitchFamily="18" charset="0"/>
              </a:rPr>
              <a:t>By 2023, it surpassed 33 million downloads, reflecting increased patient demand, workforce shortages, and the need to reduce administrative burdens.</a:t>
            </a:r>
          </a:p>
          <a:p>
            <a:r>
              <a:rPr lang="en-US" sz="2000" dirty="0">
                <a:latin typeface="Times New Roman" panose="02020603050405020304" pitchFamily="18" charset="0"/>
                <a:cs typeface="Times New Roman" panose="02020603050405020304" pitchFamily="18" charset="0"/>
              </a:rPr>
              <a:t>The app’s success aligns with the Technology Acceptance Model and Rogers’ Diffusion of Innovation Theory, showing how perceived usefulness and societal adoption drive digital health integration. </a:t>
            </a:r>
          </a:p>
          <a:p>
            <a:r>
              <a:rPr lang="en-US" sz="2000" dirty="0">
                <a:latin typeface="Times New Roman" panose="02020603050405020304" pitchFamily="18" charset="0"/>
                <a:cs typeface="Times New Roman" panose="02020603050405020304" pitchFamily="18" charset="0"/>
              </a:rPr>
              <a:t>The NHS App demonstrates how digital tools can strengthen patient autonomy by giving individuals direct access to their health information and services.</a:t>
            </a:r>
          </a:p>
          <a:p>
            <a:r>
              <a:rPr lang="en-US" sz="2000" dirty="0">
                <a:latin typeface="Times New Roman" panose="02020603050405020304" pitchFamily="18" charset="0"/>
                <a:cs typeface="Times New Roman" panose="02020603050405020304" pitchFamily="18" charset="0"/>
              </a:rPr>
              <a:t>Its continued development highlights the NHS’s commitment to integrating technology into healthcare delivery to create a more efficient, accessible, and patient-centred system.</a:t>
            </a:r>
          </a:p>
          <a:p>
            <a:endParaRPr lang="en-US"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B3EE59CA-7AE7-4701-8AF9-FDDDE3996FE3}"/>
              </a:ext>
            </a:extLst>
          </p:cNvPr>
          <p:cNvPicPr>
            <a:picLocks noChangeAspect="1"/>
          </p:cNvPicPr>
          <p:nvPr/>
        </p:nvPicPr>
        <p:blipFill rotWithShape="1">
          <a:blip r:embed="rId3"/>
          <a:srcRect r="4633"/>
          <a:stretch/>
        </p:blipFill>
        <p:spPr>
          <a:xfrm>
            <a:off x="8537864" y="845233"/>
            <a:ext cx="3453818" cy="2583768"/>
          </a:xfrm>
          <a:prstGeom prst="rect">
            <a:avLst/>
          </a:prstGeom>
        </p:spPr>
      </p:pic>
      <p:pic>
        <p:nvPicPr>
          <p:cNvPr id="8" name="Picture 7">
            <a:extLst>
              <a:ext uri="{FF2B5EF4-FFF2-40B4-BE49-F238E27FC236}">
                <a16:creationId xmlns:a16="http://schemas.microsoft.com/office/drawing/2014/main" id="{E6E88018-CE3F-485C-96BC-363955D84B42}"/>
              </a:ext>
            </a:extLst>
          </p:cNvPr>
          <p:cNvPicPr>
            <a:picLocks noChangeAspect="1"/>
          </p:cNvPicPr>
          <p:nvPr/>
        </p:nvPicPr>
        <p:blipFill>
          <a:blip r:embed="rId4"/>
          <a:stretch>
            <a:fillRect/>
          </a:stretch>
        </p:blipFill>
        <p:spPr>
          <a:xfrm>
            <a:off x="8537864" y="3529955"/>
            <a:ext cx="3562715" cy="3257707"/>
          </a:xfrm>
          <a:prstGeom prst="rect">
            <a:avLst/>
          </a:prstGeom>
        </p:spPr>
      </p:pic>
    </p:spTree>
    <p:extLst>
      <p:ext uri="{BB962C8B-B14F-4D97-AF65-F5344CB8AC3E}">
        <p14:creationId xmlns:p14="http://schemas.microsoft.com/office/powerpoint/2010/main" val="3623681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73466"/>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Workforce Implications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83087" y="798340"/>
            <a:ext cx="8240298" cy="5989322"/>
          </a:xfrm>
          <a:solidFill>
            <a:srgbClr val="C9CFDA"/>
          </a:solidFill>
        </p:spPr>
        <p:txBody>
          <a:bodyPr>
            <a:noAutofit/>
          </a:bodyPr>
          <a:lstStyle/>
          <a:p>
            <a:pPr>
              <a:spcBef>
                <a:spcPts val="600"/>
              </a:spcBef>
            </a:pPr>
            <a:r>
              <a:rPr lang="en-US" dirty="0">
                <a:latin typeface="Times New Roman" panose="02020603050405020304" pitchFamily="18" charset="0"/>
                <a:cs typeface="Times New Roman" panose="02020603050405020304" pitchFamily="18" charset="0"/>
              </a:rPr>
              <a:t>The NHS App has significantly transformed the healthcare workforce, particularly in primary care, by automating administrative tasks such as booking appointments and ordering prescriptions.</a:t>
            </a:r>
          </a:p>
          <a:p>
            <a:pPr>
              <a:spcBef>
                <a:spcPts val="600"/>
              </a:spcBef>
            </a:pPr>
            <a:r>
              <a:rPr lang="en-US" dirty="0">
                <a:latin typeface="Times New Roman" panose="02020603050405020304" pitchFamily="18" charset="0"/>
                <a:cs typeface="Times New Roman" panose="02020603050405020304" pitchFamily="18" charset="0"/>
              </a:rPr>
              <a:t>GP practices have seen a 20–30% reduction in phone calls, easing administrative workloads and allowing staff to focus on other responsibilities.</a:t>
            </a:r>
          </a:p>
          <a:p>
            <a:pPr>
              <a:spcBef>
                <a:spcPts val="600"/>
              </a:spcBef>
            </a:pPr>
            <a:r>
              <a:rPr lang="en-US" dirty="0">
                <a:latin typeface="Times New Roman" panose="02020603050405020304" pitchFamily="18" charset="0"/>
                <a:cs typeface="Times New Roman" panose="02020603050405020304" pitchFamily="18" charset="0"/>
              </a:rPr>
              <a:t>Administrative and reception workers now play new roles, such as supporting patients with app usage and resolving technical issues.</a:t>
            </a:r>
          </a:p>
          <a:p>
            <a:pPr>
              <a:spcBef>
                <a:spcPts val="600"/>
              </a:spcBef>
            </a:pPr>
            <a:r>
              <a:rPr lang="en-US" dirty="0">
                <a:latin typeface="Times New Roman" panose="02020603050405020304" pitchFamily="18" charset="0"/>
                <a:cs typeface="Times New Roman" panose="02020603050405020304" pitchFamily="18" charset="0"/>
              </a:rPr>
              <a:t>This shift highlights the growing need for improved digital skills and continuous training among healthcare staff, including physicians and administrators.</a:t>
            </a:r>
          </a:p>
          <a:p>
            <a:pPr>
              <a:spcBef>
                <a:spcPts val="600"/>
              </a:spcBef>
            </a:pPr>
            <a:r>
              <a:rPr lang="en-US" dirty="0">
                <a:latin typeface="Times New Roman" panose="02020603050405020304" pitchFamily="18" charset="0"/>
                <a:cs typeface="Times New Roman" panose="02020603050405020304" pitchFamily="18" charset="0"/>
              </a:rPr>
              <a:t>While the app enhances efficiency and workflow, some employees experience digital stress or resistance to change due to unfamiliarity or perceived system disruptions.</a:t>
            </a:r>
          </a:p>
          <a:p>
            <a:pPr>
              <a:spcBef>
                <a:spcPts val="600"/>
              </a:spcBef>
            </a:pPr>
            <a:r>
              <a:rPr lang="en-US" dirty="0">
                <a:latin typeface="Times New Roman" panose="02020603050405020304" pitchFamily="18" charset="0"/>
                <a:cs typeface="Times New Roman" panose="02020603050405020304" pitchFamily="18" charset="0"/>
              </a:rPr>
              <a:t>Variations in digital literacy across the workforce, particularly among older or less tech-confident staff, create disparities and necessitate ongoing investment in skill development.</a:t>
            </a:r>
          </a:p>
          <a:p>
            <a:pPr>
              <a:spcBef>
                <a:spcPts val="600"/>
              </a:spcBef>
            </a:pPr>
            <a:r>
              <a:rPr lang="en-US" dirty="0">
                <a:latin typeface="Times New Roman" panose="02020603050405020304" pitchFamily="18" charset="0"/>
                <a:cs typeface="Times New Roman" panose="02020603050405020304" pitchFamily="18" charset="0"/>
              </a:rPr>
              <a:t>According to socio-technical systems theory, balancing technological innovation with human adaptability is crucial for successful digital transformation.</a:t>
            </a:r>
          </a:p>
          <a:p>
            <a:pPr>
              <a:spcBef>
                <a:spcPts val="600"/>
              </a:spcBef>
            </a:pPr>
            <a:r>
              <a:rPr lang="en-US" dirty="0">
                <a:latin typeface="Times New Roman" panose="02020603050405020304" pitchFamily="18" charset="0"/>
                <a:cs typeface="Times New Roman" panose="02020603050405020304" pitchFamily="18" charset="0"/>
              </a:rPr>
              <a:t>The long-term success of the NHS App depends on workforce readiness, cultural acceptance, and sustained organisational support to prevent new challenges from emerging.</a:t>
            </a:r>
          </a:p>
        </p:txBody>
      </p:sp>
      <p:pic>
        <p:nvPicPr>
          <p:cNvPr id="5" name="Picture 4">
            <a:extLst>
              <a:ext uri="{FF2B5EF4-FFF2-40B4-BE49-F238E27FC236}">
                <a16:creationId xmlns:a16="http://schemas.microsoft.com/office/drawing/2014/main" id="{E9086389-FEE2-40B7-B09A-7246621E3FDD}"/>
              </a:ext>
            </a:extLst>
          </p:cNvPr>
          <p:cNvPicPr>
            <a:picLocks noChangeAspect="1"/>
          </p:cNvPicPr>
          <p:nvPr/>
        </p:nvPicPr>
        <p:blipFill rotWithShape="1">
          <a:blip r:embed="rId3"/>
          <a:srcRect b="5983"/>
          <a:stretch/>
        </p:blipFill>
        <p:spPr>
          <a:xfrm>
            <a:off x="8527389" y="798340"/>
            <a:ext cx="3581524" cy="2630660"/>
          </a:xfrm>
          <a:prstGeom prst="rect">
            <a:avLst/>
          </a:prstGeom>
        </p:spPr>
      </p:pic>
      <p:pic>
        <p:nvPicPr>
          <p:cNvPr id="6" name="Picture 5">
            <a:extLst>
              <a:ext uri="{FF2B5EF4-FFF2-40B4-BE49-F238E27FC236}">
                <a16:creationId xmlns:a16="http://schemas.microsoft.com/office/drawing/2014/main" id="{486C9028-E3D9-43D0-9D30-8B0C86AFD71F}"/>
              </a:ext>
            </a:extLst>
          </p:cNvPr>
          <p:cNvPicPr>
            <a:picLocks noChangeAspect="1"/>
          </p:cNvPicPr>
          <p:nvPr/>
        </p:nvPicPr>
        <p:blipFill>
          <a:blip r:embed="rId4"/>
          <a:stretch>
            <a:fillRect/>
          </a:stretch>
        </p:blipFill>
        <p:spPr>
          <a:xfrm>
            <a:off x="8527389" y="3576845"/>
            <a:ext cx="3581524" cy="3085033"/>
          </a:xfrm>
          <a:prstGeom prst="rect">
            <a:avLst/>
          </a:prstGeom>
        </p:spPr>
      </p:pic>
    </p:spTree>
    <p:extLst>
      <p:ext uri="{BB962C8B-B14F-4D97-AF65-F5344CB8AC3E}">
        <p14:creationId xmlns:p14="http://schemas.microsoft.com/office/powerpoint/2010/main" val="211674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Service Delivery</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83088" y="962462"/>
            <a:ext cx="7729728" cy="5579015"/>
          </a:xfrm>
          <a:solidFill>
            <a:srgbClr val="C9CFDA"/>
          </a:solidFill>
        </p:spPr>
        <p:txBody>
          <a:bodyPr>
            <a:noAutofit/>
          </a:bodyPr>
          <a:lstStyle/>
          <a:p>
            <a:pPr>
              <a:spcBef>
                <a:spcPts val="0"/>
              </a:spcBef>
            </a:pPr>
            <a:r>
              <a:rPr lang="en-US" sz="2000" dirty="0">
                <a:latin typeface="Times New Roman" panose="02020603050405020304" pitchFamily="18" charset="0"/>
                <a:cs typeface="Times New Roman" panose="02020603050405020304" pitchFamily="18" charset="0"/>
              </a:rPr>
              <a:t>The NHS App has transformed primary care service delivery by enabling patients to book appointments, request repeat prescriptions, and access medical records online.</a:t>
            </a:r>
          </a:p>
          <a:p>
            <a:pPr>
              <a:spcBef>
                <a:spcPts val="0"/>
              </a:spcBef>
            </a:pPr>
            <a:r>
              <a:rPr lang="en-US" sz="2000" dirty="0">
                <a:latin typeface="Times New Roman" panose="02020603050405020304" pitchFamily="18" charset="0"/>
                <a:cs typeface="Times New Roman" panose="02020603050405020304" pitchFamily="18" charset="0"/>
              </a:rPr>
              <a:t>Over 67% of repeat prescriptions were completed through the app by 2022, demonstrating a major shift toward digital service models and reduced administrative workload.</a:t>
            </a:r>
          </a:p>
          <a:p>
            <a:pPr>
              <a:spcBef>
                <a:spcPts val="0"/>
              </a:spcBef>
            </a:pPr>
            <a:r>
              <a:rPr lang="en-US" sz="2000" dirty="0">
                <a:latin typeface="Times New Roman" panose="02020603050405020304" pitchFamily="18" charset="0"/>
                <a:cs typeface="Times New Roman" panose="02020603050405020304" pitchFamily="18" charset="0"/>
              </a:rPr>
              <a:t>This aligns with Lean Healthcare principles by </a:t>
            </a:r>
            <a:r>
              <a:rPr lang="en-US" sz="2000" dirty="0" err="1">
                <a:latin typeface="Times New Roman" panose="02020603050405020304" pitchFamily="18" charset="0"/>
                <a:cs typeface="Times New Roman" panose="02020603050405020304" pitchFamily="18" charset="0"/>
              </a:rPr>
              <a:t>minimising</a:t>
            </a:r>
            <a:r>
              <a:rPr lang="en-US" sz="2000" dirty="0">
                <a:latin typeface="Times New Roman" panose="02020603050405020304" pitchFamily="18" charset="0"/>
                <a:cs typeface="Times New Roman" panose="02020603050405020304" pitchFamily="18" charset="0"/>
              </a:rPr>
              <a:t> waste, improving efficiency, and streamlining patient flow for better continuity of care.</a:t>
            </a:r>
          </a:p>
          <a:p>
            <a:pPr>
              <a:spcBef>
                <a:spcPts val="0"/>
              </a:spcBef>
            </a:pPr>
            <a:r>
              <a:rPr lang="en-US" sz="2000" dirty="0">
                <a:latin typeface="Times New Roman" panose="02020603050405020304" pitchFamily="18" charset="0"/>
                <a:cs typeface="Times New Roman" panose="02020603050405020304" pitchFamily="18" charset="0"/>
              </a:rPr>
              <a:t>During the COVID-19 pandemic, the app became crucial for booking and certifying vaccinations, easing pressure on GP practices and vaccination centres.</a:t>
            </a:r>
          </a:p>
          <a:p>
            <a:pPr>
              <a:spcBef>
                <a:spcPts val="0"/>
              </a:spcBef>
            </a:pPr>
            <a:r>
              <a:rPr lang="en-US" sz="2000" dirty="0">
                <a:latin typeface="Times New Roman" panose="02020603050405020304" pitchFamily="18" charset="0"/>
                <a:cs typeface="Times New Roman" panose="02020603050405020304" pitchFamily="18" charset="0"/>
              </a:rPr>
              <a:t>However, reliance on digital systems introduced challenges such as technical issues, system downtime, and patient frustration during peak usage.</a:t>
            </a:r>
          </a:p>
          <a:p>
            <a:pPr>
              <a:spcBef>
                <a:spcPts val="0"/>
              </a:spcBef>
            </a:pPr>
            <a:r>
              <a:rPr lang="en-US" sz="2000" dirty="0">
                <a:latin typeface="Times New Roman" panose="02020603050405020304" pitchFamily="18" charset="0"/>
                <a:cs typeface="Times New Roman" panose="02020603050405020304" pitchFamily="18" charset="0"/>
              </a:rPr>
              <a:t>Digital exclusion remains a concern, as patients with limited digital literacy, low income, or language barriers risk being left behind despite overall efficiency gains.</a:t>
            </a:r>
          </a:p>
        </p:txBody>
      </p:sp>
      <p:pic>
        <p:nvPicPr>
          <p:cNvPr id="4" name="Picture 3">
            <a:extLst>
              <a:ext uri="{FF2B5EF4-FFF2-40B4-BE49-F238E27FC236}">
                <a16:creationId xmlns:a16="http://schemas.microsoft.com/office/drawing/2014/main" id="{14CAD295-AE51-4BA4-905E-B73D498D87C7}"/>
              </a:ext>
            </a:extLst>
          </p:cNvPr>
          <p:cNvPicPr>
            <a:picLocks noChangeAspect="1"/>
          </p:cNvPicPr>
          <p:nvPr/>
        </p:nvPicPr>
        <p:blipFill rotWithShape="1">
          <a:blip r:embed="rId3"/>
          <a:srcRect l="4120" t="2669" r="5411" b="2669"/>
          <a:stretch/>
        </p:blipFill>
        <p:spPr>
          <a:xfrm>
            <a:off x="8135814" y="962462"/>
            <a:ext cx="3846263" cy="2906153"/>
          </a:xfrm>
          <a:prstGeom prst="rect">
            <a:avLst/>
          </a:prstGeom>
        </p:spPr>
      </p:pic>
      <p:pic>
        <p:nvPicPr>
          <p:cNvPr id="5" name="Picture 4">
            <a:extLst>
              <a:ext uri="{FF2B5EF4-FFF2-40B4-BE49-F238E27FC236}">
                <a16:creationId xmlns:a16="http://schemas.microsoft.com/office/drawing/2014/main" id="{BF798288-F42C-4B6E-A77D-03234CB2203E}"/>
              </a:ext>
            </a:extLst>
          </p:cNvPr>
          <p:cNvPicPr>
            <a:picLocks noChangeAspect="1"/>
          </p:cNvPicPr>
          <p:nvPr/>
        </p:nvPicPr>
        <p:blipFill>
          <a:blip r:embed="rId4"/>
          <a:stretch>
            <a:fillRect/>
          </a:stretch>
        </p:blipFill>
        <p:spPr>
          <a:xfrm>
            <a:off x="8135814" y="3962400"/>
            <a:ext cx="3846261" cy="2672862"/>
          </a:xfrm>
          <a:prstGeom prst="rect">
            <a:avLst/>
          </a:prstGeom>
        </p:spPr>
      </p:pic>
    </p:spTree>
    <p:extLst>
      <p:ext uri="{BB962C8B-B14F-4D97-AF65-F5344CB8AC3E}">
        <p14:creationId xmlns:p14="http://schemas.microsoft.com/office/powerpoint/2010/main" val="355552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Patient and Service User Impacts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7729728" cy="4805292"/>
          </a:xfrm>
          <a:solidFill>
            <a:srgbClr val="C9CFDA"/>
          </a:solidFill>
        </p:spPr>
        <p:txBody>
          <a:bodyPr>
            <a:normAutofit/>
          </a:bodyPr>
          <a:lstStyle/>
          <a:p>
            <a:r>
              <a:rPr lang="en-US" sz="2000" dirty="0">
                <a:latin typeface="Times New Roman" panose="02020603050405020304" pitchFamily="18" charset="0"/>
                <a:cs typeface="Times New Roman" panose="02020603050405020304" pitchFamily="18" charset="0"/>
              </a:rPr>
              <a:t>The NHS App has enhanced patient autonomy and convenience by allowing users to manage appointments, prescriptions, and medical records independently.</a:t>
            </a:r>
          </a:p>
          <a:p>
            <a:r>
              <a:rPr lang="en-US" sz="2000" dirty="0">
                <a:latin typeface="Times New Roman" panose="02020603050405020304" pitchFamily="18" charset="0"/>
                <a:cs typeface="Times New Roman" panose="02020603050405020304" pitchFamily="18" charset="0"/>
              </a:rPr>
              <a:t>It supports the Patient-Centred Care model, promoting shared decision-making and patient involvement in managing personal health.</a:t>
            </a:r>
          </a:p>
          <a:p>
            <a:r>
              <a:rPr lang="en-US" sz="2000" dirty="0">
                <a:latin typeface="Times New Roman" panose="02020603050405020304" pitchFamily="18" charset="0"/>
                <a:cs typeface="Times New Roman" panose="02020603050405020304" pitchFamily="18" charset="0"/>
              </a:rPr>
              <a:t>Studies show that mobile health apps like the NHS App improve empowerment, treatment adherence, and continuity of care, especially during the COVID-19 pandemic.</a:t>
            </a:r>
          </a:p>
          <a:p>
            <a:r>
              <a:rPr lang="en-US" sz="2000" dirty="0">
                <a:latin typeface="Times New Roman" panose="02020603050405020304" pitchFamily="18" charset="0"/>
                <a:cs typeface="Times New Roman" panose="02020603050405020304" pitchFamily="18" charset="0"/>
              </a:rPr>
              <a:t>However, inconsistent integration across GP practices and persistent digital literacy or access barriers limit equal benefits for all users.</a:t>
            </a:r>
          </a:p>
          <a:p>
            <a:r>
              <a:rPr lang="en-US" sz="2000" dirty="0">
                <a:latin typeface="Times New Roman" panose="02020603050405020304" pitchFamily="18" charset="0"/>
                <a:cs typeface="Times New Roman" panose="02020603050405020304" pitchFamily="18" charset="0"/>
              </a:rPr>
              <a:t>Concerns about data privacy and security continue to affect trust, highlighting the need for inclusivity, strong protection measures, and better alignment with local healthcare systems.</a:t>
            </a:r>
          </a:p>
        </p:txBody>
      </p:sp>
      <p:pic>
        <p:nvPicPr>
          <p:cNvPr id="4" name="Picture 3">
            <a:extLst>
              <a:ext uri="{FF2B5EF4-FFF2-40B4-BE49-F238E27FC236}">
                <a16:creationId xmlns:a16="http://schemas.microsoft.com/office/drawing/2014/main" id="{4BB15525-EDB9-4EC2-8F88-75BE7C42742E}"/>
              </a:ext>
            </a:extLst>
          </p:cNvPr>
          <p:cNvPicPr>
            <a:picLocks noChangeAspect="1"/>
          </p:cNvPicPr>
          <p:nvPr/>
        </p:nvPicPr>
        <p:blipFill rotWithShape="1">
          <a:blip r:embed="rId3"/>
          <a:srcRect l="6010" t="10852" r="9371" b="8035"/>
          <a:stretch/>
        </p:blipFill>
        <p:spPr>
          <a:xfrm>
            <a:off x="8323385" y="915570"/>
            <a:ext cx="3668297" cy="2695138"/>
          </a:xfrm>
          <a:prstGeom prst="rect">
            <a:avLst/>
          </a:prstGeom>
        </p:spPr>
      </p:pic>
      <p:pic>
        <p:nvPicPr>
          <p:cNvPr id="5" name="Picture 4">
            <a:extLst>
              <a:ext uri="{FF2B5EF4-FFF2-40B4-BE49-F238E27FC236}">
                <a16:creationId xmlns:a16="http://schemas.microsoft.com/office/drawing/2014/main" id="{CC3C7089-D364-4E83-B10F-C95AA5D34C95}"/>
              </a:ext>
            </a:extLst>
          </p:cNvPr>
          <p:cNvPicPr>
            <a:picLocks noChangeAspect="1"/>
          </p:cNvPicPr>
          <p:nvPr/>
        </p:nvPicPr>
        <p:blipFill rotWithShape="1">
          <a:blip r:embed="rId4"/>
          <a:srcRect r="3253" b="15130"/>
          <a:stretch/>
        </p:blipFill>
        <p:spPr>
          <a:xfrm>
            <a:off x="8290063" y="3781999"/>
            <a:ext cx="3668297" cy="1938863"/>
          </a:xfrm>
          <a:prstGeom prst="rect">
            <a:avLst/>
          </a:prstGeom>
        </p:spPr>
      </p:pic>
    </p:spTree>
    <p:extLst>
      <p:ext uri="{BB962C8B-B14F-4D97-AF65-F5344CB8AC3E}">
        <p14:creationId xmlns:p14="http://schemas.microsoft.com/office/powerpoint/2010/main" val="536518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Community and Public Health Implications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7325897" cy="5775180"/>
          </a:xfrm>
          <a:solidFill>
            <a:srgbClr val="C9CFDA"/>
          </a:solidFill>
        </p:spPr>
        <p:txBody>
          <a:bodyPr>
            <a:normAutofit/>
          </a:bodyPr>
          <a:lstStyle/>
          <a:p>
            <a:r>
              <a:rPr lang="en-US" sz="2000" dirty="0">
                <a:latin typeface="Times New Roman" panose="02020603050405020304" pitchFamily="18" charset="0"/>
                <a:cs typeface="Times New Roman" panose="02020603050405020304" pitchFamily="18" charset="0"/>
              </a:rPr>
              <a:t>The NHS App has improved healthcare access for remote and rural communities, reducing the need for long travel to manage prescriptions or appointments.</a:t>
            </a:r>
          </a:p>
          <a:p>
            <a:r>
              <a:rPr lang="en-US" sz="2000" dirty="0">
                <a:latin typeface="Times New Roman" panose="02020603050405020304" pitchFamily="18" charset="0"/>
                <a:cs typeface="Times New Roman" panose="02020603050405020304" pitchFamily="18" charset="0"/>
              </a:rPr>
              <a:t>It supports population health by enabling preventive measures such as organ donation registration and vaccination reminders, promoting personal responsibility for health.</a:t>
            </a:r>
          </a:p>
          <a:p>
            <a:r>
              <a:rPr lang="en-US" sz="2000" dirty="0">
                <a:latin typeface="Times New Roman" panose="02020603050405020304" pitchFamily="18" charset="0"/>
                <a:cs typeface="Times New Roman" panose="02020603050405020304" pitchFamily="18" charset="0"/>
              </a:rPr>
              <a:t>During the COVID-19 pandemic, the app played a crucial role as a digital health passport, facilitating vaccination booking and certification.</a:t>
            </a:r>
          </a:p>
          <a:p>
            <a:r>
              <a:rPr lang="en-US" sz="2000" dirty="0">
                <a:latin typeface="Times New Roman" panose="02020603050405020304" pitchFamily="18" charset="0"/>
                <a:cs typeface="Times New Roman" panose="02020603050405020304" pitchFamily="18" charset="0"/>
              </a:rPr>
              <a:t>Despite these benefits, digital exclusion persists among disadvantaged groups—such as older adults, low-income families, and migrants—limiting equitable access.</a:t>
            </a:r>
          </a:p>
          <a:p>
            <a:r>
              <a:rPr lang="en-US" sz="2000" dirty="0">
                <a:latin typeface="Times New Roman" panose="02020603050405020304" pitchFamily="18" charset="0"/>
                <a:cs typeface="Times New Roman" panose="02020603050405020304" pitchFamily="18" charset="0"/>
              </a:rPr>
              <a:t>Based on the Social Determinants of Health model, factors like income, education, and Internet access shape community experiences with the app, highlighting the need for stronger digital inclusion policies.</a:t>
            </a:r>
          </a:p>
        </p:txBody>
      </p:sp>
      <p:pic>
        <p:nvPicPr>
          <p:cNvPr id="4" name="Picture 3">
            <a:extLst>
              <a:ext uri="{FF2B5EF4-FFF2-40B4-BE49-F238E27FC236}">
                <a16:creationId xmlns:a16="http://schemas.microsoft.com/office/drawing/2014/main" id="{F2526FC1-D6E0-4445-AAA9-CD9853C02BA9}"/>
              </a:ext>
            </a:extLst>
          </p:cNvPr>
          <p:cNvPicPr>
            <a:picLocks noChangeAspect="1"/>
          </p:cNvPicPr>
          <p:nvPr/>
        </p:nvPicPr>
        <p:blipFill>
          <a:blip r:embed="rId3"/>
          <a:stretch>
            <a:fillRect/>
          </a:stretch>
        </p:blipFill>
        <p:spPr>
          <a:xfrm>
            <a:off x="7757510" y="1225646"/>
            <a:ext cx="4406707" cy="4406707"/>
          </a:xfrm>
          <a:prstGeom prst="rect">
            <a:avLst/>
          </a:prstGeom>
        </p:spPr>
      </p:pic>
    </p:spTree>
    <p:extLst>
      <p:ext uri="{BB962C8B-B14F-4D97-AF65-F5344CB8AC3E}">
        <p14:creationId xmlns:p14="http://schemas.microsoft.com/office/powerpoint/2010/main" val="146293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 Evaluation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6481836" cy="5775180"/>
          </a:xfrm>
          <a:solidFill>
            <a:srgbClr val="C9CFDA"/>
          </a:solidFill>
        </p:spPr>
        <p:txBody>
          <a:bodyPr>
            <a:normAutofit lnSpcReduction="10000"/>
          </a:bodyPr>
          <a:lstStyle/>
          <a:p>
            <a:r>
              <a:rPr lang="en-US" sz="2200" dirty="0">
                <a:latin typeface="Times New Roman" panose="02020603050405020304" pitchFamily="18" charset="0"/>
                <a:cs typeface="Times New Roman" panose="02020603050405020304" pitchFamily="18" charset="0"/>
              </a:rPr>
              <a:t>The NHS App represents both a technological success and a social challenge within the UK healthcare system.</a:t>
            </a:r>
          </a:p>
          <a:p>
            <a:r>
              <a:rPr lang="en-US" sz="2200" dirty="0">
                <a:latin typeface="Times New Roman" panose="02020603050405020304" pitchFamily="18" charset="0"/>
                <a:cs typeface="Times New Roman" panose="02020603050405020304" pitchFamily="18" charset="0"/>
              </a:rPr>
              <a:t>It has streamlined healthcare services, reduced administrative burdens, and empowered patients, aligning with NHS digital transformation goals.</a:t>
            </a:r>
          </a:p>
          <a:p>
            <a:r>
              <a:rPr lang="en-US" sz="2200" dirty="0">
                <a:latin typeface="Times New Roman" panose="02020603050405020304" pitchFamily="18" charset="0"/>
                <a:cs typeface="Times New Roman" panose="02020603050405020304" pitchFamily="18" charset="0"/>
              </a:rPr>
              <a:t>However, persistent issues such as technical reliability, user readiness, and equity highlight the complexities of implementing digital change.</a:t>
            </a:r>
          </a:p>
          <a:p>
            <a:r>
              <a:rPr lang="en-US" sz="2200" dirty="0">
                <a:latin typeface="Times New Roman" panose="02020603050405020304" pitchFamily="18" charset="0"/>
                <a:cs typeface="Times New Roman" panose="02020603050405020304" pitchFamily="18" charset="0"/>
              </a:rPr>
              <a:t>According to Rogers’ Diffusion Theory, adoption may stagnate if barriers prevent engagement from late adopters.</a:t>
            </a:r>
          </a:p>
          <a:p>
            <a:r>
              <a:rPr lang="en-US" sz="2200" dirty="0">
                <a:latin typeface="Times New Roman" panose="02020603050405020304" pitchFamily="18" charset="0"/>
                <a:cs typeface="Times New Roman" panose="02020603050405020304" pitchFamily="18" charset="0"/>
              </a:rPr>
              <a:t>The app’s long-term success depends on aligning human and technical factors through policies that promote infrastructure development, workforce training, and digital inclusion.</a:t>
            </a:r>
          </a:p>
        </p:txBody>
      </p:sp>
      <p:pic>
        <p:nvPicPr>
          <p:cNvPr id="4" name="Picture 3">
            <a:extLst>
              <a:ext uri="{FF2B5EF4-FFF2-40B4-BE49-F238E27FC236}">
                <a16:creationId xmlns:a16="http://schemas.microsoft.com/office/drawing/2014/main" id="{0AAC492E-1AB4-47F5-BF22-6D059B164373}"/>
              </a:ext>
            </a:extLst>
          </p:cNvPr>
          <p:cNvPicPr>
            <a:picLocks noChangeAspect="1"/>
          </p:cNvPicPr>
          <p:nvPr/>
        </p:nvPicPr>
        <p:blipFill rotWithShape="1">
          <a:blip r:embed="rId3"/>
          <a:srcRect b="15322"/>
          <a:stretch/>
        </p:blipFill>
        <p:spPr>
          <a:xfrm>
            <a:off x="6869723" y="915570"/>
            <a:ext cx="5163400" cy="2226215"/>
          </a:xfrm>
          <a:prstGeom prst="rect">
            <a:avLst/>
          </a:prstGeom>
        </p:spPr>
      </p:pic>
      <p:pic>
        <p:nvPicPr>
          <p:cNvPr id="5" name="Picture 4">
            <a:extLst>
              <a:ext uri="{FF2B5EF4-FFF2-40B4-BE49-F238E27FC236}">
                <a16:creationId xmlns:a16="http://schemas.microsoft.com/office/drawing/2014/main" id="{53DAE077-872D-437D-A167-BABA8EA74BF3}"/>
              </a:ext>
            </a:extLst>
          </p:cNvPr>
          <p:cNvPicPr>
            <a:picLocks noChangeAspect="1"/>
          </p:cNvPicPr>
          <p:nvPr/>
        </p:nvPicPr>
        <p:blipFill>
          <a:blip r:embed="rId4"/>
          <a:stretch>
            <a:fillRect/>
          </a:stretch>
        </p:blipFill>
        <p:spPr>
          <a:xfrm>
            <a:off x="6869723" y="3313077"/>
            <a:ext cx="5121959" cy="3377674"/>
          </a:xfrm>
          <a:prstGeom prst="rect">
            <a:avLst/>
          </a:prstGeom>
        </p:spPr>
      </p:pic>
    </p:spTree>
    <p:extLst>
      <p:ext uri="{BB962C8B-B14F-4D97-AF65-F5344CB8AC3E}">
        <p14:creationId xmlns:p14="http://schemas.microsoft.com/office/powerpoint/2010/main" val="2436729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105737"/>
            <a:ext cx="7729728" cy="5438338"/>
          </a:xfrm>
          <a:solidFill>
            <a:srgbClr val="C9CFDA"/>
          </a:solidFill>
        </p:spPr>
        <p:txBody>
          <a:bodyPr>
            <a:normAutofit fontScale="92500"/>
          </a:bodyPr>
          <a:lstStyle/>
          <a:p>
            <a:r>
              <a:rPr lang="en-US" sz="2400" dirty="0"/>
              <a:t>Digital transformation is key to </a:t>
            </a:r>
            <a:r>
              <a:rPr lang="en-US" sz="2400" dirty="0" err="1"/>
              <a:t>modernising</a:t>
            </a:r>
            <a:r>
              <a:rPr lang="en-US" sz="2400" dirty="0"/>
              <a:t> healthcare by making services more efficient, accessible, and patient-centred.</a:t>
            </a:r>
          </a:p>
          <a:p>
            <a:r>
              <a:rPr lang="en-US" sz="2400" dirty="0"/>
              <a:t>The NHS App represents a major step forward, simplifying access to appointments, prescriptions, and medical records while supporting public health efforts.</a:t>
            </a:r>
          </a:p>
          <a:p>
            <a:r>
              <a:rPr lang="en-US" sz="2400" dirty="0"/>
              <a:t>Despite its success, challenges remain, including digital exclusion, uneven system integration, and workforce adaptation.</a:t>
            </a:r>
          </a:p>
          <a:p>
            <a:r>
              <a:rPr lang="en-US" sz="2400" dirty="0"/>
              <a:t>Future advancements such as artificial intelligence and personalised care tools could further enhance the app’s effectiveness and impact.</a:t>
            </a:r>
          </a:p>
          <a:p>
            <a:r>
              <a:rPr lang="en-US" sz="2400" dirty="0"/>
              <a:t>Achieving equitable benefits requires ongoing investment in digital education, inclusion strategies, and consistent long-term policy support.</a:t>
            </a:r>
          </a:p>
        </p:txBody>
      </p:sp>
    </p:spTree>
    <p:extLst>
      <p:ext uri="{BB962C8B-B14F-4D97-AF65-F5344CB8AC3E}">
        <p14:creationId xmlns:p14="http://schemas.microsoft.com/office/powerpoint/2010/main" val="1978328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a:solidFill>
            <a:srgbClr val="ABB8CF"/>
          </a:solidFill>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5" y="914400"/>
            <a:ext cx="7729729" cy="5776350"/>
          </a:xfrm>
          <a:solidFill>
            <a:srgbClr val="C9CFDA"/>
          </a:solidFill>
        </p:spPr>
        <p:txBody>
          <a:bodyPr>
            <a:normAutofit/>
          </a:bodyPr>
          <a:lstStyle/>
          <a:p>
            <a:r>
              <a:rPr lang="en-US" sz="1600" dirty="0" err="1">
                <a:latin typeface="Times New Roman" panose="02020603050405020304" pitchFamily="18" charset="0"/>
                <a:cs typeface="Times New Roman" panose="02020603050405020304" pitchFamily="18" charset="0"/>
              </a:rPr>
              <a:t>Alyafei</a:t>
            </a:r>
            <a:r>
              <a:rPr lang="en-US" sz="1600" dirty="0">
                <a:latin typeface="Times New Roman" panose="02020603050405020304" pitchFamily="18" charset="0"/>
                <a:cs typeface="Times New Roman" panose="02020603050405020304" pitchFamily="18" charset="0"/>
              </a:rPr>
              <a:t>, A. and Easton-</a:t>
            </a:r>
            <a:r>
              <a:rPr lang="en-US" sz="1600" dirty="0" err="1">
                <a:latin typeface="Times New Roman" panose="02020603050405020304" pitchFamily="18" charset="0"/>
                <a:cs typeface="Times New Roman" panose="02020603050405020304" pitchFamily="18" charset="0"/>
              </a:rPr>
              <a:t>Carr</a:t>
            </a:r>
            <a:r>
              <a:rPr lang="en-US" sz="1600" dirty="0">
                <a:latin typeface="Times New Roman" panose="02020603050405020304" pitchFamily="18" charset="0"/>
                <a:cs typeface="Times New Roman" panose="02020603050405020304" pitchFamily="18" charset="0"/>
              </a:rPr>
              <a:t>, R., (2024). The health belief model of behavior change. </a:t>
            </a:r>
            <a:r>
              <a:rPr lang="en-US" sz="1600" dirty="0" err="1">
                <a:latin typeface="Times New Roman" panose="02020603050405020304" pitchFamily="18" charset="0"/>
                <a:cs typeface="Times New Roman" panose="02020603050405020304" pitchFamily="18" charset="0"/>
              </a:rPr>
              <a:t>StatPearls</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GOV.UK. (2021). Health Disparities and health inequalities: Applying all our health. Retrieved from http://www.gov.uk/government/publications/health-disparities-and-health-inequalities-applying-all-our-health/health-disparities-and-health-inequalities-applying-all-our-health</a:t>
            </a:r>
          </a:p>
          <a:p>
            <a:r>
              <a:rPr lang="en-US" sz="1600" dirty="0">
                <a:latin typeface="Times New Roman" panose="02020603050405020304" pitchFamily="18" charset="0"/>
                <a:cs typeface="Times New Roman" panose="02020603050405020304" pitchFamily="18" charset="0"/>
              </a:rPr>
              <a:t>NHS. (2019). Retrieved from https://www.longtermplan.nhs.uk/ </a:t>
            </a:r>
          </a:p>
          <a:p>
            <a:r>
              <a:rPr lang="en-US" sz="1600" dirty="0">
                <a:latin typeface="Times New Roman" panose="02020603050405020304" pitchFamily="18" charset="0"/>
                <a:cs typeface="Times New Roman" panose="02020603050405020304" pitchFamily="18" charset="0"/>
              </a:rPr>
              <a:t>NHS. (2022). Retrieved from https://digital.nhs.uk/blog/transformation-blog/2022/how-the-nhs-app-has-helped-relieve-pressure-in-my-pharmacy-team </a:t>
            </a:r>
          </a:p>
          <a:p>
            <a:r>
              <a:rPr lang="en-US" sz="1600" dirty="0" err="1">
                <a:latin typeface="Times New Roman" panose="02020603050405020304" pitchFamily="18" charset="0"/>
                <a:cs typeface="Times New Roman" panose="02020603050405020304" pitchFamily="18" charset="0"/>
              </a:rPr>
              <a:t>Ojo</a:t>
            </a:r>
            <a:r>
              <a:rPr lang="en-US" sz="1600" dirty="0">
                <a:latin typeface="Times New Roman" panose="02020603050405020304" pitchFamily="18" charset="0"/>
                <a:cs typeface="Times New Roman" panose="02020603050405020304" pitchFamily="18" charset="0"/>
              </a:rPr>
              <a:t>, B., Feldman, R. and </a:t>
            </a:r>
            <a:r>
              <a:rPr lang="en-US" sz="1600" dirty="0" err="1">
                <a:latin typeface="Times New Roman" panose="02020603050405020304" pitchFamily="18" charset="0"/>
                <a:cs typeface="Times New Roman" panose="02020603050405020304" pitchFamily="18" charset="0"/>
              </a:rPr>
              <a:t>Rampersad</a:t>
            </a:r>
            <a:r>
              <a:rPr lang="en-US" sz="1600" dirty="0">
                <a:latin typeface="Times New Roman" panose="02020603050405020304" pitchFamily="18" charset="0"/>
                <a:cs typeface="Times New Roman" panose="02020603050405020304" pitchFamily="18" charset="0"/>
              </a:rPr>
              <a:t>, S., (2022). Lean methodology in quality improvement. Pediatric Anesthesia, 32(11), pp.1209-1215.</a:t>
            </a:r>
          </a:p>
          <a:p>
            <a:r>
              <a:rPr lang="en-US" sz="1600" dirty="0">
                <a:latin typeface="Times New Roman" panose="02020603050405020304" pitchFamily="18" charset="0"/>
                <a:cs typeface="Times New Roman" panose="02020603050405020304" pitchFamily="18" charset="0"/>
              </a:rPr>
              <a:t>Singh, S.K. and Singh, K., (2025). The Workplace Digital Divide: Addressing Skills Gaps and Employment Inequality. Journal of Interdisciplinary and Multidisciplinary Research, 11(1), pp.6035-6037. </a:t>
            </a:r>
          </a:p>
          <a:p>
            <a:r>
              <a:rPr lang="en-US" sz="1600" dirty="0">
                <a:latin typeface="Times New Roman" panose="02020603050405020304" pitchFamily="18" charset="0"/>
                <a:cs typeface="Times New Roman" panose="02020603050405020304" pitchFamily="18" charset="0"/>
              </a:rPr>
              <a:t>Stubbs, R. and Brown, M.A.R.Y., (2022). The Digital Divide: Reducing inequalities for better health. United Kingdom: Public Policy Projects.</a:t>
            </a:r>
          </a:p>
          <a:p>
            <a:r>
              <a:rPr lang="en-US" sz="1600" dirty="0">
                <a:latin typeface="Times New Roman" panose="02020603050405020304" pitchFamily="18" charset="0"/>
                <a:cs typeface="Times New Roman" panose="02020603050405020304" pitchFamily="18" charset="0"/>
              </a:rPr>
              <a:t>Yu, P., (2022). Diffusion of Innovation theory. In Implementation Science (pp. 59-61). Routledge.</a:t>
            </a:r>
          </a:p>
        </p:txBody>
      </p:sp>
    </p:spTree>
    <p:extLst>
      <p:ext uri="{BB962C8B-B14F-4D97-AF65-F5344CB8AC3E}">
        <p14:creationId xmlns:p14="http://schemas.microsoft.com/office/powerpoint/2010/main" val="9317979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9b4cd9bda050cac5be7d6407159c6314">
  <xsd:schema xmlns:xsd="http://www.w3.org/2001/XMLSchema" xmlns:xs="http://www.w3.org/2001/XMLSchema" xmlns:p="http://schemas.microsoft.com/office/2006/metadata/properties" xmlns:ns3="ad7316b1-23f1-480c-8fa6-cbf037f4db9c" targetNamespace="http://schemas.microsoft.com/office/2006/metadata/properties" ma:root="true" ma:fieldsID="bd61cf38cfe3dee12723d5bb70ec472b"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022BCB82-4B47-4B58-BD7E-9F44BCE5F4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D542EA-DD2A-4C24-8BB2-7BE1B0EC9CC7}">
  <ds:schemaRefs>
    <ds:schemaRef ds:uri="http://schemas.microsoft.com/sharepoint/v3/contenttype/forms"/>
  </ds:schemaRefs>
</ds:datastoreItem>
</file>

<file path=customXml/itemProps3.xml><?xml version="1.0" encoding="utf-8"?>
<ds:datastoreItem xmlns:ds="http://schemas.openxmlformats.org/officeDocument/2006/customXml" ds:itemID="{CE4038E3-72C4-4869-BB17-1E9C08DA0095}">
  <ds:schemaRefs>
    <ds:schemaRef ds:uri="ad7316b1-23f1-480c-8fa6-cbf037f4db9c"/>
    <ds:schemaRef ds:uri="http://schemas.microsoft.com/office/2006/documentManagement/types"/>
    <ds:schemaRef ds:uri="http://purl.org/dc/elements/1.1/"/>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TM10001115[[fn=Parcel]]</Template>
  <TotalTime>4401</TotalTime>
  <Words>2853</Words>
  <Application>Microsoft Office PowerPoint</Application>
  <PresentationFormat>Widescreen</PresentationFormat>
  <Paragraphs>99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Times New Roman</vt:lpstr>
      <vt:lpstr>Parcel</vt:lpstr>
      <vt:lpstr>Digital Transformation in the Health and Care Professions</vt:lpstr>
      <vt:lpstr>Introduction</vt:lpstr>
      <vt:lpstr>Background and Context </vt:lpstr>
      <vt:lpstr>Workforce Implications</vt:lpstr>
      <vt:lpstr>Service Delivery</vt:lpstr>
      <vt:lpstr>Patient and Service User Impacts</vt:lpstr>
      <vt:lpstr>Community and Public Health Implications</vt:lpstr>
      <vt:lpstr>Critical Evaluation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Samina Kousar (2244901)</cp:lastModifiedBy>
  <cp:revision>2</cp:revision>
  <dcterms:created xsi:type="dcterms:W3CDTF">2024-01-17T11:20:19Z</dcterms:created>
  <dcterms:modified xsi:type="dcterms:W3CDTF">2025-10-31T21:34:09Z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