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handoutMasterIdLst>
    <p:handoutMasterId r:id="rId19"/>
  </p:handoutMasterIdLst>
  <p:sldIdLst>
    <p:sldId id="256" r:id="rId2"/>
    <p:sldId id="257" r:id="rId3"/>
    <p:sldId id="258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9" r:id="rId12"/>
    <p:sldId id="284" r:id="rId13"/>
    <p:sldId id="280" r:id="rId14"/>
    <p:sldId id="281" r:id="rId15"/>
    <p:sldId id="282" r:id="rId16"/>
    <p:sldId id="278" r:id="rId17"/>
    <p:sldId id="283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16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74F4F249-0DCE-4E08-85A9-FBCDBE7D0FE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0801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3F97B-CD13-4A1E-A336-BB9CA8381A7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047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A77F7-DBCF-41D9-8188-2130EF9382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59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C52CA-DA76-4619-9AF4-363729A4D2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191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66580-B652-41C0-B892-2AD533C42C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044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57183-210A-479D-854A-DA0D8883A9A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844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22DEA-433E-49CF-AA0B-F915A5AAB5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51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CD22C-3CD9-4237-86C5-7B11F3C753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056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A0F21-BFA3-4B06-98B5-4962BE7EDDE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169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1F3B58-8143-44DC-B984-E0F80978F9B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250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538BCF-5004-41CF-81F9-B0123822B4D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382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D97B7-B646-48FB-B9C1-5602073F2A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63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D2380-CA1D-4343-AEA9-5E78C580C7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248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Research Methods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Questionnaire Design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Survey Research – The </a:t>
            </a:r>
            <a:r>
              <a:rPr lang="en-GB" sz="4000" dirty="0" smtClean="0"/>
              <a:t>Mail/ Email Questionnaire</a:t>
            </a:r>
            <a:endParaRPr lang="en-GB" sz="4000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b="1" dirty="0"/>
              <a:t>Advantages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0070C0"/>
                </a:solidFill>
              </a:rPr>
              <a:t>Low cost – </a:t>
            </a:r>
            <a:r>
              <a:rPr lang="en-GB" sz="2400" i="1" dirty="0">
                <a:solidFill>
                  <a:srgbClr val="0070C0"/>
                </a:solidFill>
              </a:rPr>
              <a:t>does not require trained staff; low cost particularly beneficial for geographically spread surveys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chemeClr val="accent3"/>
                </a:solidFill>
              </a:rPr>
              <a:t>Reduction in Biasing Error – </a:t>
            </a:r>
            <a:r>
              <a:rPr lang="en-GB" sz="2400" i="1" dirty="0">
                <a:solidFill>
                  <a:schemeClr val="accent3"/>
                </a:solidFill>
              </a:rPr>
              <a:t>reduce bias resulting from personal characteristics of interviewers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00B050"/>
                </a:solidFill>
              </a:rPr>
              <a:t>Greater Anonymity – </a:t>
            </a:r>
            <a:r>
              <a:rPr lang="en-GB" sz="2400" i="1" dirty="0">
                <a:solidFill>
                  <a:srgbClr val="00B050"/>
                </a:solidFill>
              </a:rPr>
              <a:t>useful if investigating sensitive issues – may gain a higher response rate here</a:t>
            </a: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002060"/>
                </a:solidFill>
              </a:rPr>
              <a:t>Considered Answers – </a:t>
            </a:r>
            <a:r>
              <a:rPr lang="en-GB" sz="2400" i="1" dirty="0">
                <a:solidFill>
                  <a:srgbClr val="002060"/>
                </a:solidFill>
              </a:rPr>
              <a:t>preferable when questions demand time for </a:t>
            </a:r>
            <a:r>
              <a:rPr lang="en-GB" sz="2400" i="1" dirty="0" smtClean="0">
                <a:solidFill>
                  <a:srgbClr val="002060"/>
                </a:solidFill>
              </a:rPr>
              <a:t>thought (not for street survey)</a:t>
            </a:r>
            <a:endParaRPr lang="en-GB" sz="2400" i="1" dirty="0">
              <a:solidFill>
                <a:srgbClr val="002060"/>
              </a:solidFill>
            </a:endParaRPr>
          </a:p>
          <a:p>
            <a:pPr marL="609600" indent="-609600">
              <a:lnSpc>
                <a:spcPct val="90000"/>
              </a:lnSpc>
            </a:pPr>
            <a:r>
              <a:rPr lang="en-GB" sz="2400" dirty="0">
                <a:solidFill>
                  <a:srgbClr val="C00000"/>
                </a:solidFill>
              </a:rPr>
              <a:t>Accessibility – </a:t>
            </a:r>
            <a:r>
              <a:rPr lang="en-GB" sz="2400" i="1" dirty="0">
                <a:solidFill>
                  <a:srgbClr val="C00000"/>
                </a:solidFill>
              </a:rPr>
              <a:t>permits wide geographic coverage at minimal </a:t>
            </a:r>
            <a:r>
              <a:rPr lang="en-GB" sz="2400" i="1" dirty="0" smtClean="0">
                <a:solidFill>
                  <a:srgbClr val="C00000"/>
                </a:solidFill>
              </a:rPr>
              <a:t>cost</a:t>
            </a:r>
            <a:endParaRPr lang="en-GB" sz="2400" i="1" dirty="0">
              <a:solidFill>
                <a:srgbClr val="C00000"/>
              </a:solidFill>
            </a:endParaRPr>
          </a:p>
          <a:p>
            <a:pPr marL="609600" indent="-609600">
              <a:lnSpc>
                <a:spcPct val="90000"/>
              </a:lnSpc>
            </a:pPr>
            <a:endParaRPr lang="en-GB" sz="2400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9275"/>
            <a:ext cx="8229600" cy="55816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2. Disadvantages</a:t>
            </a:r>
          </a:p>
          <a:p>
            <a:r>
              <a:rPr lang="en-GB" sz="2400" dirty="0">
                <a:solidFill>
                  <a:srgbClr val="C00000"/>
                </a:solidFill>
              </a:rPr>
              <a:t>Requires Simple Questions – </a:t>
            </a:r>
            <a:r>
              <a:rPr lang="en-GB" sz="2400" i="1" dirty="0">
                <a:solidFill>
                  <a:srgbClr val="C00000"/>
                </a:solidFill>
              </a:rPr>
              <a:t>questions comprehended solely on basis of printed material</a:t>
            </a:r>
          </a:p>
          <a:p>
            <a:r>
              <a:rPr lang="en-GB" sz="2400" dirty="0">
                <a:solidFill>
                  <a:srgbClr val="FF0000"/>
                </a:solidFill>
              </a:rPr>
              <a:t>No Opportunity for Probing – </a:t>
            </a:r>
            <a:r>
              <a:rPr lang="en-GB" sz="2400" i="1" dirty="0">
                <a:solidFill>
                  <a:srgbClr val="FF0000"/>
                </a:solidFill>
              </a:rPr>
              <a:t>answers accepted as final</a:t>
            </a:r>
          </a:p>
          <a:p>
            <a:r>
              <a:rPr lang="en-GB" sz="2400" dirty="0">
                <a:solidFill>
                  <a:srgbClr val="00B050"/>
                </a:solidFill>
              </a:rPr>
              <a:t>No Control over Completion – </a:t>
            </a:r>
            <a:r>
              <a:rPr lang="en-GB" sz="2400" i="1" dirty="0">
                <a:solidFill>
                  <a:srgbClr val="00B050"/>
                </a:solidFill>
              </a:rPr>
              <a:t>researchers have no control over respondents environment; cannot be sure correct person has completed it</a:t>
            </a:r>
          </a:p>
          <a:p>
            <a:r>
              <a:rPr lang="en-GB" sz="2400" dirty="0">
                <a:solidFill>
                  <a:srgbClr val="002060"/>
                </a:solidFill>
              </a:rPr>
              <a:t>Low Response Rate – </a:t>
            </a:r>
            <a:r>
              <a:rPr lang="en-GB" sz="2400" i="1" dirty="0">
                <a:solidFill>
                  <a:srgbClr val="002060"/>
                </a:solidFill>
              </a:rPr>
              <a:t>main disadvantage; often response rate will be 20-40% compared with personal </a:t>
            </a:r>
            <a:r>
              <a:rPr lang="en-GB" sz="2400" i="1" dirty="0" smtClean="0">
                <a:solidFill>
                  <a:srgbClr val="002060"/>
                </a:solidFill>
              </a:rPr>
              <a:t>survey </a:t>
            </a:r>
            <a:r>
              <a:rPr lang="en-GB" sz="2400" i="1" dirty="0">
                <a:solidFill>
                  <a:srgbClr val="002060"/>
                </a:solidFill>
              </a:rPr>
              <a:t>95%; respondents need to estimate effect of non response on findings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 Construction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b="1" dirty="0"/>
              <a:t>Content</a:t>
            </a:r>
          </a:p>
          <a:p>
            <a:pPr marL="609600" indent="-609600"/>
            <a:r>
              <a:rPr lang="en-GB" dirty="0">
                <a:solidFill>
                  <a:srgbClr val="FF0000"/>
                </a:solidFill>
              </a:rPr>
              <a:t>Factual questions – </a:t>
            </a:r>
            <a:r>
              <a:rPr lang="en-GB" i="1" dirty="0">
                <a:solidFill>
                  <a:srgbClr val="FF0000"/>
                </a:solidFill>
              </a:rPr>
              <a:t>background, environment, habits; respondents don’t always give accurate answers</a:t>
            </a:r>
          </a:p>
          <a:p>
            <a:pPr marL="609600" indent="-609600"/>
            <a:r>
              <a:rPr lang="en-GB" dirty="0">
                <a:solidFill>
                  <a:srgbClr val="00B050"/>
                </a:solidFill>
              </a:rPr>
              <a:t>Subjective Experiences – </a:t>
            </a:r>
            <a:r>
              <a:rPr lang="en-GB" i="1" dirty="0">
                <a:solidFill>
                  <a:srgbClr val="00B050"/>
                </a:solidFill>
              </a:rPr>
              <a:t>beliefs, attitudes, feelings and opinions; more sensitive to changes in wording, emphasis and sequence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9275"/>
            <a:ext cx="8229600" cy="55816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2. Types of Questions</a:t>
            </a:r>
          </a:p>
          <a:p>
            <a:r>
              <a:rPr lang="en-GB" dirty="0">
                <a:solidFill>
                  <a:srgbClr val="C00000"/>
                </a:solidFill>
              </a:rPr>
              <a:t>Closed-ended – </a:t>
            </a:r>
            <a:r>
              <a:rPr lang="en-GB" i="1" dirty="0">
                <a:solidFill>
                  <a:srgbClr val="C00000"/>
                </a:solidFill>
              </a:rPr>
              <a:t>respondents offered a set of answers and asked to select the one that most closely represents their views</a:t>
            </a:r>
          </a:p>
          <a:p>
            <a:r>
              <a:rPr lang="en-GB" dirty="0">
                <a:solidFill>
                  <a:srgbClr val="0070C0"/>
                </a:solidFill>
              </a:rPr>
              <a:t>Open-ended – </a:t>
            </a:r>
            <a:r>
              <a:rPr lang="en-GB" i="1" dirty="0">
                <a:solidFill>
                  <a:srgbClr val="0070C0"/>
                </a:solidFill>
              </a:rPr>
              <a:t>not followed by any specific choice; respondents do not have to comply with pre-conceived ideas and can express thoughts freely and spontaneously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76250"/>
            <a:ext cx="8229600" cy="56546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GB" sz="2800" b="1" dirty="0"/>
              <a:t>3. Question Format</a:t>
            </a:r>
          </a:p>
          <a:p>
            <a:r>
              <a:rPr lang="en-GB" sz="2800" dirty="0">
                <a:solidFill>
                  <a:srgbClr val="0070C0"/>
                </a:solidFill>
              </a:rPr>
              <a:t>Tick Box </a:t>
            </a:r>
            <a:r>
              <a:rPr lang="en-GB" sz="2800" i="1" dirty="0">
                <a:solidFill>
                  <a:srgbClr val="0070C0"/>
                </a:solidFill>
              </a:rPr>
              <a:t>e.g. marital status, age</a:t>
            </a:r>
          </a:p>
          <a:p>
            <a:r>
              <a:rPr lang="en-GB" sz="2800" dirty="0">
                <a:solidFill>
                  <a:srgbClr val="FF0000"/>
                </a:solidFill>
              </a:rPr>
              <a:t>Rating – </a:t>
            </a:r>
            <a:r>
              <a:rPr lang="en-GB" sz="2800" i="1" dirty="0">
                <a:solidFill>
                  <a:srgbClr val="FF0000"/>
                </a:solidFill>
              </a:rPr>
              <a:t>respondents asked to make a judgement usually against five categories e.g. strongly agree, agree, unsure, disagree, strongly disagree – </a:t>
            </a:r>
            <a:r>
              <a:rPr lang="en-GB" sz="2800" i="1" dirty="0" err="1">
                <a:solidFill>
                  <a:srgbClr val="FF0000"/>
                </a:solidFill>
              </a:rPr>
              <a:t>likert</a:t>
            </a:r>
            <a:r>
              <a:rPr lang="en-GB" sz="2800" i="1" dirty="0">
                <a:solidFill>
                  <a:srgbClr val="FF0000"/>
                </a:solidFill>
              </a:rPr>
              <a:t> scale used to interpret</a:t>
            </a:r>
          </a:p>
          <a:p>
            <a:r>
              <a:rPr lang="en-GB" sz="2800" dirty="0">
                <a:solidFill>
                  <a:srgbClr val="00B050"/>
                </a:solidFill>
              </a:rPr>
              <a:t>Matrix – </a:t>
            </a:r>
            <a:r>
              <a:rPr lang="en-GB" sz="2800" i="1" dirty="0">
                <a:solidFill>
                  <a:srgbClr val="00B050"/>
                </a:solidFill>
              </a:rPr>
              <a:t>used to group a few rating style questions together</a:t>
            </a:r>
          </a:p>
          <a:p>
            <a:r>
              <a:rPr lang="en-GB" sz="2800" dirty="0">
                <a:solidFill>
                  <a:srgbClr val="002060"/>
                </a:solidFill>
              </a:rPr>
              <a:t>Ranking – </a:t>
            </a:r>
            <a:r>
              <a:rPr lang="en-GB" sz="2800" i="1" dirty="0">
                <a:solidFill>
                  <a:srgbClr val="002060"/>
                </a:solidFill>
              </a:rPr>
              <a:t>used to obtain information about priorities or importance attached to a set of attitudes or objects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Avoiding Bias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buFont typeface="Wingdings" pitchFamily="2" charset="2"/>
              <a:buAutoNum type="arabicPeriod"/>
            </a:pPr>
            <a:r>
              <a:rPr lang="en-GB" b="1" dirty="0"/>
              <a:t>Wording </a:t>
            </a:r>
          </a:p>
          <a:p>
            <a:pPr marL="609600" indent="-609600">
              <a:buFont typeface="Wingdings" pitchFamily="2" charset="2"/>
              <a:buNone/>
            </a:pPr>
            <a:r>
              <a:rPr lang="en-GB" dirty="0"/>
              <a:t> -   </a:t>
            </a:r>
            <a:r>
              <a:rPr lang="en-GB" sz="2800" dirty="0">
                <a:solidFill>
                  <a:srgbClr val="C00000"/>
                </a:solidFill>
              </a:rPr>
              <a:t>Question should be worded carefully so that the meaning is understood</a:t>
            </a:r>
          </a:p>
          <a:p>
            <a:pPr marL="609600" indent="-609600">
              <a:buFontTx/>
              <a:buChar char="-"/>
            </a:pPr>
            <a:r>
              <a:rPr lang="en-GB" sz="2800" dirty="0">
                <a:solidFill>
                  <a:srgbClr val="00B050"/>
                </a:solidFill>
              </a:rPr>
              <a:t>Interviewer should use words understood by a 12 year old</a:t>
            </a:r>
          </a:p>
          <a:p>
            <a:pPr marL="609600" indent="-609600">
              <a:buFontTx/>
              <a:buChar char="-"/>
            </a:pPr>
            <a:r>
              <a:rPr lang="en-GB" sz="2800" dirty="0">
                <a:solidFill>
                  <a:srgbClr val="0070C0"/>
                </a:solidFill>
              </a:rPr>
              <a:t>Question should have the same meaning for each respondent</a:t>
            </a:r>
          </a:p>
          <a:p>
            <a:pPr marL="609600" indent="-609600">
              <a:buFontTx/>
              <a:buNone/>
            </a:pPr>
            <a:endParaRPr lang="en-GB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549275"/>
            <a:ext cx="8229600" cy="558165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2. Response Set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FF0000"/>
                </a:solidFill>
              </a:rPr>
              <a:t>Tendency to answer all questions in one direction regardless of content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002060"/>
                </a:solidFill>
              </a:rPr>
              <a:t>Avoided by changing question format or mixing topics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/>
              <a:t>3. Leading Questions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00B050"/>
                </a:solidFill>
              </a:rPr>
              <a:t>Phrased so that it appears the researcher expects a certain answer or one answer is ‘better’ than another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sz="2800" dirty="0">
                <a:solidFill>
                  <a:srgbClr val="0070C0"/>
                </a:solidFill>
              </a:rPr>
              <a:t>Avoid putting your own pre-conceptions into question wording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404813"/>
            <a:ext cx="8229600" cy="572611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dirty="0"/>
              <a:t>4. Threatening Questions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</a:rPr>
              <a:t>Questions arousing anxiety e.g. illegal or deviant or matters not usually discussed in public</a:t>
            </a:r>
          </a:p>
          <a:p>
            <a:pPr>
              <a:buFontTx/>
              <a:buChar char="-"/>
            </a:pPr>
            <a:r>
              <a:rPr lang="en-GB" sz="2800" dirty="0">
                <a:solidFill>
                  <a:srgbClr val="FF0000"/>
                </a:solidFill>
              </a:rPr>
              <a:t>For these topics open-ended questions are better – let respondents talk about the issues in their own </a:t>
            </a:r>
            <a:r>
              <a:rPr lang="en-GB" sz="2800" dirty="0" smtClean="0">
                <a:solidFill>
                  <a:srgbClr val="FF0000"/>
                </a:solidFill>
              </a:rPr>
              <a:t>words (But in most surveys these are kept to a minimum)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Other Issues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Questionnaires should not take too long to complete – street survey maximum of five minutes, preferably less</a:t>
            </a:r>
          </a:p>
          <a:p>
            <a:r>
              <a:rPr lang="en-GB" dirty="0">
                <a:solidFill>
                  <a:srgbClr val="FF0000"/>
                </a:solidFill>
              </a:rPr>
              <a:t>Personal questions should be at the end, opinions in the middle</a:t>
            </a:r>
          </a:p>
          <a:p>
            <a:r>
              <a:rPr lang="en-GB" dirty="0">
                <a:solidFill>
                  <a:srgbClr val="002060"/>
                </a:solidFill>
              </a:rPr>
              <a:t>A pilot study should be conducted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many questionnaires do I need?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2143919"/>
          <a:ext cx="8229599" cy="3200400"/>
        </p:xfrm>
        <a:graphic>
          <a:graphicData uri="http://schemas.openxmlformats.org/drawingml/2006/table">
            <a:tbl>
              <a:tblPr/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0">
                <a:tc rowSpan="2">
                  <a:txBody>
                    <a:bodyPr/>
                    <a:lstStyle/>
                    <a:p>
                      <a:r>
                        <a:rPr lang="en-GB" dirty="0"/>
                        <a:t>Population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r>
                        <a:rPr lang="en-GB"/>
                        <a:t>Margin of Error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/>
                        <a:t>Confidence Level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5%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1%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90%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95%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99%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74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218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476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176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218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286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906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215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400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4,900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264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623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100,000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8,763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660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1,000,000+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9,513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271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384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664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427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5012" y="1019175"/>
            <a:ext cx="5133975" cy="4819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5563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556792"/>
            <a:ext cx="3675236" cy="515839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1556792"/>
            <a:ext cx="4501148" cy="3891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8081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476671"/>
            <a:ext cx="4320480" cy="621669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1988840"/>
            <a:ext cx="4199486" cy="2895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7807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980728"/>
            <a:ext cx="8877743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2001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smtClean="0"/>
              <a:t>If </a:t>
            </a:r>
            <a:r>
              <a:rPr lang="en-GB" dirty="0"/>
              <a:t>you are doing quantitative or mixed methods research design a questionnaire related to your chosen research question.</a:t>
            </a:r>
          </a:p>
          <a:p>
            <a:pPr marL="109728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dirty="0"/>
              <a:t>Select either a mail questionnaire or personal survey</a:t>
            </a:r>
          </a:p>
          <a:p>
            <a:pPr lvl="0"/>
            <a:r>
              <a:rPr lang="en-GB" dirty="0"/>
              <a:t>Use a combination of factual </a:t>
            </a:r>
            <a:r>
              <a:rPr lang="en-GB" dirty="0" smtClean="0"/>
              <a:t>(age, gender, marital status etc.) and </a:t>
            </a:r>
            <a:r>
              <a:rPr lang="en-GB" dirty="0"/>
              <a:t>attitudinal questions</a:t>
            </a:r>
          </a:p>
          <a:p>
            <a:pPr lvl="0"/>
            <a:r>
              <a:rPr lang="en-GB" dirty="0"/>
              <a:t>Include a combination of </a:t>
            </a:r>
            <a:r>
              <a:rPr lang="en-GB" dirty="0" smtClean="0"/>
              <a:t>closed</a:t>
            </a:r>
            <a:r>
              <a:rPr lang="en-GB" dirty="0"/>
              <a:t>-ended </a:t>
            </a:r>
            <a:r>
              <a:rPr lang="en-GB" dirty="0" smtClean="0"/>
              <a:t>questions with a few open-ended questions.</a:t>
            </a:r>
            <a:endParaRPr lang="en-GB" dirty="0"/>
          </a:p>
          <a:p>
            <a:pPr lvl="0"/>
            <a:r>
              <a:rPr lang="en-GB" dirty="0"/>
              <a:t>Incorporate matrix style rating, ranking and tick box questions</a:t>
            </a:r>
          </a:p>
          <a:p>
            <a:pPr lvl="0"/>
            <a:r>
              <a:rPr lang="en-GB" dirty="0"/>
              <a:t>Think about the way you word questions – make sure they are not threatening or leading, and that they focus on the issue that you wish to raise</a:t>
            </a:r>
          </a:p>
          <a:p>
            <a:pPr lvl="0"/>
            <a:r>
              <a:rPr lang="en-GB" dirty="0"/>
              <a:t>If you select a mail questionnaire, prepare a cover letter; if you select a personal survey, how will you introduce the research to participants?</a:t>
            </a:r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481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340768"/>
            <a:ext cx="8229600" cy="706090"/>
          </a:xfrm>
        </p:spPr>
        <p:txBody>
          <a:bodyPr>
            <a:normAutofit/>
          </a:bodyPr>
          <a:lstStyle/>
          <a:p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2232248"/>
          </a:xfrm>
        </p:spPr>
        <p:txBody>
          <a:bodyPr>
            <a:normAutofit/>
          </a:bodyPr>
          <a:lstStyle/>
          <a:p>
            <a:r>
              <a:rPr lang="en-US" dirty="0" smtClean="0"/>
              <a:t>On a piece of A4, design a questionnaire that will ask people the questions you would liked answered about your ‘sustainable business’ context from Assignment 1.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Your could use Word to do this on your screen. You might find it easier.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1893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</TotalTime>
  <Words>616</Words>
  <Application>Microsoft Office PowerPoint</Application>
  <PresentationFormat>On-screen Show (4:3)</PresentationFormat>
  <Paragraphs>110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Tahoma</vt:lpstr>
      <vt:lpstr>Wingdings</vt:lpstr>
      <vt:lpstr>Office Theme</vt:lpstr>
      <vt:lpstr>Research Methods</vt:lpstr>
      <vt:lpstr>Survey Research – The Mail/ Email Questionnaire</vt:lpstr>
      <vt:lpstr>PowerPoint Presentation</vt:lpstr>
      <vt:lpstr>Questionnaire Construction</vt:lpstr>
      <vt:lpstr>PowerPoint Presentation</vt:lpstr>
      <vt:lpstr>PowerPoint Presentation</vt:lpstr>
      <vt:lpstr>Avoiding Bias</vt:lpstr>
      <vt:lpstr>PowerPoint Presentation</vt:lpstr>
      <vt:lpstr>PowerPoint Presentation</vt:lpstr>
      <vt:lpstr>Other Issues</vt:lpstr>
      <vt:lpstr>How many questionnaires do I need?</vt:lpstr>
      <vt:lpstr>PowerPoint Presentation</vt:lpstr>
      <vt:lpstr>Examples</vt:lpstr>
      <vt:lpstr>PowerPoint Presentation</vt:lpstr>
      <vt:lpstr>PowerPoint Presentation</vt:lpstr>
      <vt:lpstr>PowerPoint Presentation</vt:lpstr>
      <vt:lpstr>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Louise Emanuel</dc:creator>
  <cp:lastModifiedBy>Alex Bell</cp:lastModifiedBy>
  <cp:revision>32</cp:revision>
  <dcterms:created xsi:type="dcterms:W3CDTF">2006-04-30T17:30:41Z</dcterms:created>
  <dcterms:modified xsi:type="dcterms:W3CDTF">2020-02-27T09:25:00Z</dcterms:modified>
</cp:coreProperties>
</file>