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052847-8469-416B-96A8-5F7C91671319}" v="70" dt="2026-07-13T16:55:03.4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minita Comsuta" userId="8ce35154c683e9d9" providerId="LiveId" clId="{990D1DF2-2EB8-4FD7-91FA-F8A0F7643B32}"/>
    <pc:docChg chg="undo custSel addSld delSld modSld">
      <pc:chgData name="Luminita Comsuta" userId="8ce35154c683e9d9" providerId="LiveId" clId="{990D1DF2-2EB8-4FD7-91FA-F8A0F7643B32}" dt="2026-07-13T16:55:18.817" v="6534" actId="6549"/>
      <pc:docMkLst>
        <pc:docMk/>
      </pc:docMkLst>
      <pc:sldChg chg="modSp mod">
        <pc:chgData name="Luminita Comsuta" userId="8ce35154c683e9d9" providerId="LiveId" clId="{990D1DF2-2EB8-4FD7-91FA-F8A0F7643B32}" dt="2026-07-13T11:34:31.040" v="6156" actId="20577"/>
        <pc:sldMkLst>
          <pc:docMk/>
          <pc:sldMk cId="3887244849" sldId="256"/>
        </pc:sldMkLst>
        <pc:spChg chg="mod">
          <ac:chgData name="Luminita Comsuta" userId="8ce35154c683e9d9" providerId="LiveId" clId="{990D1DF2-2EB8-4FD7-91FA-F8A0F7643B32}" dt="2026-07-13T11:34:31.040" v="6156" actId="20577"/>
          <ac:spMkLst>
            <pc:docMk/>
            <pc:sldMk cId="3887244849" sldId="256"/>
            <ac:spMk id="9" creationId="{23FFD59B-1CF0-C916-B688-34E19C8C07D2}"/>
          </ac:spMkLst>
        </pc:spChg>
      </pc:sldChg>
      <pc:sldChg chg="addSp delSp modSp mod">
        <pc:chgData name="Luminita Comsuta" userId="8ce35154c683e9d9" providerId="LiveId" clId="{990D1DF2-2EB8-4FD7-91FA-F8A0F7643B32}" dt="2026-07-13T16:37:23.590" v="6504" actId="20577"/>
        <pc:sldMkLst>
          <pc:docMk/>
          <pc:sldMk cId="371633605" sldId="257"/>
        </pc:sldMkLst>
        <pc:spChg chg="mod">
          <ac:chgData name="Luminita Comsuta" userId="8ce35154c683e9d9" providerId="LiveId" clId="{990D1DF2-2EB8-4FD7-91FA-F8A0F7643B32}" dt="2026-07-13T16:37:23.590" v="6504" actId="20577"/>
          <ac:spMkLst>
            <pc:docMk/>
            <pc:sldMk cId="371633605" sldId="257"/>
            <ac:spMk id="5" creationId="{8E89D652-9D2F-3F6D-D0B2-C4C55C82A058}"/>
          </ac:spMkLst>
        </pc:spChg>
        <pc:picChg chg="add mod">
          <ac:chgData name="Luminita Comsuta" userId="8ce35154c683e9d9" providerId="LiveId" clId="{990D1DF2-2EB8-4FD7-91FA-F8A0F7643B32}" dt="2026-07-10T18:49:26.343" v="4006" actId="1076"/>
          <ac:picMkLst>
            <pc:docMk/>
            <pc:sldMk cId="371633605" sldId="257"/>
            <ac:picMk id="13" creationId="{CB567EC9-118D-A53B-1D1A-6452A2FFE649}"/>
          </ac:picMkLst>
        </pc:picChg>
      </pc:sldChg>
      <pc:sldChg chg="addSp delSp modSp mod">
        <pc:chgData name="Luminita Comsuta" userId="8ce35154c683e9d9" providerId="LiveId" clId="{990D1DF2-2EB8-4FD7-91FA-F8A0F7643B32}" dt="2026-07-13T11:39:05.186" v="6163" actId="20577"/>
        <pc:sldMkLst>
          <pc:docMk/>
          <pc:sldMk cId="2656597342" sldId="258"/>
        </pc:sldMkLst>
        <pc:spChg chg="add mod">
          <ac:chgData name="Luminita Comsuta" userId="8ce35154c683e9d9" providerId="LiveId" clId="{990D1DF2-2EB8-4FD7-91FA-F8A0F7643B32}" dt="2026-07-13T11:39:05.186" v="6163" actId="20577"/>
          <ac:spMkLst>
            <pc:docMk/>
            <pc:sldMk cId="2656597342" sldId="258"/>
            <ac:spMk id="4" creationId="{4117D208-F0A5-4A3F-FDF3-4E314FF83733}"/>
          </ac:spMkLst>
        </pc:spChg>
        <pc:picChg chg="add mod">
          <ac:chgData name="Luminita Comsuta" userId="8ce35154c683e9d9" providerId="LiveId" clId="{990D1DF2-2EB8-4FD7-91FA-F8A0F7643B32}" dt="2026-07-11T12:55:40.941" v="4535" actId="14100"/>
          <ac:picMkLst>
            <pc:docMk/>
            <pc:sldMk cId="2656597342" sldId="258"/>
            <ac:picMk id="15" creationId="{1A4E0334-26E4-4DDC-FC4D-160BA3B7CECE}"/>
          </ac:picMkLst>
        </pc:picChg>
      </pc:sldChg>
      <pc:sldChg chg="addSp modSp mod">
        <pc:chgData name="Luminita Comsuta" userId="8ce35154c683e9d9" providerId="LiveId" clId="{990D1DF2-2EB8-4FD7-91FA-F8A0F7643B32}" dt="2026-07-13T16:48:08.802" v="6520" actId="20577"/>
        <pc:sldMkLst>
          <pc:docMk/>
          <pc:sldMk cId="124515413" sldId="259"/>
        </pc:sldMkLst>
        <pc:spChg chg="add mod">
          <ac:chgData name="Luminita Comsuta" userId="8ce35154c683e9d9" providerId="LiveId" clId="{990D1DF2-2EB8-4FD7-91FA-F8A0F7643B32}" dt="2026-07-13T16:48:08.802" v="6520" actId="20577"/>
          <ac:spMkLst>
            <pc:docMk/>
            <pc:sldMk cId="124515413" sldId="259"/>
            <ac:spMk id="4" creationId="{9C6DAC79-CD0E-8CF7-A7EB-E16E2CAFC23C}"/>
          </ac:spMkLst>
        </pc:spChg>
        <pc:picChg chg="add mod">
          <ac:chgData name="Luminita Comsuta" userId="8ce35154c683e9d9" providerId="LiveId" clId="{990D1DF2-2EB8-4FD7-91FA-F8A0F7643B32}" dt="2026-07-10T17:48:25.074" v="2354" actId="1076"/>
          <ac:picMkLst>
            <pc:docMk/>
            <pc:sldMk cId="124515413" sldId="259"/>
            <ac:picMk id="5" creationId="{9C621CCB-C06A-65AE-C291-9FE25B0541FA}"/>
          </ac:picMkLst>
        </pc:picChg>
      </pc:sldChg>
      <pc:sldChg chg="addSp modSp mod">
        <pc:chgData name="Luminita Comsuta" userId="8ce35154c683e9d9" providerId="LiveId" clId="{990D1DF2-2EB8-4FD7-91FA-F8A0F7643B32}" dt="2026-07-13T11:50:22.726" v="6170" actId="20577"/>
        <pc:sldMkLst>
          <pc:docMk/>
          <pc:sldMk cId="3871311546" sldId="261"/>
        </pc:sldMkLst>
        <pc:spChg chg="add mod">
          <ac:chgData name="Luminita Comsuta" userId="8ce35154c683e9d9" providerId="LiveId" clId="{990D1DF2-2EB8-4FD7-91FA-F8A0F7643B32}" dt="2026-07-13T11:50:22.726" v="6170" actId="20577"/>
          <ac:spMkLst>
            <pc:docMk/>
            <pc:sldMk cId="3871311546" sldId="261"/>
            <ac:spMk id="4" creationId="{72BF32AA-A235-66B1-FC31-1F8FF52F7714}"/>
          </ac:spMkLst>
        </pc:spChg>
        <pc:picChg chg="add mod">
          <ac:chgData name="Luminita Comsuta" userId="8ce35154c683e9d9" providerId="LiveId" clId="{990D1DF2-2EB8-4FD7-91FA-F8A0F7643B32}" dt="2026-07-10T18:00:17.669" v="2507" actId="1076"/>
          <ac:picMkLst>
            <pc:docMk/>
            <pc:sldMk cId="3871311546" sldId="261"/>
            <ac:picMk id="5" creationId="{D5DDF106-3B70-9B6E-F073-E796F568465C}"/>
          </ac:picMkLst>
        </pc:picChg>
      </pc:sldChg>
      <pc:sldChg chg="addSp modSp mod">
        <pc:chgData name="Luminita Comsuta" userId="8ce35154c683e9d9" providerId="LiveId" clId="{990D1DF2-2EB8-4FD7-91FA-F8A0F7643B32}" dt="2026-07-13T13:31:53.696" v="6369" actId="20577"/>
        <pc:sldMkLst>
          <pc:docMk/>
          <pc:sldMk cId="1163489174" sldId="262"/>
        </pc:sldMkLst>
        <pc:spChg chg="add mod">
          <ac:chgData name="Luminita Comsuta" userId="8ce35154c683e9d9" providerId="LiveId" clId="{990D1DF2-2EB8-4FD7-91FA-F8A0F7643B32}" dt="2026-07-13T13:31:53.696" v="6369" actId="20577"/>
          <ac:spMkLst>
            <pc:docMk/>
            <pc:sldMk cId="1163489174" sldId="262"/>
            <ac:spMk id="4" creationId="{90D5395A-B719-D876-E1D7-76FF1104FBCE}"/>
          </ac:spMkLst>
        </pc:spChg>
      </pc:sldChg>
      <pc:sldChg chg="addSp delSp modSp mod">
        <pc:chgData name="Luminita Comsuta" userId="8ce35154c683e9d9" providerId="LiveId" clId="{990D1DF2-2EB8-4FD7-91FA-F8A0F7643B32}" dt="2026-07-13T16:25:00.936" v="6495" actId="6549"/>
        <pc:sldMkLst>
          <pc:docMk/>
          <pc:sldMk cId="424499428" sldId="263"/>
        </pc:sldMkLst>
        <pc:spChg chg="add mod">
          <ac:chgData name="Luminita Comsuta" userId="8ce35154c683e9d9" providerId="LiveId" clId="{990D1DF2-2EB8-4FD7-91FA-F8A0F7643B32}" dt="2026-07-13T16:25:00.936" v="6495" actId="6549"/>
          <ac:spMkLst>
            <pc:docMk/>
            <pc:sldMk cId="424499428" sldId="263"/>
            <ac:spMk id="4" creationId="{56221F76-34FA-B792-F72D-ABB297C486B9}"/>
          </ac:spMkLst>
        </pc:spChg>
        <pc:picChg chg="add mod">
          <ac:chgData name="Luminita Comsuta" userId="8ce35154c683e9d9" providerId="LiveId" clId="{990D1DF2-2EB8-4FD7-91FA-F8A0F7643B32}" dt="2026-07-11T13:36:44.701" v="5369" actId="14100"/>
          <ac:picMkLst>
            <pc:docMk/>
            <pc:sldMk cId="424499428" sldId="263"/>
            <ac:picMk id="6" creationId="{969914A8-1BA5-AECA-3376-8CE0774BF624}"/>
          </ac:picMkLst>
        </pc:picChg>
      </pc:sldChg>
      <pc:sldChg chg="addSp modSp mod">
        <pc:chgData name="Luminita Comsuta" userId="8ce35154c683e9d9" providerId="LiveId" clId="{990D1DF2-2EB8-4FD7-91FA-F8A0F7643B32}" dt="2026-07-13T16:29:50.717" v="6500" actId="20577"/>
        <pc:sldMkLst>
          <pc:docMk/>
          <pc:sldMk cId="1672547092" sldId="264"/>
        </pc:sldMkLst>
        <pc:spChg chg="add mod">
          <ac:chgData name="Luminita Comsuta" userId="8ce35154c683e9d9" providerId="LiveId" clId="{990D1DF2-2EB8-4FD7-91FA-F8A0F7643B32}" dt="2026-07-13T16:29:50.717" v="6500" actId="20577"/>
          <ac:spMkLst>
            <pc:docMk/>
            <pc:sldMk cId="1672547092" sldId="264"/>
            <ac:spMk id="4" creationId="{FA6FCAFB-1A10-28FC-28AA-1337928CA15C}"/>
          </ac:spMkLst>
        </pc:spChg>
        <pc:picChg chg="add mod">
          <ac:chgData name="Luminita Comsuta" userId="8ce35154c683e9d9" providerId="LiveId" clId="{990D1DF2-2EB8-4FD7-91FA-F8A0F7643B32}" dt="2026-07-10T18:25:08.499" v="3099" actId="14100"/>
          <ac:picMkLst>
            <pc:docMk/>
            <pc:sldMk cId="1672547092" sldId="264"/>
            <ac:picMk id="5" creationId="{9B791ED6-CBD4-4358-0032-7DC1EBFA93B1}"/>
          </ac:picMkLst>
        </pc:picChg>
      </pc:sldChg>
      <pc:sldChg chg="addSp modSp mod">
        <pc:chgData name="Luminita Comsuta" userId="8ce35154c683e9d9" providerId="LiveId" clId="{990D1DF2-2EB8-4FD7-91FA-F8A0F7643B32}" dt="2026-07-13T11:59:13.740" v="6198" actId="20577"/>
        <pc:sldMkLst>
          <pc:docMk/>
          <pc:sldMk cId="1538235748" sldId="265"/>
        </pc:sldMkLst>
        <pc:spChg chg="add mod">
          <ac:chgData name="Luminita Comsuta" userId="8ce35154c683e9d9" providerId="LiveId" clId="{990D1DF2-2EB8-4FD7-91FA-F8A0F7643B32}" dt="2026-07-13T11:59:13.740" v="6198" actId="20577"/>
          <ac:spMkLst>
            <pc:docMk/>
            <pc:sldMk cId="1538235748" sldId="265"/>
            <ac:spMk id="6" creationId="{8FBF57F9-3472-5AE9-60CD-0E110D1F5862}"/>
          </ac:spMkLst>
        </pc:spChg>
      </pc:sldChg>
      <pc:sldChg chg="addSp modSp mod">
        <pc:chgData name="Luminita Comsuta" userId="8ce35154c683e9d9" providerId="LiveId" clId="{990D1DF2-2EB8-4FD7-91FA-F8A0F7643B32}" dt="2026-07-13T12:00:47.476" v="6300" actId="20577"/>
        <pc:sldMkLst>
          <pc:docMk/>
          <pc:sldMk cId="2760817696" sldId="266"/>
        </pc:sldMkLst>
        <pc:spChg chg="add mod">
          <ac:chgData name="Luminita Comsuta" userId="8ce35154c683e9d9" providerId="LiveId" clId="{990D1DF2-2EB8-4FD7-91FA-F8A0F7643B32}" dt="2026-07-13T12:00:47.476" v="6300" actId="20577"/>
          <ac:spMkLst>
            <pc:docMk/>
            <pc:sldMk cId="2760817696" sldId="266"/>
            <ac:spMk id="5" creationId="{65BA4780-2CA1-7391-751A-D553967C309A}"/>
          </ac:spMkLst>
        </pc:spChg>
        <pc:picChg chg="add mod">
          <ac:chgData name="Luminita Comsuta" userId="8ce35154c683e9d9" providerId="LiveId" clId="{990D1DF2-2EB8-4FD7-91FA-F8A0F7643B32}" dt="2026-07-13T11:59:54.568" v="6201" actId="1076"/>
          <ac:picMkLst>
            <pc:docMk/>
            <pc:sldMk cId="2760817696" sldId="266"/>
            <ac:picMk id="9" creationId="{1ED4F055-4C92-31AB-4089-A3B5888E7E1D}"/>
          </ac:picMkLst>
        </pc:picChg>
      </pc:sldChg>
      <pc:sldChg chg="addSp delSp modSp new add del mod setBg">
        <pc:chgData name="Luminita Comsuta" userId="8ce35154c683e9d9" providerId="LiveId" clId="{990D1DF2-2EB8-4FD7-91FA-F8A0F7643B32}" dt="2026-07-13T16:10:40.938" v="6470" actId="21"/>
        <pc:sldMkLst>
          <pc:docMk/>
          <pc:sldMk cId="642684650" sldId="267"/>
        </pc:sldMkLst>
        <pc:spChg chg="add mod">
          <ac:chgData name="Luminita Comsuta" userId="8ce35154c683e9d9" providerId="LiveId" clId="{990D1DF2-2EB8-4FD7-91FA-F8A0F7643B32}" dt="2026-07-11T17:41:04.266" v="5819"/>
          <ac:spMkLst>
            <pc:docMk/>
            <pc:sldMk cId="642684650" sldId="267"/>
            <ac:spMk id="4" creationId="{A11D9D27-3516-86E1-4AEC-938F658703DA}"/>
          </ac:spMkLst>
        </pc:spChg>
        <pc:spChg chg="add">
          <ac:chgData name="Luminita Comsuta" userId="8ce35154c683e9d9" providerId="LiveId" clId="{990D1DF2-2EB8-4FD7-91FA-F8A0F7643B32}" dt="2026-07-10T15:43:55.393" v="1159" actId="26606"/>
          <ac:spMkLst>
            <pc:docMk/>
            <pc:sldMk cId="642684650" sldId="267"/>
            <ac:spMk id="8" creationId="{42A4FC2C-047E-45A5-965D-8E1E3BF09BC6}"/>
          </ac:spMkLst>
        </pc:spChg>
        <pc:spChg chg="add mod">
          <ac:chgData name="Luminita Comsuta" userId="8ce35154c683e9d9" providerId="LiveId" clId="{990D1DF2-2EB8-4FD7-91FA-F8A0F7643B32}" dt="2026-07-13T16:10:40.938" v="6470" actId="21"/>
          <ac:spMkLst>
            <pc:docMk/>
            <pc:sldMk cId="642684650" sldId="267"/>
            <ac:spMk id="10" creationId="{9D0CFE31-7858-A0D2-02B7-CE5A453F2F73}"/>
          </ac:spMkLst>
        </pc:spChg>
        <pc:picChg chg="add mod">
          <ac:chgData name="Luminita Comsuta" userId="8ce35154c683e9d9" providerId="LiveId" clId="{990D1DF2-2EB8-4FD7-91FA-F8A0F7643B32}" dt="2026-07-10T15:43:55.393" v="1159" actId="26606"/>
          <ac:picMkLst>
            <pc:docMk/>
            <pc:sldMk cId="642684650" sldId="267"/>
            <ac:picMk id="3" creationId="{EF1B0BF0-0791-7873-8B86-C5E01ECAC649}"/>
          </ac:picMkLst>
        </pc:picChg>
      </pc:sldChg>
      <pc:sldChg chg="modSp add mod">
        <pc:chgData name="Luminita Comsuta" userId="8ce35154c683e9d9" providerId="LiveId" clId="{990D1DF2-2EB8-4FD7-91FA-F8A0F7643B32}" dt="2026-07-13T16:55:18.817" v="6534" actId="6549"/>
        <pc:sldMkLst>
          <pc:docMk/>
          <pc:sldMk cId="1729424961" sldId="268"/>
        </pc:sldMkLst>
        <pc:spChg chg="mod">
          <ac:chgData name="Luminita Comsuta" userId="8ce35154c683e9d9" providerId="LiveId" clId="{990D1DF2-2EB8-4FD7-91FA-F8A0F7643B32}" dt="2026-07-13T16:55:18.817" v="6534" actId="6549"/>
          <ac:spMkLst>
            <pc:docMk/>
            <pc:sldMk cId="1729424961" sldId="268"/>
            <ac:spMk id="4" creationId="{7F6AA961-9604-A0E8-B5FF-A877EAAE9E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77CFE7-CAB7-40B9-8EB0-8F6DE583FA5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3A1C7-7663-45AC-BD50-8E1A8D4A21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94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3A1C7-7663-45AC-BD50-8E1A8D4A21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58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392E-6658-2189-3CD5-993145DE5B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E7AA88-8B0B-FF29-024B-8126D4B269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E3384-C867-2FB0-FF4E-DF14344EA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38AB5-F0F8-D6F1-F9D8-ED614EA6C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0F777-C007-2747-743C-EB0B7D897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073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FE9E7-BB54-0CE5-107D-79D25D956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E4B99-C842-21FF-0C69-FAEB8520E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CC8F7-FF4F-5D1D-C2C1-432A8712C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D4C9C-DD70-FD2F-681B-D353137A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E22E0-5A29-4D4D-6ECE-DAE32FB18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53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96B10-D368-A91C-59BC-AF8808718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8A927-47EB-9FC6-D0AB-850E54EF1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3BA69-D1F8-B66B-0B29-881F8F31F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B7B0A-BC3D-C0D6-8441-5F986AF43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9CB46-74FE-58D5-3892-92DA0F2F7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500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87C0D-74F1-7982-F55E-AD1B94D43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1B6E6-9A47-D462-F5A1-AE2717A063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66673-069E-4D39-794F-78C8671CB1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CFBE00-9AC5-4372-92C7-65EA93EFF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F40A7-C430-C7D6-1032-2D9F565A1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4E4FF2-44C7-D16A-34C8-07FC9EB37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58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57E2B-FA6F-7092-E544-E30AF5592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C9FE5F-FE1C-7B60-3DC6-CE2C6CB18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EDE02-2A7F-D0D2-F1E0-8090616776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B46D30-BB1B-B9A3-7D79-719C96F610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CAD40C-7F6B-0F40-0B0D-10EF18FDBE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A5E46B-08FE-FF60-E971-B0EB105FF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FCB772-A490-2CDA-B0E9-E472B9429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E59DB8-1495-41A5-7B42-A79083172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808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AB021-F8EF-233B-9BFB-D5FCE660E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693DC2-944B-459D-A6FC-0BB5F338F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A47168-28A7-BA23-EAF3-F6EC17B4C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620F26-DEBA-C7FD-D08B-EE0E034CB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50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330E31-BD86-C2F8-C95F-E528AC032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37BE3F-64D2-A7CD-F0FF-EE96E3921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6A9D87-3F7F-5485-8A5F-CB897F9DB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81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EB266-EA1C-6364-1FE8-EEF0A7408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730DA-C2A4-E115-BE0B-AEFB141AD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CA3C4-E98D-324E-D0BE-0A21630AB2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85EF4-BB55-132B-3644-520D43CC8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EF4B0-BEEF-EEDD-BDFB-662210E59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917C4-113E-E16B-4FA6-31C5CC9DA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66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C8D58-4C97-60D5-3D6A-F3A4D926A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C8D78B-BCDB-3A9A-13E9-8BAAEB64D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B3A92A-8F51-61F5-209D-A8DBE4151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A8B8D-1E4F-9B56-0A25-4A28E5CC7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A2984-8C2F-5A0E-6139-D2ECFE5C4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C34E47-7FA1-2924-89FE-38ADD7015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57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3822A-BA80-F570-95FC-A3A7AA8BB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F4D85F-E330-0FE7-2899-61A6BA6E51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10C53-529F-E0EE-E473-8F84E6775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43CE9-4321-46DB-D6CE-61D1C1371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99EBF-E82F-3518-54F2-E99145949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785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61C3B3-F836-C7DB-86AD-D6AB58FA00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6DCE1-5332-C310-69C2-D387C8C0F5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5430A-EFB1-4728-7665-AC7D26996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1D31F-32AE-CE07-AF20-42A86342C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F6193-C0D2-A7BD-EF21-03B67337D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23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9F0F1E-EEDE-72BF-1604-B2DF20928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810ABF-798E-B29F-4111-15FD8A9E3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A925A-6A7B-D787-701E-17CCBE036D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40E301-C598-4324-B0F7-DA3268952B96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5A75C-C68A-F977-1A9B-F6DCD28801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80000-29FC-2523-94AD-9EB9E5AEA9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5C3EA-E6C4-4DA3-ACC2-FD4BBD3F9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2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appyhealthylives.uk/integrated-care-board/resources-and-services/personalising-care-for-our-people/what-is-personalised-care-the-comprehensive-model-and-the-six-components/" TargetMode="External"/><Relationship Id="rId3" Type="http://schemas.openxmlformats.org/officeDocument/2006/relationships/hyperlink" Target="https://www.ageuk.org.uk/discover/2019/october/digital-inclusion/" TargetMode="External"/><Relationship Id="rId7" Type="http://schemas.openxmlformats.org/officeDocument/2006/relationships/hyperlink" Target="https://www.guysandstthomas.nhs.uk/news/introducing-guys-and-st-thomas-mental-health-strategy?utm_source=copilot.com" TargetMode="External"/><Relationship Id="rId12" Type="http://schemas.openxmlformats.org/officeDocument/2006/relationships/hyperlink" Target="https://www.england.nhs.uk/wp-content/uploads/2022/10/item-8-public-board-meeting-healthcare-inequalities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22/31/contents" TargetMode="External"/><Relationship Id="rId11" Type="http://schemas.openxmlformats.org/officeDocument/2006/relationships/hyperlink" Target="https://www.england.nhs.uk/publication/nhs-mental-health-implementation-plan-2019-20-2023-24/" TargetMode="External"/><Relationship Id="rId5" Type="http://schemas.openxmlformats.org/officeDocument/2006/relationships/hyperlink" Target="file:///C:\Users\lumin\Downloads\ghasemi-et-al-2024-stress-and-stress-responses-a-narrative-literature-review-from-physiological-mechanisms-to.pdf" TargetMode="External"/><Relationship Id="rId10" Type="http://schemas.openxmlformats.org/officeDocument/2006/relationships/hyperlink" Target="https://webarchive.nationalarchives.gov.uk/ukgwa/20250506042016/https:/www.longtermplan.nhs.uk/publication/nhs-long-term-plan/" TargetMode="External"/><Relationship Id="rId4" Type="http://schemas.openxmlformats.org/officeDocument/2006/relationships/hyperlink" Target="https://www.ncbi.nlm.nih.gov/books/NBK552030/?utm_source=copilot.com" TargetMode="External"/><Relationship Id="rId9" Type="http://schemas.openxmlformats.org/officeDocument/2006/relationships/hyperlink" Target="https://www.instituteofhealthequity.org/resources-reports/marmot-review-10-years-on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wellbeing/articles/ukmeasuresofnationalwellbeing/dashboard" TargetMode="External"/><Relationship Id="rId13" Type="http://schemas.openxmlformats.org/officeDocument/2006/relationships/hyperlink" Target="https://www.afro.who.int/publications/health-all-policies-framework-country-action?utm_source=copilot.com" TargetMode="External"/><Relationship Id="rId3" Type="http://schemas.openxmlformats.org/officeDocument/2006/relationships/hyperlink" Target="https://www.health.org.uk/reports-and-analysis/briefings/integrated-care-systems-what-do-they-look-like" TargetMode="External"/><Relationship Id="rId7" Type="http://schemas.openxmlformats.org/officeDocument/2006/relationships/hyperlink" Target="https://www.gov.uk/government/publications/wellbeing-in-mental-health-applying-all-our-health/wellbeing-in-mental-health-applying-all-our-health" TargetMode="External"/><Relationship Id="rId12" Type="http://schemas.openxmlformats.org/officeDocument/2006/relationships/hyperlink" Target="https://sdgs.un.org/publications/transforming-our-world-2030-agenda-sustainable-development-17981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who.int/health-topics/sustainable-development?utm_source=copilot.com#tab=tab_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digitaltechnology/?utm_source=copilot.com" TargetMode="External"/><Relationship Id="rId11" Type="http://schemas.openxmlformats.org/officeDocument/2006/relationships/hyperlink" Target="https://www.un.org/sustainabledevelopment/development-goals/?utm_source=copilot.com" TargetMode="External"/><Relationship Id="rId5" Type="http://schemas.openxmlformats.org/officeDocument/2006/relationships/hyperlink" Target="https://www.england.nhs.uk/long-read/working-in-partnership-with-people-and-communities-statutory-guidance/?utm_source=copilot.com" TargetMode="External"/><Relationship Id="rId15" Type="http://schemas.openxmlformats.org/officeDocument/2006/relationships/hyperlink" Target="https://www.who.int/news-room/questions-and-answers/item/healthy-ageing-and-functional-ability?utm_source=copilot.com" TargetMode="External"/><Relationship Id="rId10" Type="http://schemas.openxmlformats.org/officeDocument/2006/relationships/hyperlink" Target="https://www.gov.uk/government/publications/ukhsa-strategic-plan-2023-to-2026/ukhsa-strategic-plan-2023-to-2026-executive-summary#ukhsa-strategic-plan-2023-to-2026-summary" TargetMode="External"/><Relationship Id="rId4" Type="http://schemas.openxmlformats.org/officeDocument/2006/relationships/hyperlink" Target="https://www.england.nhs.uk/long-read/peer-support/" TargetMode="External"/><Relationship Id="rId9" Type="http://schemas.openxmlformats.org/officeDocument/2006/relationships/hyperlink" Target="https://www.scie.org.uk/integrated-care/prevention-in-social-care/" TargetMode="External"/><Relationship Id="rId14" Type="http://schemas.openxmlformats.org/officeDocument/2006/relationships/hyperlink" Target="https://apps.who.int/gb/ebwha/pdf_files/WHA69/A69_39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4F35A-7BF4-63A2-F4E6-5F81427444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A36A4C-D453-0C7C-F1CB-6ABDC8A8AF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338D30-8EEB-392E-FEDE-CAE6527945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6885DB-EB99-3DC6-E978-A589C12324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573" y="861788"/>
            <a:ext cx="2859272" cy="11400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FFD59B-1CF0-C916-B688-34E19C8C07D2}"/>
              </a:ext>
            </a:extLst>
          </p:cNvPr>
          <p:cNvSpPr txBox="1"/>
          <p:nvPr/>
        </p:nvSpPr>
        <p:spPr>
          <a:xfrm>
            <a:off x="1071716" y="2001840"/>
            <a:ext cx="10255045" cy="6663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800" b="1" i="0" u="none" strike="noStrike" kern="1200" cap="none" spc="0" normalizeH="0" baseline="0" noProof="0" dirty="0">
                <a:ln w="3175" cmpd="sng"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 Integration of health and wellbeing approaches</a:t>
            </a:r>
          </a:p>
          <a:p>
            <a:endParaRPr lang="en-US" sz="2800" b="1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Health, Wellbeing and Sustainable Development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(BMHP6021)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endParaRPr lang="en-GB" sz="20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Lecturer: Dr.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Itse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Olaoye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ID: 2310115 - Luminita Anamaria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Comandé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kumimoji="0" lang="en-US" sz="2800" b="1" i="0" u="none" strike="noStrike" kern="1200" cap="none" spc="0" normalizeH="0" baseline="0" noProof="0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US" sz="2800" b="1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kumimoji="0" lang="en-US" sz="2800" b="1" i="0" u="none" strike="noStrike" kern="1200" cap="none" spc="0" normalizeH="0" baseline="0" noProof="0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US" sz="2800" b="1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kumimoji="0" lang="en-US" sz="2800" b="1" i="0" u="none" strike="noStrike" kern="1200" cap="none" spc="0" normalizeH="0" baseline="0" noProof="0" dirty="0">
              <a:ln w="3175" cmpd="sng"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r>
              <a:rPr kumimoji="0" lang="en-US" sz="2800" b="1" i="0" u="none" strike="noStrike" kern="1200" cap="none" spc="0" normalizeH="0" baseline="0" noProof="0" dirty="0">
                <a:ln w="3175" cmpd="sng"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244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DCE790-A0F5-340F-32EE-80A81D63E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89D652-9D2F-3F6D-D0B2-C4C55C82A058}"/>
              </a:ext>
            </a:extLst>
          </p:cNvPr>
          <p:cNvSpPr txBox="1"/>
          <p:nvPr/>
        </p:nvSpPr>
        <p:spPr>
          <a:xfrm>
            <a:off x="812959" y="-108154"/>
            <a:ext cx="11111729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              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Key Concepts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 defTabSz="457200">
              <a:lnSpc>
                <a:spcPct val="150000"/>
              </a:lnSpc>
              <a:defRPr/>
            </a:pPr>
            <a:r>
              <a:rPr lang="en-US" sz="1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Health: 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now emphasizes functional ability, </a:t>
            </a:r>
          </a:p>
          <a:p>
            <a:pPr lvl="0" defTabSz="457200">
              <a:lnSpc>
                <a:spcPct val="150000"/>
              </a:lnSpc>
              <a:defRPr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resilience, and wellbeing (WHO, 2020).</a:t>
            </a:r>
          </a:p>
          <a:p>
            <a:pPr defTabSz="457200">
              <a:lnSpc>
                <a:spcPct val="150000"/>
              </a:lnSpc>
              <a:defRPr/>
            </a:pPr>
            <a:endParaRPr lang="en-US" sz="16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>
              <a:lnSpc>
                <a:spcPct val="150000"/>
              </a:lnSpc>
              <a:defRPr/>
            </a:pPr>
            <a:r>
              <a:rPr lang="en-US" sz="1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Includes mental, emotional, social, and </a:t>
            </a:r>
          </a:p>
          <a:p>
            <a:pPr defTabSz="457200">
              <a:lnSpc>
                <a:spcPct val="150000"/>
              </a:lnSpc>
              <a:defRPr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stability (ONS, 2026). Increasingly measured                                       </a:t>
            </a: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(2015a)</a:t>
            </a:r>
            <a:endParaRPr lang="en-US" sz="14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>
              <a:lnSpc>
                <a:spcPct val="150000"/>
              </a:lnSpc>
              <a:defRPr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quality-of-life indicators.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                                                                                                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Development: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SDG framework promotes equity, environmental protection, and long‑term system resilience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(UN, 2015b; WHO, 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).</a:t>
            </a:r>
          </a:p>
          <a:p>
            <a:pPr defTabSz="457200">
              <a:defRPr/>
            </a:pPr>
            <a:r>
              <a:rPr lang="en-US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B567EC9-118D-A53B-1D1A-6452A2FFE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036" y="-184167"/>
            <a:ext cx="5164853" cy="380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3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A80AEE-A64B-A7CC-8A71-D6A679587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B14AF6-5E1E-3414-2FAC-54243742E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17A21FF-89C7-F7D0-F2FF-D58846BC7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45930FD-C4AB-BDE3-0A96-BEB0B8CE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3F86B5F-EC54-32E0-174D-D84690081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0B5D4-2C9C-8159-9430-9D9C5AF8D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FAE2AB-C370-0A75-B62F-25B681864F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17D208-F0A5-4A3F-FDF3-4E314FF83733}"/>
              </a:ext>
            </a:extLst>
          </p:cNvPr>
          <p:cNvSpPr txBox="1"/>
          <p:nvPr/>
        </p:nvSpPr>
        <p:spPr>
          <a:xfrm>
            <a:off x="240220" y="-6849"/>
            <a:ext cx="11684467" cy="6678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Relevance in Modern Healthcare                       </a:t>
            </a: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b="1" kern="1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Growing Importance</a:t>
            </a:r>
            <a:endParaRPr lang="en-GB" sz="16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SDG 3 drives global alignment on                                                                  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health, wellbeing, and sustainability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US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faces rising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multimorbidity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geing  population and widening inequalities.                                                            Happy Healthy Lives (2019)</a:t>
            </a:r>
            <a:r>
              <a:rPr lang="en-GB" sz="14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Long Term Plan (2019) prioritises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prevention, personalised care, and integrated systems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Critical Insight</a:t>
            </a:r>
            <a:endParaRPr lang="en-GB" sz="16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Sustainable development shifts healthcare from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reactive treatment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proactive wellbeing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                  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addressing root causes like housing, poverty, and environment.</a:t>
            </a:r>
            <a:endParaRPr lang="en-GB" sz="1600" kern="1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A4E0334-26E4-4DDC-FC4D-160BA3B7C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0702" y="178869"/>
            <a:ext cx="5231769" cy="344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597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71C4A2-568D-4851-3678-36547E6A1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1F917E-D41B-9162-D929-417A8F3DE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6F729BE-6CFC-A0A8-8472-26F9C04C1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A5B51B-1254-B49E-49CB-E79059DF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CB0DF4D-EF1A-5E31-9F1A-CE40C6B1B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C6E373D-00EE-13A5-F515-8946E1A89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68F5DD-BCDA-BD02-E7F1-78634BD90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6DAC79-CD0E-8CF7-A7EB-E16E2CAFC23C}"/>
              </a:ext>
            </a:extLst>
          </p:cNvPr>
          <p:cNvSpPr txBox="1"/>
          <p:nvPr/>
        </p:nvSpPr>
        <p:spPr>
          <a:xfrm>
            <a:off x="186813" y="78658"/>
            <a:ext cx="11926529" cy="6059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Importance of Integrating Health &amp; Wellbeing Approaches</a:t>
            </a: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Integration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approaches support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holistic care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addressing </a:t>
            </a:r>
            <a:r>
              <a:rPr lang="en-GB" sz="1600" i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physical, mental, and </a:t>
            </a:r>
          </a:p>
          <a:p>
            <a:pPr>
              <a:lnSpc>
                <a:spcPct val="150000"/>
              </a:lnSpc>
            </a:pPr>
            <a:r>
              <a:rPr lang="en-GB" sz="1600" i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wellbeing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together (WHO, 2019).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 fragmentation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between services, improve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continuity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care,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strengthen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leading to better long‑term outcomes (NHS England, 2022a).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Integrated Approaches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– Health in All Policies (</a:t>
            </a:r>
            <a:r>
              <a:rPr lang="en-GB" sz="1600" b="1" dirty="0" err="1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Embeds health across sectors such as housing,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transport, education, and environment (WHO, 2014).                                                                   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Health Security Agency (2023) </a:t>
            </a:r>
            <a:r>
              <a:rPr lang="en-GB" sz="14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sz="14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Integrated Care Systems (ICS):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NHS, local authorities, and community organisations collaborate to improve population health and reduce inequalities (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Dunn et al., 2022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Advantages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More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coordinated care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better patient experience, improved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outcomes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more  efficient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England, 2023; WHO, 2016).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21CCB-C06A-65AE-C291-9FE25B0541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0342" y="182229"/>
            <a:ext cx="3644845" cy="367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15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F322F8-8F70-4367-2B42-1BCC41963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36FB64A-14D4-A5E6-DF0E-D3037AEDA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D76D7B1-29E3-73E9-0AA4-626F986C0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3C26682-30D2-50D5-0892-92E92CABC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E5484D-24BC-5482-7C88-3793A9F81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D822E43-DE49-184D-512C-B952C8A5B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06D3A6-2B4D-55FB-15DF-8F3658CAC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BF32AA-A235-66B1-FC31-1F8FF52F7714}"/>
              </a:ext>
            </a:extLst>
          </p:cNvPr>
          <p:cNvSpPr txBox="1"/>
          <p:nvPr/>
        </p:nvSpPr>
        <p:spPr>
          <a:xfrm>
            <a:off x="698090" y="-91962"/>
            <a:ext cx="11346425" cy="5901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Theoretical Perspectives                          </a:t>
            </a: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Biopsychosocial Model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applications emphasise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holistic assessment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mental health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integration, and social determinants (Bolton and Gillett, 2019).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Insight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Criticised for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inconsistent operationalisation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limited adoption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 acute care settings.                                                                                   </a:t>
            </a:r>
            <a:r>
              <a:rPr lang="en-US" sz="14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Ghasemi, F., Beversdorf, D.Q. and Herman, K. </a:t>
            </a:r>
            <a:r>
              <a:rPr lang="en-GB" sz="14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(2024)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Application in UK Care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Used in mental health, chronic disease management, social care assessments.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DDF106-3B70-9B6E-F073-E796F56846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346" y="385590"/>
            <a:ext cx="4355960" cy="37406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1311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57E731-337D-0547-CA01-2FF7E9122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C47568-2A15-1FD2-36AD-8D0723BF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4D27CE-CE1D-D1F0-87D3-79AC0A7B4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07A3C61-1EAE-B703-8D50-13D7B95FA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EEB763A-3DD5-C8AB-9378-013284451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7AEF7E17-F7F7-3A97-B857-3A8A846C4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B2D865-183E-669E-72FD-61B0BE003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D5395A-B719-D876-E1D7-76FF1104FBCE}"/>
              </a:ext>
            </a:extLst>
          </p:cNvPr>
          <p:cNvSpPr txBox="1"/>
          <p:nvPr/>
        </p:nvSpPr>
        <p:spPr>
          <a:xfrm>
            <a:off x="904568" y="118980"/>
            <a:ext cx="11210051" cy="58305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Policy &amp; Governance</a:t>
            </a: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Policies Supporting Holistic Health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Long Term Plan (2019), NHS England (2019a)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prevention, personalised care, digital health.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Care Act (2022), UK Parliament (2022)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statutory ICSs, collaboration duties.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Implementation Plan (2019–2024), NHS England (2019b)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parity of esteem.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Governance Challenges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Fragmented commissioning structures.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Short‑term funding cycles undermine sustainability.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Regulatory pressures limit innovation.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Critical Examination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Policies are progressive, but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implementation gaps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persist due to workforce shortages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inconsistent local capacity.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489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A45D26-F715-F04E-1165-2D4833651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7D8D8C-B9CA-0ACC-21C6-85D6DFC82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C7ABCB-58C5-53AD-1616-E597C23DD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84900AA-1E15-6325-BF0E-CA98814DA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51E4DC-6206-ED28-22A6-49856E395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1ED26272-A4BE-2A26-5322-05795E119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B92A41-13A3-7DC9-9E65-2D56110BB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221F76-34FA-B792-F72D-ABB297C486B9}"/>
              </a:ext>
            </a:extLst>
          </p:cNvPr>
          <p:cNvSpPr txBox="1"/>
          <p:nvPr/>
        </p:nvSpPr>
        <p:spPr>
          <a:xfrm>
            <a:off x="344129" y="186812"/>
            <a:ext cx="11847869" cy="655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Service Delivery       </a:t>
            </a:r>
            <a:endParaRPr lang="en-GB" sz="1600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Integrated Service Models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Lifestyle medicine clinics, wellness programmes.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Telehealth and remote monitoring expanding access (NHS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England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2024).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Community health initiatives addressing social determinants.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Case Example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Guy’s &amp; St Thomas’ “Health &amp; Wellbeing Clinics”: combine physical,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mental, and social support.</a:t>
            </a:r>
            <a:r>
              <a:rPr lang="en-US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(Guy’s and St Thomas’ NHS Foundation Trust, 2019)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Insight                                                                                           </a:t>
            </a:r>
            <a:r>
              <a:rPr lang="en-GB" sz="14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(2023)</a:t>
            </a:r>
            <a:r>
              <a:rPr lang="en-GB" sz="14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Digital health expands access but risks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exclusion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 older adults and low‑income groups (Age UK, 2019).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Figure 1 – biopsychosocial model of care">
            <a:extLst>
              <a:ext uri="{FF2B5EF4-FFF2-40B4-BE49-F238E27FC236}">
                <a16:creationId xmlns:a16="http://schemas.microsoft.com/office/drawing/2014/main" id="{969914A8-1BA5-AECA-3376-8CE0774BF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6264" y="504283"/>
            <a:ext cx="4154993" cy="408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99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84D7AB-FD8D-F24E-4420-914B9E9E0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E71E0D-8FC5-EDDA-A293-4E327093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25CC23F-B167-92F6-B06C-5645AECDB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FD1E8A-600A-7C53-AA70-A1203BC4C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1F7922-E960-E101-CEEA-AC20088C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9255856D-5930-477E-FA4A-9B9B42DD7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61E84-1D17-0BB9-0A08-97F0B5193B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6FCAFB-1A10-28FC-28AA-1337928CA15C}"/>
              </a:ext>
            </a:extLst>
          </p:cNvPr>
          <p:cNvSpPr txBox="1"/>
          <p:nvPr/>
        </p:nvSpPr>
        <p:spPr>
          <a:xfrm>
            <a:off x="411982" y="94506"/>
            <a:ext cx="11780016" cy="5933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Initiatives                                            </a:t>
            </a: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Healthy Lifestyle Promotion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Smoking cessation, obesity prevention, mental health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campaigns.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Environmental health initiatives (air quality, active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transport).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Campaigns reduce morbidity and improve wellbeing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(UKHSA, 2023).                                                                                    </a:t>
            </a:r>
            <a:r>
              <a:rPr lang="en-US" sz="14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Office for Health Improvement and Disparities (2021)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Behaviour change limited without addressing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structural inequalities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                                               Critical Insight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Public health must shift from individual responsibility to 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systemic change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791ED6-CBD4-4358-0032-7DC1EBFA9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267" y="364414"/>
            <a:ext cx="6055146" cy="403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547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473EF1-0EB5-EDD1-03BD-D0C082DC8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3AC8B05-AE80-C417-30F8-8B2CB8A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8768D9D-4819-5F30-5A28-4108D2156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2AB7D1E-DCBF-32F4-6FD4-1D45A6A7F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8DC19D-2D28-8983-A674-63B218A6A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EE2A042-390E-52AA-2CBC-68D15F4A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4229CF-3FD5-D5E5-3AED-43E0E7E5C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48" b="3073"/>
          <a:stretch>
            <a:fillRect/>
          </a:stretch>
        </p:blipFill>
        <p:spPr>
          <a:xfrm>
            <a:off x="0" y="1"/>
            <a:ext cx="12191999" cy="68573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BF57F9-3472-5AE9-60CD-0E110D1F5862}"/>
              </a:ext>
            </a:extLst>
          </p:cNvPr>
          <p:cNvSpPr txBox="1"/>
          <p:nvPr/>
        </p:nvSpPr>
        <p:spPr>
          <a:xfrm>
            <a:off x="2172929" y="127819"/>
            <a:ext cx="8858865" cy="5696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Equity &amp; Access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Disparities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Socioeconomic inequalities </a:t>
            </a:r>
            <a:r>
              <a:rPr lang="en-US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remain a major barrier to equitable health outcomes, as highlighted in the </a:t>
            </a:r>
            <a:r>
              <a:rPr lang="en-US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Marmot Review: 10 Years On </a:t>
            </a:r>
            <a:r>
              <a:rPr lang="en-US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(Institute of Health Equity, 2020).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Ethnic minorities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face poorer outcomes and lower access to preventive services.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Initiatives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Universal healthcare (NHS).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prescribing, community outreach.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ICS inequality strategies (NHS England, 2022).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Examination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Universal access does not guarantee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equitable outcomes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structural determinants still drive gaps.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235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A86CFD-5E53-1DEA-D575-DBEC7FE666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09" b="3034"/>
          <a:stretch>
            <a:fillRect/>
          </a:stretch>
        </p:blipFill>
        <p:spPr>
          <a:xfrm>
            <a:off x="0" y="0"/>
            <a:ext cx="12188952" cy="69484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BA4780-2CA1-7391-751A-D553967C309A}"/>
              </a:ext>
            </a:extLst>
          </p:cNvPr>
          <p:cNvSpPr txBox="1"/>
          <p:nvPr/>
        </p:nvSpPr>
        <p:spPr>
          <a:xfrm>
            <a:off x="914400" y="127819"/>
            <a:ext cx="11159613" cy="5510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</a:t>
            </a:r>
            <a:r>
              <a:rPr lang="en-GB" sz="20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                    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Integration of health, wellbeing, and sustainable development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essential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 modern UK health and social care.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Policies and models support holistic care, but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implementation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challenges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persist.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Sustainable, equitable, integrated approaches improve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outcomes, reduce costs, and strengthen long‑term system resilience.</a:t>
            </a:r>
            <a:endParaRPr lang="en-GB" sz="12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Continued investment in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prevention, collaboration,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addressing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inequalities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is critical for future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systems.                                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</a:t>
            </a:r>
            <a:r>
              <a:rPr lang="en-GB" sz="16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</a:t>
            </a:r>
            <a:r>
              <a:rPr lang="en-GB" sz="1400" kern="10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SCIE (2021)</a:t>
            </a:r>
            <a:endParaRPr lang="en-GB" sz="14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D4F055-4C92-31AB-4089-A3B5888E7E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490" y="371788"/>
            <a:ext cx="4849032" cy="484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81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1B0BF0-0791-7873-8B86-C5E01ECAC6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1D9D27-3516-86E1-4AEC-938F658703DA}"/>
              </a:ext>
            </a:extLst>
          </p:cNvPr>
          <p:cNvSpPr txBox="1"/>
          <p:nvPr/>
        </p:nvSpPr>
        <p:spPr>
          <a:xfrm>
            <a:off x="68827" y="108155"/>
            <a:ext cx="120051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0CFE31-7858-A0D2-02B7-CE5A453F2F73}"/>
              </a:ext>
            </a:extLst>
          </p:cNvPr>
          <p:cNvSpPr txBox="1"/>
          <p:nvPr/>
        </p:nvSpPr>
        <p:spPr>
          <a:xfrm>
            <a:off x="560439" y="825910"/>
            <a:ext cx="11218606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inclusion and older adults.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https://www.ageuk.org.uk/discover/2019/october/digital-inclusion/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Bolton, D. and Gillett, G.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of Health and Disease: New Philosophical and Scientific Developments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[Internet]. Cham: Palgrave Pivot.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 tooltip="www.ncbi.nlm.nih.gov"/>
              </a:rPr>
              <a:t>https://www.ncbi.nlm.nih.gov/books/NBK552030/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Ghasemi, F., Beversdorf, D.Q. and Herman, K.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Stress and stress responses: A narrative literature review from physiological mechanisms to intervention approaches. Journal of Pacific Rim Psychology,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file:///C:/Users/lumin/Downloads/ghasemi-et-al-2024-stress-and-stress-responses-a-narrative-literature-review-from-physiological-mechanisms-to.pdf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Parliment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(2022) Health and Care Act 2022, c. 31. London: The Stationery Office.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https://www.legislation.gov.uk/ukpga/2022/31/contents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(Accessed: 11 July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Guy’s and St Thomas’ NHS Foundation Trust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Introducing Guy’s and St Thomas’ mental health strategy.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 tooltip="www.guysandstthomas.nhs.uk"/>
              </a:rPr>
              <a:t>https://www.guysandstthomas.nhs.uk/news/introducing-guys-and-st-thomas-mental-health-strategy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Happy Healthy Lives (n.d.) What is personalized care? The comprehensive model and the six components.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https://www.happyhealthylives.uk/integrated-care-board/resources-and-services/personalising-care-for-our-people/what-is-personalised-care-the-comprehensive-model-and-the-six-components/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Institute of Health Equity (2020) Marmot Review: 10 Years On.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https://www.instituteofhealthequity.org/resources-reports/marmot-review-10-years-on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(2019a)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https://webarchive.nationalarchives.gov.uk/ukgwa/20250506042016/https://www.longtermplan.nhs.uk/publication/nhs-long-term-plan/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(2019b) NHS Mental Health Implementation Plan 2019/20–2023/24.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https://www.england.nhs.uk/publication/nhs-mental-health-implementation-plan-2019-20-2023-24/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(2022) Healthcare inequalities: update to the Board.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https://www.england.nhs.uk/wp-content/uploads/2022/10/item-8-public-board-meeting-healthcare-inequalities.pdf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684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A86EFF-D2B5-EDF5-DE42-09582E09D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9DB3DFC-520E-CBB4-847A-E2BFD3355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CF1C79-4E68-BCA8-C1ED-DC6F09FA9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6AA961-9604-A0E8-B5FF-A877EAAE9EED}"/>
              </a:ext>
            </a:extLst>
          </p:cNvPr>
          <p:cNvSpPr txBox="1"/>
          <p:nvPr/>
        </p:nvSpPr>
        <p:spPr>
          <a:xfrm>
            <a:off x="335902" y="1"/>
            <a:ext cx="1173811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Dunn, P., Fraser, C., Williamson, S.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H. (2022) Integrated care systems: what do they look like? London: The Health Foundation.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https://www.health.org.uk/reports-and-analysis/briefings/integrated-care-systems-what-do-they-look-like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Peer support – a holistic approach.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https://www.england.nhs.uk/long-read/peer-support/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partnership with people and communities: statutory guidance.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5" tooltip="www.england.nhs.uk"/>
              </a:rPr>
              <a:t>https://www.england.nhs.uk/long-read/working-in-partnership-with-people-and-communities-statutory-guidance/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technology.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 tooltip="www.england.nhs.uk"/>
              </a:rPr>
              <a:t>https://www.england.nhs.uk/digitaltechnology/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Office for Health Improvement and Disparities (2021)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Wellbeing in mental health: applying All Our Health - Social inequalities and mental illness.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https://www.gov.uk/government/publications/wellbeing-in-mental-health-applying-all-our-health/wellbeing-in-mental-health-applying-all-our-health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Office for National Statistics (2026)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measures of national well-being: dashboard.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Available:</a:t>
            </a:r>
            <a:r>
              <a:rPr kumimoji="0" lang="en-GB" sz="1200" b="0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https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://www.ons.gov.uk/peoplepopulationandcommunity/wellbeing/articles/ukmeasuresofnationalwellbeing/dashboard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SCIE (2021)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Prevention in social care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9"/>
              </a:rPr>
              <a:t>https://www.scie.org.uk/integrated-care/prevention-in-social-care/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Health Security Agency (2023)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UKHSA Strategic Plan 2023–2026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0"/>
              </a:rPr>
              <a:t>https://www.gov.uk/government/publications/ukhsa-strategic-plan-2023-to-2026/ukhsa-strategic-plan-2023-to-2026-executive-summary#ukhsa-strategic-plan-2023-to-2026-summary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United Nations (2015a)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Development Goals.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1" tooltip="www.un.org"/>
              </a:rPr>
              <a:t>https://www.un.org/sustainabledevelopment/development-goals/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United Nations (2015b)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Transforming our world: the 2030 Agenda for Sustainable Development.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https://sdgs.un.org/publications/transforming-our-world-2030-agenda-sustainable-development-17981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(2014)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in All Policies: framework for country action.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3" tooltip="www.afro.who.int"/>
              </a:rPr>
              <a:t>https://www.afro.who.int/publications/health-all-policies-framework-country-action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(2016) Framework on integrated, people-</a:t>
            </a: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centred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health services. Geneva: World Health Organization.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4"/>
              </a:rPr>
              <a:t>https://apps.who.int/gb/ebwha/pdf_files/WHA69/A69_39-en.pdf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(Accessed: 11 July 2026).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(2020)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Healthy ageing and functional ability.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5" tooltip="www.who.int"/>
              </a:rPr>
              <a:t>https://www.who.int/news-room/questions-and-answers/item/healthy-ageing-and-functional-ability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11 July 2026).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development.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6"/>
              </a:rPr>
              <a:t>https://www.who.int/health-topics/sustainable-development?utm_source=copilot.com#tab=tab_1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(Accessed: 11 July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4EA72E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424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6210</TotalTime>
  <Words>1899</Words>
  <Application>Microsoft Office PowerPoint</Application>
  <PresentationFormat>Widescreen</PresentationFormat>
  <Paragraphs>183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lumin</dc:creator>
  <cp:lastModifiedBy>lumin</cp:lastModifiedBy>
  <cp:revision>1</cp:revision>
  <dcterms:created xsi:type="dcterms:W3CDTF">2026-07-07T15:02:25Z</dcterms:created>
  <dcterms:modified xsi:type="dcterms:W3CDTF">2026-07-13T16:55:26Z</dcterms:modified>
</cp:coreProperties>
</file>