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00" r:id="rId1"/>
  </p:sldMasterIdLst>
  <p:notesMasterIdLst>
    <p:notesMasterId r:id="rId17"/>
  </p:notesMasterIdLst>
  <p:sldIdLst>
    <p:sldId id="256" r:id="rId2"/>
    <p:sldId id="269" r:id="rId3"/>
    <p:sldId id="257" r:id="rId4"/>
    <p:sldId id="258" r:id="rId5"/>
    <p:sldId id="259" r:id="rId6"/>
    <p:sldId id="270" r:id="rId7"/>
    <p:sldId id="260" r:id="rId8"/>
    <p:sldId id="261" r:id="rId9"/>
    <p:sldId id="262" r:id="rId10"/>
    <p:sldId id="263" r:id="rId11"/>
    <p:sldId id="264" r:id="rId12"/>
    <p:sldId id="265" r:id="rId13"/>
    <p:sldId id="271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FCF45D-5A99-4086-832F-1C1ADE8B31DD}" type="datetimeFigureOut">
              <a:rPr lang="en-US" smtClean="0"/>
              <a:t>10/21/2023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884AA1-544E-4704-A811-DF6B08CC11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052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dirty="0"/>
              <a:t>IHG Hotels &amp; Resorts (IHG) has owned the </a:t>
            </a:r>
            <a:r>
              <a:rPr lang="en-US" dirty="0" err="1"/>
              <a:t>Kimpton</a:t>
            </a:r>
            <a:r>
              <a:rPr lang="en-US" dirty="0"/>
              <a:t> Hotel &amp; Restaurant Group, LLC of San Francisco since 2015.   </a:t>
            </a:r>
          </a:p>
          <a:p>
            <a:pPr lvl="0"/>
            <a:r>
              <a:rPr lang="en-US" dirty="0"/>
              <a:t>In 2011, the company founded by Bill </a:t>
            </a:r>
            <a:r>
              <a:rPr lang="en-US" dirty="0" err="1"/>
              <a:t>Kimpton</a:t>
            </a:r>
            <a:r>
              <a:rPr lang="en-US" dirty="0"/>
              <a:t> in 1981 and led by CEO Mike </a:t>
            </a:r>
            <a:r>
              <a:rPr lang="en-US" dirty="0" err="1"/>
              <a:t>DeFrino</a:t>
            </a:r>
            <a:r>
              <a:rPr lang="en-US" dirty="0"/>
              <a:t> held the title of largest boutique hotel chain in the United States.   </a:t>
            </a:r>
          </a:p>
          <a:p>
            <a:pPr lvl="0"/>
            <a:r>
              <a:rPr lang="en-US" dirty="0"/>
              <a:t>The corporation administers a portfolio of 75 hotels with a total room capacity of 13,118.   </a:t>
            </a:r>
          </a:p>
          <a:p>
            <a:pPr lvl="0"/>
            <a:r>
              <a:rPr lang="en-US" dirty="0"/>
              <a:t>Although the majority of </a:t>
            </a:r>
            <a:r>
              <a:rPr lang="en-US" dirty="0" err="1"/>
              <a:t>Kimpton</a:t>
            </a:r>
            <a:r>
              <a:rPr lang="en-US" dirty="0"/>
              <a:t> hotels are boutique hotels, the company also opened Hotel Palomar and Hotel Monaco in 2005 as part of its commercial endeavors.   </a:t>
            </a:r>
          </a:p>
          <a:p>
            <a:pPr lvl="0"/>
            <a:r>
              <a:rPr lang="en-US" dirty="0" err="1"/>
              <a:t>Kimpton</a:t>
            </a:r>
            <a:r>
              <a:rPr lang="en-US" dirty="0"/>
              <a:t> Hotels &amp; Restaurants earned the tenth spot on Fortune magazine's 2020 list of the top 100 companies to work for due primarily to its high employee satisfaction levels (</a:t>
            </a:r>
            <a:r>
              <a:rPr lang="en-US" dirty="0" err="1"/>
              <a:t>Knittel</a:t>
            </a:r>
            <a:r>
              <a:rPr lang="en-US" dirty="0"/>
              <a:t> &amp; Stango, 2014).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84AA1-544E-4704-A811-DF6B08CC115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1121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Nature:</a:t>
            </a:r>
            <a:endParaRPr lang="en-US" dirty="0"/>
          </a:p>
          <a:p>
            <a:pPr lvl="0"/>
            <a:r>
              <a:rPr lang="en-US" dirty="0"/>
              <a:t>Local hotels, including both quaint boutique establishments and larger chain hotels, provide a variety of accommodations suitable for both leisure and business travelers (</a:t>
            </a:r>
            <a:r>
              <a:rPr lang="en-US" dirty="0" err="1"/>
              <a:t>Koerning</a:t>
            </a:r>
            <a:r>
              <a:rPr lang="en-US" dirty="0"/>
              <a:t> &amp; Boyd, 2009). </a:t>
            </a:r>
          </a:p>
          <a:p>
            <a:pPr lvl="0"/>
            <a:r>
              <a:rPr lang="en-US" dirty="0"/>
              <a:t>Community Involvement: They routinely support local businesses and attend community events. </a:t>
            </a:r>
          </a:p>
          <a:p>
            <a:pPr lvl="0"/>
            <a:r>
              <a:rPr lang="en-US" dirty="0"/>
              <a:t>Some hotels in the area may provide a variety of services, such as culinary options, conference rooms, and recreational facilities, while others may provide fewer options. </a:t>
            </a:r>
          </a:p>
          <a:p>
            <a:pPr marL="0" indent="0">
              <a:buNone/>
            </a:pPr>
            <a:r>
              <a:rPr lang="en-US" b="1" dirty="0"/>
              <a:t>Scope:</a:t>
            </a:r>
            <a:endParaRPr lang="en-US" dirty="0"/>
          </a:p>
          <a:p>
            <a:pPr lvl="0"/>
            <a:r>
              <a:rPr lang="en-US" dirty="0"/>
              <a:t>Local hotels are renowned for their personalized service and strive to create a warm and welcoming environment for visitors. </a:t>
            </a:r>
          </a:p>
          <a:p>
            <a:pPr lvl="0"/>
            <a:r>
              <a:rPr lang="en-US" dirty="0"/>
              <a:t>Frequently, the culture, history, or geography of the surrounding area is reflected in the unique allure of local hotels. </a:t>
            </a:r>
          </a:p>
          <a:p>
            <a:r>
              <a:rPr lang="en-US" dirty="0"/>
              <a:t>They can provide visitors with the opportunity to experience the region's culinary delights by emphasizing native cuisine and locally sourced ingredients (Kotler, Bowen, &amp; Makens, 2006)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84AA1-544E-4704-A811-DF6B08CC115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597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b="1" dirty="0"/>
              <a:t>Hospitality and guest service: </a:t>
            </a:r>
            <a:endParaRPr lang="en-US" dirty="0"/>
          </a:p>
          <a:p>
            <a:pPr lvl="0"/>
            <a:r>
              <a:rPr lang="en-US" dirty="0"/>
              <a:t>Hotels frequently establish partnerships with nearby attractions, restaurants, and tour operators to improve their guests' overall experience. </a:t>
            </a:r>
          </a:p>
          <a:p>
            <a:pPr lvl="0"/>
            <a:r>
              <a:rPr lang="en-US" dirty="0"/>
              <a:t>Tailored Experiences: They are able to offer customized excursions and activities to help clients explore the region. </a:t>
            </a:r>
          </a:p>
          <a:p>
            <a:pPr lvl="0"/>
            <a:r>
              <a:rPr lang="en-US" dirty="0"/>
              <a:t>To familiarize visitors with local customs and art, hotels may host cultural events, performances, and lectures. </a:t>
            </a:r>
          </a:p>
          <a:p>
            <a:pPr lvl="0"/>
            <a:r>
              <a:rPr lang="en-US" dirty="0"/>
              <a:t>Initiatives for Sustainability: Local hotels prioritize responsible tourism, which benefits both the environment and the community.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84AA1-544E-4704-A811-DF6B08CC115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4628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Nature:</a:t>
            </a:r>
            <a:endParaRPr lang="en-US" dirty="0"/>
          </a:p>
          <a:p>
            <a:pPr lvl="0"/>
            <a:r>
              <a:rPr lang="en-US" dirty="0" err="1"/>
              <a:t>Kimpton</a:t>
            </a:r>
            <a:r>
              <a:rPr lang="en-US" dirty="0"/>
              <a:t> Hotels are a collection of boutique or lifestyle hotels that offer each visitor a unique and customized experience. </a:t>
            </a:r>
          </a:p>
          <a:p>
            <a:pPr lvl="0"/>
            <a:r>
              <a:rPr lang="en-US" dirty="0"/>
              <a:t>The innovative and creative interior design of </a:t>
            </a:r>
            <a:r>
              <a:rPr lang="en-US" dirty="0" err="1"/>
              <a:t>Kimpton</a:t>
            </a:r>
            <a:r>
              <a:rPr lang="en-US" dirty="0"/>
              <a:t> hotels is renowned for its seamless integration of contemporary aesthetics and indigenous cultural influences. </a:t>
            </a:r>
          </a:p>
          <a:p>
            <a:pPr lvl="0"/>
            <a:r>
              <a:rPr lang="en-US" dirty="0"/>
              <a:t>The hotel's reputation for tolerance and LGBTQ+ hospitality attracts a diverse clientele (Lane, 2013). </a:t>
            </a:r>
          </a:p>
          <a:p>
            <a:pPr marL="0" indent="0">
              <a:buNone/>
            </a:pPr>
            <a:r>
              <a:rPr lang="en-US" b="1" dirty="0"/>
              <a:t>Scope:</a:t>
            </a:r>
            <a:endParaRPr lang="en-US" dirty="0"/>
          </a:p>
          <a:p>
            <a:pPr lvl="0"/>
            <a:r>
              <a:rPr lang="en-US" dirty="0"/>
              <a:t>Each </a:t>
            </a:r>
            <a:r>
              <a:rPr lang="en-US" dirty="0" err="1"/>
              <a:t>Kimpton</a:t>
            </a:r>
            <a:r>
              <a:rPr lang="en-US" dirty="0"/>
              <a:t> hotel has a distinctive design that emphasizes art, aesthetics, and the local culture.   It has a distinctive and memorable quality for visitors. </a:t>
            </a:r>
          </a:p>
          <a:p>
            <a:pPr lvl="0"/>
            <a:r>
              <a:rPr lang="en-US" dirty="0" err="1"/>
              <a:t>Kimpton</a:t>
            </a:r>
            <a:r>
              <a:rPr lang="en-US" dirty="0"/>
              <a:t> places a premium on personalized service, ensuring that customers are addressed by name and have their needs met. </a:t>
            </a:r>
          </a:p>
          <a:p>
            <a:pPr lvl="0"/>
            <a:r>
              <a:rPr lang="en-US" dirty="0" err="1"/>
              <a:t>Kimpton</a:t>
            </a:r>
            <a:r>
              <a:rPr lang="en-US" dirty="0"/>
              <a:t> Hotels are pet-friendly.   They offer specialized services for canines.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84AA1-544E-4704-A811-DF6B08CC115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8587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US" b="1" dirty="0"/>
              <a:t>Hospitality and guest service: </a:t>
            </a:r>
            <a:endParaRPr lang="en-US" dirty="0"/>
          </a:p>
          <a:p>
            <a:pPr lvl="0"/>
            <a:r>
              <a:rPr lang="en-US" dirty="0" err="1"/>
              <a:t>Kimpton</a:t>
            </a:r>
            <a:r>
              <a:rPr lang="en-US" dirty="0"/>
              <a:t> Hotels, located in vibrant urban centers or popular tourist areas, provide convenient proximity to a variety of activities and amenities. </a:t>
            </a:r>
          </a:p>
          <a:p>
            <a:pPr lvl="0"/>
            <a:r>
              <a:rPr lang="en-US" dirty="0" err="1"/>
              <a:t>Kimpton</a:t>
            </a:r>
            <a:r>
              <a:rPr lang="en-US" dirty="0"/>
              <a:t> Hotels provide innovative and aesthetically-minded event spaces designed specifically for weddings, conferences, and other special occasions. </a:t>
            </a:r>
          </a:p>
          <a:p>
            <a:pPr lvl="0"/>
            <a:r>
              <a:rPr lang="en-US" dirty="0" err="1"/>
              <a:t>Kimpton</a:t>
            </a:r>
            <a:r>
              <a:rPr lang="en-US" dirty="0"/>
              <a:t> collaborates with local businesses and landmarks to provide guests with authentic and unique experiences (Larsen, 2007). </a:t>
            </a:r>
          </a:p>
          <a:p>
            <a:pPr lvl="0"/>
            <a:r>
              <a:rPr lang="en-US" dirty="0"/>
              <a:t>A number of </a:t>
            </a:r>
            <a:r>
              <a:rPr lang="en-US" dirty="0" err="1"/>
              <a:t>Kimpton</a:t>
            </a:r>
            <a:r>
              <a:rPr lang="en-US" dirty="0"/>
              <a:t> hotels engage in partnerships with renowned chefs or professionals in the local culinary scene to enhance their dining options.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84AA1-544E-4704-A811-DF6B08CC115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8024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dirty="0"/>
              <a:t>Upon arrival, friendly staff members greet guests by name, creating a warm and inviting atmosphere. </a:t>
            </a:r>
          </a:p>
          <a:p>
            <a:pPr lvl="0"/>
            <a:r>
              <a:rPr lang="en-US" sz="1200" dirty="0"/>
              <a:t>The staff greets guests with warmth, creating a reassuring environment reminiscent of home. </a:t>
            </a:r>
          </a:p>
          <a:p>
            <a:pPr lvl="0"/>
            <a:r>
              <a:rPr lang="en-US" sz="1200" dirty="0"/>
              <a:t>A complimentary beverage, such as wine or a specialty cocktail, can be offered to visitors in order to enhance their relaxation experience. </a:t>
            </a:r>
          </a:p>
          <a:p>
            <a:pPr lvl="0"/>
            <a:r>
              <a:rPr lang="en-US" sz="1200" dirty="0"/>
              <a:t>Guests can obtain luggage assistance to ensure a hassle-free and convenient arrival.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84AA1-544E-4704-A811-DF6B08CC115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8858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The </a:t>
            </a:r>
            <a:r>
              <a:rPr lang="en-US" b="1" dirty="0" err="1"/>
              <a:t>Kimpton</a:t>
            </a:r>
            <a:r>
              <a:rPr lang="en-US" b="1" dirty="0"/>
              <a:t> Hotel:</a:t>
            </a:r>
            <a:endParaRPr lang="en-US" dirty="0"/>
          </a:p>
          <a:p>
            <a:pPr lvl="0"/>
            <a:r>
              <a:rPr lang="en-US" dirty="0" err="1"/>
              <a:t>Kimpton</a:t>
            </a:r>
            <a:r>
              <a:rPr lang="en-US" dirty="0"/>
              <a:t> is a well-known boutique hotel chain lauded for its individualized service.   The collection features innovative and sophisticated designs (Larson &amp; </a:t>
            </a:r>
            <a:r>
              <a:rPr lang="en-US" dirty="0" err="1"/>
              <a:t>Poudyal</a:t>
            </a:r>
            <a:r>
              <a:rPr lang="en-US" dirty="0"/>
              <a:t>, 2012 ). </a:t>
            </a:r>
          </a:p>
          <a:p>
            <a:pPr lvl="0"/>
            <a:r>
              <a:rPr lang="en-US" dirty="0" err="1"/>
              <a:t>Kimpton</a:t>
            </a:r>
            <a:r>
              <a:rPr lang="en-US" dirty="0"/>
              <a:t> is renowned for its personalized and attentive service to visitors. </a:t>
            </a:r>
          </a:p>
          <a:p>
            <a:pPr lvl="0"/>
            <a:r>
              <a:rPr lang="en-US" dirty="0" err="1"/>
              <a:t>Kimpton</a:t>
            </a:r>
            <a:r>
              <a:rPr lang="en-US" dirty="0"/>
              <a:t> actively collaborates with local businesses and strives to promote and exhibit native culture within its hotel properties. </a:t>
            </a:r>
          </a:p>
          <a:p>
            <a:pPr marL="0" indent="0">
              <a:buNone/>
            </a:pPr>
            <a:r>
              <a:rPr lang="en-US" b="1" dirty="0"/>
              <a:t>The Raffles Hotels </a:t>
            </a:r>
            <a:endParaRPr lang="en-US" dirty="0"/>
          </a:p>
          <a:p>
            <a:pPr lvl="0"/>
            <a:r>
              <a:rPr lang="en-US" dirty="0"/>
              <a:t>Raffles is a prestigious hotel brand renowned for its enduring traditions and opulence.   There are numerous landmarks and historical properties. </a:t>
            </a:r>
          </a:p>
          <a:p>
            <a:pPr lvl="0"/>
            <a:r>
              <a:rPr lang="en-US" dirty="0"/>
              <a:t>Raffles hotels are renowned for their refined and timeless atmosphere. </a:t>
            </a:r>
          </a:p>
          <a:p>
            <a:r>
              <a:rPr lang="en-US" dirty="0"/>
              <a:t>Raffles Hotels are strategically located in renowned and prestigious locales throughout the globe, frequently in cultural and historical enclaves (Lee, Scott, &amp; Kim, 2008)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84AA1-544E-4704-A811-DF6B08CC115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5592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Kimpton</a:t>
            </a:r>
            <a:r>
              <a:rPr lang="en-US" dirty="0"/>
              <a:t> Hotels is well-known for its uniqueness, inclusiveness, and interior design, providing guests with an exceptional experience.   Due to its upscale appearance, delectable cuisine, and individualized service, the brand has garnered popularity among a wide range of consumers. The infrastructure for tourism prioritizes community involvement, local partnerships, and sustainable practices in order to provide visitors with a meaningful and unforgettable experience (</a:t>
            </a:r>
            <a:r>
              <a:rPr lang="en-US" dirty="0" err="1"/>
              <a:t>Magnini</a:t>
            </a:r>
            <a:r>
              <a:rPr lang="en-US" dirty="0"/>
              <a:t>, Honeycutt, &amp; Cross, 2008).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884AA1-544E-4704-A811-DF6B08CC115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777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83284890-85D2-4D7B-8EF5-15A9C1DB8F42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45720" tIns="45720" rIns="45720" bIns="45720" rtlCol="0" anchor="ctr">
            <a:normAutofit/>
          </a:bodyPr>
          <a:lstStyle>
            <a:lvl1pPr>
              <a:defRPr lang="en-US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01983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225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822A4-8DA6-4447-9B1F-C5DB58435268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20865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519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7879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26480" y="1717879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FontTx/>
              <a:buNone/>
              <a:defRPr lang="en-US" sz="2000" b="0" kern="1200" spc="10" baseline="0" dirty="0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89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697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982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8187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130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291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903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96969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rgbClr val="777777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1968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2B62BAB-D299-4FB7-A0C6-87A24EC392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dirty="0"/>
              <a:t>BY: </a:t>
            </a:r>
            <a:r>
              <a:rPr lang="en-US" dirty="0" err="1"/>
              <a:t>Ionel</a:t>
            </a:r>
            <a:r>
              <a:rPr lang="en-US" dirty="0"/>
              <a:t> </a:t>
            </a:r>
            <a:r>
              <a:rPr lang="en-US" dirty="0" err="1"/>
              <a:t>Babache</a:t>
            </a:r>
            <a:r>
              <a:rPr lang="en-US" dirty="0"/>
              <a:t>:</a:t>
            </a:r>
          </a:p>
          <a:p>
            <a:pPr algn="ctr"/>
            <a:r>
              <a:rPr lang="en-US" dirty="0"/>
              <a:t>ID:2241659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6FEB39B-CC45-4AA6-AECE-6305639672A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1261872" y="1927164"/>
            <a:ext cx="8568371" cy="2416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lang="en-US" sz="4800" dirty="0"/>
              <a:t>Hospitality and guest services</a:t>
            </a:r>
            <a:br>
              <a:rPr lang="en-US" sz="4800" dirty="0"/>
            </a:br>
            <a:r>
              <a:rPr lang="en-US" sz="3200" i="1" dirty="0"/>
              <a:t>Module code: BMIH4003</a:t>
            </a:r>
            <a:br>
              <a:rPr lang="en-US" sz="3200" dirty="0"/>
            </a:br>
            <a:r>
              <a:rPr lang="en-US" sz="3200" i="1" dirty="0"/>
              <a:t>Module tutor: Deborah Ann Lloyd</a:t>
            </a:r>
            <a:endParaRPr kumimoji="0" lang="en-US" altLang="en-US" sz="4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4358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7621F-2111-4E35-A608-91A72A6CA1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627" y="2463658"/>
            <a:ext cx="3631169" cy="1714056"/>
          </a:xfrm>
        </p:spPr>
        <p:txBody>
          <a:bodyPr>
            <a:normAutofit/>
          </a:bodyPr>
          <a:lstStyle/>
          <a:p>
            <a:pPr algn="ctr"/>
            <a:r>
              <a:rPr lang="en-US" sz="5400" dirty="0" err="1"/>
              <a:t>Kimpton</a:t>
            </a:r>
            <a:br>
              <a:rPr lang="en-US" sz="5400" dirty="0"/>
            </a:br>
            <a:r>
              <a:rPr lang="en-US" sz="5400" dirty="0"/>
              <a:t>Hotel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577503-D417-4522-ADA7-8A30BE0A79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9138" y="1244697"/>
            <a:ext cx="7036165" cy="470345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F2C5E6E-6CA2-4C83-9C59-F80A4BFF8074}"/>
              </a:ext>
            </a:extLst>
          </p:cNvPr>
          <p:cNvSpPr/>
          <p:nvPr/>
        </p:nvSpPr>
        <p:spPr>
          <a:xfrm>
            <a:off x="6986668" y="6167838"/>
            <a:ext cx="15872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Popbee</a:t>
            </a:r>
            <a:r>
              <a:rPr lang="en-US" dirty="0"/>
              <a:t>, 2023</a:t>
            </a:r>
          </a:p>
        </p:txBody>
      </p:sp>
    </p:spTree>
    <p:extLst>
      <p:ext uri="{BB962C8B-B14F-4D97-AF65-F5344CB8AC3E}">
        <p14:creationId xmlns:p14="http://schemas.microsoft.com/office/powerpoint/2010/main" val="3414483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98122-32B2-4AF5-8D78-B3A6AAC83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26B86-6C5F-4164-B32D-01F5C71AC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2140903"/>
            <a:ext cx="8595360" cy="4351337"/>
          </a:xfrm>
        </p:spPr>
        <p:txBody>
          <a:bodyPr/>
          <a:lstStyle/>
          <a:p>
            <a:r>
              <a:rPr lang="en-US" dirty="0"/>
              <a:t>Introduction</a:t>
            </a:r>
          </a:p>
          <a:p>
            <a:r>
              <a:rPr lang="en-US" dirty="0"/>
              <a:t>The clientele of </a:t>
            </a:r>
            <a:r>
              <a:rPr lang="en-US" dirty="0" err="1"/>
              <a:t>Kimpton</a:t>
            </a:r>
            <a:r>
              <a:rPr lang="en-US" dirty="0"/>
              <a:t> Hotel</a:t>
            </a:r>
          </a:p>
          <a:p>
            <a:r>
              <a:rPr lang="en-US" dirty="0"/>
              <a:t> The Nature, Scope, and tourist facilities of alternative hotel</a:t>
            </a:r>
          </a:p>
          <a:p>
            <a:r>
              <a:rPr lang="en-US" dirty="0" err="1"/>
              <a:t>Kimpton</a:t>
            </a:r>
            <a:r>
              <a:rPr lang="en-US" dirty="0"/>
              <a:t> Hotel: Nature, Scope, and tourist facilities	</a:t>
            </a:r>
          </a:p>
          <a:p>
            <a:r>
              <a:rPr lang="en-US" dirty="0"/>
              <a:t>The </a:t>
            </a:r>
            <a:r>
              <a:rPr lang="en-US" dirty="0" err="1"/>
              <a:t>Kimpton</a:t>
            </a:r>
            <a:r>
              <a:rPr lang="en-US" dirty="0"/>
              <a:t> Hotel's Reception	</a:t>
            </a:r>
          </a:p>
          <a:p>
            <a:r>
              <a:rPr lang="en-US" dirty="0"/>
              <a:t>Contrast Between the </a:t>
            </a:r>
            <a:r>
              <a:rPr lang="en-US" dirty="0" err="1"/>
              <a:t>Kimpton</a:t>
            </a:r>
            <a:r>
              <a:rPr lang="en-US" dirty="0"/>
              <a:t> Hotel and The Raffles Hotel</a:t>
            </a:r>
          </a:p>
          <a:p>
            <a:r>
              <a:rPr lang="en-US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677647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881EA-05D0-4757-84E7-4258F7963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A72C6-258C-4ABF-B855-348D7A8326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832" y="2306445"/>
            <a:ext cx="6068355" cy="378805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IHG owns </a:t>
            </a:r>
            <a:r>
              <a:rPr lang="en-US" sz="2000" dirty="0" err="1"/>
              <a:t>Kimpton</a:t>
            </a:r>
            <a:r>
              <a:rPr lang="en-US" sz="2000" dirty="0"/>
              <a:t> since 2015.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Largest US boutique chain in 2011.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75 hotels, 13,118 rooms.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Boutique focus, Hotel Palomar, Hotel Monaco.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Top 10 workplace in Fortune 2020 (</a:t>
            </a:r>
            <a:r>
              <a:rPr lang="en-US" sz="2000" dirty="0" err="1"/>
              <a:t>Knittel</a:t>
            </a:r>
            <a:r>
              <a:rPr lang="en-US" sz="2000" dirty="0"/>
              <a:t> &amp; Stango, 2014).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C9943E-4C71-4940-B8BB-50FC57EF90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6692" y="1275024"/>
            <a:ext cx="4143375" cy="50577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4BA1DD5-E407-440C-A099-4D9E6DC20DC5}"/>
              </a:ext>
            </a:extLst>
          </p:cNvPr>
          <p:cNvSpPr/>
          <p:nvPr/>
        </p:nvSpPr>
        <p:spPr>
          <a:xfrm>
            <a:off x="7655859" y="525201"/>
            <a:ext cx="1620957" cy="4630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(Group, 1994)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6526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F8213-C727-45D1-919B-3502B866D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306" y="348005"/>
            <a:ext cx="9692640" cy="1325562"/>
          </a:xfrm>
        </p:spPr>
        <p:txBody>
          <a:bodyPr/>
          <a:lstStyle/>
          <a:p>
            <a:r>
              <a:rPr lang="en-US" b="1" dirty="0"/>
              <a:t>The clientele of </a:t>
            </a:r>
            <a:r>
              <a:rPr lang="en-US" b="1" dirty="0" err="1"/>
              <a:t>Kimpton</a:t>
            </a:r>
            <a:r>
              <a:rPr lang="en-US" b="1" dirty="0"/>
              <a:t> Hotel: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09B46-913D-476F-893E-A127A0655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6626" y="2106671"/>
            <a:ext cx="4331060" cy="4351337"/>
          </a:xfrm>
        </p:spPr>
        <p:txBody>
          <a:bodyPr>
            <a:normAutofit/>
          </a:bodyPr>
          <a:lstStyle/>
          <a:p>
            <a:pPr lvl="0"/>
            <a:r>
              <a:rPr lang="en-US" sz="2300" dirty="0"/>
              <a:t>Residents on vacation </a:t>
            </a:r>
          </a:p>
          <a:p>
            <a:pPr lvl="0"/>
            <a:r>
              <a:rPr lang="en-US" sz="2300" dirty="0"/>
              <a:t>Aficionados of other cultures and customs </a:t>
            </a:r>
          </a:p>
          <a:p>
            <a:pPr lvl="0"/>
            <a:r>
              <a:rPr lang="en-US" sz="2300" dirty="0"/>
              <a:t>Fans of wine and other beverages </a:t>
            </a:r>
          </a:p>
          <a:p>
            <a:pPr lvl="0"/>
            <a:r>
              <a:rPr lang="en-US" sz="2300" dirty="0"/>
              <a:t>Business </a:t>
            </a:r>
            <a:r>
              <a:rPr lang="en-US" sz="2300" dirty="0" err="1"/>
              <a:t>Travellers</a:t>
            </a:r>
            <a:endParaRPr lang="en-US" sz="2300" dirty="0"/>
          </a:p>
          <a:p>
            <a:pPr lvl="0"/>
            <a:r>
              <a:rPr lang="en-US" sz="2300" dirty="0"/>
              <a:t>Institutions devoted to academic and investigative endeavors </a:t>
            </a:r>
          </a:p>
          <a:p>
            <a:endParaRPr lang="en-US" sz="2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4DABA5-30AF-4B34-A367-2BDF3976CF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306" y="1743572"/>
            <a:ext cx="4181475" cy="448627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F47CFDA-5AF8-4098-A699-383E82C0A293}"/>
              </a:ext>
            </a:extLst>
          </p:cNvPr>
          <p:cNvSpPr/>
          <p:nvPr/>
        </p:nvSpPr>
        <p:spPr>
          <a:xfrm>
            <a:off x="2216550" y="6356106"/>
            <a:ext cx="120898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</a:rPr>
              <a:t>(FINE, 1994)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918799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BB5A3-DDBC-4EE0-9635-15F9ADB4F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Job Role of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06D60-D040-47DB-8E64-80F2190B4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2026588"/>
            <a:ext cx="8595360" cy="3955761"/>
          </a:xfrm>
        </p:spPr>
        <p:txBody>
          <a:bodyPr>
            <a:normAutofit/>
          </a:bodyPr>
          <a:lstStyle/>
          <a:p>
            <a:r>
              <a:rPr lang="en-US" sz="2000" dirty="0"/>
              <a:t>Exceptional service.</a:t>
            </a:r>
          </a:p>
          <a:p>
            <a:r>
              <a:rPr lang="en-US" sz="2000" dirty="0"/>
              <a:t>Manage reservations.</a:t>
            </a:r>
          </a:p>
          <a:p>
            <a:r>
              <a:rPr lang="en-US" sz="2000" dirty="0"/>
              <a:t>Keep lobby clean.</a:t>
            </a:r>
          </a:p>
          <a:p>
            <a:r>
              <a:rPr lang="en-US" sz="2000" dirty="0"/>
              <a:t>Courteous guest greetings.</a:t>
            </a:r>
          </a:p>
          <a:p>
            <a:r>
              <a:rPr lang="en-US" sz="2000" dirty="0"/>
              <a:t>Prompt resolution of inquiries.</a:t>
            </a:r>
          </a:p>
          <a:p>
            <a:r>
              <a:rPr lang="en-US" sz="2000" dirty="0"/>
              <a:t>Share info on amenities.</a:t>
            </a:r>
          </a:p>
          <a:p>
            <a:r>
              <a:rPr lang="en-US" sz="2000" dirty="0"/>
              <a:t>Efficient check-ins and check-outs.</a:t>
            </a:r>
          </a:p>
          <a:p>
            <a:r>
              <a:rPr lang="en-US" sz="2000" dirty="0"/>
              <a:t>Diligent safety protocols.</a:t>
            </a:r>
          </a:p>
        </p:txBody>
      </p:sp>
    </p:spTree>
    <p:extLst>
      <p:ext uri="{BB962C8B-B14F-4D97-AF65-F5344CB8AC3E}">
        <p14:creationId xmlns:p14="http://schemas.microsoft.com/office/powerpoint/2010/main" val="3183739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373C2-47C3-430D-87D0-CD3F53470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255" y="494837"/>
            <a:ext cx="9692640" cy="1325562"/>
          </a:xfrm>
        </p:spPr>
        <p:txBody>
          <a:bodyPr>
            <a:normAutofit/>
          </a:bodyPr>
          <a:lstStyle/>
          <a:p>
            <a:r>
              <a:rPr lang="en-US" b="1" dirty="0"/>
              <a:t>The Nature, Scope, and tourist facilities of alternative hotels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82274-721B-4D4A-BCBE-9EEB2C670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255" y="1953088"/>
            <a:ext cx="9977258" cy="453915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Nature</a:t>
            </a:r>
            <a:r>
              <a:rPr lang="en-US" dirty="0"/>
              <a:t>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Various accommodations.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Leisure, business travelers.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Community involvement.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Range of services.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Scope</a:t>
            </a:r>
            <a:r>
              <a:rPr lang="en-US" dirty="0"/>
              <a:t>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Personalized, welcoming service.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Local culture reflected.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Emphasis on native cuisine.</a:t>
            </a:r>
          </a:p>
        </p:txBody>
      </p:sp>
    </p:spTree>
    <p:extLst>
      <p:ext uri="{BB962C8B-B14F-4D97-AF65-F5344CB8AC3E}">
        <p14:creationId xmlns:p14="http://schemas.microsoft.com/office/powerpoint/2010/main" val="2627939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3406E-F4E3-468C-9FB3-B9008E946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88" y="-31516"/>
            <a:ext cx="9692640" cy="1325562"/>
          </a:xfrm>
        </p:spPr>
        <p:txBody>
          <a:bodyPr/>
          <a:lstStyle/>
          <a:p>
            <a:r>
              <a:rPr lang="en-US" dirty="0"/>
              <a:t>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E3CC3-0E95-47F1-B889-12DC8DBD6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988" y="1444395"/>
            <a:ext cx="10136524" cy="2583402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Partnerships with attractions.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Customized excursions.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Cultural events and art.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/>
              <a:t>Sustainability initiatives.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5ABCF2-474E-4F3E-83DA-1E83D94B1DA9}"/>
              </a:ext>
            </a:extLst>
          </p:cNvPr>
          <p:cNvSpPr/>
          <p:nvPr/>
        </p:nvSpPr>
        <p:spPr>
          <a:xfrm rot="5400000">
            <a:off x="10245823" y="5364160"/>
            <a:ext cx="141737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</a:rPr>
              <a:t>(Michael, 2023)</a:t>
            </a:r>
            <a:endParaRPr lang="en-US" sz="14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AECE8FE-E133-45DE-B55C-70EEDFB9FA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4308" y="4178144"/>
            <a:ext cx="4974593" cy="23224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B8257BB-957B-48CF-898D-A81D8792DB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988" y="4178145"/>
            <a:ext cx="4636702" cy="2322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873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56EF9-6C67-44D4-97F6-73986AAED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2076" y="163299"/>
            <a:ext cx="8593798" cy="1325562"/>
          </a:xfrm>
        </p:spPr>
        <p:txBody>
          <a:bodyPr>
            <a:normAutofit/>
          </a:bodyPr>
          <a:lstStyle/>
          <a:p>
            <a:r>
              <a:rPr lang="en-US" sz="3500" b="1" dirty="0" err="1"/>
              <a:t>Kimpton</a:t>
            </a:r>
            <a:r>
              <a:rPr lang="en-US" sz="3500" b="1" dirty="0"/>
              <a:t> Hotel: Nature, Scope, and tourist facilities</a:t>
            </a:r>
            <a:endParaRPr lang="en-US" sz="3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3232B-EC5E-40BB-BFA3-BB40269C2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6788" y="1637805"/>
            <a:ext cx="8171524" cy="472079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b="1" dirty="0"/>
              <a:t>Nature</a:t>
            </a:r>
            <a:r>
              <a:rPr lang="en-US" sz="2000" dirty="0"/>
              <a:t>:</a:t>
            </a:r>
          </a:p>
          <a:p>
            <a:pPr marL="274320" lvl="1" indent="0">
              <a:lnSpc>
                <a:spcPct val="150000"/>
              </a:lnSpc>
              <a:buNone/>
            </a:pPr>
            <a:r>
              <a:rPr lang="en-US" sz="1800" dirty="0"/>
              <a:t>Unique, customized experience.</a:t>
            </a:r>
          </a:p>
          <a:p>
            <a:pPr marL="274320" lvl="1" indent="0">
              <a:lnSpc>
                <a:spcPct val="150000"/>
              </a:lnSpc>
              <a:buNone/>
            </a:pPr>
            <a:r>
              <a:rPr lang="en-US" sz="1800" dirty="0"/>
              <a:t>Creative design, cultural influences.</a:t>
            </a:r>
          </a:p>
          <a:p>
            <a:pPr marL="274320" lvl="1" indent="0">
              <a:lnSpc>
                <a:spcPct val="150000"/>
              </a:lnSpc>
              <a:buNone/>
            </a:pPr>
            <a:r>
              <a:rPr lang="en-US" sz="1800" dirty="0"/>
              <a:t>LGBTQ+ friendly.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b="1" dirty="0"/>
              <a:t>Scope</a:t>
            </a:r>
            <a:r>
              <a:rPr lang="en-US" sz="2000" dirty="0"/>
              <a:t>:</a:t>
            </a:r>
          </a:p>
          <a:p>
            <a:pPr marL="274320" lvl="1" indent="0">
              <a:lnSpc>
                <a:spcPct val="150000"/>
              </a:lnSpc>
              <a:buNone/>
            </a:pPr>
            <a:r>
              <a:rPr lang="en-US" sz="1800" dirty="0"/>
              <a:t>Distinctive design.</a:t>
            </a:r>
          </a:p>
          <a:p>
            <a:pPr marL="274320" lvl="1" indent="0">
              <a:lnSpc>
                <a:spcPct val="150000"/>
              </a:lnSpc>
              <a:buNone/>
            </a:pPr>
            <a:r>
              <a:rPr lang="en-US" sz="1800" dirty="0"/>
              <a:t>Personalized service.</a:t>
            </a:r>
          </a:p>
          <a:p>
            <a:pPr marL="274320" lvl="1" indent="0">
              <a:lnSpc>
                <a:spcPct val="150000"/>
              </a:lnSpc>
              <a:buNone/>
            </a:pPr>
            <a:r>
              <a:rPr lang="en-US" sz="1800" dirty="0"/>
              <a:t>Pet-friendly, specialized for dogs.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FAE828-C489-45D2-ABB0-C89C9404BD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019" y="1048021"/>
            <a:ext cx="2191112" cy="531057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5536E58-2405-49BF-961A-49DB6787EACE}"/>
              </a:ext>
            </a:extLst>
          </p:cNvPr>
          <p:cNvSpPr/>
          <p:nvPr/>
        </p:nvSpPr>
        <p:spPr>
          <a:xfrm>
            <a:off x="918532" y="475015"/>
            <a:ext cx="115608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(Adrian, 2019)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589259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8CF32-D16C-4E34-8425-E4FF0F4A8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111" y="380852"/>
            <a:ext cx="9692640" cy="1325562"/>
          </a:xfrm>
        </p:spPr>
        <p:txBody>
          <a:bodyPr/>
          <a:lstStyle/>
          <a:p>
            <a:r>
              <a:rPr lang="en-US" dirty="0"/>
              <a:t>Continued….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5AD08-750A-4461-B56D-2ECA090730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111" y="2410950"/>
            <a:ext cx="5840264" cy="2832938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Convenient proximity.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Event spaces for weddings, conferences.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Collaborations with local businesses.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Partnerships with renowned chefs.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146D38-1E9D-4B83-BD13-EB83F849E6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236" y="1914673"/>
            <a:ext cx="3772177" cy="383857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F2CB5BC-2A36-4057-956D-8CB7DE07E1F6}"/>
              </a:ext>
            </a:extLst>
          </p:cNvPr>
          <p:cNvSpPr/>
          <p:nvPr/>
        </p:nvSpPr>
        <p:spPr>
          <a:xfrm>
            <a:off x="8084582" y="5907634"/>
            <a:ext cx="143821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</a:rPr>
              <a:t> (Nicolas, 2007)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93616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5FCC3-42E7-4C85-9B2F-1D10BE865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680" y="0"/>
            <a:ext cx="9692640" cy="1325562"/>
          </a:xfrm>
        </p:spPr>
        <p:txBody>
          <a:bodyPr/>
          <a:lstStyle/>
          <a:p>
            <a:r>
              <a:rPr lang="en-US" b="1" dirty="0"/>
              <a:t>The </a:t>
            </a:r>
            <a:r>
              <a:rPr lang="en-US" b="1" dirty="0" err="1"/>
              <a:t>Kimpton</a:t>
            </a:r>
            <a:r>
              <a:rPr lang="en-US" b="1" dirty="0"/>
              <a:t> Hotel's Reception 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65DDD-32EC-4C59-BA13-6F5D897F5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4578" y="2477812"/>
            <a:ext cx="5476279" cy="2919155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Friendly staff, greeted by name.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Warm, inviting atmosphere.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Complimentary beverages.</a:t>
            </a:r>
          </a:p>
          <a:p>
            <a:pPr lvl="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Luggage assistance available.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4EC091-2823-4698-B5BA-19F08BC369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497" y="1487447"/>
            <a:ext cx="3871681" cy="470132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81D9DE0-B69B-4826-813F-04675880C328}"/>
              </a:ext>
            </a:extLst>
          </p:cNvPr>
          <p:cNvSpPr/>
          <p:nvPr/>
        </p:nvSpPr>
        <p:spPr>
          <a:xfrm>
            <a:off x="2212856" y="6179885"/>
            <a:ext cx="18004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(Nicolas, 2007)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4A9EAC-D1DB-44CD-A4B0-E5AA9EE3D019}"/>
              </a:ext>
            </a:extLst>
          </p:cNvPr>
          <p:cNvSpPr/>
          <p:nvPr/>
        </p:nvSpPr>
        <p:spPr>
          <a:xfrm>
            <a:off x="2212856" y="6364551"/>
            <a:ext cx="1410964" cy="2923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00" dirty="0">
                <a:latin typeface="Arial" panose="020B0604020202020204" pitchFamily="34" charset="0"/>
                <a:ea typeface="Calibri" panose="020F0502020204030204" pitchFamily="34" charset="0"/>
              </a:rPr>
              <a:t> (Booking, 1996)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600557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110F6-11F3-402F-88BB-D89CE4647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Contrast Between the </a:t>
            </a:r>
            <a:r>
              <a:rPr lang="en-US" b="1" dirty="0" err="1"/>
              <a:t>Kimpton</a:t>
            </a:r>
            <a:r>
              <a:rPr lang="en-US" b="1" dirty="0"/>
              <a:t> Hotel and The Raffles Hotel: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ABF38-41CB-4AAE-8926-A2CD8F98C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128" y="2312725"/>
            <a:ext cx="5110800" cy="3013204"/>
          </a:xfrm>
        </p:spPr>
        <p:txBody>
          <a:bodyPr>
            <a:normAutofit fontScale="92500" lnSpcReduction="20000"/>
          </a:bodyPr>
          <a:lstStyle/>
          <a:p>
            <a:pPr marL="274320" lvl="1" indent="0">
              <a:lnSpc>
                <a:spcPct val="200000"/>
              </a:lnSpc>
              <a:buNone/>
            </a:pPr>
            <a:r>
              <a:rPr lang="en-US" sz="2000" b="1" dirty="0" err="1"/>
              <a:t>Kimpton</a:t>
            </a:r>
            <a:r>
              <a:rPr lang="en-US" sz="2000" b="1" dirty="0"/>
              <a:t> Hotel: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Boutique, individualized service.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Innovative, sophisticated design.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Personalized, attentive service.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Collaboration with local businesses.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EF7866-EDC3-4FC9-8EF8-14B17A249D61}"/>
              </a:ext>
            </a:extLst>
          </p:cNvPr>
          <p:cNvSpPr/>
          <p:nvPr/>
        </p:nvSpPr>
        <p:spPr>
          <a:xfrm>
            <a:off x="5590623" y="2234668"/>
            <a:ext cx="5541818" cy="307148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74320" lvl="1" indent="0">
              <a:lnSpc>
                <a:spcPct val="200000"/>
              </a:lnSpc>
              <a:buNone/>
            </a:pPr>
            <a:r>
              <a:rPr lang="en-US" sz="2000" b="1" dirty="0"/>
              <a:t>Raffles Hotels: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Prestigious, enduring traditions.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Landmarks, historical properties.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Refined, timeless atmosphere.</a:t>
            </a:r>
          </a:p>
          <a:p>
            <a:pPr lvl="1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000" dirty="0"/>
              <a:t>Strategic, renowned locations.</a:t>
            </a:r>
          </a:p>
        </p:txBody>
      </p:sp>
    </p:spTree>
    <p:extLst>
      <p:ext uri="{BB962C8B-B14F-4D97-AF65-F5344CB8AC3E}">
        <p14:creationId xmlns:p14="http://schemas.microsoft.com/office/powerpoint/2010/main" val="1774866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859D8-FF4B-4898-A69D-EA011D3EE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265" y="448696"/>
            <a:ext cx="4973857" cy="995914"/>
          </a:xfrm>
        </p:spPr>
        <p:txBody>
          <a:bodyPr>
            <a:normAutofit fontScale="90000"/>
          </a:bodyPr>
          <a:lstStyle/>
          <a:p>
            <a:r>
              <a:rPr lang="en-US" dirty="0"/>
              <a:t>Clients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3187B-738F-45D4-A362-51E78B48E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931052"/>
            <a:ext cx="8595360" cy="39557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1. Local charm in a unique boutique setting.</a:t>
            </a:r>
          </a:p>
          <a:p>
            <a:pPr marL="0" indent="0">
              <a:buNone/>
            </a:pPr>
            <a:r>
              <a:rPr lang="en-US" sz="2000" dirty="0"/>
              <a:t>2. Unforgettable, customized guest interactions.</a:t>
            </a:r>
          </a:p>
          <a:p>
            <a:pPr marL="0" indent="0">
              <a:buNone/>
            </a:pPr>
            <a:r>
              <a:rPr lang="en-US" sz="2000" dirty="0"/>
              <a:t>3. Stylish, </a:t>
            </a:r>
            <a:r>
              <a:rPr lang="en-US" sz="2000" dirty="0" err="1"/>
              <a:t>cosy</a:t>
            </a:r>
            <a:r>
              <a:rPr lang="en-US" sz="2000" dirty="0"/>
              <a:t> room decor.</a:t>
            </a:r>
          </a:p>
          <a:p>
            <a:pPr marL="0" indent="0">
              <a:buNone/>
            </a:pPr>
            <a:r>
              <a:rPr lang="en-US" sz="2000" dirty="0"/>
              <a:t>4. On-site dining and entertainment.</a:t>
            </a:r>
          </a:p>
          <a:p>
            <a:pPr marL="0" indent="0">
              <a:buNone/>
            </a:pPr>
            <a:r>
              <a:rPr lang="en-US" sz="2000" dirty="0"/>
              <a:t>5. Environmentally-conscious practices.</a:t>
            </a:r>
          </a:p>
          <a:p>
            <a:pPr marL="0" indent="0">
              <a:buNone/>
            </a:pPr>
            <a:r>
              <a:rPr lang="en-US" sz="2000" dirty="0"/>
              <a:t>6. Swiftly address guest issues.</a:t>
            </a:r>
          </a:p>
          <a:p>
            <a:pPr marL="0" indent="0">
              <a:buNone/>
            </a:pPr>
            <a:r>
              <a:rPr lang="en-US" sz="2000" dirty="0"/>
              <a:t>7. Focus on local culture and exploration.</a:t>
            </a:r>
          </a:p>
          <a:p>
            <a:pPr marL="0" indent="0">
              <a:buNone/>
            </a:pPr>
            <a:r>
              <a:rPr lang="en-US" sz="2000" dirty="0"/>
              <a:t>8. Reliable quality and meticulous attention.</a:t>
            </a:r>
          </a:p>
        </p:txBody>
      </p:sp>
    </p:spTree>
    <p:extLst>
      <p:ext uri="{BB962C8B-B14F-4D97-AF65-F5344CB8AC3E}">
        <p14:creationId xmlns:p14="http://schemas.microsoft.com/office/powerpoint/2010/main" val="155153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47CB1-2AED-4B41-B42D-C5C32584C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664" y="463348"/>
            <a:ext cx="3736932" cy="748245"/>
          </a:xfrm>
        </p:spPr>
        <p:txBody>
          <a:bodyPr>
            <a:normAutofit/>
          </a:bodyPr>
          <a:lstStyle/>
          <a:p>
            <a:r>
              <a:rPr lang="en-US" b="1" dirty="0"/>
              <a:t>Conclusion: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AFD98-1416-4C89-BB5F-F7D6CB58F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2997" y="1311971"/>
            <a:ext cx="3736932" cy="230058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Unique, inclusive, design.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Upscale, delectable cuisine.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Community involvement.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Sustainable practices.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Exceptional experience.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ACE9F0-97E4-441A-A752-AF98826DD4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6054" y="3684890"/>
            <a:ext cx="6699359" cy="28073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3FF8CF2-9BDC-46F6-A28D-F4DB7418BE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9293" y="3688354"/>
            <a:ext cx="2418400" cy="277789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D2B766B-7857-451F-BAD7-15203B903C39}"/>
              </a:ext>
            </a:extLst>
          </p:cNvPr>
          <p:cNvSpPr/>
          <p:nvPr/>
        </p:nvSpPr>
        <p:spPr>
          <a:xfrm rot="16200000">
            <a:off x="193278" y="5064255"/>
            <a:ext cx="145745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 sz="1400" dirty="0" err="1">
                <a:latin typeface="Arial" panose="020B0604020202020204" pitchFamily="34" charset="0"/>
                <a:ea typeface="Calibri" panose="020F0502020204030204" pitchFamily="34" charset="0"/>
              </a:rPr>
              <a:t>Kimpton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</a:rPr>
              <a:t>, 2018)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682096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315E1-ABA1-4261-8E10-73C174900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049" y="348005"/>
            <a:ext cx="9692640" cy="1325562"/>
          </a:xfrm>
        </p:spPr>
        <p:txBody>
          <a:bodyPr/>
          <a:lstStyle/>
          <a:p>
            <a:r>
              <a:rPr lang="en-US" altLang="en-US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7FD0585-3B87-4DAD-87EB-8327441C6A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55985" y="1462842"/>
            <a:ext cx="9659704" cy="4908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52352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Adrian, E. S. (2019).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IHG Introduces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Hotels &amp; Restaurants to Asia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Super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trave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\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lme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https://supertravelme.com/hotels/ihg-introduces-kimpton-hotels-restaurants-asia/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Booking, c. (1996).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Hotel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Eventi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 IHG Hotel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Booking.com: https://www.booking.com/hotel/us/eventi-a-kimpton.en-gb.html?aid=356980&amp;label=gog235jc-1DCAso7AFCEGV2ZW50aS1hLWtpbXB0b25IM1gDaLUBiAEBmAEJuAEXyAEM2AED6AEBiAIBqAIDuALc5rKpBsACAdICJDM0N2M3ZTU4LTc2MTMtNDJlNy05NjQ3LTY4ODUyMWE0YzI0MdgCBOACAQ&amp;sid=f9706b219ad5f22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FINE, D. G. (1994).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Brand Revolution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FINE : https://www.wearefine.com/work/how-great-hotel-brands-stay-ahead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Group, F. D. (1994).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Hotels Brand Website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FINE: https://www.wearefine.com/work/kimpton-hotels-website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(2018).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Hotel Wilshire | Miracle Mile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kimptonhotels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https://www.ihg.com/kimptonhotels/hotels/us/en/hotel-wilshire-los-angeles-ca/laxwm/hoteldetail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Knittel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 R., &amp; Stango, V. (2014). Celebrity endorsements, firm value, and reputation risk: evidence from the tiger woods scandal. 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Science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21-37.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Koerning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&amp; Boyd, T. (2009). To catch a tiger or let him go: the match-up effect and athlete endorsers for sport and non-sport brands.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Sport Marketing Quarterly,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25-37.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Kotler, P., Bowen, J., &amp; Makens, J. (2006).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for hospitality and tourism. 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New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JerseyAmerika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Pearson Educational International.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Lane, C. (2013). Tastemakers in the "fine-dining" restaurant industry: The attribution of aesthetic and economic value by gastronomic guides. 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Poetics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342-365.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Larsen, S. (2007). Aspects of a psychology of the tourist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experienceAspects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a psychology of the tourist experience.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Scandinavian Journal of Hospitality and Tourism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7-18.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Larson, L., &amp;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Poudyal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 (2012 ). Developing sustainable tourism through adaptive response management: a case study of Machu Picchu, Peru.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Sustainable Tourism,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917-938. 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Lee, S., Scott, D., &amp; Kim, H. (2008). Celebrity fan involvement and destination perceptions. 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Annals of Tourism Research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809-832.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Magnini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V. P., Honeycutt, E., &amp; Cross, A. (2008). . Self-expression and play: Can religious tourism be hedonistic? Tourism Recreation Research, In Press.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Magnini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V. Understanding the use of celebrity endorsers for hospitality firms. 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vacation marketing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57-69. 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Michael, P. (2023).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Back Bar USA Announces Partnership With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Boutique Hotels &amp; Restaurants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Food &amp; Beverage Magazine: https://www.fb101.com/back-bar-usa-announces-partnership-kimpton-boutique-hotels-restaurants/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Nicolas. (2007).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Kimpton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Hotel Palomar Los Angeles Beverly Hills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Flyer Talk: https://www.flyertalk.com/forum/33859643-post13.html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6650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B4B30"/>
      </a:accent2>
      <a:accent3>
        <a:srgbClr val="B5AE53"/>
      </a:accent3>
      <a:accent4>
        <a:srgbClr val="6F6A7A"/>
      </a:accent4>
      <a:accent5>
        <a:srgbClr val="E8B54D"/>
      </a:accent5>
      <a:accent6>
        <a:srgbClr val="8A7952"/>
      </a:accent6>
      <a:hlink>
        <a:srgbClr val="9F9F0B"/>
      </a:hlink>
      <a:folHlink>
        <a:srgbClr val="B2B2B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3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866257B-E5CE-4C43-9210-F2DE76BE10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217</TotalTime>
  <Words>1942</Words>
  <Application>Microsoft Office PowerPoint</Application>
  <PresentationFormat>Widescreen</PresentationFormat>
  <Paragraphs>171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Calibri Light</vt:lpstr>
      <vt:lpstr>Century Schoolbook</vt:lpstr>
      <vt:lpstr>Times New Roman</vt:lpstr>
      <vt:lpstr>Wingdings</vt:lpstr>
      <vt:lpstr>Wingdings 2</vt:lpstr>
      <vt:lpstr>View</vt:lpstr>
      <vt:lpstr>Hospitality and guest services Module code: BMIH4003 Module tutor: Deborah Ann Lloyd</vt:lpstr>
      <vt:lpstr>Kimpton Hotel</vt:lpstr>
      <vt:lpstr>Table of Contents</vt:lpstr>
      <vt:lpstr>Introduction</vt:lpstr>
      <vt:lpstr>The clientele of Kimpton Hotel:</vt:lpstr>
      <vt:lpstr>Job Role of Guest Services</vt:lpstr>
      <vt:lpstr>The Nature, Scope, and tourist facilities of alternative hotels </vt:lpstr>
      <vt:lpstr>Continued…</vt:lpstr>
      <vt:lpstr>Kimpton Hotel: Nature, Scope, and tourist facilities</vt:lpstr>
      <vt:lpstr>Continued….</vt:lpstr>
      <vt:lpstr>The Kimpton Hotel's Reception  </vt:lpstr>
      <vt:lpstr>Contrast Between the Kimpton Hotel and The Raffles Hotel:</vt:lpstr>
      <vt:lpstr>Clients Expectations</vt:lpstr>
      <vt:lpstr>Conclusion: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</dc:title>
  <dc:creator>Acme Gamers</dc:creator>
  <cp:lastModifiedBy>Anu</cp:lastModifiedBy>
  <cp:revision>25</cp:revision>
  <dcterms:created xsi:type="dcterms:W3CDTF">2023-10-16T03:19:40Z</dcterms:created>
  <dcterms:modified xsi:type="dcterms:W3CDTF">2023-10-21T09:44:34Z</dcterms:modified>
</cp:coreProperties>
</file>