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15C86-B112-4470-B5EF-26D48970DDF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F1B82511-DE4C-44D8-ADB1-76D2D3774D4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73EDE962-A247-468D-B865-9D7262716022}"/>
              </a:ext>
            </a:extLst>
          </p:cNvPr>
          <p:cNvSpPr txBox="1">
            <a:spLocks noGrp="1"/>
          </p:cNvSpPr>
          <p:nvPr>
            <p:ph type="dt" sz="half" idx="7"/>
          </p:nvPr>
        </p:nvSpPr>
        <p:spPr/>
        <p:txBody>
          <a:bodyPr/>
          <a:lstStyle>
            <a:lvl1pPr>
              <a:defRPr/>
            </a:lvl1pPr>
          </a:lstStyle>
          <a:p>
            <a:pPr lvl="0"/>
            <a:fld id="{D5632E80-ACD7-47B6-9D48-0FA76F0C9BF2}" type="datetime1">
              <a:rPr lang="en-GB"/>
              <a:pPr lvl="0"/>
              <a:t>01/10/2026</a:t>
            </a:fld>
            <a:endParaRPr lang="en-GB"/>
          </a:p>
        </p:txBody>
      </p:sp>
      <p:sp>
        <p:nvSpPr>
          <p:cNvPr id="5" name="Footer Placeholder 4">
            <a:extLst>
              <a:ext uri="{FF2B5EF4-FFF2-40B4-BE49-F238E27FC236}">
                <a16:creationId xmlns:a16="http://schemas.microsoft.com/office/drawing/2014/main" id="{B0C62719-9F9C-4886-BA2F-51627D6B589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222B8A6-1885-47D9-A25E-B70D092D553C}"/>
              </a:ext>
            </a:extLst>
          </p:cNvPr>
          <p:cNvSpPr txBox="1">
            <a:spLocks noGrp="1"/>
          </p:cNvSpPr>
          <p:nvPr>
            <p:ph type="sldNum" sz="quarter" idx="8"/>
          </p:nvPr>
        </p:nvSpPr>
        <p:spPr/>
        <p:txBody>
          <a:bodyPr/>
          <a:lstStyle>
            <a:lvl1pPr>
              <a:defRPr/>
            </a:lvl1pPr>
          </a:lstStyle>
          <a:p>
            <a:pPr lvl="0"/>
            <a:fld id="{D8927CA6-09C8-4E27-BD6A-2C9A3A4856C1}" type="slidenum">
              <a:t>‹#›</a:t>
            </a:fld>
            <a:endParaRPr lang="en-GB"/>
          </a:p>
        </p:txBody>
      </p:sp>
    </p:spTree>
    <p:extLst>
      <p:ext uri="{BB962C8B-B14F-4D97-AF65-F5344CB8AC3E}">
        <p14:creationId xmlns:p14="http://schemas.microsoft.com/office/powerpoint/2010/main" val="358353834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9BC8A-0527-4F30-803D-006A6A7EE08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DABDFC8-40B2-4789-9673-81BC6B0F062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5B411B-7074-4DD3-AEF8-A8B68A95CD22}"/>
              </a:ext>
            </a:extLst>
          </p:cNvPr>
          <p:cNvSpPr txBox="1">
            <a:spLocks noGrp="1"/>
          </p:cNvSpPr>
          <p:nvPr>
            <p:ph type="dt" sz="half" idx="7"/>
          </p:nvPr>
        </p:nvSpPr>
        <p:spPr/>
        <p:txBody>
          <a:bodyPr/>
          <a:lstStyle>
            <a:lvl1pPr>
              <a:defRPr/>
            </a:lvl1pPr>
          </a:lstStyle>
          <a:p>
            <a:pPr lvl="0"/>
            <a:fld id="{18AD7A6C-9B15-4B03-BE59-9C7F1C267035}" type="datetime1">
              <a:rPr lang="en-GB"/>
              <a:pPr lvl="0"/>
              <a:t>01/10/2026</a:t>
            </a:fld>
            <a:endParaRPr lang="en-GB"/>
          </a:p>
        </p:txBody>
      </p:sp>
      <p:sp>
        <p:nvSpPr>
          <p:cNvPr id="5" name="Footer Placeholder 4">
            <a:extLst>
              <a:ext uri="{FF2B5EF4-FFF2-40B4-BE49-F238E27FC236}">
                <a16:creationId xmlns:a16="http://schemas.microsoft.com/office/drawing/2014/main" id="{475804F0-4181-4E25-8612-238142B40AA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D04685A-E388-4C29-9322-5E142F0E34D3}"/>
              </a:ext>
            </a:extLst>
          </p:cNvPr>
          <p:cNvSpPr txBox="1">
            <a:spLocks noGrp="1"/>
          </p:cNvSpPr>
          <p:nvPr>
            <p:ph type="sldNum" sz="quarter" idx="8"/>
          </p:nvPr>
        </p:nvSpPr>
        <p:spPr/>
        <p:txBody>
          <a:bodyPr/>
          <a:lstStyle>
            <a:lvl1pPr>
              <a:defRPr/>
            </a:lvl1pPr>
          </a:lstStyle>
          <a:p>
            <a:pPr lvl="0"/>
            <a:fld id="{284D3DAE-A0A6-456E-A8DE-EB2647D6BC37}" type="slidenum">
              <a:t>‹#›</a:t>
            </a:fld>
            <a:endParaRPr lang="en-GB"/>
          </a:p>
        </p:txBody>
      </p:sp>
    </p:spTree>
    <p:extLst>
      <p:ext uri="{BB962C8B-B14F-4D97-AF65-F5344CB8AC3E}">
        <p14:creationId xmlns:p14="http://schemas.microsoft.com/office/powerpoint/2010/main" val="16667029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C64B4-315D-4756-A2EE-9ACA53B5CCA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51C867B-39CA-4B8B-90A2-CC4B5C6EA68F}"/>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ED327E1-BAB9-451C-9D48-3A4B445ED4E6}"/>
              </a:ext>
            </a:extLst>
          </p:cNvPr>
          <p:cNvSpPr txBox="1">
            <a:spLocks noGrp="1"/>
          </p:cNvSpPr>
          <p:nvPr>
            <p:ph type="dt" sz="half" idx="7"/>
          </p:nvPr>
        </p:nvSpPr>
        <p:spPr/>
        <p:txBody>
          <a:bodyPr/>
          <a:lstStyle>
            <a:lvl1pPr>
              <a:defRPr/>
            </a:lvl1pPr>
          </a:lstStyle>
          <a:p>
            <a:pPr lvl="0"/>
            <a:fld id="{CE69B9A0-662C-437F-B706-ACC0CDE4D6D1}" type="datetime1">
              <a:rPr lang="en-GB"/>
              <a:pPr lvl="0"/>
              <a:t>01/10/2026</a:t>
            </a:fld>
            <a:endParaRPr lang="en-GB"/>
          </a:p>
        </p:txBody>
      </p:sp>
      <p:sp>
        <p:nvSpPr>
          <p:cNvPr id="5" name="Footer Placeholder 4">
            <a:extLst>
              <a:ext uri="{FF2B5EF4-FFF2-40B4-BE49-F238E27FC236}">
                <a16:creationId xmlns:a16="http://schemas.microsoft.com/office/drawing/2014/main" id="{63242C07-1E4A-4250-AE05-C59621FF912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5327D0E-CBCA-493E-A1D3-4602C728878A}"/>
              </a:ext>
            </a:extLst>
          </p:cNvPr>
          <p:cNvSpPr txBox="1">
            <a:spLocks noGrp="1"/>
          </p:cNvSpPr>
          <p:nvPr>
            <p:ph type="sldNum" sz="quarter" idx="8"/>
          </p:nvPr>
        </p:nvSpPr>
        <p:spPr/>
        <p:txBody>
          <a:bodyPr/>
          <a:lstStyle>
            <a:lvl1pPr>
              <a:defRPr/>
            </a:lvl1pPr>
          </a:lstStyle>
          <a:p>
            <a:pPr lvl="0"/>
            <a:fld id="{769792F0-09AA-4AB3-8E82-BB15624AD02B}" type="slidenum">
              <a:t>‹#›</a:t>
            </a:fld>
            <a:endParaRPr lang="en-GB"/>
          </a:p>
        </p:txBody>
      </p:sp>
    </p:spTree>
    <p:extLst>
      <p:ext uri="{BB962C8B-B14F-4D97-AF65-F5344CB8AC3E}">
        <p14:creationId xmlns:p14="http://schemas.microsoft.com/office/powerpoint/2010/main" val="631981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9E56-7B83-49F3-AF8B-C1A05956DC1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1142FF3-E4BF-48B6-84DB-AC153E8EFB2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F5957D-58D6-4C21-A06E-A708D8F2FF21}"/>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A7ACE1-DDFB-4D33-A337-6A2567DCB693}"/>
              </a:ext>
            </a:extLst>
          </p:cNvPr>
          <p:cNvSpPr txBox="1">
            <a:spLocks noGrp="1"/>
          </p:cNvSpPr>
          <p:nvPr>
            <p:ph type="dt" sz="half" idx="7"/>
          </p:nvPr>
        </p:nvSpPr>
        <p:spPr/>
        <p:txBody>
          <a:bodyPr/>
          <a:lstStyle>
            <a:lvl1pPr>
              <a:defRPr/>
            </a:lvl1pPr>
          </a:lstStyle>
          <a:p>
            <a:pPr lvl="0"/>
            <a:fld id="{317146A8-AF54-4F12-BFFC-6DD47C7B9582}" type="datetime1">
              <a:rPr lang="en-GB"/>
              <a:pPr lvl="0"/>
              <a:t>01/10/2026</a:t>
            </a:fld>
            <a:endParaRPr lang="en-GB"/>
          </a:p>
        </p:txBody>
      </p:sp>
      <p:sp>
        <p:nvSpPr>
          <p:cNvPr id="6" name="Footer Placeholder 5">
            <a:extLst>
              <a:ext uri="{FF2B5EF4-FFF2-40B4-BE49-F238E27FC236}">
                <a16:creationId xmlns:a16="http://schemas.microsoft.com/office/drawing/2014/main" id="{2CA21161-1A39-4E75-89B6-40DABCA660B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8C97B7D-B8E4-4D82-9B74-E9700347566E}"/>
              </a:ext>
            </a:extLst>
          </p:cNvPr>
          <p:cNvSpPr txBox="1">
            <a:spLocks noGrp="1"/>
          </p:cNvSpPr>
          <p:nvPr>
            <p:ph type="sldNum" sz="quarter" idx="8"/>
          </p:nvPr>
        </p:nvSpPr>
        <p:spPr/>
        <p:txBody>
          <a:bodyPr/>
          <a:lstStyle>
            <a:lvl1pPr>
              <a:defRPr/>
            </a:lvl1pPr>
          </a:lstStyle>
          <a:p>
            <a:pPr lvl="0"/>
            <a:fld id="{76208636-1434-4463-89FF-469CB431E4F8}" type="slidenum">
              <a:t>‹#›</a:t>
            </a:fld>
            <a:endParaRPr lang="en-GB"/>
          </a:p>
        </p:txBody>
      </p:sp>
    </p:spTree>
    <p:extLst>
      <p:ext uri="{BB962C8B-B14F-4D97-AF65-F5344CB8AC3E}">
        <p14:creationId xmlns:p14="http://schemas.microsoft.com/office/powerpoint/2010/main" val="2804593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009C-41E8-4BFF-B830-07D566A8AF8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111F330-B39E-439F-A9B6-2BCBBD164C1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117A5C9-ADE4-430B-86DF-7FA467E5200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1245A6-9CE6-4851-A173-EC694548D17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B1D4249-65BB-436D-B63E-425583AA870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EC2861-E7A0-470E-AC11-DC7C336CDBCE}"/>
              </a:ext>
            </a:extLst>
          </p:cNvPr>
          <p:cNvSpPr txBox="1">
            <a:spLocks noGrp="1"/>
          </p:cNvSpPr>
          <p:nvPr>
            <p:ph type="dt" sz="half" idx="7"/>
          </p:nvPr>
        </p:nvSpPr>
        <p:spPr/>
        <p:txBody>
          <a:bodyPr/>
          <a:lstStyle>
            <a:lvl1pPr>
              <a:defRPr/>
            </a:lvl1pPr>
          </a:lstStyle>
          <a:p>
            <a:pPr lvl="0"/>
            <a:fld id="{FE33B8D2-9DE4-4F3D-BBB9-98AB32CC9ECD}" type="datetime1">
              <a:rPr lang="en-GB"/>
              <a:pPr lvl="0"/>
              <a:t>01/10/2026</a:t>
            </a:fld>
            <a:endParaRPr lang="en-GB"/>
          </a:p>
        </p:txBody>
      </p:sp>
      <p:sp>
        <p:nvSpPr>
          <p:cNvPr id="8" name="Footer Placeholder 7">
            <a:extLst>
              <a:ext uri="{FF2B5EF4-FFF2-40B4-BE49-F238E27FC236}">
                <a16:creationId xmlns:a16="http://schemas.microsoft.com/office/drawing/2014/main" id="{9A4FC969-A6FE-484E-A4DD-15A35191C66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A2BD2C62-2CDA-44B6-933F-DED7D48D4712}"/>
              </a:ext>
            </a:extLst>
          </p:cNvPr>
          <p:cNvSpPr txBox="1">
            <a:spLocks noGrp="1"/>
          </p:cNvSpPr>
          <p:nvPr>
            <p:ph type="sldNum" sz="quarter" idx="8"/>
          </p:nvPr>
        </p:nvSpPr>
        <p:spPr/>
        <p:txBody>
          <a:bodyPr/>
          <a:lstStyle>
            <a:lvl1pPr>
              <a:defRPr/>
            </a:lvl1pPr>
          </a:lstStyle>
          <a:p>
            <a:pPr lvl="0"/>
            <a:fld id="{65D8CCCB-A7BC-443D-86C2-A99FDBE8BC7B}" type="slidenum">
              <a:t>‹#›</a:t>
            </a:fld>
            <a:endParaRPr lang="en-GB"/>
          </a:p>
        </p:txBody>
      </p:sp>
    </p:spTree>
    <p:extLst>
      <p:ext uri="{BB962C8B-B14F-4D97-AF65-F5344CB8AC3E}">
        <p14:creationId xmlns:p14="http://schemas.microsoft.com/office/powerpoint/2010/main" val="2916415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70F66-2906-432F-8339-E9F79D6E274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AD931147-0518-4978-BE49-EE2A23C2E5E2}"/>
              </a:ext>
            </a:extLst>
          </p:cNvPr>
          <p:cNvSpPr txBox="1">
            <a:spLocks noGrp="1"/>
          </p:cNvSpPr>
          <p:nvPr>
            <p:ph type="dt" sz="half" idx="7"/>
          </p:nvPr>
        </p:nvSpPr>
        <p:spPr/>
        <p:txBody>
          <a:bodyPr/>
          <a:lstStyle>
            <a:lvl1pPr>
              <a:defRPr/>
            </a:lvl1pPr>
          </a:lstStyle>
          <a:p>
            <a:pPr lvl="0"/>
            <a:fld id="{15D15E37-D6DB-4E38-BAD6-2C403928B0BF}" type="datetime1">
              <a:rPr lang="en-GB"/>
              <a:pPr lvl="0"/>
              <a:t>01/10/2026</a:t>
            </a:fld>
            <a:endParaRPr lang="en-GB"/>
          </a:p>
        </p:txBody>
      </p:sp>
      <p:sp>
        <p:nvSpPr>
          <p:cNvPr id="4" name="Footer Placeholder 3">
            <a:extLst>
              <a:ext uri="{FF2B5EF4-FFF2-40B4-BE49-F238E27FC236}">
                <a16:creationId xmlns:a16="http://schemas.microsoft.com/office/drawing/2014/main" id="{409C7E6B-328F-4502-9122-B24914E40332}"/>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5825BDD-E64B-40F5-A795-2B2246782636}"/>
              </a:ext>
            </a:extLst>
          </p:cNvPr>
          <p:cNvSpPr txBox="1">
            <a:spLocks noGrp="1"/>
          </p:cNvSpPr>
          <p:nvPr>
            <p:ph type="sldNum" sz="quarter" idx="8"/>
          </p:nvPr>
        </p:nvSpPr>
        <p:spPr/>
        <p:txBody>
          <a:bodyPr/>
          <a:lstStyle>
            <a:lvl1pPr>
              <a:defRPr/>
            </a:lvl1pPr>
          </a:lstStyle>
          <a:p>
            <a:pPr lvl="0"/>
            <a:fld id="{5209402A-47EF-4178-92DE-25DDE3F3A348}" type="slidenum">
              <a:t>‹#›</a:t>
            </a:fld>
            <a:endParaRPr lang="en-GB"/>
          </a:p>
        </p:txBody>
      </p:sp>
    </p:spTree>
    <p:extLst>
      <p:ext uri="{BB962C8B-B14F-4D97-AF65-F5344CB8AC3E}">
        <p14:creationId xmlns:p14="http://schemas.microsoft.com/office/powerpoint/2010/main" val="693995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9E36EF-D68F-4C77-96E7-19F61EC107AB}"/>
              </a:ext>
            </a:extLst>
          </p:cNvPr>
          <p:cNvSpPr txBox="1">
            <a:spLocks noGrp="1"/>
          </p:cNvSpPr>
          <p:nvPr>
            <p:ph type="dt" sz="half" idx="7"/>
          </p:nvPr>
        </p:nvSpPr>
        <p:spPr/>
        <p:txBody>
          <a:bodyPr/>
          <a:lstStyle>
            <a:lvl1pPr>
              <a:defRPr/>
            </a:lvl1pPr>
          </a:lstStyle>
          <a:p>
            <a:pPr lvl="0"/>
            <a:fld id="{94425F9A-B16F-4A9A-BD5E-D08B4F06B3E7}" type="datetime1">
              <a:rPr lang="en-GB"/>
              <a:pPr lvl="0"/>
              <a:t>01/10/2026</a:t>
            </a:fld>
            <a:endParaRPr lang="en-GB"/>
          </a:p>
        </p:txBody>
      </p:sp>
      <p:sp>
        <p:nvSpPr>
          <p:cNvPr id="3" name="Footer Placeholder 2">
            <a:extLst>
              <a:ext uri="{FF2B5EF4-FFF2-40B4-BE49-F238E27FC236}">
                <a16:creationId xmlns:a16="http://schemas.microsoft.com/office/drawing/2014/main" id="{9AF6B4C9-CC30-43AA-82F9-37059027289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473D4196-0133-40B2-A1E1-70F53DCB553B}"/>
              </a:ext>
            </a:extLst>
          </p:cNvPr>
          <p:cNvSpPr txBox="1">
            <a:spLocks noGrp="1"/>
          </p:cNvSpPr>
          <p:nvPr>
            <p:ph type="sldNum" sz="quarter" idx="8"/>
          </p:nvPr>
        </p:nvSpPr>
        <p:spPr/>
        <p:txBody>
          <a:bodyPr/>
          <a:lstStyle>
            <a:lvl1pPr>
              <a:defRPr/>
            </a:lvl1pPr>
          </a:lstStyle>
          <a:p>
            <a:pPr lvl="0"/>
            <a:fld id="{9DD49A9C-0F6F-4339-873F-51D31F98C98B}" type="slidenum">
              <a:t>‹#›</a:t>
            </a:fld>
            <a:endParaRPr lang="en-GB"/>
          </a:p>
        </p:txBody>
      </p:sp>
    </p:spTree>
    <p:extLst>
      <p:ext uri="{BB962C8B-B14F-4D97-AF65-F5344CB8AC3E}">
        <p14:creationId xmlns:p14="http://schemas.microsoft.com/office/powerpoint/2010/main" val="1273716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6DBB1-81F2-47CA-B5C5-540065BD6FA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7810A87-5D2F-4E28-8CA0-AB51CB4D9BC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32C1C6-9153-4FF7-A51D-834C1D1C31F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AD0E0DA-D350-41D9-A5EA-25F2396B179B}"/>
              </a:ext>
            </a:extLst>
          </p:cNvPr>
          <p:cNvSpPr txBox="1">
            <a:spLocks noGrp="1"/>
          </p:cNvSpPr>
          <p:nvPr>
            <p:ph type="dt" sz="half" idx="7"/>
          </p:nvPr>
        </p:nvSpPr>
        <p:spPr/>
        <p:txBody>
          <a:bodyPr/>
          <a:lstStyle>
            <a:lvl1pPr>
              <a:defRPr/>
            </a:lvl1pPr>
          </a:lstStyle>
          <a:p>
            <a:pPr lvl="0"/>
            <a:fld id="{A0FD99CC-462E-49BD-90BB-8E24E2838141}" type="datetime1">
              <a:rPr lang="en-GB"/>
              <a:pPr lvl="0"/>
              <a:t>01/10/2026</a:t>
            </a:fld>
            <a:endParaRPr lang="en-GB"/>
          </a:p>
        </p:txBody>
      </p:sp>
      <p:sp>
        <p:nvSpPr>
          <p:cNvPr id="6" name="Footer Placeholder 5">
            <a:extLst>
              <a:ext uri="{FF2B5EF4-FFF2-40B4-BE49-F238E27FC236}">
                <a16:creationId xmlns:a16="http://schemas.microsoft.com/office/drawing/2014/main" id="{681F8D52-B44A-4314-BE05-B568534E778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76827BC-BA79-4FAD-98D4-8E2A67974524}"/>
              </a:ext>
            </a:extLst>
          </p:cNvPr>
          <p:cNvSpPr txBox="1">
            <a:spLocks noGrp="1"/>
          </p:cNvSpPr>
          <p:nvPr>
            <p:ph type="sldNum" sz="quarter" idx="8"/>
          </p:nvPr>
        </p:nvSpPr>
        <p:spPr/>
        <p:txBody>
          <a:bodyPr/>
          <a:lstStyle>
            <a:lvl1pPr>
              <a:defRPr/>
            </a:lvl1pPr>
          </a:lstStyle>
          <a:p>
            <a:pPr lvl="0"/>
            <a:fld id="{09148132-8760-4C9B-B43D-6F15E692867C}" type="slidenum">
              <a:t>‹#›</a:t>
            </a:fld>
            <a:endParaRPr lang="en-GB"/>
          </a:p>
        </p:txBody>
      </p:sp>
    </p:spTree>
    <p:extLst>
      <p:ext uri="{BB962C8B-B14F-4D97-AF65-F5344CB8AC3E}">
        <p14:creationId xmlns:p14="http://schemas.microsoft.com/office/powerpoint/2010/main" val="3004812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5186E-762F-46B4-92C7-E93EADA2B32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E0CC334C-B92C-47D4-9C60-C176894CF6AE}"/>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E5698E46-A199-433B-8792-03E3D51EE98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238A434-EB7B-447A-A5F8-6FBC9D075E4D}"/>
              </a:ext>
            </a:extLst>
          </p:cNvPr>
          <p:cNvSpPr txBox="1">
            <a:spLocks noGrp="1"/>
          </p:cNvSpPr>
          <p:nvPr>
            <p:ph type="dt" sz="half" idx="7"/>
          </p:nvPr>
        </p:nvSpPr>
        <p:spPr/>
        <p:txBody>
          <a:bodyPr/>
          <a:lstStyle>
            <a:lvl1pPr>
              <a:defRPr/>
            </a:lvl1pPr>
          </a:lstStyle>
          <a:p>
            <a:pPr lvl="0"/>
            <a:fld id="{5F5B855C-4FCB-4C50-8F9D-A6872A3A9232}" type="datetime1">
              <a:rPr lang="en-GB"/>
              <a:pPr lvl="0"/>
              <a:t>01/10/2026</a:t>
            </a:fld>
            <a:endParaRPr lang="en-GB"/>
          </a:p>
        </p:txBody>
      </p:sp>
      <p:sp>
        <p:nvSpPr>
          <p:cNvPr id="6" name="Footer Placeholder 5">
            <a:extLst>
              <a:ext uri="{FF2B5EF4-FFF2-40B4-BE49-F238E27FC236}">
                <a16:creationId xmlns:a16="http://schemas.microsoft.com/office/drawing/2014/main" id="{73FEFB79-7494-43AD-BF5B-9946492C06E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C53984E-405E-471D-9FCE-E1EE358BA9E6}"/>
              </a:ext>
            </a:extLst>
          </p:cNvPr>
          <p:cNvSpPr txBox="1">
            <a:spLocks noGrp="1"/>
          </p:cNvSpPr>
          <p:nvPr>
            <p:ph type="sldNum" sz="quarter" idx="8"/>
          </p:nvPr>
        </p:nvSpPr>
        <p:spPr/>
        <p:txBody>
          <a:bodyPr/>
          <a:lstStyle>
            <a:lvl1pPr>
              <a:defRPr/>
            </a:lvl1pPr>
          </a:lstStyle>
          <a:p>
            <a:pPr lvl="0"/>
            <a:fld id="{CF93F422-9429-4FAF-A54D-8E230E3490AA}" type="slidenum">
              <a:t>‹#›</a:t>
            </a:fld>
            <a:endParaRPr lang="en-GB"/>
          </a:p>
        </p:txBody>
      </p:sp>
    </p:spTree>
    <p:extLst>
      <p:ext uri="{BB962C8B-B14F-4D97-AF65-F5344CB8AC3E}">
        <p14:creationId xmlns:p14="http://schemas.microsoft.com/office/powerpoint/2010/main" val="385021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4EF3E-AF78-4F5A-99EF-BF9B2F3A379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DD7A604-775F-4E9B-8BB0-CC8F4A48C99C}"/>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2FFFC1-6B52-4C51-9955-E4DDBB23AB12}"/>
              </a:ext>
            </a:extLst>
          </p:cNvPr>
          <p:cNvSpPr txBox="1">
            <a:spLocks noGrp="1"/>
          </p:cNvSpPr>
          <p:nvPr>
            <p:ph type="dt" sz="half" idx="7"/>
          </p:nvPr>
        </p:nvSpPr>
        <p:spPr/>
        <p:txBody>
          <a:bodyPr/>
          <a:lstStyle>
            <a:lvl1pPr>
              <a:defRPr/>
            </a:lvl1pPr>
          </a:lstStyle>
          <a:p>
            <a:pPr lvl="0"/>
            <a:fld id="{11CC2406-4842-43BF-AD5C-6E7360DDF860}" type="datetime1">
              <a:rPr lang="en-GB"/>
              <a:pPr lvl="0"/>
              <a:t>01/10/2026</a:t>
            </a:fld>
            <a:endParaRPr lang="en-GB"/>
          </a:p>
        </p:txBody>
      </p:sp>
      <p:sp>
        <p:nvSpPr>
          <p:cNvPr id="5" name="Footer Placeholder 4">
            <a:extLst>
              <a:ext uri="{FF2B5EF4-FFF2-40B4-BE49-F238E27FC236}">
                <a16:creationId xmlns:a16="http://schemas.microsoft.com/office/drawing/2014/main" id="{3DD76F93-E894-4100-8F7B-491A4612857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83EC137-5C89-4784-9FA0-A896E07EB8DE}"/>
              </a:ext>
            </a:extLst>
          </p:cNvPr>
          <p:cNvSpPr txBox="1">
            <a:spLocks noGrp="1"/>
          </p:cNvSpPr>
          <p:nvPr>
            <p:ph type="sldNum" sz="quarter" idx="8"/>
          </p:nvPr>
        </p:nvSpPr>
        <p:spPr/>
        <p:txBody>
          <a:bodyPr/>
          <a:lstStyle>
            <a:lvl1pPr>
              <a:defRPr/>
            </a:lvl1pPr>
          </a:lstStyle>
          <a:p>
            <a:pPr lvl="0"/>
            <a:fld id="{FAC4B2C9-C4DB-435C-BCA9-1DFEAACD1BBE}" type="slidenum">
              <a:t>‹#›</a:t>
            </a:fld>
            <a:endParaRPr lang="en-GB"/>
          </a:p>
        </p:txBody>
      </p:sp>
    </p:spTree>
    <p:extLst>
      <p:ext uri="{BB962C8B-B14F-4D97-AF65-F5344CB8AC3E}">
        <p14:creationId xmlns:p14="http://schemas.microsoft.com/office/powerpoint/2010/main" val="3423696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9C1EF6-CE3A-4054-8B8C-7330612A3533}"/>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8244490-8268-4A8C-ABED-BD39938397C3}"/>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FA038F-F609-4D33-842A-F22AFAF24DD3}"/>
              </a:ext>
            </a:extLst>
          </p:cNvPr>
          <p:cNvSpPr txBox="1">
            <a:spLocks noGrp="1"/>
          </p:cNvSpPr>
          <p:nvPr>
            <p:ph type="dt" sz="half" idx="7"/>
          </p:nvPr>
        </p:nvSpPr>
        <p:spPr/>
        <p:txBody>
          <a:bodyPr/>
          <a:lstStyle>
            <a:lvl1pPr>
              <a:defRPr/>
            </a:lvl1pPr>
          </a:lstStyle>
          <a:p>
            <a:pPr lvl="0"/>
            <a:fld id="{A245FE28-BBEB-4F43-8861-6C1B2477B475}" type="datetime1">
              <a:rPr lang="en-GB"/>
              <a:pPr lvl="0"/>
              <a:t>01/10/2026</a:t>
            </a:fld>
            <a:endParaRPr lang="en-GB"/>
          </a:p>
        </p:txBody>
      </p:sp>
      <p:sp>
        <p:nvSpPr>
          <p:cNvPr id="5" name="Footer Placeholder 4">
            <a:extLst>
              <a:ext uri="{FF2B5EF4-FFF2-40B4-BE49-F238E27FC236}">
                <a16:creationId xmlns:a16="http://schemas.microsoft.com/office/drawing/2014/main" id="{EA5C7055-EA91-4108-AAA6-44E215123F2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05445A8-CA3C-4A90-AD4B-FF12B53BDB1A}"/>
              </a:ext>
            </a:extLst>
          </p:cNvPr>
          <p:cNvSpPr txBox="1">
            <a:spLocks noGrp="1"/>
          </p:cNvSpPr>
          <p:nvPr>
            <p:ph type="sldNum" sz="quarter" idx="8"/>
          </p:nvPr>
        </p:nvSpPr>
        <p:spPr/>
        <p:txBody>
          <a:bodyPr/>
          <a:lstStyle>
            <a:lvl1pPr>
              <a:defRPr/>
            </a:lvl1pPr>
          </a:lstStyle>
          <a:p>
            <a:pPr lvl="0"/>
            <a:fld id="{068C62CB-7A93-4670-8689-5D249AB80D0D}" type="slidenum">
              <a:t>‹#›</a:t>
            </a:fld>
            <a:endParaRPr lang="en-GB"/>
          </a:p>
        </p:txBody>
      </p:sp>
    </p:spTree>
    <p:extLst>
      <p:ext uri="{BB962C8B-B14F-4D97-AF65-F5344CB8AC3E}">
        <p14:creationId xmlns:p14="http://schemas.microsoft.com/office/powerpoint/2010/main" val="189972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A2725A-FFD4-4C00-8BF8-F4EC65879AA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6F2D398-75AD-4690-80A6-2208ADEDD9B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86D174-A743-48B6-8676-5428D92CD84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C443383-FB3B-48E3-BB05-0948773069E7}" type="datetime1">
              <a:rPr lang="en-GB"/>
              <a:pPr lvl="0"/>
              <a:t>01/10/2026</a:t>
            </a:fld>
            <a:endParaRPr lang="en-GB"/>
          </a:p>
        </p:txBody>
      </p:sp>
      <p:sp>
        <p:nvSpPr>
          <p:cNvPr id="5" name="Footer Placeholder 4">
            <a:extLst>
              <a:ext uri="{FF2B5EF4-FFF2-40B4-BE49-F238E27FC236}">
                <a16:creationId xmlns:a16="http://schemas.microsoft.com/office/drawing/2014/main" id="{F40F8315-F315-4CA0-B95A-6EBBB46050D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07AC2F4D-8E24-437F-8054-E762F82FDE7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EB03081-AA12-467F-BB20-39C1189925C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u-east.erc.moash.edu.au/fpfiles/27359936/IRECE10201" TargetMode="External"/><Relationship Id="rId2" Type="http://schemas.openxmlformats.org/officeDocument/2006/relationships/hyperlink" Target="https://scholar.google.com/scholar" TargetMode="External"/><Relationship Id="rId1" Type="http://schemas.openxmlformats.org/officeDocument/2006/relationships/slideLayout" Target="../slideLayouts/slideLayout2.xml"/><Relationship Id="rId5" Type="http://schemas.openxmlformats.org/officeDocument/2006/relationships/hyperlink" Target="https://grokipedia.com/page/scaffolding-childrens-learning-vygotsky-and-early-childhood-education" TargetMode="External"/><Relationship Id="rId4" Type="http://schemas.openxmlformats.org/officeDocument/2006/relationships/hyperlink" Target="https://ww.simplypsycology.org/vygotsk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686D-356E-4D60-8E74-01F807651129}"/>
              </a:ext>
            </a:extLst>
          </p:cNvPr>
          <p:cNvSpPr txBox="1">
            <a:spLocks noGrp="1"/>
          </p:cNvSpPr>
          <p:nvPr>
            <p:ph type="ctrTitle"/>
          </p:nvPr>
        </p:nvSpPr>
        <p:spPr/>
        <p:txBody>
          <a:bodyPr/>
          <a:lstStyle/>
          <a:p>
            <a:pPr lvl="0"/>
            <a:br>
              <a:rPr lang="en-GB" sz="1800"/>
            </a:br>
            <a:br>
              <a:rPr lang="en-GB" sz="1800"/>
            </a:br>
            <a:r>
              <a:rPr lang="en-GB" sz="1800"/>
              <a:t>Shabana malik</a:t>
            </a:r>
            <a:br>
              <a:rPr lang="en-GB" sz="1800"/>
            </a:br>
            <a:r>
              <a:rPr lang="en-GB" sz="1800"/>
              <a:t>2525274</a:t>
            </a:r>
            <a:br>
              <a:rPr lang="en-GB" sz="1800"/>
            </a:br>
            <a:r>
              <a:rPr lang="en-GB" sz="1800"/>
              <a:t>LCHS4010</a:t>
            </a:r>
            <a:br>
              <a:rPr lang="en-GB" sz="1800"/>
            </a:br>
            <a:r>
              <a:rPr lang="en-GB" sz="1800"/>
              <a:t>Psychology in Health and Social care</a:t>
            </a:r>
            <a:br>
              <a:rPr lang="en-GB" sz="1800"/>
            </a:br>
            <a:r>
              <a:rPr lang="en-GB" sz="1800"/>
              <a:t>Helen Parsons</a:t>
            </a:r>
            <a:br>
              <a:rPr lang="en-GB" sz="1800"/>
            </a:br>
            <a:endParaRPr lang="en-GB" sz="4000"/>
          </a:p>
        </p:txBody>
      </p:sp>
      <p:sp>
        <p:nvSpPr>
          <p:cNvPr id="3" name="Subtitle 2">
            <a:extLst>
              <a:ext uri="{FF2B5EF4-FFF2-40B4-BE49-F238E27FC236}">
                <a16:creationId xmlns:a16="http://schemas.microsoft.com/office/drawing/2014/main" id="{FE2CC98A-43D5-4042-BE37-936FACB3BC98}"/>
              </a:ext>
            </a:extLst>
          </p:cNvPr>
          <p:cNvSpPr txBox="1">
            <a:spLocks noGrp="1"/>
          </p:cNvSpPr>
          <p:nvPr>
            <p:ph type="subTitle" idx="1"/>
          </p:nvPr>
        </p:nvSpPr>
        <p:spPr/>
        <p:txBody>
          <a:bodyPr/>
          <a:lstStyle/>
          <a:p>
            <a:pPr lvl="0"/>
            <a:r>
              <a:rPr lang="en-GB"/>
              <a:t>Individual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558D2-B3C5-4246-9BD9-6161EBC2B826}"/>
              </a:ext>
            </a:extLst>
          </p:cNvPr>
          <p:cNvSpPr txBox="1">
            <a:spLocks noGrp="1"/>
          </p:cNvSpPr>
          <p:nvPr>
            <p:ph type="title"/>
          </p:nvPr>
        </p:nvSpPr>
        <p:spPr/>
        <p:txBody>
          <a:bodyPr/>
          <a:lstStyle/>
          <a:p>
            <a:pPr lvl="0"/>
            <a:r>
              <a:rPr lang="en-GB"/>
              <a:t>                          Introduction</a:t>
            </a:r>
          </a:p>
        </p:txBody>
      </p:sp>
      <p:sp>
        <p:nvSpPr>
          <p:cNvPr id="3" name="Content Placeholder 2">
            <a:extLst>
              <a:ext uri="{FF2B5EF4-FFF2-40B4-BE49-F238E27FC236}">
                <a16:creationId xmlns:a16="http://schemas.microsoft.com/office/drawing/2014/main" id="{26C8BEF5-67D5-4E1F-B819-F14A8D49BBEF}"/>
              </a:ext>
            </a:extLst>
          </p:cNvPr>
          <p:cNvSpPr txBox="1">
            <a:spLocks noGrp="1"/>
          </p:cNvSpPr>
          <p:nvPr>
            <p:ph idx="1"/>
          </p:nvPr>
        </p:nvSpPr>
        <p:spPr/>
        <p:txBody>
          <a:bodyPr/>
          <a:lstStyle/>
          <a:p>
            <a:pPr marL="0" lvl="0" indent="0">
              <a:buNone/>
            </a:pPr>
            <a:r>
              <a:rPr lang="en-GB"/>
              <a:t>I am an early years practitioner supporting a child named Shona in an early years setting. Shona has recently joined the nursery and is showing signs of anxiety.  When left by her carers she has limited verbal communication and difficulty engaging in group play. My role is to understand her developmental needs and to contribute to a support plan that promotes her emotional, social, cognitive and physical well-being.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6765-0E21-4C12-A125-251CED867216}"/>
              </a:ext>
            </a:extLst>
          </p:cNvPr>
          <p:cNvSpPr txBox="1">
            <a:spLocks noGrp="1"/>
          </p:cNvSpPr>
          <p:nvPr>
            <p:ph type="title"/>
          </p:nvPr>
        </p:nvSpPr>
        <p:spPr/>
        <p:txBody>
          <a:bodyPr/>
          <a:lstStyle/>
          <a:p>
            <a:pPr lvl="0"/>
            <a:r>
              <a:rPr lang="en-GB"/>
              <a:t>                              Theory</a:t>
            </a:r>
          </a:p>
        </p:txBody>
      </p:sp>
      <p:sp>
        <p:nvSpPr>
          <p:cNvPr id="3" name="Content Placeholder 2">
            <a:extLst>
              <a:ext uri="{FF2B5EF4-FFF2-40B4-BE49-F238E27FC236}">
                <a16:creationId xmlns:a16="http://schemas.microsoft.com/office/drawing/2014/main" id="{46FD07D9-588D-44FA-950D-D619A65BE804}"/>
              </a:ext>
            </a:extLst>
          </p:cNvPr>
          <p:cNvSpPr txBox="1">
            <a:spLocks noGrp="1"/>
          </p:cNvSpPr>
          <p:nvPr>
            <p:ph idx="1"/>
          </p:nvPr>
        </p:nvSpPr>
        <p:spPr/>
        <p:txBody>
          <a:bodyPr/>
          <a:lstStyle/>
          <a:p>
            <a:pPr lvl="0"/>
            <a:r>
              <a:rPr lang="en-GB"/>
              <a:t>Supporting Shona through Vygotsky's sociocultural theory</a:t>
            </a:r>
          </a:p>
          <a:p>
            <a:pPr lvl="0"/>
            <a:r>
              <a:rPr lang="en-GB"/>
              <a:t>Lev Vygotsky (1896 -1934) was a Russian psychologist who believed children do not learn alone. They grow think and build skills through relationships and shared activities with parents, key workers or confident friends. Development happens in social interactions first and then becomes part of what the child can do independently.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4DE8-4E25-4E94-BAE9-1B83BAB1839B}"/>
              </a:ext>
            </a:extLst>
          </p:cNvPr>
          <p:cNvSpPr txBox="1">
            <a:spLocks noGrp="1"/>
          </p:cNvSpPr>
          <p:nvPr>
            <p:ph type="title"/>
          </p:nvPr>
        </p:nvSpPr>
        <p:spPr/>
        <p:txBody>
          <a:bodyPr/>
          <a:lstStyle/>
          <a:p>
            <a:pPr lvl="0"/>
            <a:r>
              <a:rPr lang="en-GB"/>
              <a:t>                        Key concepts</a:t>
            </a:r>
          </a:p>
        </p:txBody>
      </p:sp>
      <p:sp>
        <p:nvSpPr>
          <p:cNvPr id="3" name="Content Placeholder 2">
            <a:extLst>
              <a:ext uri="{FF2B5EF4-FFF2-40B4-BE49-F238E27FC236}">
                <a16:creationId xmlns:a16="http://schemas.microsoft.com/office/drawing/2014/main" id="{F28B129B-E4B5-4362-BBCF-26C7E19A027F}"/>
              </a:ext>
            </a:extLst>
          </p:cNvPr>
          <p:cNvSpPr txBox="1">
            <a:spLocks noGrp="1"/>
          </p:cNvSpPr>
          <p:nvPr>
            <p:ph idx="1"/>
          </p:nvPr>
        </p:nvSpPr>
        <p:spPr/>
        <p:txBody>
          <a:bodyPr/>
          <a:lstStyle/>
          <a:p>
            <a:pPr lvl="0"/>
            <a:r>
              <a:rPr lang="en-GB" sz="2600"/>
              <a:t>More knowledgeable Other (MKO)- is a key person who is able to guide and model for the child or a friend who can do more as a practical example</a:t>
            </a:r>
          </a:p>
          <a:p>
            <a:pPr lvl="0"/>
            <a:r>
              <a:rPr lang="en-GB" sz="2600"/>
              <a:t> Zone of proximal development (ZPD)- is assisted learning between what Shona can do alone or with help</a:t>
            </a:r>
          </a:p>
          <a:p>
            <a:pPr lvl="0"/>
            <a:r>
              <a:rPr lang="en-GB" sz="2600"/>
              <a:t> Scaffolding- is a more step-by-step ongoing support using show, prompt, join in, and this helps confidence grow.</a:t>
            </a:r>
          </a:p>
          <a:p>
            <a:pPr lvl="0"/>
            <a:r>
              <a:rPr lang="en-GB" sz="2600"/>
              <a:t> Language- can be used as a tool to think, feel, self-control. Limited language can impact how a child shows feelings. </a:t>
            </a:r>
          </a:p>
          <a:p>
            <a:pPr lvl="0"/>
            <a:r>
              <a:rPr lang="en-GB" sz="2600"/>
              <a:t>Social context and play- sharing experiences through play is how children learn skills and build relationships in different roles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4BF1-2B88-48BA-9CAD-2C65617AC2C3}"/>
              </a:ext>
            </a:extLst>
          </p:cNvPr>
          <p:cNvSpPr txBox="1">
            <a:spLocks noGrp="1"/>
          </p:cNvSpPr>
          <p:nvPr>
            <p:ph type="title"/>
          </p:nvPr>
        </p:nvSpPr>
        <p:spPr/>
        <p:txBody>
          <a:bodyPr/>
          <a:lstStyle/>
          <a:p>
            <a:pPr lvl="0"/>
            <a:r>
              <a:rPr lang="en-GB"/>
              <a:t>             Relevance to early years</a:t>
            </a:r>
          </a:p>
        </p:txBody>
      </p:sp>
      <p:sp>
        <p:nvSpPr>
          <p:cNvPr id="3" name="Content Placeholder 2">
            <a:extLst>
              <a:ext uri="{FF2B5EF4-FFF2-40B4-BE49-F238E27FC236}">
                <a16:creationId xmlns:a16="http://schemas.microsoft.com/office/drawing/2014/main" id="{F1E175AA-9026-49B3-B64A-A34C1E9E5E69}"/>
              </a:ext>
            </a:extLst>
          </p:cNvPr>
          <p:cNvSpPr txBox="1">
            <a:spLocks noGrp="1"/>
          </p:cNvSpPr>
          <p:nvPr>
            <p:ph idx="1"/>
          </p:nvPr>
        </p:nvSpPr>
        <p:spPr/>
        <p:txBody>
          <a:bodyPr/>
          <a:lstStyle/>
          <a:p>
            <a:pPr lvl="0"/>
            <a:r>
              <a:rPr lang="en-GB"/>
              <a:t>Nursery is a social place for children to interact and according to Vygotsky this is where children develop. </a:t>
            </a:r>
          </a:p>
          <a:p>
            <a:pPr lvl="0"/>
            <a:r>
              <a:rPr lang="en-GB"/>
              <a:t>Focus is on potential so we are able to support Shona in what stage she is at the moment. </a:t>
            </a:r>
          </a:p>
          <a:p>
            <a:pPr lvl="0"/>
            <a:r>
              <a:rPr lang="en-GB"/>
              <a:t>Language, emotional and social skills all go hand in hand. </a:t>
            </a:r>
          </a:p>
          <a:p>
            <a:pPr lvl="0"/>
            <a:r>
              <a:rPr lang="en-GB"/>
              <a:t>Practical methods (ZPD), key person support and scaffolding all fit into daily nursery practises. Individual and cultural experiences and children's background help communication styles.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CE71E-5A9A-4BA7-BAEA-F1CA90F0A0A9}"/>
              </a:ext>
            </a:extLst>
          </p:cNvPr>
          <p:cNvSpPr txBox="1">
            <a:spLocks noGrp="1"/>
          </p:cNvSpPr>
          <p:nvPr>
            <p:ph type="title"/>
          </p:nvPr>
        </p:nvSpPr>
        <p:spPr/>
        <p:txBody>
          <a:bodyPr/>
          <a:lstStyle/>
          <a:p>
            <a:pPr lvl="0"/>
            <a:r>
              <a:rPr lang="en-GB"/>
              <a:t>             Application to Shona’s case</a:t>
            </a:r>
          </a:p>
        </p:txBody>
      </p:sp>
      <p:sp>
        <p:nvSpPr>
          <p:cNvPr id="3" name="Content Placeholder 2">
            <a:extLst>
              <a:ext uri="{FF2B5EF4-FFF2-40B4-BE49-F238E27FC236}">
                <a16:creationId xmlns:a16="http://schemas.microsoft.com/office/drawing/2014/main" id="{42B43477-9103-487B-9FED-465B37A7690A}"/>
              </a:ext>
            </a:extLst>
          </p:cNvPr>
          <p:cNvSpPr txBox="1">
            <a:spLocks noGrp="1"/>
          </p:cNvSpPr>
          <p:nvPr>
            <p:ph idx="1"/>
          </p:nvPr>
        </p:nvSpPr>
        <p:spPr/>
        <p:txBody>
          <a:bodyPr/>
          <a:lstStyle/>
          <a:p>
            <a:pPr lvl="0">
              <a:lnSpc>
                <a:spcPct val="80000"/>
              </a:lnSpc>
            </a:pPr>
            <a:r>
              <a:rPr lang="en-GB" sz="2600"/>
              <a:t>Shona's behaviour, </a:t>
            </a:r>
          </a:p>
          <a:p>
            <a:pPr lvl="0">
              <a:lnSpc>
                <a:spcPct val="80000"/>
              </a:lnSpc>
            </a:pPr>
            <a:r>
              <a:rPr lang="en-GB" sz="2600"/>
              <a:t>Shona has space anxiety when separated from carers. Vygotsky's explanation is that she finds it difficult to get comfortable with a trusted key person if she hasn't got guided support. She feels unsafe and can't explore.</a:t>
            </a:r>
          </a:p>
          <a:p>
            <a:pPr lvl="0">
              <a:lnSpc>
                <a:spcPct val="80000"/>
              </a:lnSpc>
            </a:pPr>
            <a:r>
              <a:rPr lang="en-GB" sz="2600"/>
              <a:t>limited verbal communication- language is the biggest tool not yet developed so it's difficult for her to ask for help. This makes her anxiety grow and she has difficulty joining group play. Vygotsky's explanation is group play, needs support, and small steps all help with independence.</a:t>
            </a:r>
          </a:p>
          <a:p>
            <a:pPr lvl="0">
              <a:lnSpc>
                <a:spcPct val="80000"/>
              </a:lnSpc>
            </a:pPr>
            <a:r>
              <a:rPr lang="en-GB" sz="2600"/>
              <a:t>overall needs- this is achieved through social mixing, supporting her language and consistency.</a:t>
            </a:r>
          </a:p>
          <a:p>
            <a:pPr lvl="0">
              <a:lnSpc>
                <a:spcPct val="80000"/>
              </a:lnSpc>
            </a:pPr>
            <a:endParaRPr lang="en-GB" sz="2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EAEB8-DCDB-4849-A7D5-9EA3C5CBB1BB}"/>
              </a:ext>
            </a:extLst>
          </p:cNvPr>
          <p:cNvSpPr txBox="1">
            <a:spLocks noGrp="1"/>
          </p:cNvSpPr>
          <p:nvPr>
            <p:ph type="title"/>
          </p:nvPr>
        </p:nvSpPr>
        <p:spPr/>
        <p:txBody>
          <a:bodyPr/>
          <a:lstStyle/>
          <a:p>
            <a:pPr lvl="0"/>
            <a:r>
              <a:rPr lang="en-GB"/>
              <a:t>         Practical strategies on Vygotsky </a:t>
            </a:r>
          </a:p>
        </p:txBody>
      </p:sp>
      <p:sp>
        <p:nvSpPr>
          <p:cNvPr id="3" name="Content Placeholder 2">
            <a:extLst>
              <a:ext uri="{FF2B5EF4-FFF2-40B4-BE49-F238E27FC236}">
                <a16:creationId xmlns:a16="http://schemas.microsoft.com/office/drawing/2014/main" id="{1900F4B3-8597-48C2-B917-ADED6A633634}"/>
              </a:ext>
            </a:extLst>
          </p:cNvPr>
          <p:cNvSpPr txBox="1">
            <a:spLocks noGrp="1"/>
          </p:cNvSpPr>
          <p:nvPr>
            <p:ph idx="1"/>
          </p:nvPr>
        </p:nvSpPr>
        <p:spPr/>
        <p:txBody>
          <a:bodyPr/>
          <a:lstStyle/>
          <a:p>
            <a:pPr marL="0" lvl="0" indent="0">
              <a:lnSpc>
                <a:spcPct val="80000"/>
              </a:lnSpc>
              <a:buNone/>
            </a:pPr>
            <a:r>
              <a:rPr lang="en-GB" sz="1700"/>
              <a:t>                    Title                                                                                                    How it works</a:t>
            </a:r>
          </a:p>
          <a:p>
            <a:pPr lvl="0">
              <a:lnSpc>
                <a:spcPct val="80000"/>
              </a:lnSpc>
            </a:pPr>
            <a:r>
              <a:rPr lang="en-GB" sz="1700"/>
              <a:t>Assign a key person (MKO)             Consistency builds trust giving Shona a base with one key person and lays a 				         foundation</a:t>
            </a:r>
          </a:p>
          <a:p>
            <a:pPr marL="0" lvl="0" indent="0">
              <a:lnSpc>
                <a:spcPct val="80000"/>
              </a:lnSpc>
              <a:buNone/>
            </a:pPr>
            <a:endParaRPr lang="en-GB" sz="1700"/>
          </a:p>
          <a:p>
            <a:pPr lvl="0">
              <a:lnSpc>
                <a:spcPct val="80000"/>
              </a:lnSpc>
            </a:pPr>
            <a:r>
              <a:rPr lang="en-GB" sz="1700"/>
              <a:t>Gradual separation routine            Carer supports for a short time, then leaves for a short time small steps help      </a:t>
            </a:r>
          </a:p>
          <a:p>
            <a:pPr marL="0" lvl="0" indent="0">
              <a:lnSpc>
                <a:spcPct val="80000"/>
              </a:lnSpc>
              <a:buNone/>
            </a:pPr>
            <a:r>
              <a:rPr lang="en-GB" sz="1700"/>
              <a:t>                                                                 lowering anxiety</a:t>
            </a:r>
          </a:p>
          <a:p>
            <a:pPr lvl="0">
              <a:lnSpc>
                <a:spcPct val="80000"/>
              </a:lnSpc>
            </a:pPr>
            <a:r>
              <a:rPr lang="en-GB" sz="1700"/>
              <a:t>Language scaffolding                       Naming feelings, objects, sad, happy, yes-go to Shona's language level</a:t>
            </a:r>
          </a:p>
          <a:p>
            <a:pPr marL="0" lvl="0" indent="0">
              <a:lnSpc>
                <a:spcPct val="80000"/>
              </a:lnSpc>
              <a:buNone/>
            </a:pPr>
            <a:endParaRPr lang="en-GB" sz="1700"/>
          </a:p>
          <a:p>
            <a:pPr lvl="0">
              <a:lnSpc>
                <a:spcPct val="80000"/>
              </a:lnSpc>
            </a:pPr>
            <a:r>
              <a:rPr lang="en-GB" sz="1700"/>
              <a:t>Parallel play                                      Sitting with Shona without pressure so she's comfortable to join in when ready</a:t>
            </a:r>
          </a:p>
          <a:p>
            <a:pPr marL="0" lvl="0" indent="0">
              <a:lnSpc>
                <a:spcPct val="80000"/>
              </a:lnSpc>
              <a:buNone/>
            </a:pPr>
            <a:endParaRPr lang="en-GB" sz="1700"/>
          </a:p>
          <a:p>
            <a:pPr lvl="0">
              <a:lnSpc>
                <a:spcPct val="80000"/>
              </a:lnSpc>
            </a:pPr>
            <a:r>
              <a:rPr lang="en-GB" sz="1700"/>
              <a:t>Small group activities                     Few friends, so Shona doesn't feel pressure- this helps guide with her ZPD</a:t>
            </a:r>
          </a:p>
          <a:p>
            <a:pPr lvl="0">
              <a:lnSpc>
                <a:spcPct val="80000"/>
              </a:lnSpc>
            </a:pPr>
            <a:r>
              <a:rPr lang="en-GB" sz="1700"/>
              <a:t>Praise all communication              Acknowledge by nod, point, share, help-build her confidence</a:t>
            </a:r>
          </a:p>
          <a:p>
            <a:pPr lvl="0">
              <a:lnSpc>
                <a:spcPct val="80000"/>
              </a:lnSpc>
            </a:pPr>
            <a:r>
              <a:rPr lang="en-GB" sz="1700"/>
              <a:t>Guided pretend play                      Play helps with language, social, emotional skills- alongside adult support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8D4F0-4CD5-4294-8452-1F2400D7AA82}"/>
              </a:ext>
            </a:extLst>
          </p:cNvPr>
          <p:cNvSpPr txBox="1">
            <a:spLocks noGrp="1"/>
          </p:cNvSpPr>
          <p:nvPr>
            <p:ph type="title"/>
          </p:nvPr>
        </p:nvSpPr>
        <p:spPr/>
        <p:txBody>
          <a:bodyPr/>
          <a:lstStyle/>
          <a:p>
            <a:pPr lvl="0"/>
            <a:r>
              <a:rPr lang="en-GB"/>
              <a:t>                  Nature and Nurture</a:t>
            </a:r>
          </a:p>
        </p:txBody>
      </p:sp>
      <p:sp>
        <p:nvSpPr>
          <p:cNvPr id="3" name="Content Placeholder 2">
            <a:extLst>
              <a:ext uri="{FF2B5EF4-FFF2-40B4-BE49-F238E27FC236}">
                <a16:creationId xmlns:a16="http://schemas.microsoft.com/office/drawing/2014/main" id="{6D8C6935-8137-4F78-AC77-465E6AF20E6F}"/>
              </a:ext>
            </a:extLst>
          </p:cNvPr>
          <p:cNvSpPr txBox="1">
            <a:spLocks noGrp="1"/>
          </p:cNvSpPr>
          <p:nvPr>
            <p:ph idx="1"/>
          </p:nvPr>
        </p:nvSpPr>
        <p:spPr/>
        <p:txBody>
          <a:bodyPr/>
          <a:lstStyle/>
          <a:p>
            <a:pPr marL="0" lvl="0" indent="0">
              <a:lnSpc>
                <a:spcPct val="70000"/>
              </a:lnSpc>
              <a:buNone/>
            </a:pPr>
            <a:r>
              <a:rPr lang="en-GB" sz="2000"/>
              <a:t>Nature (Biology)</a:t>
            </a:r>
          </a:p>
          <a:p>
            <a:pPr lvl="0">
              <a:lnSpc>
                <a:spcPct val="70000"/>
              </a:lnSpc>
            </a:pPr>
            <a:r>
              <a:rPr lang="en-GB" sz="2000"/>
              <a:t>Temperament- children find it difficult to open up at first, this is all children's individuality not a flaw.</a:t>
            </a:r>
          </a:p>
          <a:p>
            <a:pPr lvl="0">
              <a:lnSpc>
                <a:spcPct val="70000"/>
              </a:lnSpc>
            </a:pPr>
            <a:r>
              <a:rPr lang="en-GB" sz="2000"/>
              <a:t>Brain development- if a child faces stress but doesn't get support, this will impact confidence and learning. Secure relationships are essential for healthy brain development.</a:t>
            </a:r>
          </a:p>
          <a:p>
            <a:pPr lvl="0">
              <a:lnSpc>
                <a:spcPct val="70000"/>
              </a:lnSpc>
            </a:pPr>
            <a:r>
              <a:rPr lang="en-GB" sz="2000"/>
              <a:t>Language readiness- each child is different, some develop speech slower than others and this is normal.</a:t>
            </a:r>
          </a:p>
          <a:p>
            <a:pPr marL="0" lvl="0" indent="0">
              <a:lnSpc>
                <a:spcPct val="70000"/>
              </a:lnSpc>
              <a:buNone/>
            </a:pPr>
            <a:r>
              <a:rPr lang="en-GB" sz="2000"/>
              <a:t>Nurture (Environment)</a:t>
            </a:r>
          </a:p>
          <a:p>
            <a:pPr lvl="0">
              <a:lnSpc>
                <a:spcPct val="70000"/>
              </a:lnSpc>
            </a:pPr>
            <a:r>
              <a:rPr lang="en-GB" sz="2000"/>
              <a:t>Home experiences- carers responses and the style of communication affect how the child interacts.</a:t>
            </a:r>
          </a:p>
          <a:p>
            <a:pPr lvl="0">
              <a:lnSpc>
                <a:spcPct val="70000"/>
              </a:lnSpc>
            </a:pPr>
            <a:r>
              <a:rPr lang="en-GB" sz="2000"/>
              <a:t>Nursery atmosphere- we need to be warm, patient and consistent. This will help Shona feel safe and help anxiety lessen and she will join in</a:t>
            </a:r>
          </a:p>
          <a:p>
            <a:pPr lvl="0">
              <a:lnSpc>
                <a:spcPct val="70000"/>
              </a:lnSpc>
            </a:pPr>
            <a:r>
              <a:rPr lang="en-GB" sz="2000"/>
              <a:t>Language exposure- gently responding to Shona will help her build skills, limited language will lessen her growth.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8490-9F54-4698-8503-34C71F1FC7C1}"/>
              </a:ext>
            </a:extLst>
          </p:cNvPr>
          <p:cNvSpPr txBox="1">
            <a:spLocks noGrp="1"/>
          </p:cNvSpPr>
          <p:nvPr>
            <p:ph type="title"/>
          </p:nvPr>
        </p:nvSpPr>
        <p:spPr/>
        <p:txBody>
          <a:bodyPr/>
          <a:lstStyle/>
          <a:p>
            <a:pPr lvl="0"/>
            <a:r>
              <a:rPr lang="en-GB"/>
              <a:t>                Strengths and Limitations</a:t>
            </a:r>
          </a:p>
        </p:txBody>
      </p:sp>
      <p:sp>
        <p:nvSpPr>
          <p:cNvPr id="3" name="Content Placeholder 2">
            <a:extLst>
              <a:ext uri="{FF2B5EF4-FFF2-40B4-BE49-F238E27FC236}">
                <a16:creationId xmlns:a16="http://schemas.microsoft.com/office/drawing/2014/main" id="{2DE35EF9-9F72-46CE-B669-4F33B9ACDB54}"/>
              </a:ext>
            </a:extLst>
          </p:cNvPr>
          <p:cNvSpPr txBox="1">
            <a:spLocks noGrp="1"/>
          </p:cNvSpPr>
          <p:nvPr>
            <p:ph idx="1"/>
          </p:nvPr>
        </p:nvSpPr>
        <p:spPr/>
        <p:txBody>
          <a:bodyPr/>
          <a:lstStyle/>
          <a:p>
            <a:pPr marL="0" lvl="0" indent="0">
              <a:buNone/>
            </a:pPr>
            <a:r>
              <a:rPr lang="en-GB" sz="1600"/>
              <a:t> 	Strengths								Limitations</a:t>
            </a:r>
          </a:p>
          <a:p>
            <a:pPr lvl="0"/>
            <a:r>
              <a:rPr lang="en-GB" sz="1600"/>
              <a:t>Focus on relationships in line with nurses protocol                                                       Less individual attention biology and 								           genetics</a:t>
            </a:r>
          </a:p>
          <a:p>
            <a:pPr lvl="0"/>
            <a:r>
              <a:rPr lang="en-GB" sz="1600"/>
              <a:t>Clear, practical, easy to use daily                                                                                       No age given on stage of child which 								          makes it difficult to see where the child is 							          at</a:t>
            </a:r>
          </a:p>
          <a:p>
            <a:pPr lvl="0"/>
            <a:r>
              <a:rPr lang="en-GB" sz="1600"/>
              <a:t>Language is a must to understand child's thinking or how they feel                          Theory developed a long time ago which 						 	           makes it incomplete</a:t>
            </a:r>
          </a:p>
          <a:p>
            <a:pPr lvl="0"/>
            <a:r>
              <a:rPr lang="en-GB" sz="1600"/>
              <a:t>Inclusive- each child is valued in a way they communicate                                          Difficulty in knowing exactly how to 								          measure communication which could be 							           different across tasks</a:t>
            </a:r>
          </a:p>
          <a:p>
            <a:pPr lvl="0"/>
            <a:r>
              <a:rPr lang="en-GB" sz="1600"/>
              <a:t>Cultural differences in development- all children won't be the same                        Limited help for emotionally developed 							          anxiety</a:t>
            </a:r>
          </a:p>
          <a:p>
            <a:pPr lvl="0"/>
            <a:r>
              <a:rPr lang="en-GB" sz="1600"/>
              <a:t>Supported by social interaction and scaffolding promotes learning                          Some aspects are not clear or fully 								          implemented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B5CC-1834-40EB-903F-5957756174C5}"/>
              </a:ext>
            </a:extLst>
          </p:cNvPr>
          <p:cNvSpPr txBox="1">
            <a:spLocks noGrp="1"/>
          </p:cNvSpPr>
          <p:nvPr>
            <p:ph type="title"/>
          </p:nvPr>
        </p:nvSpPr>
        <p:spPr/>
        <p:txBody>
          <a:bodyPr/>
          <a:lstStyle/>
          <a:p>
            <a:pPr lvl="0"/>
            <a:r>
              <a:rPr lang="en-GB"/>
              <a:t>              Key message/conclusion</a:t>
            </a:r>
          </a:p>
        </p:txBody>
      </p:sp>
      <p:sp>
        <p:nvSpPr>
          <p:cNvPr id="3" name="Content Placeholder 2">
            <a:extLst>
              <a:ext uri="{FF2B5EF4-FFF2-40B4-BE49-F238E27FC236}">
                <a16:creationId xmlns:a16="http://schemas.microsoft.com/office/drawing/2014/main" id="{B69E316E-A300-4AF8-BA0F-D0C53F0E6293}"/>
              </a:ext>
            </a:extLst>
          </p:cNvPr>
          <p:cNvSpPr txBox="1">
            <a:spLocks noGrp="1"/>
          </p:cNvSpPr>
          <p:nvPr>
            <p:ph idx="1"/>
          </p:nvPr>
        </p:nvSpPr>
        <p:spPr/>
        <p:txBody>
          <a:bodyPr/>
          <a:lstStyle/>
          <a:p>
            <a:pPr lvl="0">
              <a:lnSpc>
                <a:spcPct val="60000"/>
              </a:lnSpc>
            </a:pPr>
            <a:r>
              <a:rPr lang="en-GB" sz="2200"/>
              <a:t>Nature helps Shona with her potential.</a:t>
            </a:r>
          </a:p>
          <a:p>
            <a:pPr lvl="0">
              <a:lnSpc>
                <a:spcPct val="60000"/>
              </a:lnSpc>
            </a:pPr>
            <a:r>
              <a:rPr lang="en-GB" sz="2200"/>
              <a:t>Nurture decides whether she's able to reach it.</a:t>
            </a:r>
          </a:p>
          <a:p>
            <a:pPr lvl="0">
              <a:lnSpc>
                <a:spcPct val="60000"/>
              </a:lnSpc>
            </a:pPr>
            <a:r>
              <a:rPr lang="en-GB" sz="2200"/>
              <a:t>Biology doesn't determine Shona's destiny. Support can help with strengthening her language, confidence and social skills.</a:t>
            </a:r>
          </a:p>
          <a:p>
            <a:pPr lvl="0">
              <a:lnSpc>
                <a:spcPct val="60000"/>
              </a:lnSpc>
            </a:pPr>
            <a:r>
              <a:rPr lang="en-GB" sz="2200"/>
              <a:t>Vygotsky's emphasis on nurture shows that social experiences are essential to development. </a:t>
            </a:r>
          </a:p>
          <a:p>
            <a:pPr lvl="0">
              <a:lnSpc>
                <a:spcPct val="60000"/>
              </a:lnSpc>
            </a:pPr>
            <a:r>
              <a:rPr lang="en-GB" sz="2200"/>
              <a:t>Biological capacities are an acknowledged critical evaluation theory of Vygotsky.</a:t>
            </a:r>
          </a:p>
          <a:p>
            <a:pPr lvl="0">
              <a:lnSpc>
                <a:spcPct val="60000"/>
              </a:lnSpc>
            </a:pPr>
            <a:r>
              <a:rPr lang="en-GB" sz="2200"/>
              <a:t>Vygotsky’s theory is useful for Shona because it puts emphasis on language, step-by-step progress as well as relationships.</a:t>
            </a:r>
          </a:p>
          <a:p>
            <a:pPr lvl="0">
              <a:lnSpc>
                <a:spcPct val="60000"/>
              </a:lnSpc>
            </a:pPr>
            <a:r>
              <a:rPr lang="en-GB" sz="2200"/>
              <a:t>This will work well when you can understand Shonas emotional needs.</a:t>
            </a:r>
          </a:p>
          <a:p>
            <a:pPr lvl="0">
              <a:lnSpc>
                <a:spcPct val="60000"/>
              </a:lnSpc>
            </a:pPr>
            <a:r>
              <a:rPr lang="en-GB" sz="2200"/>
              <a:t>You must find ways to enhance speech with play and adult friends support.</a:t>
            </a:r>
          </a:p>
          <a:p>
            <a:pPr lvl="0">
              <a:lnSpc>
                <a:spcPct val="60000"/>
              </a:lnSpc>
            </a:pPr>
            <a:r>
              <a:rPr lang="en-GB" sz="2200"/>
              <a:t>ZPD and scaffolding show the communication and social skills will help her greatly.</a:t>
            </a:r>
          </a:p>
          <a:p>
            <a:pPr lvl="0">
              <a:lnSpc>
                <a:spcPct val="60000"/>
              </a:lnSpc>
            </a:pPr>
            <a:r>
              <a:rPr lang="en-GB" sz="2200"/>
              <a:t>Social interaction is the main learning point and a good way to help her join in with her peers.</a:t>
            </a:r>
          </a:p>
          <a:p>
            <a:pPr lvl="0">
              <a:lnSpc>
                <a:spcPct val="60000"/>
              </a:lnSpc>
            </a:pPr>
            <a:endParaRPr lang="en-GB" sz="22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05379-3CA4-470F-8F4D-0443FE0B92A9}"/>
              </a:ext>
            </a:extLst>
          </p:cNvPr>
          <p:cNvSpPr txBox="1">
            <a:spLocks noGrp="1"/>
          </p:cNvSpPr>
          <p:nvPr>
            <p:ph type="title"/>
          </p:nvPr>
        </p:nvSpPr>
        <p:spPr/>
        <p:txBody>
          <a:bodyPr/>
          <a:lstStyle/>
          <a:p>
            <a:pPr lvl="0"/>
            <a:r>
              <a:rPr lang="en-GB"/>
              <a:t>                             References</a:t>
            </a:r>
          </a:p>
        </p:txBody>
      </p:sp>
      <p:sp>
        <p:nvSpPr>
          <p:cNvPr id="3" name="Content Placeholder 2">
            <a:extLst>
              <a:ext uri="{FF2B5EF4-FFF2-40B4-BE49-F238E27FC236}">
                <a16:creationId xmlns:a16="http://schemas.microsoft.com/office/drawing/2014/main" id="{3087A27A-6CB9-45C4-A307-C5318BE32211}"/>
              </a:ext>
            </a:extLst>
          </p:cNvPr>
          <p:cNvSpPr txBox="1">
            <a:spLocks noGrp="1"/>
          </p:cNvSpPr>
          <p:nvPr>
            <p:ph idx="1"/>
          </p:nvPr>
        </p:nvSpPr>
        <p:spPr/>
        <p:txBody>
          <a:bodyPr/>
          <a:lstStyle/>
          <a:p>
            <a:pPr marL="0" lvl="0" indent="0">
              <a:lnSpc>
                <a:spcPct val="60000"/>
              </a:lnSpc>
              <a:buNone/>
            </a:pPr>
            <a:endParaRPr lang="en-GB" sz="1100"/>
          </a:p>
          <a:p>
            <a:pPr marL="0" lvl="0" indent="0">
              <a:lnSpc>
                <a:spcPct val="60000"/>
              </a:lnSpc>
              <a:buNone/>
            </a:pPr>
            <a:r>
              <a:rPr lang="en-GB" sz="1200"/>
              <a:t>1             Daniels,2016, Vygotsky and early childhood education; international journal of early years education, Vol.no.1,pp.4-17</a:t>
            </a:r>
          </a:p>
          <a:p>
            <a:pPr marL="0" lvl="0" indent="0">
              <a:lnSpc>
                <a:spcPct val="60000"/>
              </a:lnSpc>
              <a:buNone/>
            </a:pPr>
            <a:r>
              <a:rPr lang="en-GB" sz="1200"/>
              <a:t>               Available at https://scholar.google.com/scholar? q+=Daniels+Vygotsky+early+childhood+education+2016</a:t>
            </a:r>
          </a:p>
          <a:p>
            <a:pPr lvl="0">
              <a:lnSpc>
                <a:spcPct val="60000"/>
              </a:lnSpc>
              <a:buAutoNum type="arabicDbPeriod" startAt="2"/>
            </a:pPr>
            <a:r>
              <a:rPr lang="en-GB" sz="1200"/>
              <a:t>       Core Vygotsky Theory </a:t>
            </a:r>
          </a:p>
          <a:p>
            <a:pPr marL="0" lvl="0" indent="0">
              <a:lnSpc>
                <a:spcPct val="60000"/>
              </a:lnSpc>
              <a:buNone/>
            </a:pPr>
            <a:r>
              <a:rPr lang="en-GB" sz="1200"/>
              <a:t>               Vygotsky, L.S. 1978, Mind in society: The development of higher psychological processes. Harvard university press, Cambridge, MA.</a:t>
            </a:r>
          </a:p>
          <a:p>
            <a:pPr marL="0" lvl="0" indent="0">
              <a:lnSpc>
                <a:spcPct val="60000"/>
              </a:lnSpc>
              <a:buNone/>
            </a:pPr>
            <a:r>
              <a:rPr lang="en-GB" sz="1200"/>
              <a:t>               Avaiable  at </a:t>
            </a:r>
            <a:r>
              <a:rPr lang="en-GB" sz="1200">
                <a:hlinkClick r:id="rId2"/>
              </a:rPr>
              <a:t>https://scholar.google.com/scholar</a:t>
            </a:r>
            <a:r>
              <a:rPr lang="en-GB" sz="1200"/>
              <a:t>? Q=vygotsky=+mind+in+society+1978</a:t>
            </a:r>
          </a:p>
          <a:p>
            <a:pPr lvl="0">
              <a:lnSpc>
                <a:spcPct val="60000"/>
              </a:lnSpc>
              <a:buAutoNum type="arabicDbPeriod" startAt="3"/>
            </a:pPr>
            <a:r>
              <a:rPr lang="en-GB" sz="1200"/>
              <a:t>     Brofman, V., Karpov,y and Rabinovitch,v.(2010).</a:t>
            </a:r>
          </a:p>
          <a:p>
            <a:pPr marL="0" lvl="0" indent="0">
              <a:lnSpc>
                <a:spcPct val="60000"/>
              </a:lnSpc>
              <a:buNone/>
            </a:pPr>
            <a:r>
              <a:rPr lang="en-GB" sz="1200"/>
              <a:t>              Vygotskiyan preschool education; promoting the development of self-regulation and symbolic thought in pre-k children; international Research  in Early          </a:t>
            </a:r>
            <a:br>
              <a:rPr lang="en-GB" sz="1200"/>
            </a:br>
            <a:r>
              <a:rPr lang="en-GB" sz="1200"/>
              <a:t>             Childhood  education, 1 </a:t>
            </a:r>
          </a:p>
          <a:p>
            <a:pPr marL="0" lvl="0" indent="0">
              <a:lnSpc>
                <a:spcPct val="60000"/>
              </a:lnSpc>
              <a:buNone/>
            </a:pPr>
            <a:r>
              <a:rPr lang="en-GB" sz="1200"/>
              <a:t>               (1), pp. 47-62 available at </a:t>
            </a:r>
            <a:r>
              <a:rPr lang="en-GB" sz="1200">
                <a:hlinkClick r:id="rId3"/>
              </a:rPr>
              <a:t>https://au-east.erc.moash.edu.au/fpfiles/27359936/IRECE10201</a:t>
            </a:r>
            <a:r>
              <a:rPr lang="en-GB" sz="1200"/>
              <a:t>. BromankarpovRabinovitch 115.p df</a:t>
            </a:r>
          </a:p>
          <a:p>
            <a:pPr lvl="0">
              <a:lnSpc>
                <a:spcPct val="60000"/>
              </a:lnSpc>
              <a:buAutoNum type="arabicDbPeriod" startAt="4"/>
            </a:pPr>
            <a:r>
              <a:rPr lang="en-GB" sz="1200"/>
              <a:t>      McLeod,s. (2024). Lev Vygotsky’s Sociocultural Theory: simply; psychology. Avaialable at </a:t>
            </a:r>
            <a:r>
              <a:rPr lang="en-GB" sz="1200">
                <a:hlinkClick r:id="rId4"/>
              </a:rPr>
              <a:t>https://ww.simplypsycology.org/vygotsky.html</a:t>
            </a:r>
            <a:endParaRPr lang="en-GB" sz="1200"/>
          </a:p>
          <a:p>
            <a:pPr lvl="0">
              <a:lnSpc>
                <a:spcPct val="60000"/>
              </a:lnSpc>
              <a:buAutoNum type="arabicDbPeriod" startAt="4"/>
            </a:pPr>
            <a:r>
              <a:rPr lang="en-GB" sz="1200"/>
              <a:t>     Working reference scaffolding </a:t>
            </a:r>
          </a:p>
          <a:p>
            <a:pPr marL="0" lvl="0" indent="0">
              <a:lnSpc>
                <a:spcPct val="60000"/>
              </a:lnSpc>
              <a:buNone/>
            </a:pPr>
            <a:r>
              <a:rPr lang="en-GB" sz="1200"/>
              <a:t>              Berk, L.E. and Winsler,A. (1995). Scaffolding childrens  learning: Vygotsky and  Early  childhood Education. Washington, DC National Association for the</a:t>
            </a:r>
            <a:br>
              <a:rPr lang="en-GB" sz="1200"/>
            </a:br>
            <a:r>
              <a:rPr lang="en-GB" sz="1200"/>
              <a:t>             Education of young     children.</a:t>
            </a:r>
          </a:p>
          <a:p>
            <a:pPr marL="0" lvl="0" indent="0">
              <a:lnSpc>
                <a:spcPct val="60000"/>
              </a:lnSpc>
              <a:buNone/>
            </a:pPr>
            <a:r>
              <a:rPr lang="en-GB" sz="1200"/>
              <a:t>              Available  at </a:t>
            </a:r>
            <a:r>
              <a:rPr lang="en-GB" sz="1200">
                <a:hlinkClick r:id="rId5"/>
              </a:rPr>
              <a:t>https://grokipedia.com/page/scaffolding-childrens-learning-vygotsky-and-early-childhood-education</a:t>
            </a:r>
            <a:endParaRPr lang="en-GB" sz="1200"/>
          </a:p>
          <a:p>
            <a:pPr lvl="0">
              <a:lnSpc>
                <a:spcPct val="60000"/>
              </a:lnSpc>
              <a:buAutoNum type="arabicDbPeriod" startAt="6"/>
            </a:pPr>
            <a:r>
              <a:rPr lang="en-GB" sz="1200"/>
              <a:t>     Connolly, k (2022).” Vygotsky’s sociocultural theory” Idaho state university press books. Available at https;//isupressbooks.pub/thuff/chapter/vygotskys    </a:t>
            </a:r>
            <a:br>
              <a:rPr lang="en-GB" sz="1200"/>
            </a:br>
            <a:br>
              <a:rPr lang="en-GB" sz="1200"/>
            </a:br>
            <a:r>
              <a:rPr lang="en-GB" sz="1200"/>
              <a:t>        sociocultural-theory-autumn-salsberry</a:t>
            </a:r>
          </a:p>
          <a:p>
            <a:pPr lvl="0">
              <a:lnSpc>
                <a:spcPct val="60000"/>
              </a:lnSpc>
              <a:buAutoNum type="arabicDbPeriod" startAt="6"/>
            </a:pPr>
            <a:endParaRPr lang="en-GB" sz="1200"/>
          </a:p>
          <a:p>
            <a:pPr marL="0" lvl="0" indent="0">
              <a:lnSpc>
                <a:spcPct val="60000"/>
              </a:lnSpc>
              <a:buNone/>
            </a:pPr>
            <a:r>
              <a:rPr lang="en-GB" sz="1200"/>
              <a:t>   </a:t>
            </a:r>
          </a:p>
          <a:p>
            <a:pPr marL="0" lvl="0" indent="0">
              <a:lnSpc>
                <a:spcPct val="60000"/>
              </a:lnSpc>
              <a:buNone/>
            </a:pPr>
            <a:endParaRPr lang="en-GB" sz="9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1406</Words>
  <Application>Microsoft Office PowerPoint</Application>
  <PresentationFormat>Widescreen</PresentationFormat>
  <Paragraphs>81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  Shabana malik 2525274 LCHS4010 Psychology in Health and Social care Helen Parsons </vt:lpstr>
      <vt:lpstr>                          Introduction</vt:lpstr>
      <vt:lpstr>                              Theory</vt:lpstr>
      <vt:lpstr>                        Key concepts</vt:lpstr>
      <vt:lpstr>             Relevance to early years</vt:lpstr>
      <vt:lpstr>             Application to Shona’s case</vt:lpstr>
      <vt:lpstr>         Practical strategies on Vygotsky </vt:lpstr>
      <vt:lpstr>                  Nature and Nurture</vt:lpstr>
      <vt:lpstr>                Strengths and Limitations</vt:lpstr>
      <vt:lpstr>              Key message/conclusion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Shabana malik 2525274 LCHS4010 psychology in health and social care Helen Parsons Individual presentation</dc:title>
  <dc:creator>Shabana Malik (2525274)</dc:creator>
  <cp:lastModifiedBy>cloudconvert_14</cp:lastModifiedBy>
  <cp:revision>25</cp:revision>
  <dcterms:created xsi:type="dcterms:W3CDTF">2026-09-22T13:44:20Z</dcterms:created>
  <dcterms:modified xsi:type="dcterms:W3CDTF">2026-10-01T07:53:02Z</dcterms:modified>
</cp:coreProperties>
</file>