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28198F2-3E6C-4DA4-9774-325047F30388}">
  <a:tblStyle styleId="{028198F2-3E6C-4DA4-9774-325047F3038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816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Shape 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Shape 5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hape 6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Shape 6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Shape 70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Shape 7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Shape 7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" name="Shape 7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Shape 84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Shape 8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Shape 9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Shape 9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2382"/>
            <a:ext cx="9148763" cy="5156597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29989" y="4831893"/>
            <a:ext cx="2057400" cy="273844"/>
          </a:xfrm>
        </p:spPr>
        <p:txBody>
          <a:bodyPr/>
          <a:lstStyle/>
          <a:p>
            <a:fld id="{BB02557A-7053-4340-A874-8AB926A8EDA1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4158" y="4831893"/>
            <a:ext cx="3086100" cy="273844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49824" y="4831893"/>
            <a:ext cx="2066534" cy="273844"/>
          </a:xfrm>
        </p:spPr>
        <p:txBody>
          <a:bodyPr anchor="ctr"/>
          <a:lstStyle>
            <a:lvl1pPr algn="l">
              <a:defRPr sz="900"/>
            </a:lvl1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sp>
        <p:nvSpPr>
          <p:cNvPr id="68" name="Freeform 57"/>
          <p:cNvSpPr/>
          <p:nvPr/>
        </p:nvSpPr>
        <p:spPr bwMode="auto">
          <a:xfrm>
            <a:off x="3342085" y="23813"/>
            <a:ext cx="0" cy="1191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5490225" y="350839"/>
            <a:ext cx="3656410" cy="4442222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40564" y="767901"/>
            <a:ext cx="2845259" cy="251223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2925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40564" y="3709033"/>
            <a:ext cx="2845259" cy="77832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1500" baseline="0">
                <a:solidFill>
                  <a:schemeClr val="bg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1860469"/>
      </p:ext>
    </p:extLst>
  </p:cSld>
  <p:clrMapOvr>
    <a:masterClrMapping/>
  </p:clrMapOvr>
  <p:hf sldNum="0" hdr="0" ftr="0" dt="0"/>
  <p:extLst mod="1"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0270798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1" y="-3509"/>
            <a:ext cx="9150461" cy="514700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1839516" y="946548"/>
            <a:ext cx="5464969" cy="3250406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38557" y="4722548"/>
            <a:ext cx="2057400" cy="27384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B02557A-7053-4340-A874-8AB926A8EDA1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30683" y="4722548"/>
            <a:ext cx="3086100" cy="273844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48057" y="4722548"/>
            <a:ext cx="2086157" cy="273844"/>
          </a:xfrm>
        </p:spPr>
        <p:txBody>
          <a:bodyPr anchor="ctr"/>
          <a:lstStyle>
            <a:lvl1pPr algn="l">
              <a:defRPr sz="900">
                <a:solidFill>
                  <a:schemeClr val="bg2"/>
                </a:solidFill>
              </a:defRPr>
            </a:lvl1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71726" y="1372935"/>
            <a:ext cx="4394793" cy="1381286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2925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60938" y="3132099"/>
            <a:ext cx="3424856" cy="779105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15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6157084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00274" y="1828800"/>
            <a:ext cx="3120390" cy="27432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7813" y="1828800"/>
            <a:ext cx="3120390" cy="27432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82242783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0274" y="425196"/>
            <a:ext cx="6577930" cy="117271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0274" y="1842306"/>
            <a:ext cx="3120390" cy="617934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1800" b="0" baseline="0">
                <a:solidFill>
                  <a:schemeClr val="accent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00274" y="2487480"/>
            <a:ext cx="3120390" cy="208452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7813" y="1842306"/>
            <a:ext cx="3120390" cy="617934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1800" b="0" baseline="0">
                <a:solidFill>
                  <a:schemeClr val="accent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7813" y="2487480"/>
            <a:ext cx="3120390" cy="208452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70677650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12104460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300536" y="271819"/>
            <a:ext cx="2621984" cy="4653291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503901771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6429343" y="340261"/>
            <a:ext cx="2557084" cy="4392971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7367" y="1127930"/>
            <a:ext cx="2420786" cy="1265943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25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798" y="331060"/>
            <a:ext cx="5697780" cy="4240940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57367" y="2417853"/>
            <a:ext cx="2420786" cy="2154148"/>
          </a:xfrm>
        </p:spPr>
        <p:txBody>
          <a:bodyPr/>
          <a:lstStyle>
            <a:lvl1pPr marL="0" indent="0">
              <a:spcBef>
                <a:spcPts val="1050"/>
              </a:spcBef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57417" y="4714875"/>
            <a:ext cx="2420786" cy="273844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5798" y="4714875"/>
            <a:ext cx="5697780" cy="273844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357367" y="280203"/>
            <a:ext cx="2420786" cy="612361"/>
          </a:xfrm>
        </p:spPr>
        <p:txBody>
          <a:bodyPr anchor="t"/>
          <a:lstStyle>
            <a:lvl1pPr algn="l">
              <a:defRPr sz="3300"/>
            </a:lvl1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702351699"/>
      </p:ext>
    </p:extLst>
  </p:cSld>
  <p:clrMapOvr>
    <a:masterClrMapping/>
  </p:clrMapOvr>
  <p:hf sldNum="0" hdr="0" ftr="0" dt="0"/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6429343" y="340261"/>
            <a:ext cx="2557084" cy="4392971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7366" y="1127933"/>
            <a:ext cx="2422969" cy="1265943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25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" y="1"/>
            <a:ext cx="6076988" cy="514349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57366" y="2417854"/>
            <a:ext cx="2420874" cy="2154146"/>
          </a:xfrm>
        </p:spPr>
        <p:txBody>
          <a:bodyPr/>
          <a:lstStyle>
            <a:lvl1pPr marL="0" indent="0">
              <a:spcBef>
                <a:spcPts val="1050"/>
              </a:spcBef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57366" y="4718304"/>
            <a:ext cx="2420874" cy="273844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5798" y="4718304"/>
            <a:ext cx="5698998" cy="273844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357366" y="280205"/>
            <a:ext cx="2420874" cy="612362"/>
          </a:xfrm>
        </p:spPr>
        <p:txBody>
          <a:bodyPr anchor="t"/>
          <a:lstStyle>
            <a:lvl1pPr algn="l">
              <a:defRPr sz="3300"/>
            </a:lvl1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34345847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8530843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300536" y="271819"/>
            <a:ext cx="2621984" cy="4653291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58474" y="380278"/>
            <a:ext cx="1178720" cy="400494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00275" y="393280"/>
            <a:ext cx="4469683" cy="399194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8474" y="4722462"/>
            <a:ext cx="1879497" cy="273844"/>
          </a:xfrm>
        </p:spPr>
        <p:txBody>
          <a:bodyPr/>
          <a:lstStyle/>
          <a:p>
            <a:fld id="{BB02557A-7053-4340-A874-8AB926A8EDA1}" type="datetimeFigureOut">
              <a:rPr lang="en-US" dirty="0"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00275" y="4722462"/>
            <a:ext cx="4469683" cy="27384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6550983" y="2139901"/>
            <a:ext cx="4037450" cy="453202"/>
          </a:xfrm>
        </p:spPr>
        <p:txBody>
          <a:bodyPr/>
          <a:lstStyle>
            <a:lvl1pPr algn="l">
              <a:defRPr/>
            </a:lvl1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6833687" y="428627"/>
            <a:ext cx="0" cy="395660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598879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Shape 1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52431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300536" y="271819"/>
            <a:ext cx="2621984" cy="4653291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00276" y="426259"/>
            <a:ext cx="6577928" cy="117053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0276" y="1828800"/>
            <a:ext cx="6577928" cy="2738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20803" y="4722462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BB02557A-7053-4340-A874-8AB926A8EDA1}" type="datetimeFigureOut">
              <a:rPr lang="en-US" dirty="0"/>
              <a:pPr/>
              <a:t>3/26/2018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00275" y="4722462"/>
            <a:ext cx="4250531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4749" y="542496"/>
            <a:ext cx="1413261" cy="45320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200276" y="1632007"/>
            <a:ext cx="6577928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4406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sldNum="0" hdr="0" ftr="0" dt="0"/>
  <p:txStyles>
    <p:titleStyle>
      <a:lvl1pPr algn="l" defTabSz="685800" rtl="0" eaLnBrk="1" latinLnBrk="0" hangingPunct="1">
        <a:lnSpc>
          <a:spcPct val="99000"/>
        </a:lnSpc>
        <a:spcBef>
          <a:spcPct val="0"/>
        </a:spcBef>
        <a:buNone/>
        <a:defRPr sz="33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685800" rtl="0" eaLnBrk="1" latinLnBrk="0" hangingPunct="1">
        <a:lnSpc>
          <a:spcPct val="111000"/>
        </a:lnSpc>
        <a:spcBef>
          <a:spcPts val="698"/>
        </a:spcBef>
        <a:buFont typeface="Corbel" panose="020B0503020204020204" pitchFamily="34" charset="0"/>
        <a:buChar char="–"/>
        <a:defRPr sz="15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480060" indent="-240030" algn="l" defTabSz="685800" rtl="0" eaLnBrk="1" latinLnBrk="0" hangingPunct="1">
        <a:lnSpc>
          <a:spcPct val="111000"/>
        </a:lnSpc>
        <a:spcBef>
          <a:spcPts val="698"/>
        </a:spcBef>
        <a:buFont typeface="Corbel" panose="020B0503020204020204" pitchFamily="34" charset="0"/>
        <a:buChar char="–"/>
        <a:defRPr sz="135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720090" indent="-240030" algn="l" defTabSz="685800" rtl="0" eaLnBrk="1" latinLnBrk="0" hangingPunct="1">
        <a:lnSpc>
          <a:spcPct val="111000"/>
        </a:lnSpc>
        <a:spcBef>
          <a:spcPts val="698"/>
        </a:spcBef>
        <a:buFont typeface="Corbel" panose="020B0503020204020204" pitchFamily="34" charset="0"/>
        <a:buChar char="–"/>
        <a:defRPr sz="12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960120" indent="-240030" algn="l" defTabSz="685800" rtl="0" eaLnBrk="1" latinLnBrk="0" hangingPunct="1">
        <a:lnSpc>
          <a:spcPct val="111000"/>
        </a:lnSpc>
        <a:spcBef>
          <a:spcPts val="698"/>
        </a:spcBef>
        <a:buFont typeface="Corbel" panose="020B0503020204020204" pitchFamily="34" charset="0"/>
        <a:buChar char="–"/>
        <a:defRPr sz="105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200150" indent="-240030" algn="l" defTabSz="685800" rtl="0" eaLnBrk="1" latinLnBrk="0" hangingPunct="1">
        <a:lnSpc>
          <a:spcPct val="111000"/>
        </a:lnSpc>
        <a:spcBef>
          <a:spcPts val="698"/>
        </a:spcBef>
        <a:buFont typeface="Corbel" panose="020B0503020204020204" pitchFamily="34" charset="0"/>
        <a:buChar char="–"/>
        <a:defRPr sz="105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440180" indent="-240030" algn="l" defTabSz="685800" rtl="0" eaLnBrk="1" latinLnBrk="0" hangingPunct="1">
        <a:lnSpc>
          <a:spcPct val="111000"/>
        </a:lnSpc>
        <a:spcBef>
          <a:spcPts val="698"/>
        </a:spcBef>
        <a:buFont typeface="Corbel" panose="020B0503020204020204" pitchFamily="34" charset="0"/>
        <a:buChar char="–"/>
        <a:defRPr sz="105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1680210" indent="-240030" algn="l" defTabSz="685800" rtl="0" eaLnBrk="1" latinLnBrk="0" hangingPunct="1">
        <a:lnSpc>
          <a:spcPct val="111000"/>
        </a:lnSpc>
        <a:spcBef>
          <a:spcPts val="698"/>
        </a:spcBef>
        <a:buFont typeface="Corbel" panose="020B0503020204020204" pitchFamily="34" charset="0"/>
        <a:buChar char="–"/>
        <a:defRPr sz="105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1920240" indent="-240030" algn="l" defTabSz="685800" rtl="0" eaLnBrk="1" latinLnBrk="0" hangingPunct="1">
        <a:lnSpc>
          <a:spcPct val="111000"/>
        </a:lnSpc>
        <a:spcBef>
          <a:spcPts val="698"/>
        </a:spcBef>
        <a:buFont typeface="Corbel" panose="020B0503020204020204" pitchFamily="34" charset="0"/>
        <a:buChar char="–"/>
        <a:defRPr sz="105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160270" indent="-240030" algn="l" defTabSz="685800" rtl="0" eaLnBrk="1" latinLnBrk="0" hangingPunct="1">
        <a:lnSpc>
          <a:spcPct val="111000"/>
        </a:lnSpc>
        <a:spcBef>
          <a:spcPts val="698"/>
        </a:spcBef>
        <a:buFont typeface="Corbel" panose="020B0503020204020204" pitchFamily="34" charset="0"/>
        <a:buChar char="–"/>
        <a:defRPr sz="105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458289A-E9A0-4B29-B27E-D12B27BB18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18202">
            <a:off x="6040575" y="504397"/>
            <a:ext cx="3357811" cy="183354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F42429-6CDD-41FC-908E-036F21B553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73111">
            <a:off x="6023143" y="2896223"/>
            <a:ext cx="3291615" cy="218248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F0CF4B6-CD31-4121-B454-D07D0744E2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465580">
            <a:off x="-261216" y="219548"/>
            <a:ext cx="3380514" cy="1893088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0A29B6E1-7A00-4448-97BB-611B1CDF81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079180">
            <a:off x="3070557" y="-35518"/>
            <a:ext cx="2787930" cy="185524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3C24C1C-E3BA-4148-9D39-2E5A18F31BA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382623">
            <a:off x="-208880" y="3129586"/>
            <a:ext cx="3275843" cy="203045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ACD5FFC-FEED-497B-BF90-17323E4F363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81137" y="2019477"/>
            <a:ext cx="3769715" cy="221119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3990565" y="285537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What is </a:t>
            </a:r>
            <a:r>
              <a:rPr lang="en-GB" dirty="0"/>
              <a:t>B</a:t>
            </a:r>
            <a:r>
              <a:rPr lang="en" dirty="0"/>
              <a:t>utlins?</a:t>
            </a:r>
            <a:endParaRPr dirty="0"/>
          </a:p>
        </p:txBody>
      </p:sp>
      <p:sp>
        <p:nvSpPr>
          <p:cNvPr id="61" name="Shape 61"/>
          <p:cNvSpPr txBox="1">
            <a:spLocks noGrp="1"/>
          </p:cNvSpPr>
          <p:nvPr>
            <p:ph type="body" idx="1"/>
          </p:nvPr>
        </p:nvSpPr>
        <p:spPr>
          <a:xfrm>
            <a:off x="3721395" y="1949917"/>
            <a:ext cx="5422605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Butlins is a chain of the largest holiday resorts for families, groups and educational visits. </a:t>
            </a:r>
            <a:endParaRPr dirty="0"/>
          </a:p>
          <a:p>
            <a:pPr marL="0" lvl="0" indent="0">
              <a:spcBef>
                <a:spcPts val="1600"/>
              </a:spcBef>
              <a:spcAft>
                <a:spcPts val="0"/>
              </a:spcAft>
              <a:buNone/>
            </a:pPr>
            <a:r>
              <a:rPr lang="en" dirty="0"/>
              <a:t>Butlins provides nightlife entertainment for children and adults in the evening in clubs and pubs. They also have amusement arcade for everyone to enjoy. </a:t>
            </a:r>
            <a:endParaRPr dirty="0"/>
          </a:p>
          <a:p>
            <a:pPr marL="0" lvl="0" indent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" dirty="0"/>
              <a:t>Their competition is Centre Parks, because they are nearby and have more family and couple to do outdoor activities to bond. However, Butlins have a variety of activities for everyone to do </a:t>
            </a:r>
            <a:r>
              <a:rPr lang="en-GB" dirty="0"/>
              <a:t>said by The Telegraph (2015).</a:t>
            </a:r>
            <a:endParaRPr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9549FD2-772E-4417-AD17-ECDD062D39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049088">
            <a:off x="-225874" y="-217367"/>
            <a:ext cx="2909148" cy="215120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E2ABD73-2335-4148-893E-F8028B1490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2370">
            <a:off x="-155436" y="1741938"/>
            <a:ext cx="3626938" cy="207602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Shape 66"/>
          <p:cNvSpPr txBox="1">
            <a:spLocks noGrp="1"/>
          </p:cNvSpPr>
          <p:nvPr>
            <p:ph type="title"/>
          </p:nvPr>
        </p:nvSpPr>
        <p:spPr>
          <a:xfrm>
            <a:off x="4191262" y="-52866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Why we choose Butlins?</a:t>
            </a:r>
            <a:endParaRPr dirty="0"/>
          </a:p>
        </p:txBody>
      </p:sp>
      <p:sp>
        <p:nvSpPr>
          <p:cNvPr id="67" name="Shape 67"/>
          <p:cNvSpPr txBox="1">
            <a:spLocks noGrp="1"/>
          </p:cNvSpPr>
          <p:nvPr>
            <p:ph type="body" idx="1"/>
          </p:nvPr>
        </p:nvSpPr>
        <p:spPr>
          <a:xfrm>
            <a:off x="86975" y="497800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dirty="0">
                <a:latin typeface="+mj-lt"/>
              </a:rPr>
              <a:t>As a group we looked at the different attractions available to us. We discussed about the attractions and what information they could provide. </a:t>
            </a:r>
            <a:endParaRPr sz="1000" dirty="0">
              <a:latin typeface="+mj-lt"/>
            </a:endParaRPr>
          </a:p>
          <a:p>
            <a:pPr marL="0" lvl="0" indent="0">
              <a:spcBef>
                <a:spcPts val="1600"/>
              </a:spcBef>
              <a:buNone/>
            </a:pPr>
            <a:r>
              <a:rPr lang="en" sz="1000" dirty="0">
                <a:latin typeface="+mj-lt"/>
              </a:rPr>
              <a:t>We then choose Butlins as what we are going to study. We choose this as a member of our group has first hand experience at the attraction.</a:t>
            </a:r>
            <a:r>
              <a:rPr lang="en-GB" sz="1000" dirty="0">
                <a:latin typeface="+mj-lt"/>
              </a:rPr>
              <a:t> (Butlins, 2017)</a:t>
            </a:r>
            <a:endParaRPr sz="1000" dirty="0">
              <a:latin typeface="+mj-lt"/>
            </a:endParaRPr>
          </a:p>
          <a:p>
            <a:pPr marL="0" lvl="0" indent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000" dirty="0">
                <a:latin typeface="+mj-lt"/>
              </a:rPr>
              <a:t>We decided to pick Butlins as the awards were remarkable;</a:t>
            </a:r>
            <a:endParaRPr sz="1000" dirty="0">
              <a:latin typeface="+mj-lt"/>
            </a:endParaRPr>
          </a:p>
          <a:p>
            <a:pPr marL="171450" indent="-171450">
              <a:spcBef>
                <a:spcPts val="1600"/>
              </a:spcBef>
            </a:pPr>
            <a:r>
              <a:rPr lang="en" sz="1000" dirty="0">
                <a:solidFill>
                  <a:schemeClr val="dk1"/>
                </a:solidFill>
                <a:highlight>
                  <a:srgbClr val="FAF7F2"/>
                </a:highlight>
                <a:latin typeface="+mj-lt"/>
              </a:rPr>
              <a:t>Butlin's Bognor Regis resort was awarded the highly coveted title of ‘Best UK Conference Venue’ in 2015 </a:t>
            </a:r>
            <a:endParaRPr sz="1000" dirty="0">
              <a:solidFill>
                <a:schemeClr val="dk1"/>
              </a:solidFill>
              <a:highlight>
                <a:srgbClr val="FAF7F2"/>
              </a:highlight>
              <a:latin typeface="+mj-lt"/>
            </a:endParaRPr>
          </a:p>
          <a:p>
            <a:pPr marL="171450" indent="-171450">
              <a:spcBef>
                <a:spcPts val="1600"/>
              </a:spcBef>
            </a:pPr>
            <a:r>
              <a:rPr lang="en" sz="1000" dirty="0">
                <a:solidFill>
                  <a:schemeClr val="dk1"/>
                </a:solidFill>
                <a:highlight>
                  <a:srgbClr val="FAF7F2"/>
                </a:highlight>
                <a:latin typeface="+mj-lt"/>
              </a:rPr>
              <a:t>The Sunday Times 25 Best Big Companies to Work For list 2015, awarded to Bourne Leisure </a:t>
            </a:r>
            <a:endParaRPr sz="1000" dirty="0">
              <a:solidFill>
                <a:schemeClr val="dk1"/>
              </a:solidFill>
              <a:highlight>
                <a:srgbClr val="FAF7F2"/>
              </a:highlight>
              <a:latin typeface="+mj-lt"/>
            </a:endParaRPr>
          </a:p>
          <a:p>
            <a:pPr marL="171450" indent="-171450">
              <a:spcBef>
                <a:spcPts val="1600"/>
              </a:spcBef>
            </a:pPr>
            <a:r>
              <a:rPr lang="en" sz="1000" dirty="0">
                <a:solidFill>
                  <a:schemeClr val="dk1"/>
                </a:solidFill>
                <a:highlight>
                  <a:srgbClr val="FAF7F2"/>
                </a:highlight>
                <a:latin typeface="+mj-lt"/>
              </a:rPr>
              <a:t>A certificate of excellence for Shoreline Hotel &amp; Skegness Resort</a:t>
            </a:r>
            <a:endParaRPr sz="1000" dirty="0">
              <a:solidFill>
                <a:schemeClr val="dk1"/>
              </a:solidFill>
              <a:highlight>
                <a:srgbClr val="FAF7F2"/>
              </a:highlight>
              <a:latin typeface="+mj-lt"/>
            </a:endParaRPr>
          </a:p>
          <a:p>
            <a:pPr marL="171450" indent="-171450">
              <a:spcBef>
                <a:spcPts val="1600"/>
              </a:spcBef>
            </a:pPr>
            <a:r>
              <a:rPr lang="en" sz="1000" dirty="0">
                <a:solidFill>
                  <a:schemeClr val="dk1"/>
                </a:solidFill>
                <a:highlight>
                  <a:srgbClr val="FAF7F2"/>
                </a:highlight>
                <a:latin typeface="+mj-lt"/>
              </a:rPr>
              <a:t>Butlins won the Travellers Choice Award in 2013</a:t>
            </a:r>
            <a:endParaRPr sz="1000" dirty="0">
              <a:solidFill>
                <a:schemeClr val="dk1"/>
              </a:solidFill>
              <a:highlight>
                <a:srgbClr val="FAF7F2"/>
              </a:highlight>
              <a:latin typeface="+mj-lt"/>
            </a:endParaRPr>
          </a:p>
          <a:p>
            <a:pPr marL="171450" indent="-171450">
              <a:spcBef>
                <a:spcPts val="1600"/>
              </a:spcBef>
            </a:pPr>
            <a:r>
              <a:rPr lang="en" sz="1000" dirty="0">
                <a:solidFill>
                  <a:schemeClr val="dk1"/>
                </a:solidFill>
                <a:highlight>
                  <a:srgbClr val="FAF7F2"/>
                </a:highlight>
                <a:latin typeface="+mj-lt"/>
              </a:rPr>
              <a:t>Butlins won the Tourism and Leisure Training Team Award, as well as the Overall Winner Award in the Training Team category at the Customer Service Training Awards 2011.</a:t>
            </a:r>
            <a:endParaRPr sz="1000" dirty="0">
              <a:solidFill>
                <a:schemeClr val="dk1"/>
              </a:solidFill>
              <a:highlight>
                <a:srgbClr val="FAF7F2"/>
              </a:highlight>
              <a:latin typeface="+mj-lt"/>
            </a:endParaRPr>
          </a:p>
          <a:p>
            <a:pPr marL="171450" indent="-171450">
              <a:spcBef>
                <a:spcPts val="1600"/>
              </a:spcBef>
            </a:pPr>
            <a:r>
              <a:rPr lang="en" sz="1000" dirty="0">
                <a:solidFill>
                  <a:schemeClr val="dk1"/>
                </a:solidFill>
                <a:highlight>
                  <a:srgbClr val="FAF7F2"/>
                </a:highlight>
                <a:latin typeface="+mj-lt"/>
              </a:rPr>
              <a:t>Butlins won UK Domestic Tour Operator of the Year at The British Travel Awards 2014.</a:t>
            </a:r>
            <a:endParaRPr sz="1000" dirty="0">
              <a:solidFill>
                <a:schemeClr val="dk1"/>
              </a:solidFill>
              <a:highlight>
                <a:srgbClr val="FAF7F2"/>
              </a:highlight>
              <a:latin typeface="+mj-lt"/>
            </a:endParaRPr>
          </a:p>
          <a:p>
            <a:pPr marL="171450" indent="-171450">
              <a:spcBef>
                <a:spcPts val="1600"/>
              </a:spcBef>
            </a:pPr>
            <a:r>
              <a:rPr lang="en" sz="1000" dirty="0">
                <a:solidFill>
                  <a:schemeClr val="dk1"/>
                </a:solidFill>
                <a:highlight>
                  <a:srgbClr val="FAF7F2"/>
                </a:highlight>
                <a:latin typeface="+mj-lt"/>
              </a:rPr>
              <a:t>Butlins won Employer of the Year 2010 at Customer Experience Awards.</a:t>
            </a:r>
          </a:p>
          <a:p>
            <a:pPr marL="0" indent="0">
              <a:spcBef>
                <a:spcPts val="1600"/>
              </a:spcBef>
              <a:buNone/>
            </a:pPr>
            <a:r>
              <a:rPr lang="en-GB" sz="1000" dirty="0">
                <a:solidFill>
                  <a:schemeClr val="dk1"/>
                </a:solidFill>
                <a:latin typeface="+mj-lt"/>
              </a:rPr>
              <a:t>(Butlins, 2017)</a:t>
            </a:r>
            <a:endParaRPr lang="en" sz="1000" dirty="0">
              <a:solidFill>
                <a:schemeClr val="dk1"/>
              </a:solidFill>
              <a:highlight>
                <a:srgbClr val="FAF7F2"/>
              </a:highlight>
              <a:latin typeface="+mj-l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0B8DDB5-63A0-4DDA-BCF7-DA509284E7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168376">
            <a:off x="3790164" y="3644865"/>
            <a:ext cx="3105150" cy="1466850"/>
          </a:xfrm>
          <a:prstGeom prst="rect">
            <a:avLst/>
          </a:prstGeom>
        </p:spPr>
      </p:pic>
      <p:sp>
        <p:nvSpPr>
          <p:cNvPr id="73" name="Shape 7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What activities do they have at Butlins? </a:t>
            </a:r>
            <a:endParaRPr dirty="0"/>
          </a:p>
        </p:txBody>
      </p:sp>
      <p:sp>
        <p:nvSpPr>
          <p:cNvPr id="74" name="Shape 74"/>
          <p:cNvSpPr txBox="1">
            <a:spLocks noGrp="1"/>
          </p:cNvSpPr>
          <p:nvPr>
            <p:ph type="body" idx="1"/>
          </p:nvPr>
        </p:nvSpPr>
        <p:spPr>
          <a:xfrm>
            <a:off x="199300" y="1733641"/>
            <a:ext cx="31713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/>
              <a:t>Splash water world</a:t>
            </a:r>
            <a:endParaRPr sz="1400" dirty="0"/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/>
              <a:t>Fairground</a:t>
            </a:r>
            <a:endParaRPr sz="1400" dirty="0"/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/>
              <a:t>Aerial adventures</a:t>
            </a:r>
            <a:endParaRPr sz="1400" dirty="0"/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/>
              <a:t>Tots playground</a:t>
            </a:r>
            <a:endParaRPr sz="1400" dirty="0"/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/>
              <a:t>Go karts</a:t>
            </a:r>
            <a:endParaRPr sz="1400" dirty="0"/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/>
              <a:t>Ninebot mini pro riding experience</a:t>
            </a:r>
            <a:endParaRPr sz="1400" dirty="0"/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/>
              <a:t>Magic workshop</a:t>
            </a:r>
            <a:endParaRPr sz="1400" dirty="0"/>
          </a:p>
          <a:p>
            <a: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/>
              <a:t>Activity passes </a:t>
            </a:r>
            <a:endParaRPr dirty="0"/>
          </a:p>
        </p:txBody>
      </p:sp>
      <p:sp>
        <p:nvSpPr>
          <p:cNvPr id="75" name="Shape 75"/>
          <p:cNvSpPr txBox="1"/>
          <p:nvPr/>
        </p:nvSpPr>
        <p:spPr>
          <a:xfrm>
            <a:off x="3370600" y="1776380"/>
            <a:ext cx="2796600" cy="18918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>
                <a:solidFill>
                  <a:schemeClr val="accent1">
                    <a:lumMod val="75000"/>
                  </a:schemeClr>
                </a:solidFill>
              </a:rPr>
              <a:t>Drum workshop</a:t>
            </a:r>
            <a:endParaRPr sz="1400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>
                <a:solidFill>
                  <a:schemeClr val="accent1">
                    <a:lumMod val="75000"/>
                  </a:schemeClr>
                </a:solidFill>
              </a:rPr>
              <a:t>Archery</a:t>
            </a:r>
            <a:endParaRPr sz="1400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>
                <a:solidFill>
                  <a:schemeClr val="accent1">
                    <a:lumMod val="75000"/>
                  </a:schemeClr>
                </a:solidFill>
              </a:rPr>
              <a:t>Arts and crafts</a:t>
            </a:r>
            <a:endParaRPr sz="1400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>
                <a:solidFill>
                  <a:schemeClr val="accent1">
                    <a:lumMod val="75000"/>
                  </a:schemeClr>
                </a:solidFill>
              </a:rPr>
              <a:t>Circus skills</a:t>
            </a:r>
            <a:endParaRPr sz="1400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>
                <a:solidFill>
                  <a:schemeClr val="accent1">
                    <a:lumMod val="75000"/>
                  </a:schemeClr>
                </a:solidFill>
              </a:rPr>
              <a:t>Bow and arrow mini</a:t>
            </a:r>
            <a:endParaRPr sz="1400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>
                <a:solidFill>
                  <a:schemeClr val="accent1">
                    <a:lumMod val="75000"/>
                  </a:schemeClr>
                </a:solidFill>
              </a:rPr>
              <a:t>Teens go kart</a:t>
            </a:r>
            <a:endParaRPr sz="1400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>
                <a:solidFill>
                  <a:schemeClr val="accent1">
                    <a:lumMod val="75000"/>
                  </a:schemeClr>
                </a:solidFill>
              </a:rPr>
              <a:t>Teen bowling</a:t>
            </a:r>
            <a:endParaRPr sz="1400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>
                <a:solidFill>
                  <a:schemeClr val="accent1">
                    <a:lumMod val="75000"/>
                  </a:schemeClr>
                </a:solidFill>
              </a:rPr>
              <a:t>Target shooting </a:t>
            </a:r>
            <a:endParaRPr sz="1400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76" name="Shape 76"/>
          <p:cNvSpPr txBox="1"/>
          <p:nvPr/>
        </p:nvSpPr>
        <p:spPr>
          <a:xfrm>
            <a:off x="6167200" y="1694191"/>
            <a:ext cx="2665200" cy="3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>
                <a:solidFill>
                  <a:schemeClr val="accent1">
                    <a:lumMod val="75000"/>
                  </a:schemeClr>
                </a:solidFill>
              </a:rPr>
              <a:t>Golf </a:t>
            </a:r>
            <a:endParaRPr sz="1400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>
                <a:solidFill>
                  <a:schemeClr val="accent1">
                    <a:lumMod val="75000"/>
                  </a:schemeClr>
                </a:solidFill>
              </a:rPr>
              <a:t>Football</a:t>
            </a:r>
            <a:endParaRPr sz="1400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❏"/>
            </a:pPr>
            <a:r>
              <a:rPr lang="en" sz="1400" dirty="0">
                <a:solidFill>
                  <a:schemeClr val="accent1">
                    <a:lumMod val="75000"/>
                  </a:schemeClr>
                </a:solidFill>
              </a:rPr>
              <a:t>Fun Fencing.</a:t>
            </a:r>
            <a:endParaRPr sz="1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9B2445E-1D6A-4D1B-A1B4-F608282A38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479721">
            <a:off x="6416600" y="2783831"/>
            <a:ext cx="2812556" cy="176880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Who’s doing what within the group?</a:t>
            </a:r>
            <a:endParaRPr/>
          </a:p>
        </p:txBody>
      </p:sp>
      <p:sp>
        <p:nvSpPr>
          <p:cNvPr id="82" name="Shape 82"/>
          <p:cNvSpPr txBox="1">
            <a:spLocks noGrp="1"/>
          </p:cNvSpPr>
          <p:nvPr>
            <p:ph type="body" idx="1"/>
          </p:nvPr>
        </p:nvSpPr>
        <p:spPr>
          <a:xfrm>
            <a:off x="141579" y="2020186"/>
            <a:ext cx="3728672" cy="28782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800" dirty="0">
                <a:solidFill>
                  <a:schemeClr val="accent1">
                    <a:lumMod val="75000"/>
                  </a:schemeClr>
                </a:solidFill>
              </a:rPr>
              <a:t>The team leader is Chloe Carys, shaper</a:t>
            </a:r>
            <a:endParaRPr sz="1800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800" dirty="0">
                <a:solidFill>
                  <a:schemeClr val="accent1">
                    <a:lumMod val="75000"/>
                  </a:schemeClr>
                </a:solidFill>
              </a:rPr>
              <a:t>The secretary is Daisy Hay, team worker </a:t>
            </a:r>
            <a:endParaRPr sz="1800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800" dirty="0">
                <a:solidFill>
                  <a:schemeClr val="accent1">
                    <a:lumMod val="75000"/>
                  </a:schemeClr>
                </a:solidFill>
              </a:rPr>
              <a:t>Elysia implementer</a:t>
            </a:r>
            <a:endParaRPr sz="1800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 sz="1800" dirty="0">
                <a:solidFill>
                  <a:schemeClr val="accent1">
                    <a:lumMod val="75000"/>
                  </a:schemeClr>
                </a:solidFill>
              </a:rPr>
              <a:t>Katie is creates ideas this is called the plant.</a:t>
            </a:r>
            <a:endParaRPr sz="1800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  <a:p>
            <a:pPr marL="0" lvl="0" indent="0">
              <a:spcBef>
                <a:spcPts val="1600"/>
              </a:spcBef>
              <a:spcAft>
                <a:spcPts val="1600"/>
              </a:spcAft>
              <a:buNone/>
            </a:pPr>
            <a:endParaRPr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B7376A8-C208-4632-8B1B-E178A3F7F721}"/>
              </a:ext>
            </a:extLst>
          </p:cNvPr>
          <p:cNvSpPr txBox="1"/>
          <p:nvPr/>
        </p:nvSpPr>
        <p:spPr>
          <a:xfrm>
            <a:off x="4040372" y="1604070"/>
            <a:ext cx="402974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accent1">
                    <a:lumMod val="75000"/>
                  </a:schemeClr>
                </a:solidFill>
              </a:rPr>
              <a:t>Belbin’s 9 roles;</a:t>
            </a:r>
          </a:p>
          <a:p>
            <a:r>
              <a:rPr lang="en-US" sz="1600" dirty="0">
                <a:solidFill>
                  <a:schemeClr val="accent1">
                    <a:lumMod val="75000"/>
                  </a:schemeClr>
                </a:solidFill>
              </a:rPr>
              <a:t>Plant (creates ideas)</a:t>
            </a:r>
          </a:p>
          <a:p>
            <a:r>
              <a:rPr lang="en-US" sz="1600" dirty="0">
                <a:solidFill>
                  <a:schemeClr val="accent1">
                    <a:lumMod val="75000"/>
                  </a:schemeClr>
                </a:solidFill>
              </a:rPr>
              <a:t>Resource Investigator (explores opportunities and contacts)</a:t>
            </a:r>
          </a:p>
          <a:p>
            <a:r>
              <a:rPr lang="en-US" sz="1600" dirty="0">
                <a:solidFill>
                  <a:schemeClr val="accent1">
                    <a:lumMod val="75000"/>
                  </a:schemeClr>
                </a:solidFill>
              </a:rPr>
              <a:t>Co-Ordinator, (clarifies goals, promotes decision making)</a:t>
            </a:r>
          </a:p>
          <a:p>
            <a:r>
              <a:rPr lang="en-US" sz="1600" dirty="0">
                <a:solidFill>
                  <a:schemeClr val="accent1">
                    <a:lumMod val="75000"/>
                  </a:schemeClr>
                </a:solidFill>
              </a:rPr>
              <a:t>Shaper (drives the team forward)</a:t>
            </a:r>
          </a:p>
          <a:p>
            <a:r>
              <a:rPr lang="en-US" sz="1600" dirty="0">
                <a:solidFill>
                  <a:schemeClr val="accent1">
                    <a:lumMod val="75000"/>
                  </a:schemeClr>
                </a:solidFill>
              </a:rPr>
              <a:t>Team Worker (provides support and encourages cooperation)</a:t>
            </a:r>
          </a:p>
          <a:p>
            <a:r>
              <a:rPr lang="en-US" sz="1600" dirty="0">
                <a:solidFill>
                  <a:schemeClr val="accent1">
                    <a:lumMod val="75000"/>
                  </a:schemeClr>
                </a:solidFill>
              </a:rPr>
              <a:t>Monitor Evaluator (discerning judgment)</a:t>
            </a:r>
          </a:p>
          <a:p>
            <a:r>
              <a:rPr lang="en-US" sz="1600" dirty="0">
                <a:solidFill>
                  <a:schemeClr val="accent1">
                    <a:lumMod val="75000"/>
                  </a:schemeClr>
                </a:solidFill>
              </a:rPr>
              <a:t>Implementer (turns ideas into action)</a:t>
            </a:r>
          </a:p>
          <a:p>
            <a:r>
              <a:rPr lang="en-US" sz="1600" dirty="0">
                <a:solidFill>
                  <a:schemeClr val="accent1">
                    <a:lumMod val="75000"/>
                  </a:schemeClr>
                </a:solidFill>
              </a:rPr>
              <a:t>Completer (attention to detail)</a:t>
            </a:r>
          </a:p>
          <a:p>
            <a:r>
              <a:rPr lang="en-US" sz="1600" dirty="0">
                <a:solidFill>
                  <a:schemeClr val="accent1">
                    <a:lumMod val="75000"/>
                  </a:schemeClr>
                </a:solidFill>
              </a:rPr>
              <a:t>Specialist (technical knowledge and skills) </a:t>
            </a:r>
            <a:r>
              <a:rPr lang="en-US" sz="1600" b="1" dirty="0">
                <a:solidFill>
                  <a:schemeClr val="accent1">
                    <a:lumMod val="75000"/>
                  </a:schemeClr>
                </a:solidFill>
              </a:rPr>
              <a:t>(NCVO, 2017)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Shape 8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Communications plan</a:t>
            </a:r>
            <a:endParaRPr/>
          </a:p>
        </p:txBody>
      </p:sp>
      <p:graphicFrame>
        <p:nvGraphicFramePr>
          <p:cNvPr id="89" name="Shape 89"/>
          <p:cNvGraphicFramePr/>
          <p:nvPr>
            <p:extLst>
              <p:ext uri="{D42A27DB-BD31-4B8C-83A1-F6EECF244321}">
                <p14:modId xmlns:p14="http://schemas.microsoft.com/office/powerpoint/2010/main" val="2049458145"/>
              </p:ext>
            </p:extLst>
          </p:nvPr>
        </p:nvGraphicFramePr>
        <p:xfrm>
          <a:off x="577938" y="1739775"/>
          <a:ext cx="7747355" cy="3270298"/>
        </p:xfrm>
        <a:graphic>
          <a:graphicData uri="http://schemas.openxmlformats.org/drawingml/2006/table">
            <a:tbl>
              <a:tblPr>
                <a:noFill/>
                <a:tableStyleId>{028198F2-3E6C-4DA4-9774-325047F30388}</a:tableStyleId>
              </a:tblPr>
              <a:tblGrid>
                <a:gridCol w="15494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494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4947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4947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4947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65188">
                <a:tc>
                  <a:txBody>
                    <a:bodyPr/>
                    <a:lstStyle/>
                    <a:p>
                      <a:pPr marL="0" lvl="0" indent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b="1" dirty="0"/>
                        <a:t>Names</a:t>
                      </a:r>
                      <a:endParaRPr b="1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b="1"/>
                        <a:t>Chloe </a:t>
                      </a:r>
                      <a:endParaRPr b="1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b="1"/>
                        <a:t>Daisy</a:t>
                      </a:r>
                      <a:endParaRPr b="1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b="1"/>
                        <a:t>Katie</a:t>
                      </a:r>
                      <a:endParaRPr b="1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b="1" dirty="0"/>
                        <a:t>Elysia</a:t>
                      </a:r>
                      <a:endParaRPr b="1" dirty="0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78684">
                <a:tc>
                  <a:txBody>
                    <a:bodyPr/>
                    <a:lstStyle/>
                    <a:p>
                      <a:pPr marL="0" lvl="0" indent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350" b="1" dirty="0"/>
                        <a:t>Plan</a:t>
                      </a:r>
                      <a:endParaRPr sz="1350" b="1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000"/>
                        <a:t>To make sure everyone knows what their meant to be doing. Plan ahead. Deadlines being reached. </a:t>
                      </a:r>
                      <a:endParaRPr sz="100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000"/>
                        <a:t>Will make sure she is supporting the teamleader through management in the plan and development. She will be assisting the team leader in the plan.</a:t>
                      </a:r>
                      <a:endParaRPr sz="100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000"/>
                        <a:t>Will help create ideas </a:t>
                      </a:r>
                      <a:endParaRPr sz="100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000"/>
                        <a:t>Will be making sure things are getting done correctly.</a:t>
                      </a:r>
                      <a:endParaRPr sz="1000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03024">
                <a:tc>
                  <a:txBody>
                    <a:bodyPr/>
                    <a:lstStyle/>
                    <a:p>
                      <a:pPr marL="0" lvl="0" indent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350" b="1" dirty="0"/>
                        <a:t>Minutes of meeting</a:t>
                      </a:r>
                      <a:endParaRPr sz="1350" b="1" dirty="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000"/>
                        <a:t>Facebook communication, and research </a:t>
                      </a:r>
                      <a:endParaRPr sz="100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000"/>
                        <a:t>Research and technical devices.</a:t>
                      </a:r>
                      <a:endParaRPr sz="100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000"/>
                        <a:t>Google drive and research</a:t>
                      </a:r>
                      <a:endParaRPr sz="1000"/>
                    </a:p>
                  </a:txBody>
                  <a:tcPr marL="91425" marR="91425" marT="91425" marB="91425"/>
                </a:tc>
                <a:tc>
                  <a:txBody>
                    <a:bodyPr/>
                    <a:lstStyle/>
                    <a:p>
                      <a:pPr marL="0" lvl="0" indent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1000" dirty="0"/>
                        <a:t>Putting the plan together on a word document and making sure it's done correctly.</a:t>
                      </a:r>
                      <a:endParaRPr sz="1000" dirty="0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 txBox="1">
            <a:spLocks noGrp="1"/>
          </p:cNvSpPr>
          <p:nvPr>
            <p:ph type="title"/>
          </p:nvPr>
        </p:nvSpPr>
        <p:spPr>
          <a:xfrm>
            <a:off x="4192584" y="352332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Reference List</a:t>
            </a:r>
            <a:endParaRPr dirty="0"/>
          </a:p>
        </p:txBody>
      </p:sp>
      <p:sp>
        <p:nvSpPr>
          <p:cNvPr id="95" name="Shape 95"/>
          <p:cNvSpPr txBox="1">
            <a:spLocks noGrp="1"/>
          </p:cNvSpPr>
          <p:nvPr>
            <p:ph type="body" idx="1"/>
          </p:nvPr>
        </p:nvSpPr>
        <p:spPr>
          <a:xfrm>
            <a:off x="311700" y="925032"/>
            <a:ext cx="5738226" cy="270067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>
              <a:spcAft>
                <a:spcPts val="1600"/>
              </a:spcAft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Butlins, (2017). Butlins brings more to business events. [Online] </a:t>
            </a:r>
          </a:p>
          <a:p>
            <a:pPr marL="0" lvl="0" indent="0">
              <a:spcAft>
                <a:spcPts val="1600"/>
              </a:spcAft>
              <a:buNone/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https://www.butlins.com/events/why-butlins/ </a:t>
            </a:r>
          </a:p>
          <a:p>
            <a:pPr marL="0" lvl="0" indent="0">
              <a:spcAft>
                <a:spcPts val="1600"/>
              </a:spcAft>
              <a:buNone/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[Accessed 26th March 2018].</a:t>
            </a:r>
          </a:p>
          <a:p>
            <a:pPr marL="171450" indent="-171450">
              <a:spcAft>
                <a:spcPts val="1600"/>
              </a:spcAft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Butlins, (2017). We're Proud of our awards. [Online] </a:t>
            </a:r>
          </a:p>
          <a:p>
            <a:pPr marL="0" lvl="0" indent="0">
              <a:spcAft>
                <a:spcPts val="1600"/>
              </a:spcAft>
              <a:buNone/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https://www.butlins.com/events/why-butlins/our-awards/ </a:t>
            </a:r>
          </a:p>
          <a:p>
            <a:pPr marL="0" lvl="0" indent="0">
              <a:spcAft>
                <a:spcPts val="1600"/>
              </a:spcAft>
              <a:buNone/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[Accessed 26th March 2018].</a:t>
            </a:r>
          </a:p>
          <a:p>
            <a:pPr marL="171450" indent="-171450">
              <a:spcAft>
                <a:spcPts val="1600"/>
              </a:spcAft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NCVO, (2017). Team Roles. [Online] </a:t>
            </a:r>
          </a:p>
          <a:p>
            <a:pPr marL="0" lvl="0" indent="0">
              <a:spcAft>
                <a:spcPts val="1600"/>
              </a:spcAft>
              <a:buNone/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https://knowhownonprofit.org/people/people-management-skills/teams/effectiveteam/roles </a:t>
            </a:r>
          </a:p>
          <a:p>
            <a:pPr marL="0" lvl="0" indent="0">
              <a:spcAft>
                <a:spcPts val="1600"/>
              </a:spcAft>
              <a:buNone/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[Accessed 26th March 2018].</a:t>
            </a:r>
          </a:p>
          <a:p>
            <a:pPr marL="171450" indent="-171450">
              <a:spcAft>
                <a:spcPts val="1600"/>
              </a:spcAft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The Telegraph, (2015). Family holidays: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Butlin's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v Center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Parcs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</a:p>
          <a:p>
            <a:pPr marL="0" lvl="0" indent="0">
              <a:spcAft>
                <a:spcPts val="1600"/>
              </a:spcAft>
              <a:buNone/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https://www.telegraph.co.uk/travel/family-holidays/Family-holidays-Butlins-v-Center-Parcs/ </a:t>
            </a:r>
          </a:p>
          <a:p>
            <a:pPr marL="0" lvl="0" indent="0">
              <a:spcAft>
                <a:spcPts val="1600"/>
              </a:spcAft>
              <a:buNone/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[Accessed 26th March 2018].</a:t>
            </a:r>
          </a:p>
          <a:p>
            <a:pPr marL="0" lvl="0" indent="0">
              <a:spcAft>
                <a:spcPts val="1600"/>
              </a:spcAft>
              <a:buNone/>
            </a:pPr>
            <a:endParaRPr lang="en-US" dirty="0"/>
          </a:p>
          <a:p>
            <a:pPr marL="0" lvl="0" indent="0">
              <a:spcBef>
                <a:spcPts val="0"/>
              </a:spcBef>
              <a:spcAft>
                <a:spcPts val="1600"/>
              </a:spcAft>
              <a:buNone/>
            </a:pP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Feathered</Template>
  <TotalTime>39</TotalTime>
  <Words>695</Words>
  <Application>Microsoft Office PowerPoint</Application>
  <PresentationFormat>On-screen Show (16:9)</PresentationFormat>
  <Paragraphs>80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Century Schoolbook</vt:lpstr>
      <vt:lpstr>Corbel</vt:lpstr>
      <vt:lpstr>Feathered</vt:lpstr>
      <vt:lpstr>PowerPoint Presentation</vt:lpstr>
      <vt:lpstr>What is Butlins?</vt:lpstr>
      <vt:lpstr>Why we choose Butlins?</vt:lpstr>
      <vt:lpstr>What activities do they have at Butlins? </vt:lpstr>
      <vt:lpstr>Who’s doing what within the group?</vt:lpstr>
      <vt:lpstr>Communications plan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Butlins </dc:title>
  <dc:creator>Student</dc:creator>
  <cp:lastModifiedBy>Chloe Savory (1703177)</cp:lastModifiedBy>
  <cp:revision>10</cp:revision>
  <dcterms:modified xsi:type="dcterms:W3CDTF">2018-03-26T13:54:42Z</dcterms:modified>
</cp:coreProperties>
</file>