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57" r:id="rId3"/>
    <p:sldId id="260" r:id="rId4"/>
    <p:sldId id="261" r:id="rId5"/>
    <p:sldId id="26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125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714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804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564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474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34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632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235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8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54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58373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298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8630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75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426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306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DDC05-12AD-4FAE-8ACC-4A8CBEF83310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37772A7-5DCA-4B55-BC17-2BE01F3AF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0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ademia.edu/57609730/Alkali_extraction_of_archaeological_and_geological_charcoal_evidence_for_diagenetic_degradation_and_formation_of_humic_acids?email_work_card=view-paper" TargetMode="External"/><Relationship Id="rId2" Type="http://schemas.openxmlformats.org/officeDocument/2006/relationships/hyperlink" Target="https://doi.org/10.1016/j.quaint.2016.06.030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cwLTiYgvuK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arp.1723" TargetMode="External"/><Relationship Id="rId2" Type="http://schemas.openxmlformats.org/officeDocument/2006/relationships/hyperlink" Target="https://doi.org/10.1179/0093469012Z.00000000035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fo-Q8Xxm4s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stor.org/stable/281784" TargetMode="External"/><Relationship Id="rId2" Type="http://schemas.openxmlformats.org/officeDocument/2006/relationships/hyperlink" Target="https://core.ac.uk/works/51741969/?t=e1c86db4ec1e63f31518692691bc29cd-51741969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oi.org/10.2307/2694781" TargetMode="External"/><Relationship Id="rId4" Type="http://schemas.openxmlformats.org/officeDocument/2006/relationships/hyperlink" Target="https://doi.org/10.3366/saj.2020.012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I8y6Xl_prc" TargetMode="External"/><Relationship Id="rId2" Type="http://schemas.openxmlformats.org/officeDocument/2006/relationships/hyperlink" Target="https://doi.org/10.1007/978-3-319-75082-8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academia.edu/121001944/Archaeobotany_Wood_and_Charcoal_Remains_Langgut_and_Lev_Yadun_2024_In_Encyclopedia_of_Archaeology_2nd_Edition_ARC2_?nav_from=7d398d94-61a2-454e-8cfd-61a672d4fa8d" TargetMode="External"/><Relationship Id="rId4" Type="http://schemas.openxmlformats.org/officeDocument/2006/relationships/hyperlink" Target="https://doi.org/10.1179/jfa.1997.24.1.39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jasrep.2017.12.029" TargetMode="External"/><Relationship Id="rId2" Type="http://schemas.openxmlformats.org/officeDocument/2006/relationships/hyperlink" Target="https://www.youtube.com/watch?v=CubTMey6ED4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iu.edu/ceet/_files/senior-design/2022/abstracts/team-42-abstract-sp-2022.pdf" TargetMode="External"/><Relationship Id="rId4" Type="http://schemas.openxmlformats.org/officeDocument/2006/relationships/hyperlink" Target="https://www.academia.edu/5183073/Wood_charcoal_analysis_of_Mesolithic_Archaeological_contexts_from_Portugal_State_of_the_ar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7/S0033822200033592" TargetMode="External"/><Relationship Id="rId2" Type="http://schemas.openxmlformats.org/officeDocument/2006/relationships/hyperlink" Target="https://doi.org/10.2307/28039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i.org/10.1179/009346910X12707321358838" TargetMode="External"/><Relationship Id="rId5" Type="http://schemas.openxmlformats.org/officeDocument/2006/relationships/hyperlink" Target="https://doi.org/10.1002/(SICI)1520-6548(200001)15:1%3c21::AID-GEA2%3e3.0.CO;2-L" TargetMode="External"/><Relationship Id="rId4" Type="http://schemas.openxmlformats.org/officeDocument/2006/relationships/hyperlink" Target="https://www.abdn.ac.uk/staffpages/uploads/arc007/Rising%20Tide%20Project%20Information%20June%2009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7/s00334-009-0221-y" TargetMode="External"/><Relationship Id="rId2" Type="http://schemas.openxmlformats.org/officeDocument/2006/relationships/hyperlink" Target="https://d1wqtxts1xzle7.cloudfront.net/82292238/paltr05-libre.pdf?1647556057=&amp;response-content-disposition=inline%3B+filename%3D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oi.org/10.1007/s10814-015-9089-9" TargetMode="External"/><Relationship Id="rId4" Type="http://schemas.openxmlformats.org/officeDocument/2006/relationships/hyperlink" Target="https://doi.org/10.1017/qua.2020.56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ademia.edu/18712282/Charcoal_and_Wood_Field_Collection_Protocols" TargetMode="External"/><Relationship Id="rId2" Type="http://schemas.openxmlformats.org/officeDocument/2006/relationships/hyperlink" Target="https://www.academia.edu/75274239/_PDF_Measuring_burn_temperatures_from_charcoal_using_th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30123-286E-3E03-B8EC-182C7064B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1"/>
            <a:ext cx="8502612" cy="2360112"/>
          </a:xfrm>
        </p:spPr>
        <p:txBody>
          <a:bodyPr>
            <a:normAutofit/>
          </a:bodyPr>
          <a:lstStyle/>
          <a:p>
            <a:r>
              <a:rPr lang="en-GB" sz="2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Professional Placement Task: Research, summarise and outline a methodology for the extraction of charcoal from core samples.</a:t>
            </a:r>
            <a:br>
              <a:rPr lang="en-GB" sz="2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2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4B4A2F-EE57-CB43-20B3-2D8588DDF5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en-GB" dirty="0"/>
          </a:p>
          <a:p>
            <a:pPr algn="r"/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HPGE5001: Professional Placement</a:t>
            </a:r>
            <a:r>
              <a:rPr lang="en-GB" sz="6400" dirty="0"/>
              <a:t>.</a:t>
            </a:r>
            <a:endParaRPr lang="en-GB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Gareth Jenkins (99091195)</a:t>
            </a:r>
          </a:p>
        </p:txBody>
      </p:sp>
    </p:spTree>
    <p:extLst>
      <p:ext uri="{BB962C8B-B14F-4D97-AF65-F5344CB8AC3E}">
        <p14:creationId xmlns:p14="http://schemas.microsoft.com/office/powerpoint/2010/main" val="123870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567B26-446B-B58E-F3EF-65B260AAD597}"/>
              </a:ext>
            </a:extLst>
          </p:cNvPr>
          <p:cNvSpPr txBox="1"/>
          <p:nvPr/>
        </p:nvSpPr>
        <p:spPr>
          <a:xfrm>
            <a:off x="1102291" y="1377863"/>
            <a:ext cx="8179496" cy="285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Aims.</a:t>
            </a:r>
            <a:endParaRPr lang="en-GB" sz="2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Identify techniques and chemicals which are not dangerous, toxic or flammable.</a:t>
            </a:r>
            <a:endParaRPr lang="en-GB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The methodology and any chemicals used must be inexpensive, and easily obtainable.</a:t>
            </a:r>
            <a:endParaRPr lang="en-GB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The technique must be easy to perform.</a:t>
            </a:r>
            <a:endParaRPr lang="en-GB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Must have a reasonably high success rate.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45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0C1174B-2EAF-2D7B-DCB2-9A138EC7F2BA}"/>
              </a:ext>
            </a:extLst>
          </p:cNvPr>
          <p:cNvSpPr txBox="1"/>
          <p:nvPr/>
        </p:nvSpPr>
        <p:spPr>
          <a:xfrm>
            <a:off x="977031" y="851770"/>
            <a:ext cx="835486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Identified method.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sugar/water solution to separate ‘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flots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’, followed by immersion in a water/ bicarbonate of soda solution to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deflocculate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soil of aggregates (Ross, A. &amp; Duffy, R. 2000).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Sugar solution increases the specific gravity of the heavy fraction. Charcoal should float to the top (Kidder, T. R.,1997).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Our fall-back method if a safer method was not identified would involve using a diluted Hydrogen peroxide (H</a:t>
            </a:r>
            <a:r>
              <a:rPr kumimoji="0" lang="en-GB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</a:t>
            </a:r>
            <a:r>
              <a:rPr kumimoji="0" lang="en-GB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), solution.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A bottle of hydrogen peroxide&#10;&#10;Description automatically generated">
            <a:extLst>
              <a:ext uri="{FF2B5EF4-FFF2-40B4-BE49-F238E27FC236}">
                <a16:creationId xmlns:a16="http://schemas.microsoft.com/office/drawing/2014/main" id="{185327AC-25EA-38A5-7959-0C5BF95F6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674" y="3530427"/>
            <a:ext cx="2045917" cy="304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970D5C-BBF3-3CC4-0395-E048DC62594C}"/>
              </a:ext>
            </a:extLst>
          </p:cNvPr>
          <p:cNvSpPr txBox="1"/>
          <p:nvPr/>
        </p:nvSpPr>
        <p:spPr>
          <a:xfrm>
            <a:off x="438411" y="889349"/>
            <a:ext cx="87682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Experiment.</a:t>
            </a:r>
          </a:p>
          <a:p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afore mentioned solutions on samples from a sediment core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drilled during the course of an archaeological investigation at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Skaill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near Skara Brae, on the Island of Orkney by Professor Martin Bates (Bates, 2025 ( c) ).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the Laboratory facilities under the guidance of the Lab. Manager Dr Rod Bale.</a:t>
            </a:r>
          </a:p>
          <a:p>
            <a:endParaRPr lang="en-GB" dirty="0"/>
          </a:p>
          <a:p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Use of the Laboratory facilities under the guidance of the Lab Manager Dr Rod Bale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A white rectangular object with blue text&#10;&#10;Description automatically generated">
            <a:extLst>
              <a:ext uri="{FF2B5EF4-FFF2-40B4-BE49-F238E27FC236}">
                <a16:creationId xmlns:a16="http://schemas.microsoft.com/office/drawing/2014/main" id="{199EA9EA-A61A-722B-A7F8-DDCC26741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047" y="2983700"/>
            <a:ext cx="3945696" cy="1629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595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034035-69F7-C251-6206-AE290F2B265A}"/>
              </a:ext>
            </a:extLst>
          </p:cNvPr>
          <p:cNvSpPr txBox="1"/>
          <p:nvPr/>
        </p:nvSpPr>
        <p:spPr>
          <a:xfrm>
            <a:off x="663879" y="789140"/>
            <a:ext cx="573692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laboratory environment.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Expensive laboratory equipment.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Dangerous/toxic chemicals in storage and in use.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&amp; safety procedures.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 Risk Assessment.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locations of First Aid equipment.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Wear protective clothing when conducting the experiments.</a:t>
            </a:r>
          </a:p>
        </p:txBody>
      </p:sp>
      <p:pic>
        <p:nvPicPr>
          <p:cNvPr id="7" name="Picture 6" descr="A sign on a door&#10;&#10;Description automatically generated">
            <a:extLst>
              <a:ext uri="{FF2B5EF4-FFF2-40B4-BE49-F238E27FC236}">
                <a16:creationId xmlns:a16="http://schemas.microsoft.com/office/drawing/2014/main" id="{3CC7C321-5D5B-D0D1-346B-7ECF56A6C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216" y="393521"/>
            <a:ext cx="2843409" cy="1497909"/>
          </a:xfrm>
          <a:prstGeom prst="rect">
            <a:avLst/>
          </a:prstGeom>
        </p:spPr>
      </p:pic>
      <p:pic>
        <p:nvPicPr>
          <p:cNvPr id="10" name="Picture 9" descr="A pen on a paper&#10;&#10;Description automatically generated">
            <a:extLst>
              <a:ext uri="{FF2B5EF4-FFF2-40B4-BE49-F238E27FC236}">
                <a16:creationId xmlns:a16="http://schemas.microsoft.com/office/drawing/2014/main" id="{686605A5-4FD4-919E-225F-44BC9F07A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7567" y="1789299"/>
            <a:ext cx="2167003" cy="2523995"/>
          </a:xfrm>
          <a:prstGeom prst="rect">
            <a:avLst/>
          </a:prstGeom>
        </p:spPr>
      </p:pic>
      <p:pic>
        <p:nvPicPr>
          <p:cNvPr id="12" name="Picture 11" descr="A first aid kit on a wall&#10;&#10;Description automatically generated">
            <a:extLst>
              <a:ext uri="{FF2B5EF4-FFF2-40B4-BE49-F238E27FC236}">
                <a16:creationId xmlns:a16="http://schemas.microsoft.com/office/drawing/2014/main" id="{B5075414-097D-2CF0-8C90-236D92DA3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104" y="2345660"/>
            <a:ext cx="2041743" cy="1904682"/>
          </a:xfrm>
          <a:prstGeom prst="rect">
            <a:avLst/>
          </a:prstGeom>
        </p:spPr>
      </p:pic>
      <p:pic>
        <p:nvPicPr>
          <p:cNvPr id="14" name="Picture 13" descr="A glove on a hand&#10;&#10;Description automatically generated">
            <a:extLst>
              <a:ext uri="{FF2B5EF4-FFF2-40B4-BE49-F238E27FC236}">
                <a16:creationId xmlns:a16="http://schemas.microsoft.com/office/drawing/2014/main" id="{A1A2C15B-3191-F931-C335-EB164F6051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704572"/>
            <a:ext cx="3582444" cy="175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13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eaker with liquid in it&#10;&#10;Description automatically generated">
            <a:extLst>
              <a:ext uri="{FF2B5EF4-FFF2-40B4-BE49-F238E27FC236}">
                <a16:creationId xmlns:a16="http://schemas.microsoft.com/office/drawing/2014/main" id="{B3F55F8A-D540-241F-DF0C-F8C3E7F2E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45" y="306887"/>
            <a:ext cx="8481066" cy="3018773"/>
          </a:xfrm>
          <a:prstGeom prst="rect">
            <a:avLst/>
          </a:prstGeom>
        </p:spPr>
      </p:pic>
      <p:pic>
        <p:nvPicPr>
          <p:cNvPr id="9" name="Picture 8" descr="A group of electronic devices on a table&#10;&#10;Description automatically generated">
            <a:extLst>
              <a:ext uri="{FF2B5EF4-FFF2-40B4-BE49-F238E27FC236}">
                <a16:creationId xmlns:a16="http://schemas.microsoft.com/office/drawing/2014/main" id="{D0AC0380-873A-EB77-0B6E-6531F7CC0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851" y="3532340"/>
            <a:ext cx="10045875" cy="31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99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D5677C-20DC-D710-E29C-5CFCB625061B}"/>
              </a:ext>
            </a:extLst>
          </p:cNvPr>
          <p:cNvSpPr txBox="1"/>
          <p:nvPr/>
        </p:nvSpPr>
        <p:spPr>
          <a:xfrm>
            <a:off x="889348" y="839244"/>
            <a:ext cx="95949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step of each procedure in noted in my notebook and on a spreadsheet.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Photographs are taken of each stage of the procedure.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dry the samples are transferred to petri-dishes for further examination and storage.</a:t>
            </a:r>
          </a:p>
        </p:txBody>
      </p:sp>
      <p:pic>
        <p:nvPicPr>
          <p:cNvPr id="8" name="Picture 7" descr="A group of petri dishes with labels">
            <a:extLst>
              <a:ext uri="{FF2B5EF4-FFF2-40B4-BE49-F238E27FC236}">
                <a16:creationId xmlns:a16="http://schemas.microsoft.com/office/drawing/2014/main" id="{FDC92CD4-C575-0631-B5D7-C6FE5C564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14" y="2897048"/>
            <a:ext cx="8956110" cy="298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346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356666-8FB9-55E4-27EE-DD4F984AF937}"/>
              </a:ext>
            </a:extLst>
          </p:cNvPr>
          <p:cNvSpPr txBox="1"/>
          <p:nvPr/>
        </p:nvSpPr>
        <p:spPr>
          <a:xfrm>
            <a:off x="1114816" y="739035"/>
            <a:ext cx="858032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Sugar solution did not work very well on the peat/clay soil from the core. It works better with sandy sediment.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Bicarbonate of soda solution provided slightly better deflocculation..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Hydrogen peroxide solution worked well in each case.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 stage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Currently utilising distilled malt vinegar and a solution of water and sodium hexametaphosphate.</a:t>
            </a:r>
          </a:p>
        </p:txBody>
      </p:sp>
    </p:spTree>
    <p:extLst>
      <p:ext uri="{BB962C8B-B14F-4D97-AF65-F5344CB8AC3E}">
        <p14:creationId xmlns:p14="http://schemas.microsoft.com/office/powerpoint/2010/main" val="208860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6F260D-E82F-79E1-66DC-74BC64D9480B}"/>
              </a:ext>
            </a:extLst>
          </p:cNvPr>
          <p:cNvSpPr txBox="1"/>
          <p:nvPr/>
        </p:nvSpPr>
        <p:spPr>
          <a:xfrm>
            <a:off x="926926" y="951978"/>
            <a:ext cx="873064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have I learnt from this experience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protocols of working within a laboratory environment and in particular the use of dangerous chemicals.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huge amount of literature dealing with soil analysis, and there is much more to consider. Such as looking at how other industries conduct soil deflocculation.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was an enjoyable experience which has provided a huge insight on the various scientific techniques used by archaeologists to reconstruct past environments.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very brief involvement has made me eager to learn more and possibly carry on further with this experiment.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036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8BD312E-D833-52BF-41A1-48EE1658D083}"/>
              </a:ext>
            </a:extLst>
          </p:cNvPr>
          <p:cNvSpPr txBox="1"/>
          <p:nvPr/>
        </p:nvSpPr>
        <p:spPr>
          <a:xfrm>
            <a:off x="914400" y="488515"/>
            <a:ext cx="9331890" cy="5766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Bibliography.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Arranz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-Otaegui, A. (2017). Evaluating the impact of water flotation and the state of the wood in archaeological wood charcoal remains: Implications for the reconstruction of past vegetation and identification of firewood gathering strategies at Tell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Qarassa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North (south Syria).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Quaternary International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457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60–73.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https://doi.org/10.1016/j.quaint.2016.06.030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Ascough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P.L. et al. (2010). “Alkali Extraction of Archaeological and Geological Charcoal: Evidence for Diagenetic Degradation and Formation of Humic Acids.”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Archaeological Science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38 (1). Pp.69-78.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https://www.academia.edu/57609730/Alkali_extraction_of_archaeological_and_geological_charcoal_evidence_for_diagenetic_degradation_and_formation_of_humic_acids?email_work_card=view-paper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17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Banning, E. (2020).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Archaeological Soils, Sediment and Geoarchaeology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 [video].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https://www.youtube.com/watch?v=cwLTiYgvuK0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14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Bates, M., (2025). Conversation with Gareth Jenkins on 9 January.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Bates, CR, Bates, M &amp; Dawson, S. (2022). 'The Rising Tides Project, Orkney'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Archaeology Scotland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vol. 44, pp. 26-28.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Bergslien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E. (2012).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 Introduction to Forensic Geoscience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Willey- Blackwell.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720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D17857-EC0C-9095-F1E7-6C47F549B7C4}"/>
              </a:ext>
            </a:extLst>
          </p:cNvPr>
          <p:cNvSpPr txBox="1"/>
          <p:nvPr/>
        </p:nvSpPr>
        <p:spPr>
          <a:xfrm>
            <a:off x="726510" y="551145"/>
            <a:ext cx="9594937" cy="533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Chiou, K.L., Cook, A.G.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Hastorf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C.A. (2013) ‘Flotation versus dry sieving archaeobotanical remains: A case history from the Middle Horizon southern coast of Peru’,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field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38(1), pp. 38–53.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https://doi.org/10.1179/0093469012Z.00000000035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11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Cobb, J. E. &amp; Faulkner, C. H. (1978). “The Owl Hollow Project Laboratory Flotation Device.”  In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SEAC Newsletter Vol. 20. No.1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Courty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M.A. Marie-A., Goldberg, P.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Macphail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R. (1989)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Soils and micromorphology in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Cambridge: Cambridge University Press.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Cuenca‐García, C. (2019) ‘Soil geochemical methods in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‐geophysics: Exploring a combined approach at sites in Scotland’,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Archaeological prospection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26(1), pp. 57–72.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https://doi.org/10.1002/arp.1723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28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Čufar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K. (2010). Recovery techniques for waterlogged archaeological sediments: a comparison of different treatment methods for samples from Neolithic Lake shore settlements. Vegetation History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Archaeobotany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Decaix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A.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Douché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 (2022).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Introduction to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Archaeobotany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(Part 2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). [video].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https://www.youtube.com/watch?v=fo-Q8Xxm4sE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14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22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FF463A-272B-BC00-ED9A-012F3958DE36}"/>
              </a:ext>
            </a:extLst>
          </p:cNvPr>
          <p:cNvSpPr txBox="1"/>
          <p:nvPr/>
        </p:nvSpPr>
        <p:spPr>
          <a:xfrm>
            <a:off x="463463" y="663879"/>
            <a:ext cx="9507255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Fairbairn, A. (2005). “Simple bucket flotation and wet-sieving in the wet tropics.”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Palaeoworks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Technical Papers 4.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https://core.ac.uk/works/51741969/?t=e1c86db4ec1e63f31518692691bc29cd-51741969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(Accessed: 11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Gumerman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G. &amp; Umemoto, B. S. (1987). “The Siphon Technique: An Addition to the Flotation Process.”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American Antiquity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Vol. 52. No.2, pp. 330-336. Cambridge University Press.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https://www.jstor.org/stable/281784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9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Harrison, S. (2020) ‘David Griffiths, Jane Harrison and Michael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Athanson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Beside the Ocean: Coastal Landscapes at the Bay of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Skaill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Marwick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Birsay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Bay, Orkney: Archaeological Research 2003–2018’,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Scottish Archaeological Journal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UK: Edinburgh University Press, pp. 126–128.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https://doi.org/10.3366/saj.2020.0129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28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Hastorf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C.A. and Popper, V.S. (1988)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Current paleoethnobotany : analytical methods and cultural interpretations of archaeological plant remains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Chicago, Ill. ; University of Chicago Press.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Hunter, A.A. and Gassner, B.R. (1998) ‘Evaluation of the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Flote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-Tech Machine-Assisted Flotation System’,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American antiquity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63(1), pp. 143–156.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https://doi.org/10.2307/2694781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12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169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68A0F6-5C69-DB01-CC1B-0D0DC370BAD1}"/>
              </a:ext>
            </a:extLst>
          </p:cNvPr>
          <p:cNvSpPr txBox="1"/>
          <p:nvPr/>
        </p:nvSpPr>
        <p:spPr>
          <a:xfrm>
            <a:off x="488515" y="325677"/>
            <a:ext cx="9832932" cy="641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Kabukcu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 (2018). Wood Charcoal Analysis in Archaeology. Environmental Archaeology: Current Theoretical and Methodological Approaches, 133–154.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https://doi.org/10.1007/978-3-319-75082-8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17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Kabukcu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C. (2022). 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Highway to Science Introduction to wood charcoal analysis in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[video]. Available at:   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https://www.youtube.com/watch?v=EI8y6Xl_prc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14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Kidder, T.R. (1997) ‘Sugar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Reflotation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An Alternative Method for Sorting Flotation-derived Heavy Fraction Samples’,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field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24(1), pp. 39–45.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https://doi.org/10.1179/jfa.1997.24.1.39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12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Langgut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D., Lev-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Yadun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S., 2024.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Archaeobotany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Wood and Charcoal Remains. In: Nikita, In E.,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Rehren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T. (Eds.),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Encyclopedia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of Archaeology, 2nd Edition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vol. 2, pp. 674–686, London: Academic Press.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https://www.academia.edu/121001944/Archaeobotany_Wood_and_Charcoal_Remains_Langgut_and_Lev_Yadun_2024_In_Encyclopedia_of_Archaeology_2nd_Edition_ARC2_?nav_from=7d398d94-61a2-454e-8cfd-61a672d4fa8d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13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Latkova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M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Hajnalova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M., (2014). Plant macro-remains from the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palaeochannel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sediments, trench B 2012. In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Poláček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L. (ed.).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Mikulčice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river archaeology. New interdisciplinary research into bridge No. 1. Brno : The Institute of Archaeology of the Academy of Sciences of the Czech Republic, Brno, 2014. s. 93-112. Available at: https://www.academia.edu/11778918/Plant_macro_remains_from_the_palaeochannel_sediments_trench_B_2012  (Accessed: 13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891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9C6252-49E4-9AB9-02C9-D0CB5B087578}"/>
              </a:ext>
            </a:extLst>
          </p:cNvPr>
          <p:cNvSpPr txBox="1"/>
          <p:nvPr/>
        </p:nvSpPr>
        <p:spPr>
          <a:xfrm>
            <a:off x="676405" y="501041"/>
            <a:ext cx="9594937" cy="6326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Mas, B. (2019). 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Flotación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Manual - Bucket Flotation: to recover archaeological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remians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 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https://www.youtube.com/watch?v=CubTMey6ED4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(Accessed:14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Macphail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R. and Goldberg, P. (2018)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Applied soils and micromorphology in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Cambridge, United Kingdom ; Cambridge University Press.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Monnier, G.F. (2018) ‘A review of infrared spectroscopy in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microarchaeology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Methods, applications, and recent trends’,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archaeological science, reports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18, pp. 806–823.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https://doi.org/10.1016/j.jasrep.2017.12.029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16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Monteiro, P. M. (2013). “Wood charcoal analysis of Mesolithic Archaeological contexts from Portugal: State of the art.” In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Revista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Arkeogazte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Aldizkaria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N.º 3,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año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2013.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urtea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3.zbk. Monographic: Archaeology and environment, there and back again.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https://www.academia.edu/5183073/Wood_charcoal_analysis_of_Mesolithic_Archaeological_contexts_from_Portugal_State_of_the_art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13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Nguyen, Q. &amp; Nguyen, D &amp;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Rouw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S. (2022).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Portable Hybrid Flotation Tank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Northern Illinois University, USA.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https://www.niu.edu/ceet/_files/senior-design/2022/abstracts/team-42-abstract-sp-2022.pdf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19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O’Connor, T. and Evans, J.G. (2005)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 archaeology : principles and methods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2nd ed. rev. &amp; updated. Stroud: Sutton.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Panagiotis, T. K. &amp; Goldberg, P. (2019).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Reconstructing Archaeological Sites: Understanding the Geoarchaeological Matrix.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Willey Blackwell.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06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7B2C75-D828-E7FD-330E-619BFF41663E}"/>
              </a:ext>
            </a:extLst>
          </p:cNvPr>
          <p:cNvSpPr txBox="1"/>
          <p:nvPr/>
        </p:nvSpPr>
        <p:spPr>
          <a:xfrm>
            <a:off x="726510" y="488515"/>
            <a:ext cx="9519780" cy="5631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Pearsall, D. M. (2016).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Paleoethnobotany: A Handbook of Procedures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3</a:t>
            </a:r>
            <a:r>
              <a:rPr lang="en-GB" sz="1800" baseline="30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rd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Ed. Routledge.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Ramenofsky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A.F.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 al.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(1986) ‘A New Technique for Separating Flotation Samples’,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American Antiquity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51(1), pp. 66–72.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https://doi.org/10.2307/280394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12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Rebollo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N.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 al.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(2008) ‘Structural Characterization of Charcoal Exposed to High and Low pH: Implications for 14C Sample Preparation and Charcoal Preservation’.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https://doi.org/10.1017/S0033822200033592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16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Rising Tide Orkney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https://www.abdn.ac.uk/staffpages/uploads/arc007/Rising%20Tide%20Project%20Information%20June%2009.pdf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Ross, A. and Duffy, R. (2000) ‘Fine mesh screening of midden material and the recovery of fish bone: The development of flotation and deflocculation techniques for an efficient and effective procedure’,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Geoarchaeology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15(1), pp. 21–41.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https://doi.org/10.1002/(SICI)1520-6548(200001)15:1&lt;21::AID-GEA2&gt;3.0.CO;2-L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11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Shelton, C.P. and White, C.E. (2010) ‘The Hand-Pump Flotation System: A New Method for Archaeobotanical Recovery’,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field archaeology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35(3), pp. 316–326.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https://doi.org/10.1179/009346910X12707321358838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11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294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70DE91-7148-C224-5BE2-391A0CA7D676}"/>
              </a:ext>
            </a:extLst>
          </p:cNvPr>
          <p:cNvSpPr txBox="1"/>
          <p:nvPr/>
        </p:nvSpPr>
        <p:spPr>
          <a:xfrm>
            <a:off x="713984" y="601249"/>
            <a:ext cx="9507254" cy="58246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Stevenson, J. &amp; Haberle, S., (2018).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Macro Charcoal Analysis: A modified technique by the Department of Archaeology and Natural History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Palaeoworks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Technical Papers 5. Australian National University.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https://d1wqtxts1xzle7.cloudfront.net/82292238/paltr05-libre.pdf?1647556057=&amp;response-content-disposition=inline%3B+filename%3D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10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Struever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S. (1968). “Flotation Techniques for the Recovery of Small-Scale Archaeological Remains.”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American Antiquity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Vol.33, No. 3, pp. 353-362. Cambridge University Press. Available at: https://www.jstor.org/stable/278703 (Accessed: 12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Tolar, T.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 al.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(2010) ‘Recovery techniques for waterlogged archaeological sediments: a comparison of different treatment methods for samples from Neolithic lake shore settlements’,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Vegetation history and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archaeobotany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19(1), pp. 53–67.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https://doi.org/10.1007/s00334-009-0221-y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15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Tsakiridou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M., Cunningham, L. and Hardiman, M. (2021) ‘Toward a standardized procedure for charcoal analysis’,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Quaternary research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99, pp. 329–340.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https://doi.org/10.1017/qua.2020.56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10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VanDerwarker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A.M.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 al.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(2016) ‘New World Paleoethnobotany in the New Millennium (2000–2013)’,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Journal of archaeological research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24(2), pp. 125–177.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https://doi.org/10.1007/s10814-015-9089-9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(Accessed: 18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29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786319-3A42-9D93-2C7A-D9AE6F54D1C8}"/>
              </a:ext>
            </a:extLst>
          </p:cNvPr>
          <p:cNvSpPr txBox="1"/>
          <p:nvPr/>
        </p:nvSpPr>
        <p:spPr>
          <a:xfrm>
            <a:off x="839244" y="638827"/>
            <a:ext cx="9407046" cy="4343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Veal, R. J., O’Donnell, L., McParland, L. (2011).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Measuring burn temperatures from charcoal using the reflectance method, first results from an Irish Bronze Age cremation site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https://www.academia.edu/75274239/_PDF_Measuring_burn_temperatures_from_charcoal_using_the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19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Veal, R. J. (2014).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Protocols for the Collection, Identification and Interpretation of Archaeological Charcoal and Wood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Technical Report, University of Cambridge.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https://www.academia.edu/18712282/Charcoal_and_Wood_Field_Collection_Protocols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(Accessed: 9 January 2025).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Weiner, S. (2010).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Microarchaeology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Beyond the Visible Archaeological Record.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Cambridge University Press.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Wilkinson, K. and Stevens, C. (2003)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 archaeology : approaches, techniques &amp; applications</a:t>
            </a: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Stroud: Tempus.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27769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423</TotalTime>
  <Words>2790</Words>
  <Application>Microsoft Office PowerPoint</Application>
  <PresentationFormat>Widescreen</PresentationFormat>
  <Paragraphs>116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Aptos</vt:lpstr>
      <vt:lpstr>Arial</vt:lpstr>
      <vt:lpstr>Century Gothic</vt:lpstr>
      <vt:lpstr>Times New Roman</vt:lpstr>
      <vt:lpstr>Trebuchet MS</vt:lpstr>
      <vt:lpstr>Wingdings 3</vt:lpstr>
      <vt:lpstr>Facet</vt:lpstr>
      <vt:lpstr>Professional Placement Task: Research, summarise and outline a methodology for the extraction of charcoal from core samples.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Gareth Jenkins</dc:creator>
  <cp:lastModifiedBy>Gareth Jenkins</cp:lastModifiedBy>
  <cp:revision>11</cp:revision>
  <dcterms:created xsi:type="dcterms:W3CDTF">2025-02-02T13:44:38Z</dcterms:created>
  <dcterms:modified xsi:type="dcterms:W3CDTF">2025-02-12T11:22:57Z</dcterms:modified>
</cp:coreProperties>
</file>