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6" r:id="rId5"/>
    <p:sldId id="265" r:id="rId6"/>
    <p:sldId id="258" r:id="rId7"/>
    <p:sldId id="261" r:id="rId8"/>
    <p:sldId id="262" r:id="rId9"/>
    <p:sldId id="263" r:id="rId10"/>
    <p:sldId id="267" r:id="rId11"/>
    <p:sldId id="268" r:id="rId12"/>
    <p:sldId id="269" r:id="rId13"/>
    <p:sldId id="264" r:id="rId14"/>
    <p:sldId id="26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21" autoAdjust="0"/>
    <p:restoredTop sz="94660"/>
  </p:normalViewPr>
  <p:slideViewPr>
    <p:cSldViewPr snapToGrid="0">
      <p:cViewPr varScale="1">
        <p:scale>
          <a:sx n="75" d="100"/>
          <a:sy n="75" d="100"/>
        </p:scale>
        <p:origin x="24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745922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348751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1B1518-A624-466F-91C7-9360C8590E87}" type="datetimeFigureOut">
              <a:rPr lang="en-GB" smtClean="0"/>
              <a:t>20/10/2016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877967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A1B1518-A624-466F-91C7-9360C8590E87}" type="datetimeFigureOut">
              <a:rPr lang="en-GB" smtClean="0"/>
              <a:t>20/10/2016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645874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A1B1518-A624-466F-91C7-9360C8590E87}" type="datetimeFigureOut">
              <a:rPr lang="en-GB" smtClean="0"/>
              <a:t>20/10/2016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94895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A1B1518-A624-466F-91C7-9360C8590E87}" type="datetimeFigureOut">
              <a:rPr lang="en-GB" smtClean="0"/>
              <a:t>20/10/2016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1059608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1B1518-A624-466F-91C7-9360C8590E87}" type="datetimeFigureOut">
              <a:rPr lang="en-GB" smtClean="0"/>
              <a:t>20/10/2016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966655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1B1518-A624-466F-91C7-9360C8590E87}" type="datetimeFigureOut">
              <a:rPr lang="en-GB" smtClean="0"/>
              <a:t>20/10/2016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3178296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1B1518-A624-466F-91C7-9360C8590E87}" type="datetimeFigureOut">
              <a:rPr lang="en-GB" smtClean="0"/>
              <a:t>20/10/2016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3907129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606754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20/10/2016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1041867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1B1518-A624-466F-91C7-9360C8590E87}" type="datetimeFigureOut">
              <a:rPr lang="en-GB" smtClean="0"/>
              <a:t>20/10/2016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BA01E5-39F7-4635-A53B-BB367C8CFED9}" type="slidenum">
              <a:rPr lang="en-GB" smtClean="0"/>
              <a:t>‹#›</a:t>
            </a:fld>
            <a:endParaRPr lang="en-GB"/>
          </a:p>
        </p:txBody>
      </p:sp>
    </p:spTree>
    <p:extLst>
      <p:ext uri="{BB962C8B-B14F-4D97-AF65-F5344CB8AC3E}">
        <p14:creationId xmlns:p14="http://schemas.microsoft.com/office/powerpoint/2010/main" val="2439573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o3xsttz8F8o"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Participatory Research</a:t>
            </a:r>
            <a:endParaRPr lang="en-GB" dirty="0"/>
          </a:p>
        </p:txBody>
      </p:sp>
      <p:sp>
        <p:nvSpPr>
          <p:cNvPr id="3" name="Subtitle 2"/>
          <p:cNvSpPr>
            <a:spLocks noGrp="1"/>
          </p:cNvSpPr>
          <p:nvPr>
            <p:ph type="subTitle" idx="1"/>
          </p:nvPr>
        </p:nvSpPr>
        <p:spPr/>
        <p:txBody>
          <a:bodyPr/>
          <a:lstStyle/>
          <a:p>
            <a:r>
              <a:rPr lang="en-GB" dirty="0" smtClean="0"/>
              <a:t>Why </a:t>
            </a:r>
            <a:r>
              <a:rPr lang="en-GB" dirty="0" smtClean="0"/>
              <a:t>What When </a:t>
            </a:r>
            <a:r>
              <a:rPr lang="en-GB" dirty="0" smtClean="0"/>
              <a:t>How</a:t>
            </a:r>
            <a:endParaRPr lang="en-GB" dirty="0"/>
          </a:p>
        </p:txBody>
      </p:sp>
      <p:pic>
        <p:nvPicPr>
          <p:cNvPr id="4" name="Picture 3" descr="TSD_logo2010_mono"/>
          <p:cNvPicPr/>
          <p:nvPr/>
        </p:nvPicPr>
        <p:blipFill>
          <a:blip r:embed="rId2" cstate="print"/>
          <a:srcRect/>
          <a:stretch>
            <a:fillRect/>
          </a:stretch>
        </p:blipFill>
        <p:spPr bwMode="auto">
          <a:xfrm>
            <a:off x="1045029" y="878774"/>
            <a:ext cx="2127043" cy="788307"/>
          </a:xfrm>
          <a:prstGeom prst="rect">
            <a:avLst/>
          </a:prstGeom>
          <a:noFill/>
          <a:ln w="9525">
            <a:noFill/>
            <a:miter lim="800000"/>
            <a:headEnd/>
            <a:tailEnd/>
          </a:ln>
        </p:spPr>
      </p:pic>
    </p:spTree>
    <p:extLst>
      <p:ext uri="{BB962C8B-B14F-4D97-AF65-F5344CB8AC3E}">
        <p14:creationId xmlns:p14="http://schemas.microsoft.com/office/powerpoint/2010/main" val="1795365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Format</a:t>
            </a:r>
            <a:endParaRPr lang="en-GB" dirty="0"/>
          </a:p>
        </p:txBody>
      </p:sp>
      <p:sp>
        <p:nvSpPr>
          <p:cNvPr id="3" name="Content Placeholder 2"/>
          <p:cNvSpPr>
            <a:spLocks noGrp="1"/>
          </p:cNvSpPr>
          <p:nvPr>
            <p:ph idx="1"/>
          </p:nvPr>
        </p:nvSpPr>
        <p:spPr/>
        <p:txBody>
          <a:bodyPr>
            <a:normAutofit lnSpcReduction="10000"/>
          </a:bodyPr>
          <a:lstStyle/>
          <a:p>
            <a:r>
              <a:rPr lang="en-GB" dirty="0" smtClean="0"/>
              <a:t>Important terms</a:t>
            </a:r>
          </a:p>
          <a:p>
            <a:pPr marL="0" indent="0">
              <a:buNone/>
            </a:pPr>
            <a:endParaRPr lang="en-GB" dirty="0" smtClean="0"/>
          </a:p>
          <a:p>
            <a:r>
              <a:rPr lang="en-GB" dirty="0" smtClean="0"/>
              <a:t>Background to </a:t>
            </a:r>
            <a:r>
              <a:rPr lang="en-GB" dirty="0"/>
              <a:t>p</a:t>
            </a:r>
            <a:r>
              <a:rPr lang="en-GB" dirty="0" smtClean="0"/>
              <a:t>articipatory research</a:t>
            </a:r>
          </a:p>
          <a:p>
            <a:pPr marL="0" indent="0">
              <a:buNone/>
            </a:pPr>
            <a:endParaRPr lang="en-GB" dirty="0" smtClean="0"/>
          </a:p>
          <a:p>
            <a:r>
              <a:rPr lang="en-GB" dirty="0" smtClean="0"/>
              <a:t>Current place of participatory research</a:t>
            </a:r>
          </a:p>
          <a:p>
            <a:pPr marL="0" indent="0">
              <a:buNone/>
            </a:pPr>
            <a:endParaRPr lang="en-GB" dirty="0" smtClean="0"/>
          </a:p>
          <a:p>
            <a:r>
              <a:rPr lang="en-GB" dirty="0" smtClean="0"/>
              <a:t>Application of participatory research</a:t>
            </a:r>
          </a:p>
          <a:p>
            <a:pPr marL="0" indent="0">
              <a:buNone/>
            </a:pPr>
            <a:endParaRPr lang="en-GB" dirty="0" smtClean="0"/>
          </a:p>
          <a:p>
            <a:r>
              <a:rPr lang="en-GB" dirty="0" smtClean="0"/>
              <a:t>Discussion</a:t>
            </a:r>
          </a:p>
          <a:p>
            <a:endParaRPr lang="en-GB" dirty="0"/>
          </a:p>
        </p:txBody>
      </p:sp>
    </p:spTree>
    <p:extLst>
      <p:ext uri="{BB962C8B-B14F-4D97-AF65-F5344CB8AC3E}">
        <p14:creationId xmlns:p14="http://schemas.microsoft.com/office/powerpoint/2010/main" val="38119910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terms</a:t>
            </a:r>
            <a:endParaRPr lang="en-GB" dirty="0"/>
          </a:p>
        </p:txBody>
      </p:sp>
      <p:sp>
        <p:nvSpPr>
          <p:cNvPr id="3" name="Content Placeholder 2"/>
          <p:cNvSpPr>
            <a:spLocks noGrp="1"/>
          </p:cNvSpPr>
          <p:nvPr>
            <p:ph idx="1"/>
          </p:nvPr>
        </p:nvSpPr>
        <p:spPr/>
        <p:txBody>
          <a:bodyPr/>
          <a:lstStyle/>
          <a:p>
            <a:r>
              <a:rPr lang="en-GB" dirty="0" smtClean="0"/>
              <a:t>Rights</a:t>
            </a:r>
          </a:p>
          <a:p>
            <a:r>
              <a:rPr lang="en-GB" dirty="0" smtClean="0"/>
              <a:t>Ethics</a:t>
            </a:r>
          </a:p>
          <a:p>
            <a:r>
              <a:rPr lang="en-GB" dirty="0" smtClean="0"/>
              <a:t>Power</a:t>
            </a:r>
          </a:p>
          <a:p>
            <a:r>
              <a:rPr lang="en-GB" dirty="0" smtClean="0"/>
              <a:t>Redistribution</a:t>
            </a:r>
          </a:p>
          <a:p>
            <a:r>
              <a:rPr lang="en-GB" dirty="0" smtClean="0"/>
              <a:t>Social Justice</a:t>
            </a:r>
          </a:p>
          <a:p>
            <a:r>
              <a:rPr lang="en-GB" dirty="0" smtClean="0"/>
              <a:t>Empowerment</a:t>
            </a:r>
          </a:p>
          <a:p>
            <a:pPr marL="0" indent="0">
              <a:buNone/>
            </a:pPr>
            <a:endParaRPr lang="en-GB" dirty="0" smtClean="0"/>
          </a:p>
          <a:p>
            <a:endParaRPr lang="en-GB" dirty="0"/>
          </a:p>
        </p:txBody>
      </p:sp>
    </p:spTree>
    <p:extLst>
      <p:ext uri="{BB962C8B-B14F-4D97-AF65-F5344CB8AC3E}">
        <p14:creationId xmlns:p14="http://schemas.microsoft.com/office/powerpoint/2010/main" val="38803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involve people in research?</a:t>
            </a:r>
            <a:endParaRPr lang="en-GB" dirty="0"/>
          </a:p>
        </p:txBody>
      </p:sp>
      <p:sp>
        <p:nvSpPr>
          <p:cNvPr id="3" name="Content Placeholder 2"/>
          <p:cNvSpPr>
            <a:spLocks noGrp="1"/>
          </p:cNvSpPr>
          <p:nvPr>
            <p:ph idx="1"/>
          </p:nvPr>
        </p:nvSpPr>
        <p:spPr/>
        <p:txBody>
          <a:bodyPr/>
          <a:lstStyle/>
          <a:p>
            <a:r>
              <a:rPr lang="en-GB" dirty="0" smtClean="0"/>
              <a:t>In relation to children and young people, participation is a right</a:t>
            </a:r>
          </a:p>
          <a:p>
            <a:r>
              <a:rPr lang="en-GB" dirty="0" smtClean="0"/>
              <a:t>Adopting participatory approaches generates better knowledge of views and priorities</a:t>
            </a:r>
          </a:p>
          <a:p>
            <a:r>
              <a:rPr lang="en-GB" dirty="0" smtClean="0"/>
              <a:t>More effective action</a:t>
            </a:r>
          </a:p>
          <a:p>
            <a:r>
              <a:rPr lang="en-GB" dirty="0" smtClean="0"/>
              <a:t>To measure properly the effect of social programmes</a:t>
            </a:r>
          </a:p>
          <a:p>
            <a:r>
              <a:rPr lang="en-GB" dirty="0" smtClean="0"/>
              <a:t>Empowering people, enhancing skills mix</a:t>
            </a:r>
          </a:p>
          <a:p>
            <a:r>
              <a:rPr lang="en-GB" dirty="0" smtClean="0"/>
              <a:t>When ethical considerations suggest the topic, community, source of funding, negotiating access to participants and conduct of the research lend themselves to the approach.</a:t>
            </a:r>
          </a:p>
          <a:p>
            <a:pPr marL="0" indent="0">
              <a:buNone/>
            </a:pPr>
            <a:endParaRPr lang="en-GB" dirty="0"/>
          </a:p>
        </p:txBody>
      </p:sp>
    </p:spTree>
    <p:extLst>
      <p:ext uri="{BB962C8B-B14F-4D97-AF65-F5344CB8AC3E}">
        <p14:creationId xmlns:p14="http://schemas.microsoft.com/office/powerpoint/2010/main" val="30341394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0325" y="520700"/>
            <a:ext cx="8080075" cy="6079861"/>
          </a:xfrm>
        </p:spPr>
      </p:pic>
      <p:sp>
        <p:nvSpPr>
          <p:cNvPr id="5" name="Rectangle 4"/>
          <p:cNvSpPr/>
          <p:nvPr/>
        </p:nvSpPr>
        <p:spPr>
          <a:xfrm>
            <a:off x="4737100" y="520700"/>
            <a:ext cx="1651000" cy="30480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143512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normAutofit lnSpcReduction="10000"/>
          </a:bodyPr>
          <a:lstStyle/>
          <a:p>
            <a:r>
              <a:rPr lang="en-GB" dirty="0" smtClean="0"/>
              <a:t>The term participatory research (PR) was first used in Tanzania in the early 1970s</a:t>
            </a:r>
          </a:p>
          <a:p>
            <a:r>
              <a:rPr lang="en-GB" dirty="0" smtClean="0"/>
              <a:t>1976 – The International Participatory Research Network was established</a:t>
            </a:r>
          </a:p>
          <a:p>
            <a:r>
              <a:rPr lang="en-GB" dirty="0" smtClean="0"/>
              <a:t>The origins of PR are community based</a:t>
            </a:r>
          </a:p>
          <a:p>
            <a:r>
              <a:rPr lang="en-GB" dirty="0" smtClean="0"/>
              <a:t>Developed from a guerrilla activity in opposition to existing forms</a:t>
            </a:r>
          </a:p>
          <a:p>
            <a:r>
              <a:rPr lang="en-GB" dirty="0" smtClean="0"/>
              <a:t>Concerned with education and its power to unchain people</a:t>
            </a:r>
          </a:p>
          <a:p>
            <a:r>
              <a:rPr lang="en-GB" dirty="0" smtClean="0"/>
              <a:t>Originally driven by a freedom ideology ‘It is impossible for me to think about neutral education, neutral methodology, neutral science’ (</a:t>
            </a:r>
            <a:r>
              <a:rPr lang="en-GB" dirty="0" err="1" smtClean="0"/>
              <a:t>Freire</a:t>
            </a:r>
            <a:r>
              <a:rPr lang="en-GB" dirty="0" smtClean="0"/>
              <a:t>) </a:t>
            </a:r>
            <a:endParaRPr lang="en-GB" dirty="0"/>
          </a:p>
        </p:txBody>
      </p:sp>
    </p:spTree>
    <p:extLst>
      <p:ext uri="{BB962C8B-B14F-4D97-AF65-F5344CB8AC3E}">
        <p14:creationId xmlns:p14="http://schemas.microsoft.com/office/powerpoint/2010/main" val="1657836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questions</a:t>
            </a:r>
            <a:endParaRPr lang="en-GB" dirty="0"/>
          </a:p>
        </p:txBody>
      </p:sp>
      <p:sp>
        <p:nvSpPr>
          <p:cNvPr id="3" name="Content Placeholder 2"/>
          <p:cNvSpPr>
            <a:spLocks noGrp="1"/>
          </p:cNvSpPr>
          <p:nvPr>
            <p:ph idx="1"/>
          </p:nvPr>
        </p:nvSpPr>
        <p:spPr/>
        <p:txBody>
          <a:bodyPr/>
          <a:lstStyle/>
          <a:p>
            <a:pPr marL="0" indent="0" algn="just">
              <a:buNone/>
            </a:pPr>
            <a:r>
              <a:rPr lang="en-GB" dirty="0" smtClean="0"/>
              <a:t>In planning research on a subject related to development one has to first answer some questions: Who are the beneficiaries of this research? What are the aims? Who is going to be involved? What approach and methods of research should be used so that the research would bring the greatest possible gains? (</a:t>
            </a:r>
            <a:r>
              <a:rPr lang="en-GB" dirty="0" err="1" smtClean="0"/>
              <a:t>Swantz</a:t>
            </a:r>
            <a:r>
              <a:rPr lang="en-GB" dirty="0" smtClean="0"/>
              <a:t>, 1974).</a:t>
            </a:r>
          </a:p>
          <a:p>
            <a:pPr marL="0" indent="0" algn="just">
              <a:buNone/>
            </a:pPr>
            <a:endParaRPr lang="en-GB" dirty="0" smtClean="0"/>
          </a:p>
          <a:p>
            <a:pPr marL="0" indent="0" algn="just">
              <a:buNone/>
            </a:pPr>
            <a:r>
              <a:rPr lang="en-GB" dirty="0" smtClean="0"/>
              <a:t>A principled approach – early academics would </a:t>
            </a:r>
            <a:r>
              <a:rPr lang="en-GB" dirty="0" smtClean="0"/>
              <a:t>simply not </a:t>
            </a:r>
            <a:r>
              <a:rPr lang="en-GB" dirty="0" smtClean="0"/>
              <a:t>do </a:t>
            </a:r>
            <a:r>
              <a:rPr lang="en-GB" dirty="0" smtClean="0"/>
              <a:t>networking or research </a:t>
            </a:r>
            <a:r>
              <a:rPr lang="en-GB" dirty="0" smtClean="0"/>
              <a:t>in the absence of an engagement in practice themselves (Hall, 2005)</a:t>
            </a:r>
            <a:endParaRPr lang="en-GB" dirty="0"/>
          </a:p>
        </p:txBody>
      </p:sp>
    </p:spTree>
    <p:extLst>
      <p:ext uri="{BB962C8B-B14F-4D97-AF65-F5344CB8AC3E}">
        <p14:creationId xmlns:p14="http://schemas.microsoft.com/office/powerpoint/2010/main" val="1683569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Participatory Research</a:t>
            </a:r>
            <a:endParaRPr lang="en-GB" dirty="0"/>
          </a:p>
        </p:txBody>
      </p:sp>
      <p:sp>
        <p:nvSpPr>
          <p:cNvPr id="3" name="Content Placeholder 2"/>
          <p:cNvSpPr>
            <a:spLocks noGrp="1"/>
          </p:cNvSpPr>
          <p:nvPr>
            <p:ph idx="1"/>
          </p:nvPr>
        </p:nvSpPr>
        <p:spPr/>
        <p:txBody>
          <a:bodyPr/>
          <a:lstStyle/>
          <a:p>
            <a:pPr marL="0" indent="0">
              <a:buNone/>
            </a:pPr>
            <a:r>
              <a:rPr lang="en-GB" dirty="0" smtClean="0"/>
              <a:t>In some aspects regarded as a complimentary link between academic and popular knowledge (</a:t>
            </a:r>
            <a:r>
              <a:rPr lang="en-GB" dirty="0" err="1" smtClean="0"/>
              <a:t>Fals</a:t>
            </a:r>
            <a:r>
              <a:rPr lang="en-GB" dirty="0" smtClean="0"/>
              <a:t> </a:t>
            </a:r>
            <a:r>
              <a:rPr lang="en-GB" dirty="0" err="1" smtClean="0"/>
              <a:t>Borda</a:t>
            </a:r>
            <a:r>
              <a:rPr lang="en-GB" dirty="0" smtClean="0"/>
              <a:t>, 1998).</a:t>
            </a:r>
          </a:p>
          <a:p>
            <a:pPr marL="0" indent="0">
              <a:buNone/>
            </a:pPr>
            <a:endParaRPr lang="en-GB" dirty="0"/>
          </a:p>
          <a:p>
            <a:pPr marL="0" indent="0">
              <a:buNone/>
            </a:pPr>
            <a:r>
              <a:rPr lang="en-GB" dirty="0" smtClean="0">
                <a:solidFill>
                  <a:srgbClr val="002060"/>
                </a:solidFill>
                <a:hlinkClick r:id="rId2"/>
              </a:rPr>
              <a:t>Introduction to video for participatory research – YouTube</a:t>
            </a:r>
            <a:endParaRPr lang="en-GB" dirty="0" smtClean="0">
              <a:solidFill>
                <a:srgbClr val="002060"/>
              </a:solidFill>
            </a:endParaRPr>
          </a:p>
          <a:p>
            <a:pPr marL="0" indent="0">
              <a:buNone/>
            </a:pPr>
            <a:endParaRPr lang="en-GB" dirty="0"/>
          </a:p>
          <a:p>
            <a:pPr marL="0" indent="0">
              <a:buNone/>
            </a:pPr>
            <a:r>
              <a:rPr lang="en-GB" dirty="0">
                <a:hlinkClick r:id="rId2"/>
              </a:rPr>
              <a:t>https://</a:t>
            </a:r>
            <a:r>
              <a:rPr lang="en-GB" dirty="0" smtClean="0">
                <a:hlinkClick r:id="rId2"/>
              </a:rPr>
              <a:t>www.youtube.com/watch?v=o3xsttz8F8o</a:t>
            </a:r>
            <a:r>
              <a:rPr lang="en-GB" dirty="0" smtClean="0"/>
              <a:t> </a:t>
            </a:r>
            <a:endParaRPr lang="en-GB" dirty="0"/>
          </a:p>
        </p:txBody>
      </p:sp>
    </p:spTree>
    <p:extLst>
      <p:ext uri="{BB962C8B-B14F-4D97-AF65-F5344CB8AC3E}">
        <p14:creationId xmlns:p14="http://schemas.microsoft.com/office/powerpoint/2010/main" val="1960291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Participatory Research</a:t>
            </a:r>
            <a:endParaRPr lang="en-GB" dirty="0"/>
          </a:p>
        </p:txBody>
      </p:sp>
      <p:sp>
        <p:nvSpPr>
          <p:cNvPr id="3" name="Content Placeholder 2"/>
          <p:cNvSpPr>
            <a:spLocks noGrp="1"/>
          </p:cNvSpPr>
          <p:nvPr>
            <p:ph idx="1"/>
          </p:nvPr>
        </p:nvSpPr>
        <p:spPr/>
        <p:txBody>
          <a:bodyPr/>
          <a:lstStyle/>
          <a:p>
            <a:pPr marL="0" indent="0">
              <a:buNone/>
            </a:pPr>
            <a:r>
              <a:rPr lang="en-GB" dirty="0" smtClean="0"/>
              <a:t>PR deserves to be taught in universities, and is increasingly being taught.</a:t>
            </a:r>
          </a:p>
          <a:p>
            <a:pPr marL="0" indent="0">
              <a:buNone/>
            </a:pPr>
            <a:endParaRPr lang="en-GB" dirty="0"/>
          </a:p>
          <a:p>
            <a:pPr marL="0" indent="0">
              <a:buNone/>
            </a:pPr>
            <a:r>
              <a:rPr lang="en-GB" dirty="0" smtClean="0"/>
              <a:t>As an academic community we should be working with communities to discuss, to challenge, and be challenged by ideas which raise questions about the role of knowledge and power.</a:t>
            </a:r>
          </a:p>
          <a:p>
            <a:pPr marL="0" indent="0">
              <a:buNone/>
            </a:pPr>
            <a:endParaRPr lang="en-GB" dirty="0"/>
          </a:p>
          <a:p>
            <a:pPr marL="0" indent="0">
              <a:buNone/>
            </a:pPr>
            <a:r>
              <a:rPr lang="en-GB" smtClean="0"/>
              <a:t>Is </a:t>
            </a:r>
            <a:r>
              <a:rPr lang="en-GB" dirty="0" smtClean="0"/>
              <a:t>this approach too </a:t>
            </a:r>
            <a:r>
              <a:rPr lang="en-GB" smtClean="0"/>
              <a:t>radical today?</a:t>
            </a:r>
            <a:endParaRPr lang="en-GB" dirty="0"/>
          </a:p>
        </p:txBody>
      </p:sp>
    </p:spTree>
    <p:extLst>
      <p:ext uri="{BB962C8B-B14F-4D97-AF65-F5344CB8AC3E}">
        <p14:creationId xmlns:p14="http://schemas.microsoft.com/office/powerpoint/2010/main" val="1349767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is participation appropriate?</a:t>
            </a:r>
            <a:endParaRPr lang="en-GB" dirty="0"/>
          </a:p>
        </p:txBody>
      </p:sp>
      <p:sp>
        <p:nvSpPr>
          <p:cNvPr id="3" name="Content Placeholder 2"/>
          <p:cNvSpPr>
            <a:spLocks noGrp="1"/>
          </p:cNvSpPr>
          <p:nvPr>
            <p:ph idx="1"/>
          </p:nvPr>
        </p:nvSpPr>
        <p:spPr>
          <a:xfrm>
            <a:off x="838200" y="1825624"/>
            <a:ext cx="10515600" cy="4651375"/>
          </a:xfrm>
        </p:spPr>
        <p:txBody>
          <a:bodyPr/>
          <a:lstStyle/>
          <a:p>
            <a:r>
              <a:rPr lang="en-GB" dirty="0" smtClean="0"/>
              <a:t>Consider the following questions: </a:t>
            </a:r>
          </a:p>
          <a:p>
            <a:pPr marL="0" indent="0">
              <a:buNone/>
            </a:pPr>
            <a:endParaRPr lang="en-GB" dirty="0" smtClean="0"/>
          </a:p>
          <a:p>
            <a:pPr lvl="1"/>
            <a:r>
              <a:rPr lang="en-GB" sz="2800" dirty="0" smtClean="0"/>
              <a:t>Is the research really necessary?</a:t>
            </a:r>
          </a:p>
          <a:p>
            <a:pPr lvl="1"/>
            <a:r>
              <a:rPr lang="en-GB" sz="2800" dirty="0" smtClean="0"/>
              <a:t>Why do we want people to participate?</a:t>
            </a:r>
          </a:p>
          <a:p>
            <a:pPr lvl="1"/>
            <a:r>
              <a:rPr lang="en-GB" sz="2800" dirty="0" smtClean="0"/>
              <a:t>What benefits will accrue for participants?</a:t>
            </a:r>
          </a:p>
          <a:p>
            <a:pPr lvl="1"/>
            <a:r>
              <a:rPr lang="en-GB" sz="2800" dirty="0" smtClean="0"/>
              <a:t>When the researchers have the skills and abilities to conduct participatory research?</a:t>
            </a:r>
          </a:p>
          <a:p>
            <a:pPr lvl="1"/>
            <a:r>
              <a:rPr lang="en-GB" sz="2800" dirty="0" smtClean="0"/>
              <a:t>Will encouraging participation be too disruptive? </a:t>
            </a:r>
            <a:endParaRPr lang="en-GB" sz="2800" dirty="0"/>
          </a:p>
        </p:txBody>
      </p:sp>
    </p:spTree>
    <p:extLst>
      <p:ext uri="{BB962C8B-B14F-4D97-AF65-F5344CB8AC3E}">
        <p14:creationId xmlns:p14="http://schemas.microsoft.com/office/powerpoint/2010/main" val="3907046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 Participatory Methods</a:t>
            </a:r>
            <a:endParaRPr lang="en-GB" dirty="0"/>
          </a:p>
        </p:txBody>
      </p:sp>
      <p:sp>
        <p:nvSpPr>
          <p:cNvPr id="3" name="Content Placeholder 2"/>
          <p:cNvSpPr>
            <a:spLocks noGrp="1"/>
          </p:cNvSpPr>
          <p:nvPr>
            <p:ph idx="1"/>
          </p:nvPr>
        </p:nvSpPr>
        <p:spPr/>
        <p:txBody>
          <a:bodyPr/>
          <a:lstStyle/>
          <a:p>
            <a:r>
              <a:rPr lang="en-GB" dirty="0" smtClean="0"/>
              <a:t>Visual techniques (drawings, diagrams, maps)</a:t>
            </a:r>
          </a:p>
          <a:p>
            <a:r>
              <a:rPr lang="en-GB" dirty="0" smtClean="0"/>
              <a:t>Role play</a:t>
            </a:r>
            <a:r>
              <a:rPr lang="en-GB" dirty="0"/>
              <a:t> </a:t>
            </a:r>
            <a:r>
              <a:rPr lang="en-GB" dirty="0" smtClean="0"/>
              <a:t>and drama</a:t>
            </a:r>
          </a:p>
          <a:p>
            <a:r>
              <a:rPr lang="en-GB" dirty="0" smtClean="0"/>
              <a:t>Photo appraisals and video making</a:t>
            </a:r>
          </a:p>
          <a:p>
            <a:r>
              <a:rPr lang="en-GB" dirty="0" smtClean="0"/>
              <a:t>Group techniques including focus groups</a:t>
            </a:r>
          </a:p>
          <a:p>
            <a:r>
              <a:rPr lang="en-GB" dirty="0" smtClean="0"/>
              <a:t>Story telling, writing, essays, diaries, recall and observations</a:t>
            </a:r>
          </a:p>
          <a:p>
            <a:r>
              <a:rPr lang="en-GB" dirty="0" smtClean="0"/>
              <a:t>Storyboards</a:t>
            </a:r>
          </a:p>
          <a:p>
            <a:r>
              <a:rPr lang="en-GB" dirty="0" smtClean="0"/>
              <a:t>Semi structured or unstructured interviews</a:t>
            </a:r>
          </a:p>
          <a:p>
            <a:pPr marL="0" indent="0">
              <a:buNone/>
            </a:pPr>
            <a:endParaRPr lang="en-GB" dirty="0"/>
          </a:p>
        </p:txBody>
      </p:sp>
    </p:spTree>
    <p:extLst>
      <p:ext uri="{BB962C8B-B14F-4D97-AF65-F5344CB8AC3E}">
        <p14:creationId xmlns:p14="http://schemas.microsoft.com/office/powerpoint/2010/main" val="12498639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Differences between conventional and participatory approaches</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79242258"/>
              </p:ext>
            </p:extLst>
          </p:nvPr>
        </p:nvGraphicFramePr>
        <p:xfrm>
          <a:off x="838200" y="1690687"/>
          <a:ext cx="10515600" cy="4981258"/>
        </p:xfrm>
        <a:graphic>
          <a:graphicData uri="http://schemas.openxmlformats.org/drawingml/2006/table">
            <a:tbl>
              <a:tblPr firstRow="1" bandRow="1">
                <a:tableStyleId>{5C22544A-7EE6-4342-B048-85BDC9FD1C3A}</a:tableStyleId>
              </a:tblPr>
              <a:tblGrid>
                <a:gridCol w="1346200"/>
                <a:gridCol w="3987800"/>
                <a:gridCol w="5181600"/>
              </a:tblGrid>
              <a:tr h="375944">
                <a:tc>
                  <a:txBody>
                    <a:bodyPr/>
                    <a:lstStyle/>
                    <a:p>
                      <a:endParaRPr lang="en-GB" dirty="0"/>
                    </a:p>
                  </a:txBody>
                  <a:tcPr/>
                </a:tc>
                <a:tc>
                  <a:txBody>
                    <a:bodyPr/>
                    <a:lstStyle/>
                    <a:p>
                      <a:r>
                        <a:rPr lang="en-GB" dirty="0" smtClean="0"/>
                        <a:t>Conventional</a:t>
                      </a:r>
                      <a:endParaRPr lang="en-GB" dirty="0"/>
                    </a:p>
                  </a:txBody>
                  <a:tcPr/>
                </a:tc>
                <a:tc>
                  <a:txBody>
                    <a:bodyPr/>
                    <a:lstStyle/>
                    <a:p>
                      <a:r>
                        <a:rPr lang="en-GB" dirty="0" smtClean="0"/>
                        <a:t>Participatory</a:t>
                      </a:r>
                      <a:endParaRPr lang="en-GB" dirty="0"/>
                    </a:p>
                  </a:txBody>
                  <a:tcPr/>
                </a:tc>
              </a:tr>
              <a:tr h="657902">
                <a:tc>
                  <a:txBody>
                    <a:bodyPr/>
                    <a:lstStyle/>
                    <a:p>
                      <a:r>
                        <a:rPr lang="en-GB" dirty="0" smtClean="0"/>
                        <a:t>Who</a:t>
                      </a:r>
                      <a:endParaRPr lang="en-GB" dirty="0"/>
                    </a:p>
                  </a:txBody>
                  <a:tcPr/>
                </a:tc>
                <a:tc>
                  <a:txBody>
                    <a:bodyPr/>
                    <a:lstStyle/>
                    <a:p>
                      <a:r>
                        <a:rPr lang="en-GB" dirty="0" smtClean="0"/>
                        <a:t>External Experts</a:t>
                      </a:r>
                      <a:endParaRPr lang="en-GB" dirty="0"/>
                    </a:p>
                  </a:txBody>
                  <a:tcPr/>
                </a:tc>
                <a:tc>
                  <a:txBody>
                    <a:bodyPr/>
                    <a:lstStyle/>
                    <a:p>
                      <a:r>
                        <a:rPr lang="en-GB" dirty="0" smtClean="0"/>
                        <a:t>Community members, project</a:t>
                      </a:r>
                      <a:r>
                        <a:rPr lang="en-GB" baseline="0" dirty="0" smtClean="0"/>
                        <a:t> staff, students, facilitators</a:t>
                      </a:r>
                      <a:endParaRPr lang="en-GB" dirty="0"/>
                    </a:p>
                  </a:txBody>
                  <a:tcPr/>
                </a:tc>
              </a:tr>
              <a:tr h="657902">
                <a:tc>
                  <a:txBody>
                    <a:bodyPr/>
                    <a:lstStyle/>
                    <a:p>
                      <a:r>
                        <a:rPr lang="en-GB" dirty="0" smtClean="0"/>
                        <a:t>What</a:t>
                      </a:r>
                      <a:endParaRPr lang="en-GB" dirty="0"/>
                    </a:p>
                  </a:txBody>
                  <a:tcPr/>
                </a:tc>
                <a:tc>
                  <a:txBody>
                    <a:bodyPr/>
                    <a:lstStyle/>
                    <a:p>
                      <a:r>
                        <a:rPr lang="en-GB" dirty="0" smtClean="0"/>
                        <a:t>Pre-determined indicators of success, principally cos and production output</a:t>
                      </a:r>
                      <a:endParaRPr lang="en-GB" dirty="0"/>
                    </a:p>
                  </a:txBody>
                  <a:tcPr/>
                </a:tc>
                <a:tc>
                  <a:txBody>
                    <a:bodyPr/>
                    <a:lstStyle/>
                    <a:p>
                      <a:r>
                        <a:rPr lang="en-GB" dirty="0" smtClean="0"/>
                        <a:t>People identify their own indicators of success</a:t>
                      </a:r>
                      <a:endParaRPr lang="en-GB" dirty="0"/>
                    </a:p>
                  </a:txBody>
                  <a:tcPr/>
                </a:tc>
              </a:tr>
              <a:tr h="939860">
                <a:tc>
                  <a:txBody>
                    <a:bodyPr/>
                    <a:lstStyle/>
                    <a:p>
                      <a:r>
                        <a:rPr lang="en-GB" dirty="0" smtClean="0"/>
                        <a:t>How</a:t>
                      </a:r>
                      <a:endParaRPr lang="en-GB" dirty="0"/>
                    </a:p>
                  </a:txBody>
                  <a:tcPr/>
                </a:tc>
                <a:tc>
                  <a:txBody>
                    <a:bodyPr/>
                    <a:lstStyle/>
                    <a:p>
                      <a:r>
                        <a:rPr lang="en-GB" dirty="0" smtClean="0"/>
                        <a:t>Focus on ‘scientific objectivity’,</a:t>
                      </a:r>
                      <a:r>
                        <a:rPr lang="en-GB" baseline="0" dirty="0" smtClean="0"/>
                        <a:t> uniform, complex procedures, limited access to results</a:t>
                      </a:r>
                      <a:endParaRPr lang="en-GB" dirty="0"/>
                    </a:p>
                  </a:txBody>
                  <a:tcPr/>
                </a:tc>
                <a:tc>
                  <a:txBody>
                    <a:bodyPr/>
                    <a:lstStyle/>
                    <a:p>
                      <a:r>
                        <a:rPr lang="en-GB" dirty="0" smtClean="0"/>
                        <a:t>Self-evaluation, simple methods adapted to local culture, open, immediate sharing of results through local involvement</a:t>
                      </a:r>
                      <a:endParaRPr lang="en-GB" dirty="0"/>
                    </a:p>
                  </a:txBody>
                  <a:tcPr/>
                </a:tc>
              </a:tr>
              <a:tr h="657902">
                <a:tc>
                  <a:txBody>
                    <a:bodyPr/>
                    <a:lstStyle/>
                    <a:p>
                      <a:r>
                        <a:rPr lang="en-GB" dirty="0" smtClean="0"/>
                        <a:t>When</a:t>
                      </a:r>
                      <a:endParaRPr lang="en-GB" dirty="0"/>
                    </a:p>
                  </a:txBody>
                  <a:tcPr/>
                </a:tc>
                <a:tc>
                  <a:txBody>
                    <a:bodyPr/>
                    <a:lstStyle/>
                    <a:p>
                      <a:r>
                        <a:rPr lang="en-GB" dirty="0" smtClean="0"/>
                        <a:t>Usually upon completion, sometimes also mid-term</a:t>
                      </a:r>
                      <a:endParaRPr lang="en-GB" dirty="0"/>
                    </a:p>
                  </a:txBody>
                  <a:tcPr/>
                </a:tc>
                <a:tc>
                  <a:txBody>
                    <a:bodyPr/>
                    <a:lstStyle/>
                    <a:p>
                      <a:r>
                        <a:rPr lang="en-GB" dirty="0" smtClean="0"/>
                        <a:t>Merging of monitoring and evaluation, hence frequent small projects</a:t>
                      </a:r>
                      <a:endParaRPr lang="en-GB" dirty="0"/>
                    </a:p>
                  </a:txBody>
                  <a:tcPr/>
                </a:tc>
              </a:tr>
              <a:tr h="657902">
                <a:tc>
                  <a:txBody>
                    <a:bodyPr/>
                    <a:lstStyle/>
                    <a:p>
                      <a:r>
                        <a:rPr lang="en-GB" dirty="0" smtClean="0"/>
                        <a:t>Why</a:t>
                      </a:r>
                      <a:endParaRPr lang="en-GB" dirty="0"/>
                    </a:p>
                  </a:txBody>
                  <a:tcPr/>
                </a:tc>
                <a:tc>
                  <a:txBody>
                    <a:bodyPr/>
                    <a:lstStyle/>
                    <a:p>
                      <a:r>
                        <a:rPr lang="en-GB" dirty="0" smtClean="0"/>
                        <a:t>Accountability, usually a summary.</a:t>
                      </a:r>
                      <a:endParaRPr lang="en-GB" dirty="0"/>
                    </a:p>
                  </a:txBody>
                  <a:tcPr/>
                </a:tc>
                <a:tc>
                  <a:txBody>
                    <a:bodyPr/>
                    <a:lstStyle/>
                    <a:p>
                      <a:r>
                        <a:rPr lang="en-GB" dirty="0" smtClean="0"/>
                        <a:t>To empower local people to initiate, control and </a:t>
                      </a:r>
                      <a:r>
                        <a:rPr lang="en-GB" dirty="0" err="1" smtClean="0"/>
                        <a:t>ake</a:t>
                      </a:r>
                      <a:r>
                        <a:rPr lang="en-GB" dirty="0" smtClean="0"/>
                        <a:t> corrective action</a:t>
                      </a:r>
                      <a:endParaRPr lang="en-GB" dirty="0"/>
                    </a:p>
                  </a:txBody>
                  <a:tcPr/>
                </a:tc>
              </a:tr>
              <a:tr h="375944">
                <a:tc>
                  <a:txBody>
                    <a:bodyPr/>
                    <a:lstStyle/>
                    <a:p>
                      <a:endParaRPr lang="en-GB"/>
                    </a:p>
                  </a:txBody>
                  <a:tcPr/>
                </a:tc>
                <a:tc>
                  <a:txBody>
                    <a:bodyPr/>
                    <a:lstStyle/>
                    <a:p>
                      <a:endParaRPr lang="en-GB" dirty="0"/>
                    </a:p>
                  </a:txBody>
                  <a:tcPr/>
                </a:tc>
                <a:tc>
                  <a:txBody>
                    <a:bodyPr/>
                    <a:lstStyle/>
                    <a:p>
                      <a:endParaRPr lang="en-GB" dirty="0"/>
                    </a:p>
                  </a:txBody>
                  <a:tcPr/>
                </a:tc>
              </a:tr>
              <a:tr h="657902">
                <a:tc gridSpan="3">
                  <a:txBody>
                    <a:bodyPr/>
                    <a:lstStyle/>
                    <a:p>
                      <a:r>
                        <a:rPr lang="en-GB" dirty="0" err="1" smtClean="0"/>
                        <a:t>Jobes</a:t>
                      </a:r>
                      <a:r>
                        <a:rPr lang="en-GB" dirty="0" smtClean="0"/>
                        <a:t>, K. (1997) </a:t>
                      </a:r>
                      <a:r>
                        <a:rPr lang="en-GB" i="1" dirty="0" smtClean="0"/>
                        <a:t>Participatory Monitoring and Evaluation Guidelines: Experiences</a:t>
                      </a:r>
                      <a:r>
                        <a:rPr lang="en-GB" i="1" baseline="0" dirty="0" smtClean="0"/>
                        <a:t> in the field. </a:t>
                      </a:r>
                      <a:r>
                        <a:rPr lang="en-GB" baseline="0" dirty="0" smtClean="0"/>
                        <a:t>Social Development Division, </a:t>
                      </a:r>
                      <a:r>
                        <a:rPr lang="en-GB" baseline="0" dirty="0" err="1" smtClean="0"/>
                        <a:t>DfiD</a:t>
                      </a:r>
                      <a:r>
                        <a:rPr lang="en-GB" baseline="0" dirty="0" smtClean="0"/>
                        <a:t>, London.</a:t>
                      </a:r>
                      <a:endParaRPr lang="en-GB" dirty="0"/>
                    </a:p>
                  </a:txBody>
                  <a:tcPr/>
                </a:tc>
                <a:tc hMerge="1">
                  <a:txBody>
                    <a:bodyPr/>
                    <a:lstStyle/>
                    <a:p>
                      <a:endParaRPr lang="en-GB"/>
                    </a:p>
                  </a:txBody>
                  <a:tcPr/>
                </a:tc>
                <a:tc hMerge="1">
                  <a:txBody>
                    <a:bodyPr/>
                    <a:lstStyle/>
                    <a:p>
                      <a:endParaRPr lang="en-GB" dirty="0"/>
                    </a:p>
                  </a:txBody>
                  <a:tcPr/>
                </a:tc>
              </a:tr>
            </a:tbl>
          </a:graphicData>
        </a:graphic>
      </p:graphicFrame>
    </p:spTree>
    <p:extLst>
      <p:ext uri="{BB962C8B-B14F-4D97-AF65-F5344CB8AC3E}">
        <p14:creationId xmlns:p14="http://schemas.microsoft.com/office/powerpoint/2010/main" val="1039060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idx="1"/>
          </p:nvPr>
        </p:nvSpPr>
        <p:spPr/>
        <p:txBody>
          <a:bodyPr/>
          <a:lstStyle/>
          <a:p>
            <a:r>
              <a:rPr lang="en-GB" dirty="0" smtClean="0"/>
              <a:t>Validity</a:t>
            </a:r>
          </a:p>
          <a:p>
            <a:pPr marL="0" indent="0">
              <a:buNone/>
            </a:pPr>
            <a:endParaRPr lang="en-GB" dirty="0" smtClean="0"/>
          </a:p>
          <a:p>
            <a:r>
              <a:rPr lang="en-GB" dirty="0" smtClean="0"/>
              <a:t>Balances out power differentials</a:t>
            </a:r>
          </a:p>
          <a:p>
            <a:pPr marL="0" indent="0">
              <a:buNone/>
            </a:pPr>
            <a:endParaRPr lang="en-GB" dirty="0" smtClean="0"/>
          </a:p>
          <a:p>
            <a:r>
              <a:rPr lang="en-GB" dirty="0" smtClean="0"/>
              <a:t>If its about us, not </a:t>
            </a:r>
            <a:r>
              <a:rPr lang="en-GB" dirty="0" smtClean="0"/>
              <a:t>without us</a:t>
            </a:r>
            <a:r>
              <a:rPr lang="en-GB" dirty="0" smtClean="0"/>
              <a:t>!</a:t>
            </a:r>
          </a:p>
          <a:p>
            <a:pPr marL="0" indent="0">
              <a:buNone/>
            </a:pPr>
            <a:endParaRPr lang="en-GB" dirty="0" smtClean="0"/>
          </a:p>
          <a:p>
            <a:r>
              <a:rPr lang="en-GB" dirty="0" smtClean="0"/>
              <a:t>Commitment to action and change</a:t>
            </a:r>
            <a:endParaRPr lang="en-GB" dirty="0"/>
          </a:p>
        </p:txBody>
      </p:sp>
    </p:spTree>
    <p:extLst>
      <p:ext uri="{BB962C8B-B14F-4D97-AF65-F5344CB8AC3E}">
        <p14:creationId xmlns:p14="http://schemas.microsoft.com/office/powerpoint/2010/main" val="10812088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err="1" smtClean="0"/>
              <a:t>Fals</a:t>
            </a:r>
            <a:r>
              <a:rPr lang="en-GB" dirty="0" smtClean="0"/>
              <a:t> </a:t>
            </a:r>
            <a:r>
              <a:rPr lang="en-GB" dirty="0" err="1" smtClean="0"/>
              <a:t>Borda</a:t>
            </a:r>
            <a:r>
              <a:rPr lang="en-GB" dirty="0" smtClean="0"/>
              <a:t>, 0. (1998) </a:t>
            </a:r>
            <a:r>
              <a:rPr lang="en-GB" i="1" dirty="0" smtClean="0"/>
              <a:t>People’s Participation: Challenges Ahead. </a:t>
            </a:r>
            <a:r>
              <a:rPr lang="en-GB" dirty="0" smtClean="0"/>
              <a:t>Bogota: </a:t>
            </a:r>
            <a:r>
              <a:rPr lang="en-GB" dirty="0" err="1" smtClean="0"/>
              <a:t>Tercer</a:t>
            </a:r>
            <a:r>
              <a:rPr lang="en-GB" dirty="0" smtClean="0"/>
              <a:t> </a:t>
            </a:r>
            <a:r>
              <a:rPr lang="en-GB" dirty="0" err="1" smtClean="0"/>
              <a:t>Mundo</a:t>
            </a:r>
            <a:r>
              <a:rPr lang="en-GB" dirty="0" smtClean="0"/>
              <a:t>. </a:t>
            </a:r>
          </a:p>
          <a:p>
            <a:pPr marL="0" indent="0">
              <a:buNone/>
            </a:pPr>
            <a:r>
              <a:rPr lang="en-GB" dirty="0" err="1" smtClean="0"/>
              <a:t>Freire</a:t>
            </a:r>
            <a:r>
              <a:rPr lang="en-GB" dirty="0" smtClean="0"/>
              <a:t>, P. (1971) A talk by Paulo </a:t>
            </a:r>
            <a:r>
              <a:rPr lang="en-GB" dirty="0" err="1" smtClean="0"/>
              <a:t>Freire</a:t>
            </a:r>
            <a:r>
              <a:rPr lang="en-GB" dirty="0" smtClean="0"/>
              <a:t>. </a:t>
            </a:r>
            <a:r>
              <a:rPr lang="en-GB" i="1" dirty="0" smtClean="0"/>
              <a:t>Studies in Adult Education, </a:t>
            </a:r>
            <a:r>
              <a:rPr lang="en-GB" dirty="0" smtClean="0"/>
              <a:t>2. Dar </a:t>
            </a:r>
            <a:r>
              <a:rPr lang="en-GB" dirty="0" err="1" smtClean="0"/>
              <a:t>es</a:t>
            </a:r>
            <a:r>
              <a:rPr lang="en-GB" dirty="0" smtClean="0"/>
              <a:t> Salaam, Institute for Adult Education. </a:t>
            </a:r>
          </a:p>
          <a:p>
            <a:pPr marL="0" indent="0">
              <a:buNone/>
            </a:pPr>
            <a:r>
              <a:rPr lang="en-GB" dirty="0" smtClean="0"/>
              <a:t>Hall, B.L. (2005) IN FROM THE COLD? REFLECTIONS ON PARTICIPATORY RESEARCH FROM 1970-2005. </a:t>
            </a:r>
            <a:r>
              <a:rPr lang="en-GB" i="1" dirty="0" smtClean="0"/>
              <a:t> Convergence, </a:t>
            </a:r>
            <a:r>
              <a:rPr lang="en-GB" dirty="0" smtClean="0"/>
              <a:t>Vol. 38 (1) 2005.</a:t>
            </a:r>
          </a:p>
          <a:p>
            <a:pPr marL="0" indent="0">
              <a:buNone/>
            </a:pPr>
            <a:r>
              <a:rPr lang="en-GB" dirty="0" err="1"/>
              <a:t>Jobes</a:t>
            </a:r>
            <a:r>
              <a:rPr lang="en-GB" dirty="0"/>
              <a:t>, K. (1997) </a:t>
            </a:r>
            <a:r>
              <a:rPr lang="en-GB" i="1" dirty="0"/>
              <a:t>Participatory Monitoring and Evaluation Guidelines: Experiences in the field. </a:t>
            </a:r>
            <a:r>
              <a:rPr lang="en-GB" dirty="0"/>
              <a:t>Social Development Division, </a:t>
            </a:r>
            <a:r>
              <a:rPr lang="en-GB" dirty="0" err="1"/>
              <a:t>DfiD</a:t>
            </a:r>
            <a:r>
              <a:rPr lang="en-GB"/>
              <a:t>, London.</a:t>
            </a:r>
          </a:p>
          <a:p>
            <a:pPr marL="0" indent="0">
              <a:buNone/>
            </a:pPr>
            <a:r>
              <a:rPr lang="en-GB" smtClean="0"/>
              <a:t>Swantz</a:t>
            </a:r>
            <a:r>
              <a:rPr lang="en-GB" dirty="0" smtClean="0"/>
              <a:t>, M.L. (1974) </a:t>
            </a:r>
            <a:r>
              <a:rPr lang="en-GB" i="1" dirty="0" smtClean="0"/>
              <a:t>Participant Role of Research in Development. </a:t>
            </a:r>
            <a:r>
              <a:rPr lang="en-GB" dirty="0" smtClean="0"/>
              <a:t>Unpublished paper. BRALUP, University of Dar </a:t>
            </a:r>
            <a:r>
              <a:rPr lang="en-GB" dirty="0" err="1" smtClean="0"/>
              <a:t>es</a:t>
            </a:r>
            <a:r>
              <a:rPr lang="en-GB" dirty="0" smtClean="0"/>
              <a:t> Salaam. </a:t>
            </a:r>
            <a:endParaRPr lang="en-GB" dirty="0"/>
          </a:p>
        </p:txBody>
      </p:sp>
    </p:spTree>
    <p:extLst>
      <p:ext uri="{BB962C8B-B14F-4D97-AF65-F5344CB8AC3E}">
        <p14:creationId xmlns:p14="http://schemas.microsoft.com/office/powerpoint/2010/main" val="40513364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124</TotalTime>
  <Words>742</Words>
  <Application>Microsoft Office PowerPoint</Application>
  <PresentationFormat>Widescreen</PresentationFormat>
  <Paragraphs>98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Participatory Research</vt:lpstr>
      <vt:lpstr>Format</vt:lpstr>
      <vt:lpstr>Important terms</vt:lpstr>
      <vt:lpstr>Why involve people in research?</vt:lpstr>
      <vt:lpstr>PowerPoint Presentation</vt:lpstr>
      <vt:lpstr>Background</vt:lpstr>
      <vt:lpstr>Early questions</vt:lpstr>
      <vt:lpstr>Participatory Research</vt:lpstr>
      <vt:lpstr>Participatory Research</vt:lpstr>
      <vt:lpstr>When is participation appropriate?</vt:lpstr>
      <vt:lpstr>How - Participatory Methods</vt:lpstr>
      <vt:lpstr>Differences between conventional and participatory approaches</vt:lpstr>
      <vt:lpstr>Benefits</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Research</dc:title>
  <dc:creator>Darrell Williams</dc:creator>
  <cp:lastModifiedBy>Darrell Williams</cp:lastModifiedBy>
  <cp:revision>2</cp:revision>
  <dcterms:created xsi:type="dcterms:W3CDTF">2016-09-16T12:06:20Z</dcterms:created>
  <dcterms:modified xsi:type="dcterms:W3CDTF">2016-10-20T22:41:18Z</dcterms:modified>
</cp:coreProperties>
</file>