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4" r:id="rId6"/>
    <p:sldId id="266" r:id="rId7"/>
    <p:sldId id="262" r:id="rId8"/>
    <p:sldId id="268" r:id="rId9"/>
    <p:sldId id="263" r:id="rId10"/>
    <p:sldId id="265" r:id="rId11"/>
    <p:sldId id="261" r:id="rId12"/>
    <p:sldId id="270" r:id="rId13"/>
    <p:sldId id="25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2" autoAdjust="0"/>
    <p:restoredTop sz="94660"/>
  </p:normalViewPr>
  <p:slideViewPr>
    <p:cSldViewPr snapToGrid="0">
      <p:cViewPr varScale="1">
        <p:scale>
          <a:sx n="72" d="100"/>
          <a:sy n="72" d="100"/>
        </p:scale>
        <p:origin x="57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8FA2310-B117-4FCC-91D5-01F8D2F879AE}" type="doc">
      <dgm:prSet loTypeId="urn:microsoft.com/office/officeart/2005/8/layout/bList2" loCatId="picture" qsTypeId="urn:microsoft.com/office/officeart/2005/8/quickstyle/simple1" qsCatId="simple" csTypeId="urn:microsoft.com/office/officeart/2005/8/colors/accent1_2" csCatId="accent1" phldr="1"/>
      <dgm:spPr/>
    </dgm:pt>
    <dgm:pt modelId="{D3232514-C7AF-46B8-B8FA-DD0241EA5218}">
      <dgm:prSet phldrT="[Text]"/>
      <dgm:spPr/>
      <dgm:t>
        <a:bodyPr/>
        <a:lstStyle/>
        <a:p>
          <a:r>
            <a:rPr lang="en-GB" dirty="0"/>
            <a:t>Biological needs</a:t>
          </a:r>
        </a:p>
      </dgm:t>
    </dgm:pt>
    <dgm:pt modelId="{C6C7BE68-AFD4-4D0C-8382-70BB924B235C}" type="parTrans" cxnId="{3DC05835-9787-46C1-8435-1CCE3A1FDC47}">
      <dgm:prSet/>
      <dgm:spPr/>
      <dgm:t>
        <a:bodyPr/>
        <a:lstStyle/>
        <a:p>
          <a:endParaRPr lang="en-GB"/>
        </a:p>
      </dgm:t>
    </dgm:pt>
    <dgm:pt modelId="{46318F2D-56B5-478E-BB6C-2F1629201EDC}" type="sibTrans" cxnId="{3DC05835-9787-46C1-8435-1CCE3A1FDC47}">
      <dgm:prSet/>
      <dgm:spPr/>
      <dgm:t>
        <a:bodyPr/>
        <a:lstStyle/>
        <a:p>
          <a:endParaRPr lang="en-GB"/>
        </a:p>
      </dgm:t>
    </dgm:pt>
    <dgm:pt modelId="{725E0807-2563-482F-8478-95FD83AB6351}">
      <dgm:prSet phldrT="[Text]"/>
      <dgm:spPr/>
      <dgm:t>
        <a:bodyPr/>
        <a:lstStyle/>
        <a:p>
          <a:r>
            <a:rPr lang="en-GB" dirty="0"/>
            <a:t>Psychological needs</a:t>
          </a:r>
        </a:p>
      </dgm:t>
    </dgm:pt>
    <dgm:pt modelId="{88905639-D7CF-4992-860F-71D04DC13C76}" type="parTrans" cxnId="{FFB02FF8-47B7-40D9-9AAF-3F07F0ACE804}">
      <dgm:prSet/>
      <dgm:spPr/>
      <dgm:t>
        <a:bodyPr/>
        <a:lstStyle/>
        <a:p>
          <a:endParaRPr lang="en-GB"/>
        </a:p>
      </dgm:t>
    </dgm:pt>
    <dgm:pt modelId="{0B75CFC9-8495-4AD9-B0ED-629D6C943A5E}" type="sibTrans" cxnId="{FFB02FF8-47B7-40D9-9AAF-3F07F0ACE804}">
      <dgm:prSet/>
      <dgm:spPr/>
      <dgm:t>
        <a:bodyPr/>
        <a:lstStyle/>
        <a:p>
          <a:endParaRPr lang="en-GB"/>
        </a:p>
      </dgm:t>
    </dgm:pt>
    <dgm:pt modelId="{B67AEB21-F262-49AD-8097-2DD53D7EA7A9}">
      <dgm:prSet phldrT="[Text]"/>
      <dgm:spPr/>
      <dgm:t>
        <a:bodyPr/>
        <a:lstStyle/>
        <a:p>
          <a:r>
            <a:rPr lang="en-GB" dirty="0"/>
            <a:t>Social needs</a:t>
          </a:r>
        </a:p>
      </dgm:t>
    </dgm:pt>
    <dgm:pt modelId="{D6770C55-D1A8-4F06-B2A7-2C131993B31D}" type="parTrans" cxnId="{12A67DAF-28A3-4DE6-A129-813D6EA416A7}">
      <dgm:prSet/>
      <dgm:spPr/>
      <dgm:t>
        <a:bodyPr/>
        <a:lstStyle/>
        <a:p>
          <a:endParaRPr lang="en-GB"/>
        </a:p>
      </dgm:t>
    </dgm:pt>
    <dgm:pt modelId="{4D6B04D9-9277-45AC-A1D6-5C83416F7E16}" type="sibTrans" cxnId="{12A67DAF-28A3-4DE6-A129-813D6EA416A7}">
      <dgm:prSet/>
      <dgm:spPr/>
      <dgm:t>
        <a:bodyPr/>
        <a:lstStyle/>
        <a:p>
          <a:endParaRPr lang="en-GB"/>
        </a:p>
      </dgm:t>
    </dgm:pt>
    <dgm:pt modelId="{35251F70-B2DE-4A38-BEEF-A6165D250321}" type="pres">
      <dgm:prSet presAssocID="{08FA2310-B117-4FCC-91D5-01F8D2F879AE}" presName="diagram" presStyleCnt="0">
        <dgm:presLayoutVars>
          <dgm:dir/>
          <dgm:animLvl val="lvl"/>
          <dgm:resizeHandles val="exact"/>
        </dgm:presLayoutVars>
      </dgm:prSet>
      <dgm:spPr/>
    </dgm:pt>
    <dgm:pt modelId="{3611C6BA-FB71-43AD-9182-F152A30D0F77}" type="pres">
      <dgm:prSet presAssocID="{D3232514-C7AF-46B8-B8FA-DD0241EA5218}" presName="compNode" presStyleCnt="0"/>
      <dgm:spPr/>
    </dgm:pt>
    <dgm:pt modelId="{D664C8B5-D4EC-4205-A0F9-4E4059EB7453}" type="pres">
      <dgm:prSet presAssocID="{D3232514-C7AF-46B8-B8FA-DD0241EA5218}" presName="childRect" presStyleLbl="bgAcc1" presStyleIdx="0" presStyleCnt="3">
        <dgm:presLayoutVars>
          <dgm:bulletEnabled val="1"/>
        </dgm:presLayoutVars>
      </dgm:prSet>
      <dgm:spPr/>
    </dgm:pt>
    <dgm:pt modelId="{3B16D885-5339-4111-9050-BF23AEA81B4F}" type="pres">
      <dgm:prSet presAssocID="{D3232514-C7AF-46B8-B8FA-DD0241EA5218}" presName="parentText" presStyleLbl="node1" presStyleIdx="0" presStyleCnt="0">
        <dgm:presLayoutVars>
          <dgm:chMax val="0"/>
          <dgm:bulletEnabled val="1"/>
        </dgm:presLayoutVars>
      </dgm:prSet>
      <dgm:spPr/>
    </dgm:pt>
    <dgm:pt modelId="{8359F8FD-9178-4CDB-B96B-85E1875E2B1D}" type="pres">
      <dgm:prSet presAssocID="{D3232514-C7AF-46B8-B8FA-DD0241EA5218}" presName="parentRect" presStyleLbl="alignNode1" presStyleIdx="0" presStyleCnt="3"/>
      <dgm:spPr/>
    </dgm:pt>
    <dgm:pt modelId="{4E67CCE4-6BFB-4565-985F-DEF2D37F5233}" type="pres">
      <dgm:prSet presAssocID="{D3232514-C7AF-46B8-B8FA-DD0241EA5218}" presName="adorn" presStyleLbl="fgAccFollowNode1" presStyleIdx="0" presStyleCnt="3" custLinFactNeighborX="-17984" custLinFactNeighborY="-2205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Table setting"/>
        </a:ext>
      </dgm:extLst>
    </dgm:pt>
    <dgm:pt modelId="{BA3C8B47-EA2E-40D6-8592-2B176225D7A9}" type="pres">
      <dgm:prSet presAssocID="{46318F2D-56B5-478E-BB6C-2F1629201EDC}" presName="sibTrans" presStyleLbl="sibTrans2D1" presStyleIdx="0" presStyleCnt="0"/>
      <dgm:spPr/>
    </dgm:pt>
    <dgm:pt modelId="{3EABB273-D45D-4DC8-966C-1B07745755C0}" type="pres">
      <dgm:prSet presAssocID="{725E0807-2563-482F-8478-95FD83AB6351}" presName="compNode" presStyleCnt="0"/>
      <dgm:spPr/>
    </dgm:pt>
    <dgm:pt modelId="{6CDB898F-8B39-4B8F-95BC-A5BC6BF68510}" type="pres">
      <dgm:prSet presAssocID="{725E0807-2563-482F-8478-95FD83AB6351}" presName="childRect" presStyleLbl="bgAcc1" presStyleIdx="1" presStyleCnt="3">
        <dgm:presLayoutVars>
          <dgm:bulletEnabled val="1"/>
        </dgm:presLayoutVars>
      </dgm:prSet>
      <dgm:spPr/>
    </dgm:pt>
    <dgm:pt modelId="{F7C9CE42-BC81-4387-89B3-0378DD0BE4C6}" type="pres">
      <dgm:prSet presAssocID="{725E0807-2563-482F-8478-95FD83AB6351}" presName="parentText" presStyleLbl="node1" presStyleIdx="0" presStyleCnt="0">
        <dgm:presLayoutVars>
          <dgm:chMax val="0"/>
          <dgm:bulletEnabled val="1"/>
        </dgm:presLayoutVars>
      </dgm:prSet>
      <dgm:spPr/>
    </dgm:pt>
    <dgm:pt modelId="{E816002F-D79F-4A33-86DE-CA2639E8A9E5}" type="pres">
      <dgm:prSet presAssocID="{725E0807-2563-482F-8478-95FD83AB6351}" presName="parentRect" presStyleLbl="alignNode1" presStyleIdx="1" presStyleCnt="3"/>
      <dgm:spPr/>
    </dgm:pt>
    <dgm:pt modelId="{6F96A930-369A-4C96-96B1-E01106A0719F}" type="pres">
      <dgm:prSet presAssocID="{725E0807-2563-482F-8478-95FD83AB6351}" presName="adorn" presStyleLbl="fgAccFollowNode1" presStyleIdx="1" presStyleCnt="3" custLinFactNeighborX="-15162" custLinFactNeighborY="-2205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Trophy"/>
        </a:ext>
      </dgm:extLst>
    </dgm:pt>
    <dgm:pt modelId="{70427D48-755B-4B46-8A30-859068636E73}" type="pres">
      <dgm:prSet presAssocID="{0B75CFC9-8495-4AD9-B0ED-629D6C943A5E}" presName="sibTrans" presStyleLbl="sibTrans2D1" presStyleIdx="0" presStyleCnt="0"/>
      <dgm:spPr/>
    </dgm:pt>
    <dgm:pt modelId="{B40D02B8-87E3-499C-960C-D88C8F663640}" type="pres">
      <dgm:prSet presAssocID="{B67AEB21-F262-49AD-8097-2DD53D7EA7A9}" presName="compNode" presStyleCnt="0"/>
      <dgm:spPr/>
    </dgm:pt>
    <dgm:pt modelId="{CCC7E276-555C-440C-9359-50916CD99353}" type="pres">
      <dgm:prSet presAssocID="{B67AEB21-F262-49AD-8097-2DD53D7EA7A9}" presName="childRect" presStyleLbl="bgAcc1" presStyleIdx="2" presStyleCnt="3">
        <dgm:presLayoutVars>
          <dgm:bulletEnabled val="1"/>
        </dgm:presLayoutVars>
      </dgm:prSet>
      <dgm:spPr/>
    </dgm:pt>
    <dgm:pt modelId="{A87AE5C9-5650-4428-B11C-7166D6751CE8}" type="pres">
      <dgm:prSet presAssocID="{B67AEB21-F262-49AD-8097-2DD53D7EA7A9}" presName="parentText" presStyleLbl="node1" presStyleIdx="0" presStyleCnt="0">
        <dgm:presLayoutVars>
          <dgm:chMax val="0"/>
          <dgm:bulletEnabled val="1"/>
        </dgm:presLayoutVars>
      </dgm:prSet>
      <dgm:spPr/>
    </dgm:pt>
    <dgm:pt modelId="{D4A0C248-9025-40AD-B076-3CFCCFCB8C59}" type="pres">
      <dgm:prSet presAssocID="{B67AEB21-F262-49AD-8097-2DD53D7EA7A9}" presName="parentRect" presStyleLbl="alignNode1" presStyleIdx="2" presStyleCnt="3"/>
      <dgm:spPr/>
    </dgm:pt>
    <dgm:pt modelId="{74E8DF14-4D51-4A81-BDC2-9540D930AA0C}" type="pres">
      <dgm:prSet presAssocID="{B67AEB21-F262-49AD-8097-2DD53D7EA7A9}" presName="adorn" presStyleLbl="fgAccFollowNode1" presStyleIdx="2" presStyleCnt="3" custLinFactNeighborX="-15958" custLinFactNeighborY="-2205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Marketing"/>
        </a:ext>
      </dgm:extLst>
    </dgm:pt>
  </dgm:ptLst>
  <dgm:cxnLst>
    <dgm:cxn modelId="{BD142F0B-2F48-4C1A-8B68-A97684F6A6AE}" type="presOf" srcId="{D3232514-C7AF-46B8-B8FA-DD0241EA5218}" destId="{8359F8FD-9178-4CDB-B96B-85E1875E2B1D}" srcOrd="1" destOrd="0" presId="urn:microsoft.com/office/officeart/2005/8/layout/bList2"/>
    <dgm:cxn modelId="{5A64D117-4028-47FD-96BC-062DDF2F07D0}" type="presOf" srcId="{B67AEB21-F262-49AD-8097-2DD53D7EA7A9}" destId="{D4A0C248-9025-40AD-B076-3CFCCFCB8C59}" srcOrd="1" destOrd="0" presId="urn:microsoft.com/office/officeart/2005/8/layout/bList2"/>
    <dgm:cxn modelId="{4043272D-4756-4DA6-BB3B-F903044338DF}" type="presOf" srcId="{725E0807-2563-482F-8478-95FD83AB6351}" destId="{F7C9CE42-BC81-4387-89B3-0378DD0BE4C6}" srcOrd="0" destOrd="0" presId="urn:microsoft.com/office/officeart/2005/8/layout/bList2"/>
    <dgm:cxn modelId="{3DC05835-9787-46C1-8435-1CCE3A1FDC47}" srcId="{08FA2310-B117-4FCC-91D5-01F8D2F879AE}" destId="{D3232514-C7AF-46B8-B8FA-DD0241EA5218}" srcOrd="0" destOrd="0" parTransId="{C6C7BE68-AFD4-4D0C-8382-70BB924B235C}" sibTransId="{46318F2D-56B5-478E-BB6C-2F1629201EDC}"/>
    <dgm:cxn modelId="{20962D6F-B68F-4D94-904E-F897FBB2FA7E}" type="presOf" srcId="{08FA2310-B117-4FCC-91D5-01F8D2F879AE}" destId="{35251F70-B2DE-4A38-BEEF-A6165D250321}" srcOrd="0" destOrd="0" presId="urn:microsoft.com/office/officeart/2005/8/layout/bList2"/>
    <dgm:cxn modelId="{FDD24D55-CBA7-4C6B-808E-41B08B224E52}" type="presOf" srcId="{46318F2D-56B5-478E-BB6C-2F1629201EDC}" destId="{BA3C8B47-EA2E-40D6-8592-2B176225D7A9}" srcOrd="0" destOrd="0" presId="urn:microsoft.com/office/officeart/2005/8/layout/bList2"/>
    <dgm:cxn modelId="{ECBC8B8A-F668-41D8-A98C-6872F1AEA319}" type="presOf" srcId="{B67AEB21-F262-49AD-8097-2DD53D7EA7A9}" destId="{A87AE5C9-5650-4428-B11C-7166D6751CE8}" srcOrd="0" destOrd="0" presId="urn:microsoft.com/office/officeart/2005/8/layout/bList2"/>
    <dgm:cxn modelId="{0171B98D-4E0B-45E8-97E4-213DCBE97184}" type="presOf" srcId="{D3232514-C7AF-46B8-B8FA-DD0241EA5218}" destId="{3B16D885-5339-4111-9050-BF23AEA81B4F}" srcOrd="0" destOrd="0" presId="urn:microsoft.com/office/officeart/2005/8/layout/bList2"/>
    <dgm:cxn modelId="{65264A91-2F7C-46F9-A603-FB71351AD653}" type="presOf" srcId="{0B75CFC9-8495-4AD9-B0ED-629D6C943A5E}" destId="{70427D48-755B-4B46-8A30-859068636E73}" srcOrd="0" destOrd="0" presId="urn:microsoft.com/office/officeart/2005/8/layout/bList2"/>
    <dgm:cxn modelId="{12A67DAF-28A3-4DE6-A129-813D6EA416A7}" srcId="{08FA2310-B117-4FCC-91D5-01F8D2F879AE}" destId="{B67AEB21-F262-49AD-8097-2DD53D7EA7A9}" srcOrd="2" destOrd="0" parTransId="{D6770C55-D1A8-4F06-B2A7-2C131993B31D}" sibTransId="{4D6B04D9-9277-45AC-A1D6-5C83416F7E16}"/>
    <dgm:cxn modelId="{FFB02FF8-47B7-40D9-9AAF-3F07F0ACE804}" srcId="{08FA2310-B117-4FCC-91D5-01F8D2F879AE}" destId="{725E0807-2563-482F-8478-95FD83AB6351}" srcOrd="1" destOrd="0" parTransId="{88905639-D7CF-4992-860F-71D04DC13C76}" sibTransId="{0B75CFC9-8495-4AD9-B0ED-629D6C943A5E}"/>
    <dgm:cxn modelId="{763D09FF-CA5A-43E1-A9A8-AC2D78B0EAEE}" type="presOf" srcId="{725E0807-2563-482F-8478-95FD83AB6351}" destId="{E816002F-D79F-4A33-86DE-CA2639E8A9E5}" srcOrd="1" destOrd="0" presId="urn:microsoft.com/office/officeart/2005/8/layout/bList2"/>
    <dgm:cxn modelId="{5CC0D01C-5708-4A02-9BFE-BF0BCB11EEF2}" type="presParOf" srcId="{35251F70-B2DE-4A38-BEEF-A6165D250321}" destId="{3611C6BA-FB71-43AD-9182-F152A30D0F77}" srcOrd="0" destOrd="0" presId="urn:microsoft.com/office/officeart/2005/8/layout/bList2"/>
    <dgm:cxn modelId="{D0E9F516-0B4A-4861-AEC8-4AB13944CBEF}" type="presParOf" srcId="{3611C6BA-FB71-43AD-9182-F152A30D0F77}" destId="{D664C8B5-D4EC-4205-A0F9-4E4059EB7453}" srcOrd="0" destOrd="0" presId="urn:microsoft.com/office/officeart/2005/8/layout/bList2"/>
    <dgm:cxn modelId="{32DE9279-77AE-42F7-9B40-D44A1A706DEB}" type="presParOf" srcId="{3611C6BA-FB71-43AD-9182-F152A30D0F77}" destId="{3B16D885-5339-4111-9050-BF23AEA81B4F}" srcOrd="1" destOrd="0" presId="urn:microsoft.com/office/officeart/2005/8/layout/bList2"/>
    <dgm:cxn modelId="{2E85448B-415F-411B-8356-B373E2CBA95D}" type="presParOf" srcId="{3611C6BA-FB71-43AD-9182-F152A30D0F77}" destId="{8359F8FD-9178-4CDB-B96B-85E1875E2B1D}" srcOrd="2" destOrd="0" presId="urn:microsoft.com/office/officeart/2005/8/layout/bList2"/>
    <dgm:cxn modelId="{24BB38B3-CEC5-44D6-906C-8899B52A9CDF}" type="presParOf" srcId="{3611C6BA-FB71-43AD-9182-F152A30D0F77}" destId="{4E67CCE4-6BFB-4565-985F-DEF2D37F5233}" srcOrd="3" destOrd="0" presId="urn:microsoft.com/office/officeart/2005/8/layout/bList2"/>
    <dgm:cxn modelId="{6D708B0F-E213-4336-BD13-F25F22AEB61E}" type="presParOf" srcId="{35251F70-B2DE-4A38-BEEF-A6165D250321}" destId="{BA3C8B47-EA2E-40D6-8592-2B176225D7A9}" srcOrd="1" destOrd="0" presId="urn:microsoft.com/office/officeart/2005/8/layout/bList2"/>
    <dgm:cxn modelId="{0F3E8B3D-3A49-4D3B-82AB-70611D68AA3D}" type="presParOf" srcId="{35251F70-B2DE-4A38-BEEF-A6165D250321}" destId="{3EABB273-D45D-4DC8-966C-1B07745755C0}" srcOrd="2" destOrd="0" presId="urn:microsoft.com/office/officeart/2005/8/layout/bList2"/>
    <dgm:cxn modelId="{F8159247-BFD7-43D0-B798-E8CA8E1986B0}" type="presParOf" srcId="{3EABB273-D45D-4DC8-966C-1B07745755C0}" destId="{6CDB898F-8B39-4B8F-95BC-A5BC6BF68510}" srcOrd="0" destOrd="0" presId="urn:microsoft.com/office/officeart/2005/8/layout/bList2"/>
    <dgm:cxn modelId="{BF9B6F1F-4895-4C9E-95BF-0E8610486361}" type="presParOf" srcId="{3EABB273-D45D-4DC8-966C-1B07745755C0}" destId="{F7C9CE42-BC81-4387-89B3-0378DD0BE4C6}" srcOrd="1" destOrd="0" presId="urn:microsoft.com/office/officeart/2005/8/layout/bList2"/>
    <dgm:cxn modelId="{82349D97-719B-45FD-B904-01FE6B66A22F}" type="presParOf" srcId="{3EABB273-D45D-4DC8-966C-1B07745755C0}" destId="{E816002F-D79F-4A33-86DE-CA2639E8A9E5}" srcOrd="2" destOrd="0" presId="urn:microsoft.com/office/officeart/2005/8/layout/bList2"/>
    <dgm:cxn modelId="{52C20FC6-ABF6-42FB-B389-447460150677}" type="presParOf" srcId="{3EABB273-D45D-4DC8-966C-1B07745755C0}" destId="{6F96A930-369A-4C96-96B1-E01106A0719F}" srcOrd="3" destOrd="0" presId="urn:microsoft.com/office/officeart/2005/8/layout/bList2"/>
    <dgm:cxn modelId="{F2AFD67F-4D3D-4402-BE5B-549C3092845B}" type="presParOf" srcId="{35251F70-B2DE-4A38-BEEF-A6165D250321}" destId="{70427D48-755B-4B46-8A30-859068636E73}" srcOrd="3" destOrd="0" presId="urn:microsoft.com/office/officeart/2005/8/layout/bList2"/>
    <dgm:cxn modelId="{2D6866F0-DBBF-455D-A084-871D080E7CEA}" type="presParOf" srcId="{35251F70-B2DE-4A38-BEEF-A6165D250321}" destId="{B40D02B8-87E3-499C-960C-D88C8F663640}" srcOrd="4" destOrd="0" presId="urn:microsoft.com/office/officeart/2005/8/layout/bList2"/>
    <dgm:cxn modelId="{CF8156E6-E818-424D-B358-F6D381A509B6}" type="presParOf" srcId="{B40D02B8-87E3-499C-960C-D88C8F663640}" destId="{CCC7E276-555C-440C-9359-50916CD99353}" srcOrd="0" destOrd="0" presId="urn:microsoft.com/office/officeart/2005/8/layout/bList2"/>
    <dgm:cxn modelId="{963A7AB5-4C78-413D-9A62-A433D476FA0B}" type="presParOf" srcId="{B40D02B8-87E3-499C-960C-D88C8F663640}" destId="{A87AE5C9-5650-4428-B11C-7166D6751CE8}" srcOrd="1" destOrd="0" presId="urn:microsoft.com/office/officeart/2005/8/layout/bList2"/>
    <dgm:cxn modelId="{262B6948-2362-45C0-8FEF-7E4E2DA8BC56}" type="presParOf" srcId="{B40D02B8-87E3-499C-960C-D88C8F663640}" destId="{D4A0C248-9025-40AD-B076-3CFCCFCB8C59}" srcOrd="2" destOrd="0" presId="urn:microsoft.com/office/officeart/2005/8/layout/bList2"/>
    <dgm:cxn modelId="{655499A1-BE7A-48E1-9C53-63F428D2FF22}" type="presParOf" srcId="{B40D02B8-87E3-499C-960C-D88C8F663640}" destId="{74E8DF14-4D51-4A81-BDC2-9540D930AA0C}" srcOrd="3" destOrd="0" presId="urn:microsoft.com/office/officeart/2005/8/layout/b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55CD01-3AAD-42D2-9ED8-3C1CF2E1B1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B5CBDE7-9185-44B4-A364-B9D810F17FF7}">
      <dgm:prSet/>
      <dgm:spPr/>
      <dgm:t>
        <a:bodyPr/>
        <a:lstStyle/>
        <a:p>
          <a:r>
            <a:rPr lang="en-GB"/>
            <a:t>Islamic terrorism has spread anti-immigrant frame of minds even though in cities and states where immigrants are not involved in these acts.</a:t>
          </a:r>
          <a:endParaRPr lang="en-US"/>
        </a:p>
      </dgm:t>
    </dgm:pt>
    <dgm:pt modelId="{7CD764AE-37F2-479D-A89B-EA4D604C4C03}" type="parTrans" cxnId="{4A3E8291-70B7-4787-A654-2EC8C3B856C1}">
      <dgm:prSet/>
      <dgm:spPr/>
      <dgm:t>
        <a:bodyPr/>
        <a:lstStyle/>
        <a:p>
          <a:endParaRPr lang="en-US"/>
        </a:p>
      </dgm:t>
    </dgm:pt>
    <dgm:pt modelId="{00134D46-BF06-4CD7-BD58-0F3AEC2CDA0E}" type="sibTrans" cxnId="{4A3E8291-70B7-4787-A654-2EC8C3B856C1}">
      <dgm:prSet/>
      <dgm:spPr/>
      <dgm:t>
        <a:bodyPr/>
        <a:lstStyle/>
        <a:p>
          <a:endParaRPr lang="en-US"/>
        </a:p>
      </dgm:t>
    </dgm:pt>
    <dgm:pt modelId="{4C8DB87B-6706-4E80-A42A-5248A24D31B9}">
      <dgm:prSet/>
      <dgm:spPr/>
      <dgm:t>
        <a:bodyPr/>
        <a:lstStyle/>
        <a:p>
          <a:r>
            <a:rPr lang="en-GB"/>
            <a:t>An individual act of terrorism can leave a population feeling fear towards immigrants.</a:t>
          </a:r>
          <a:endParaRPr lang="en-US"/>
        </a:p>
      </dgm:t>
    </dgm:pt>
    <dgm:pt modelId="{5D1C13D0-BAFD-46EA-A2B3-13163C3362F1}" type="parTrans" cxnId="{E608902E-E318-4D3F-A10A-4D9101D58D2A}">
      <dgm:prSet/>
      <dgm:spPr/>
      <dgm:t>
        <a:bodyPr/>
        <a:lstStyle/>
        <a:p>
          <a:endParaRPr lang="en-US"/>
        </a:p>
      </dgm:t>
    </dgm:pt>
    <dgm:pt modelId="{2AC0BB43-DD97-4C32-AFE7-352D3F9277F0}" type="sibTrans" cxnId="{E608902E-E318-4D3F-A10A-4D9101D58D2A}">
      <dgm:prSet/>
      <dgm:spPr/>
      <dgm:t>
        <a:bodyPr/>
        <a:lstStyle/>
        <a:p>
          <a:endParaRPr lang="en-US"/>
        </a:p>
      </dgm:t>
    </dgm:pt>
    <dgm:pt modelId="{3F603443-7C95-4827-A62A-C4B748E4F7EF}">
      <dgm:prSet/>
      <dgm:spPr/>
      <dgm:t>
        <a:bodyPr/>
        <a:lstStyle/>
        <a:p>
          <a:r>
            <a:rPr lang="en-GB"/>
            <a:t>National security concerns are important factors on policy inputs.</a:t>
          </a:r>
          <a:endParaRPr lang="en-US"/>
        </a:p>
      </dgm:t>
    </dgm:pt>
    <dgm:pt modelId="{F76FBEB8-4620-4BA3-A27A-6FF7D126FABE}" type="parTrans" cxnId="{EF7E927F-E3FF-47CB-A6C0-88F56121DF95}">
      <dgm:prSet/>
      <dgm:spPr/>
      <dgm:t>
        <a:bodyPr/>
        <a:lstStyle/>
        <a:p>
          <a:endParaRPr lang="en-US"/>
        </a:p>
      </dgm:t>
    </dgm:pt>
    <dgm:pt modelId="{1210AEC2-8AD9-4901-A21A-792495E12C0E}" type="sibTrans" cxnId="{EF7E927F-E3FF-47CB-A6C0-88F56121DF95}">
      <dgm:prSet/>
      <dgm:spPr/>
      <dgm:t>
        <a:bodyPr/>
        <a:lstStyle/>
        <a:p>
          <a:endParaRPr lang="en-US"/>
        </a:p>
      </dgm:t>
    </dgm:pt>
    <dgm:pt modelId="{0A7651C7-7FA5-4A0F-A77C-2698C3C90628}">
      <dgm:prSet/>
      <dgm:spPr/>
      <dgm:t>
        <a:bodyPr/>
        <a:lstStyle/>
        <a:p>
          <a:r>
            <a:rPr lang="en-GB"/>
            <a:t>Research states that immigrants are less likely to be involved in crime than local populations, yet immigrants are still suspected to be involved in crime and terrorism.</a:t>
          </a:r>
          <a:endParaRPr lang="en-US"/>
        </a:p>
      </dgm:t>
    </dgm:pt>
    <dgm:pt modelId="{75EC6466-78E4-466A-B9F3-819F9D1D0BE6}" type="parTrans" cxnId="{776975E0-E8D0-45E4-BB92-3178CBCB5259}">
      <dgm:prSet/>
      <dgm:spPr/>
      <dgm:t>
        <a:bodyPr/>
        <a:lstStyle/>
        <a:p>
          <a:endParaRPr lang="en-US"/>
        </a:p>
      </dgm:t>
    </dgm:pt>
    <dgm:pt modelId="{286E1626-B48B-4E89-BD7B-CAC8428F05C4}" type="sibTrans" cxnId="{776975E0-E8D0-45E4-BB92-3178CBCB5259}">
      <dgm:prSet/>
      <dgm:spPr/>
      <dgm:t>
        <a:bodyPr/>
        <a:lstStyle/>
        <a:p>
          <a:endParaRPr lang="en-US"/>
        </a:p>
      </dgm:t>
    </dgm:pt>
    <dgm:pt modelId="{7DB9964E-32C0-4F46-A12E-0D2B202B6C0D}" type="pres">
      <dgm:prSet presAssocID="{C355CD01-3AAD-42D2-9ED8-3C1CF2E1B11D}" presName="root" presStyleCnt="0">
        <dgm:presLayoutVars>
          <dgm:dir/>
          <dgm:resizeHandles val="exact"/>
        </dgm:presLayoutVars>
      </dgm:prSet>
      <dgm:spPr/>
    </dgm:pt>
    <dgm:pt modelId="{F9D43C4A-9634-46BC-B00F-CEBA1A5635B3}" type="pres">
      <dgm:prSet presAssocID="{DB5CBDE7-9185-44B4-A364-B9D810F17FF7}" presName="compNode" presStyleCnt="0"/>
      <dgm:spPr/>
    </dgm:pt>
    <dgm:pt modelId="{93B2CBBD-A4CA-4A7D-B8AF-239383912147}" type="pres">
      <dgm:prSet presAssocID="{DB5CBDE7-9185-44B4-A364-B9D810F17FF7}" presName="bgRect" presStyleLbl="bgShp" presStyleIdx="0" presStyleCnt="4"/>
      <dgm:spPr/>
    </dgm:pt>
    <dgm:pt modelId="{62C15203-438F-4D2C-B2E6-7CE6D541E1E5}" type="pres">
      <dgm:prSet presAssocID="{DB5CBDE7-9185-44B4-A364-B9D810F17FF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5B3F7B3A-98DD-42EE-AF01-13A15CE70697}" type="pres">
      <dgm:prSet presAssocID="{DB5CBDE7-9185-44B4-A364-B9D810F17FF7}" presName="spaceRect" presStyleCnt="0"/>
      <dgm:spPr/>
    </dgm:pt>
    <dgm:pt modelId="{46DE6D0B-B973-4A70-85DE-665AA5706B3D}" type="pres">
      <dgm:prSet presAssocID="{DB5CBDE7-9185-44B4-A364-B9D810F17FF7}" presName="parTx" presStyleLbl="revTx" presStyleIdx="0" presStyleCnt="4">
        <dgm:presLayoutVars>
          <dgm:chMax val="0"/>
          <dgm:chPref val="0"/>
        </dgm:presLayoutVars>
      </dgm:prSet>
      <dgm:spPr/>
    </dgm:pt>
    <dgm:pt modelId="{FB9FDDE5-6323-47D6-B53B-6CE9E45D248C}" type="pres">
      <dgm:prSet presAssocID="{00134D46-BF06-4CD7-BD58-0F3AEC2CDA0E}" presName="sibTrans" presStyleCnt="0"/>
      <dgm:spPr/>
    </dgm:pt>
    <dgm:pt modelId="{39E07C7B-DF83-46A0-8166-0FD65B198F1C}" type="pres">
      <dgm:prSet presAssocID="{4C8DB87B-6706-4E80-A42A-5248A24D31B9}" presName="compNode" presStyleCnt="0"/>
      <dgm:spPr/>
    </dgm:pt>
    <dgm:pt modelId="{DF991CEE-25BC-4E80-9605-2FE93BCA80DC}" type="pres">
      <dgm:prSet presAssocID="{4C8DB87B-6706-4E80-A42A-5248A24D31B9}" presName="bgRect" presStyleLbl="bgShp" presStyleIdx="1" presStyleCnt="4"/>
      <dgm:spPr/>
    </dgm:pt>
    <dgm:pt modelId="{62BA670E-8B36-4571-80EC-156945E28A63}" type="pres">
      <dgm:prSet presAssocID="{4C8DB87B-6706-4E80-A42A-5248A24D31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AB3A1063-850D-4BB9-AB3B-E8A4FF9E8B3D}" type="pres">
      <dgm:prSet presAssocID="{4C8DB87B-6706-4E80-A42A-5248A24D31B9}" presName="spaceRect" presStyleCnt="0"/>
      <dgm:spPr/>
    </dgm:pt>
    <dgm:pt modelId="{BBEA39F6-637A-4207-ABBC-3040B8158D17}" type="pres">
      <dgm:prSet presAssocID="{4C8DB87B-6706-4E80-A42A-5248A24D31B9}" presName="parTx" presStyleLbl="revTx" presStyleIdx="1" presStyleCnt="4">
        <dgm:presLayoutVars>
          <dgm:chMax val="0"/>
          <dgm:chPref val="0"/>
        </dgm:presLayoutVars>
      </dgm:prSet>
      <dgm:spPr/>
    </dgm:pt>
    <dgm:pt modelId="{DCDB757B-A59A-470E-B5D0-BFC8A3BB5ADE}" type="pres">
      <dgm:prSet presAssocID="{2AC0BB43-DD97-4C32-AFE7-352D3F9277F0}" presName="sibTrans" presStyleCnt="0"/>
      <dgm:spPr/>
    </dgm:pt>
    <dgm:pt modelId="{00410AA7-97A1-4C69-BEDB-02946A2D1AD4}" type="pres">
      <dgm:prSet presAssocID="{3F603443-7C95-4827-A62A-C4B748E4F7EF}" presName="compNode" presStyleCnt="0"/>
      <dgm:spPr/>
    </dgm:pt>
    <dgm:pt modelId="{C9FF0B7B-5084-49C7-8997-434BB3E3D468}" type="pres">
      <dgm:prSet presAssocID="{3F603443-7C95-4827-A62A-C4B748E4F7EF}" presName="bgRect" presStyleLbl="bgShp" presStyleIdx="2" presStyleCnt="4"/>
      <dgm:spPr/>
    </dgm:pt>
    <dgm:pt modelId="{DEF71462-3CA6-455A-8FCE-F078852354DE}" type="pres">
      <dgm:prSet presAssocID="{3F603443-7C95-4827-A62A-C4B748E4F7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C219EF2E-00D8-49D5-9669-04E30804FA91}" type="pres">
      <dgm:prSet presAssocID="{3F603443-7C95-4827-A62A-C4B748E4F7EF}" presName="spaceRect" presStyleCnt="0"/>
      <dgm:spPr/>
    </dgm:pt>
    <dgm:pt modelId="{14EBA5C1-D1C2-4A69-A6AA-B3776969EDB4}" type="pres">
      <dgm:prSet presAssocID="{3F603443-7C95-4827-A62A-C4B748E4F7EF}" presName="parTx" presStyleLbl="revTx" presStyleIdx="2" presStyleCnt="4">
        <dgm:presLayoutVars>
          <dgm:chMax val="0"/>
          <dgm:chPref val="0"/>
        </dgm:presLayoutVars>
      </dgm:prSet>
      <dgm:spPr/>
    </dgm:pt>
    <dgm:pt modelId="{952446B5-38E4-4426-ACBE-BCF76ECF47CB}" type="pres">
      <dgm:prSet presAssocID="{1210AEC2-8AD9-4901-A21A-792495E12C0E}" presName="sibTrans" presStyleCnt="0"/>
      <dgm:spPr/>
    </dgm:pt>
    <dgm:pt modelId="{16B8BD42-743B-4C31-A861-89F55610AA12}" type="pres">
      <dgm:prSet presAssocID="{0A7651C7-7FA5-4A0F-A77C-2698C3C90628}" presName="compNode" presStyleCnt="0"/>
      <dgm:spPr/>
    </dgm:pt>
    <dgm:pt modelId="{A53E20A0-7AA6-46CE-BE00-98BCE81D371E}" type="pres">
      <dgm:prSet presAssocID="{0A7651C7-7FA5-4A0F-A77C-2698C3C90628}" presName="bgRect" presStyleLbl="bgShp" presStyleIdx="3" presStyleCnt="4"/>
      <dgm:spPr/>
    </dgm:pt>
    <dgm:pt modelId="{B6DCBAF9-5DB5-48F5-A76B-1F170E487361}" type="pres">
      <dgm:prSet presAssocID="{0A7651C7-7FA5-4A0F-A77C-2698C3C906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cuffs"/>
        </a:ext>
      </dgm:extLst>
    </dgm:pt>
    <dgm:pt modelId="{7921A566-6073-41C8-9AD0-C5276D893CE3}" type="pres">
      <dgm:prSet presAssocID="{0A7651C7-7FA5-4A0F-A77C-2698C3C90628}" presName="spaceRect" presStyleCnt="0"/>
      <dgm:spPr/>
    </dgm:pt>
    <dgm:pt modelId="{E6BDC449-FAA0-489F-B656-C7D36B8DA80A}" type="pres">
      <dgm:prSet presAssocID="{0A7651C7-7FA5-4A0F-A77C-2698C3C90628}" presName="parTx" presStyleLbl="revTx" presStyleIdx="3" presStyleCnt="4">
        <dgm:presLayoutVars>
          <dgm:chMax val="0"/>
          <dgm:chPref val="0"/>
        </dgm:presLayoutVars>
      </dgm:prSet>
      <dgm:spPr/>
    </dgm:pt>
  </dgm:ptLst>
  <dgm:cxnLst>
    <dgm:cxn modelId="{E608902E-E318-4D3F-A10A-4D9101D58D2A}" srcId="{C355CD01-3AAD-42D2-9ED8-3C1CF2E1B11D}" destId="{4C8DB87B-6706-4E80-A42A-5248A24D31B9}" srcOrd="1" destOrd="0" parTransId="{5D1C13D0-BAFD-46EA-A2B3-13163C3362F1}" sibTransId="{2AC0BB43-DD97-4C32-AFE7-352D3F9277F0}"/>
    <dgm:cxn modelId="{0CCA575F-825D-452A-932C-F186F9B04F29}" type="presOf" srcId="{C355CD01-3AAD-42D2-9ED8-3C1CF2E1B11D}" destId="{7DB9964E-32C0-4F46-A12E-0D2B202B6C0D}" srcOrd="0" destOrd="0" presId="urn:microsoft.com/office/officeart/2018/2/layout/IconVerticalSolidList"/>
    <dgm:cxn modelId="{DCE5606F-224E-493E-9CE4-13EC83DEBDAB}" type="presOf" srcId="{DB5CBDE7-9185-44B4-A364-B9D810F17FF7}" destId="{46DE6D0B-B973-4A70-85DE-665AA5706B3D}" srcOrd="0" destOrd="0" presId="urn:microsoft.com/office/officeart/2018/2/layout/IconVerticalSolidList"/>
    <dgm:cxn modelId="{3329935A-D9D6-4C12-86BE-A3533E709884}" type="presOf" srcId="{3F603443-7C95-4827-A62A-C4B748E4F7EF}" destId="{14EBA5C1-D1C2-4A69-A6AA-B3776969EDB4}" srcOrd="0" destOrd="0" presId="urn:microsoft.com/office/officeart/2018/2/layout/IconVerticalSolidList"/>
    <dgm:cxn modelId="{EF7E927F-E3FF-47CB-A6C0-88F56121DF95}" srcId="{C355CD01-3AAD-42D2-9ED8-3C1CF2E1B11D}" destId="{3F603443-7C95-4827-A62A-C4B748E4F7EF}" srcOrd="2" destOrd="0" parTransId="{F76FBEB8-4620-4BA3-A27A-6FF7D126FABE}" sibTransId="{1210AEC2-8AD9-4901-A21A-792495E12C0E}"/>
    <dgm:cxn modelId="{4A3E8291-70B7-4787-A654-2EC8C3B856C1}" srcId="{C355CD01-3AAD-42D2-9ED8-3C1CF2E1B11D}" destId="{DB5CBDE7-9185-44B4-A364-B9D810F17FF7}" srcOrd="0" destOrd="0" parTransId="{7CD764AE-37F2-479D-A89B-EA4D604C4C03}" sibTransId="{00134D46-BF06-4CD7-BD58-0F3AEC2CDA0E}"/>
    <dgm:cxn modelId="{75624BD1-E555-4343-AA57-0CEFA0F1D448}" type="presOf" srcId="{0A7651C7-7FA5-4A0F-A77C-2698C3C90628}" destId="{E6BDC449-FAA0-489F-B656-C7D36B8DA80A}" srcOrd="0" destOrd="0" presId="urn:microsoft.com/office/officeart/2018/2/layout/IconVerticalSolidList"/>
    <dgm:cxn modelId="{776975E0-E8D0-45E4-BB92-3178CBCB5259}" srcId="{C355CD01-3AAD-42D2-9ED8-3C1CF2E1B11D}" destId="{0A7651C7-7FA5-4A0F-A77C-2698C3C90628}" srcOrd="3" destOrd="0" parTransId="{75EC6466-78E4-466A-B9F3-819F9D1D0BE6}" sibTransId="{286E1626-B48B-4E89-BD7B-CAC8428F05C4}"/>
    <dgm:cxn modelId="{3D0AB9FF-7003-481F-A216-6B185996A689}" type="presOf" srcId="{4C8DB87B-6706-4E80-A42A-5248A24D31B9}" destId="{BBEA39F6-637A-4207-ABBC-3040B8158D17}" srcOrd="0" destOrd="0" presId="urn:microsoft.com/office/officeart/2018/2/layout/IconVerticalSolidList"/>
    <dgm:cxn modelId="{8F3DED56-A5E2-4254-9A40-EF25F3F39963}" type="presParOf" srcId="{7DB9964E-32C0-4F46-A12E-0D2B202B6C0D}" destId="{F9D43C4A-9634-46BC-B00F-CEBA1A5635B3}" srcOrd="0" destOrd="0" presId="urn:microsoft.com/office/officeart/2018/2/layout/IconVerticalSolidList"/>
    <dgm:cxn modelId="{139DB81D-0DFC-42EB-AFC4-0EC0D6E7BA1A}" type="presParOf" srcId="{F9D43C4A-9634-46BC-B00F-CEBA1A5635B3}" destId="{93B2CBBD-A4CA-4A7D-B8AF-239383912147}" srcOrd="0" destOrd="0" presId="urn:microsoft.com/office/officeart/2018/2/layout/IconVerticalSolidList"/>
    <dgm:cxn modelId="{F54CB765-5D5B-4B52-9E25-437E6608FA01}" type="presParOf" srcId="{F9D43C4A-9634-46BC-B00F-CEBA1A5635B3}" destId="{62C15203-438F-4D2C-B2E6-7CE6D541E1E5}" srcOrd="1" destOrd="0" presId="urn:microsoft.com/office/officeart/2018/2/layout/IconVerticalSolidList"/>
    <dgm:cxn modelId="{0A06D0E5-A563-4F4E-A347-0B55D56FCF63}" type="presParOf" srcId="{F9D43C4A-9634-46BC-B00F-CEBA1A5635B3}" destId="{5B3F7B3A-98DD-42EE-AF01-13A15CE70697}" srcOrd="2" destOrd="0" presId="urn:microsoft.com/office/officeart/2018/2/layout/IconVerticalSolidList"/>
    <dgm:cxn modelId="{29C9C785-EEBD-4CFD-BFC4-2982B7B204DD}" type="presParOf" srcId="{F9D43C4A-9634-46BC-B00F-CEBA1A5635B3}" destId="{46DE6D0B-B973-4A70-85DE-665AA5706B3D}" srcOrd="3" destOrd="0" presId="urn:microsoft.com/office/officeart/2018/2/layout/IconVerticalSolidList"/>
    <dgm:cxn modelId="{58DF1DD4-F509-4D70-A6AA-BAF734062183}" type="presParOf" srcId="{7DB9964E-32C0-4F46-A12E-0D2B202B6C0D}" destId="{FB9FDDE5-6323-47D6-B53B-6CE9E45D248C}" srcOrd="1" destOrd="0" presId="urn:microsoft.com/office/officeart/2018/2/layout/IconVerticalSolidList"/>
    <dgm:cxn modelId="{2E2CDAAD-A9BE-49DE-AE47-B502BE39069C}" type="presParOf" srcId="{7DB9964E-32C0-4F46-A12E-0D2B202B6C0D}" destId="{39E07C7B-DF83-46A0-8166-0FD65B198F1C}" srcOrd="2" destOrd="0" presId="urn:microsoft.com/office/officeart/2018/2/layout/IconVerticalSolidList"/>
    <dgm:cxn modelId="{ABF42567-96F1-4ECB-8F3A-C71BD600CC5A}" type="presParOf" srcId="{39E07C7B-DF83-46A0-8166-0FD65B198F1C}" destId="{DF991CEE-25BC-4E80-9605-2FE93BCA80DC}" srcOrd="0" destOrd="0" presId="urn:microsoft.com/office/officeart/2018/2/layout/IconVerticalSolidList"/>
    <dgm:cxn modelId="{127EE384-06D9-48D4-925E-F3B79F727227}" type="presParOf" srcId="{39E07C7B-DF83-46A0-8166-0FD65B198F1C}" destId="{62BA670E-8B36-4571-80EC-156945E28A63}" srcOrd="1" destOrd="0" presId="urn:microsoft.com/office/officeart/2018/2/layout/IconVerticalSolidList"/>
    <dgm:cxn modelId="{A45A6031-B863-4D94-A59D-C3B0413ADEEA}" type="presParOf" srcId="{39E07C7B-DF83-46A0-8166-0FD65B198F1C}" destId="{AB3A1063-850D-4BB9-AB3B-E8A4FF9E8B3D}" srcOrd="2" destOrd="0" presId="urn:microsoft.com/office/officeart/2018/2/layout/IconVerticalSolidList"/>
    <dgm:cxn modelId="{EB1307AB-6194-492F-98AF-5A91A3F191CE}" type="presParOf" srcId="{39E07C7B-DF83-46A0-8166-0FD65B198F1C}" destId="{BBEA39F6-637A-4207-ABBC-3040B8158D17}" srcOrd="3" destOrd="0" presId="urn:microsoft.com/office/officeart/2018/2/layout/IconVerticalSolidList"/>
    <dgm:cxn modelId="{D3C062FF-CADE-463F-A4B4-441DDAB2DD8A}" type="presParOf" srcId="{7DB9964E-32C0-4F46-A12E-0D2B202B6C0D}" destId="{DCDB757B-A59A-470E-B5D0-BFC8A3BB5ADE}" srcOrd="3" destOrd="0" presId="urn:microsoft.com/office/officeart/2018/2/layout/IconVerticalSolidList"/>
    <dgm:cxn modelId="{A1AC7E82-2E5F-4921-B078-0CA5930BCEC5}" type="presParOf" srcId="{7DB9964E-32C0-4F46-A12E-0D2B202B6C0D}" destId="{00410AA7-97A1-4C69-BEDB-02946A2D1AD4}" srcOrd="4" destOrd="0" presId="urn:microsoft.com/office/officeart/2018/2/layout/IconVerticalSolidList"/>
    <dgm:cxn modelId="{CE85B81A-E417-4501-8FBE-60010F43C808}" type="presParOf" srcId="{00410AA7-97A1-4C69-BEDB-02946A2D1AD4}" destId="{C9FF0B7B-5084-49C7-8997-434BB3E3D468}" srcOrd="0" destOrd="0" presId="urn:microsoft.com/office/officeart/2018/2/layout/IconVerticalSolidList"/>
    <dgm:cxn modelId="{54CC80D2-60AA-41C8-B079-A9CC36642E24}" type="presParOf" srcId="{00410AA7-97A1-4C69-BEDB-02946A2D1AD4}" destId="{DEF71462-3CA6-455A-8FCE-F078852354DE}" srcOrd="1" destOrd="0" presId="urn:microsoft.com/office/officeart/2018/2/layout/IconVerticalSolidList"/>
    <dgm:cxn modelId="{5DE85285-8FDE-44D6-9E13-E69163E2753C}" type="presParOf" srcId="{00410AA7-97A1-4C69-BEDB-02946A2D1AD4}" destId="{C219EF2E-00D8-49D5-9669-04E30804FA91}" srcOrd="2" destOrd="0" presId="urn:microsoft.com/office/officeart/2018/2/layout/IconVerticalSolidList"/>
    <dgm:cxn modelId="{BFFB20CD-8C50-41EE-889B-615AA48E22D3}" type="presParOf" srcId="{00410AA7-97A1-4C69-BEDB-02946A2D1AD4}" destId="{14EBA5C1-D1C2-4A69-A6AA-B3776969EDB4}" srcOrd="3" destOrd="0" presId="urn:microsoft.com/office/officeart/2018/2/layout/IconVerticalSolidList"/>
    <dgm:cxn modelId="{31626E41-29A4-482B-9F24-EEC9C7A31CE2}" type="presParOf" srcId="{7DB9964E-32C0-4F46-A12E-0D2B202B6C0D}" destId="{952446B5-38E4-4426-ACBE-BCF76ECF47CB}" srcOrd="5" destOrd="0" presId="urn:microsoft.com/office/officeart/2018/2/layout/IconVerticalSolidList"/>
    <dgm:cxn modelId="{562C1146-8B84-42F6-BD68-26EB7F409433}" type="presParOf" srcId="{7DB9964E-32C0-4F46-A12E-0D2B202B6C0D}" destId="{16B8BD42-743B-4C31-A861-89F55610AA12}" srcOrd="6" destOrd="0" presId="urn:microsoft.com/office/officeart/2018/2/layout/IconVerticalSolidList"/>
    <dgm:cxn modelId="{034971E7-A591-4FA4-AAFE-EC8789F767E6}" type="presParOf" srcId="{16B8BD42-743B-4C31-A861-89F55610AA12}" destId="{A53E20A0-7AA6-46CE-BE00-98BCE81D371E}" srcOrd="0" destOrd="0" presId="urn:microsoft.com/office/officeart/2018/2/layout/IconVerticalSolidList"/>
    <dgm:cxn modelId="{46B161F2-5E40-472D-AFF0-DE9551A1BFDE}" type="presParOf" srcId="{16B8BD42-743B-4C31-A861-89F55610AA12}" destId="{B6DCBAF9-5DB5-48F5-A76B-1F170E487361}" srcOrd="1" destOrd="0" presId="urn:microsoft.com/office/officeart/2018/2/layout/IconVerticalSolidList"/>
    <dgm:cxn modelId="{C9FEA642-8BF5-40D4-A7CE-187059FF0CEB}" type="presParOf" srcId="{16B8BD42-743B-4C31-A861-89F55610AA12}" destId="{7921A566-6073-41C8-9AD0-C5276D893CE3}" srcOrd="2" destOrd="0" presId="urn:microsoft.com/office/officeart/2018/2/layout/IconVerticalSolidList"/>
    <dgm:cxn modelId="{23846879-EF01-4F20-8648-833D5FE9AEA4}" type="presParOf" srcId="{16B8BD42-743B-4C31-A861-89F55610AA12}" destId="{E6BDC449-FAA0-489F-B656-C7D36B8DA8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4C8B5-D4EC-4205-A0F9-4E4059EB7453}">
      <dsp:nvSpPr>
        <dsp:cNvPr id="0" name=""/>
        <dsp:cNvSpPr/>
      </dsp:nvSpPr>
      <dsp:spPr>
        <a:xfrm>
          <a:off x="5493" y="999036"/>
          <a:ext cx="2372728" cy="1771191"/>
        </a:xfrm>
        <a:prstGeom prst="round2SameRect">
          <a:avLst>
            <a:gd name="adj1" fmla="val 8000"/>
            <a:gd name="adj2" fmla="val 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359F8FD-9178-4CDB-B96B-85E1875E2B1D}">
      <dsp:nvSpPr>
        <dsp:cNvPr id="0" name=""/>
        <dsp:cNvSpPr/>
      </dsp:nvSpPr>
      <dsp:spPr>
        <a:xfrm>
          <a:off x="5493" y="2770228"/>
          <a:ext cx="2372728" cy="761612"/>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0" rIns="22860" bIns="0" numCol="1" spcCol="1270" anchor="ctr" anchorCtr="0">
          <a:noAutofit/>
        </a:bodyPr>
        <a:lstStyle/>
        <a:p>
          <a:pPr marL="0" lvl="0" indent="0" algn="l" defTabSz="800100">
            <a:lnSpc>
              <a:spcPct val="90000"/>
            </a:lnSpc>
            <a:spcBef>
              <a:spcPct val="0"/>
            </a:spcBef>
            <a:spcAft>
              <a:spcPct val="35000"/>
            </a:spcAft>
            <a:buNone/>
          </a:pPr>
          <a:r>
            <a:rPr lang="en-GB" sz="1800" kern="1200" dirty="0"/>
            <a:t>Biological needs</a:t>
          </a:r>
        </a:p>
      </dsp:txBody>
      <dsp:txXfrm>
        <a:off x="5493" y="2770228"/>
        <a:ext cx="1670935" cy="761612"/>
      </dsp:txXfrm>
    </dsp:sp>
    <dsp:sp modelId="{4E67CCE4-6BFB-4565-985F-DEF2D37F5233}">
      <dsp:nvSpPr>
        <dsp:cNvPr id="0" name=""/>
        <dsp:cNvSpPr/>
      </dsp:nvSpPr>
      <dsp:spPr>
        <a:xfrm>
          <a:off x="1594200" y="2708046"/>
          <a:ext cx="830454" cy="83045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DB898F-8B39-4B8F-95BC-A5BC6BF68510}">
      <dsp:nvSpPr>
        <dsp:cNvPr id="0" name=""/>
        <dsp:cNvSpPr/>
      </dsp:nvSpPr>
      <dsp:spPr>
        <a:xfrm>
          <a:off x="2779744" y="999036"/>
          <a:ext cx="2372728" cy="1771191"/>
        </a:xfrm>
        <a:prstGeom prst="round2SameRect">
          <a:avLst>
            <a:gd name="adj1" fmla="val 8000"/>
            <a:gd name="adj2" fmla="val 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16002F-D79F-4A33-86DE-CA2639E8A9E5}">
      <dsp:nvSpPr>
        <dsp:cNvPr id="0" name=""/>
        <dsp:cNvSpPr/>
      </dsp:nvSpPr>
      <dsp:spPr>
        <a:xfrm>
          <a:off x="2779744" y="2770228"/>
          <a:ext cx="2372728" cy="761612"/>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0" rIns="22860" bIns="0" numCol="1" spcCol="1270" anchor="ctr" anchorCtr="0">
          <a:noAutofit/>
        </a:bodyPr>
        <a:lstStyle/>
        <a:p>
          <a:pPr marL="0" lvl="0" indent="0" algn="l" defTabSz="800100">
            <a:lnSpc>
              <a:spcPct val="90000"/>
            </a:lnSpc>
            <a:spcBef>
              <a:spcPct val="0"/>
            </a:spcBef>
            <a:spcAft>
              <a:spcPct val="35000"/>
            </a:spcAft>
            <a:buNone/>
          </a:pPr>
          <a:r>
            <a:rPr lang="en-GB" sz="1800" kern="1200" dirty="0"/>
            <a:t>Psychological needs</a:t>
          </a:r>
        </a:p>
      </dsp:txBody>
      <dsp:txXfrm>
        <a:off x="2779744" y="2770228"/>
        <a:ext cx="1670935" cy="761612"/>
      </dsp:txXfrm>
    </dsp:sp>
    <dsp:sp modelId="{6F96A930-369A-4C96-96B1-E01106A0719F}">
      <dsp:nvSpPr>
        <dsp:cNvPr id="0" name=""/>
        <dsp:cNvSpPr/>
      </dsp:nvSpPr>
      <dsp:spPr>
        <a:xfrm>
          <a:off x="4391887" y="2708046"/>
          <a:ext cx="830454" cy="83045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C7E276-555C-440C-9359-50916CD99353}">
      <dsp:nvSpPr>
        <dsp:cNvPr id="0" name=""/>
        <dsp:cNvSpPr/>
      </dsp:nvSpPr>
      <dsp:spPr>
        <a:xfrm>
          <a:off x="5553995" y="999036"/>
          <a:ext cx="2372728" cy="1771191"/>
        </a:xfrm>
        <a:prstGeom prst="round2SameRect">
          <a:avLst>
            <a:gd name="adj1" fmla="val 8000"/>
            <a:gd name="adj2" fmla="val 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A0C248-9025-40AD-B076-3CFCCFCB8C59}">
      <dsp:nvSpPr>
        <dsp:cNvPr id="0" name=""/>
        <dsp:cNvSpPr/>
      </dsp:nvSpPr>
      <dsp:spPr>
        <a:xfrm>
          <a:off x="5553995" y="2770228"/>
          <a:ext cx="2372728" cy="761612"/>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0" rIns="22860" bIns="0" numCol="1" spcCol="1270" anchor="ctr" anchorCtr="0">
          <a:noAutofit/>
        </a:bodyPr>
        <a:lstStyle/>
        <a:p>
          <a:pPr marL="0" lvl="0" indent="0" algn="l" defTabSz="800100">
            <a:lnSpc>
              <a:spcPct val="90000"/>
            </a:lnSpc>
            <a:spcBef>
              <a:spcPct val="0"/>
            </a:spcBef>
            <a:spcAft>
              <a:spcPct val="35000"/>
            </a:spcAft>
            <a:buNone/>
          </a:pPr>
          <a:r>
            <a:rPr lang="en-GB" sz="1800" kern="1200" dirty="0"/>
            <a:t>Social needs</a:t>
          </a:r>
        </a:p>
      </dsp:txBody>
      <dsp:txXfrm>
        <a:off x="5553995" y="2770228"/>
        <a:ext cx="1670935" cy="761612"/>
      </dsp:txXfrm>
    </dsp:sp>
    <dsp:sp modelId="{74E8DF14-4D51-4A81-BDC2-9540D930AA0C}">
      <dsp:nvSpPr>
        <dsp:cNvPr id="0" name=""/>
        <dsp:cNvSpPr/>
      </dsp:nvSpPr>
      <dsp:spPr>
        <a:xfrm>
          <a:off x="7159527" y="2708046"/>
          <a:ext cx="830454" cy="83045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2CBBD-A4CA-4A7D-B8AF-239383912147}">
      <dsp:nvSpPr>
        <dsp:cNvPr id="0" name=""/>
        <dsp:cNvSpPr/>
      </dsp:nvSpPr>
      <dsp:spPr>
        <a:xfrm>
          <a:off x="0" y="2034"/>
          <a:ext cx="5728344" cy="10313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15203-438F-4D2C-B2E6-7CE6D541E1E5}">
      <dsp:nvSpPr>
        <dsp:cNvPr id="0" name=""/>
        <dsp:cNvSpPr/>
      </dsp:nvSpPr>
      <dsp:spPr>
        <a:xfrm>
          <a:off x="311983" y="234089"/>
          <a:ext cx="567243" cy="567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DE6D0B-B973-4A70-85DE-665AA5706B3D}">
      <dsp:nvSpPr>
        <dsp:cNvPr id="0" name=""/>
        <dsp:cNvSpPr/>
      </dsp:nvSpPr>
      <dsp:spPr>
        <a:xfrm>
          <a:off x="1191211" y="203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622300">
            <a:lnSpc>
              <a:spcPct val="90000"/>
            </a:lnSpc>
            <a:spcBef>
              <a:spcPct val="0"/>
            </a:spcBef>
            <a:spcAft>
              <a:spcPct val="35000"/>
            </a:spcAft>
            <a:buNone/>
          </a:pPr>
          <a:r>
            <a:rPr lang="en-GB" sz="1400" kern="1200"/>
            <a:t>Islamic terrorism has spread anti-immigrant frame of minds even though in cities and states where immigrants are not involved in these acts.</a:t>
          </a:r>
          <a:endParaRPr lang="en-US" sz="1400" kern="1200"/>
        </a:p>
      </dsp:txBody>
      <dsp:txXfrm>
        <a:off x="1191211" y="2034"/>
        <a:ext cx="4537132" cy="1031351"/>
      </dsp:txXfrm>
    </dsp:sp>
    <dsp:sp modelId="{DF991CEE-25BC-4E80-9605-2FE93BCA80DC}">
      <dsp:nvSpPr>
        <dsp:cNvPr id="0" name=""/>
        <dsp:cNvSpPr/>
      </dsp:nvSpPr>
      <dsp:spPr>
        <a:xfrm>
          <a:off x="0" y="1291224"/>
          <a:ext cx="5728344" cy="10313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BA670E-8B36-4571-80EC-156945E28A63}">
      <dsp:nvSpPr>
        <dsp:cNvPr id="0" name=""/>
        <dsp:cNvSpPr/>
      </dsp:nvSpPr>
      <dsp:spPr>
        <a:xfrm>
          <a:off x="311983" y="1523278"/>
          <a:ext cx="567243" cy="567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BEA39F6-637A-4207-ABBC-3040B8158D17}">
      <dsp:nvSpPr>
        <dsp:cNvPr id="0" name=""/>
        <dsp:cNvSpPr/>
      </dsp:nvSpPr>
      <dsp:spPr>
        <a:xfrm>
          <a:off x="1191211" y="129122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622300">
            <a:lnSpc>
              <a:spcPct val="90000"/>
            </a:lnSpc>
            <a:spcBef>
              <a:spcPct val="0"/>
            </a:spcBef>
            <a:spcAft>
              <a:spcPct val="35000"/>
            </a:spcAft>
            <a:buNone/>
          </a:pPr>
          <a:r>
            <a:rPr lang="en-GB" sz="1400" kern="1200"/>
            <a:t>An individual act of terrorism can leave a population feeling fear towards immigrants.</a:t>
          </a:r>
          <a:endParaRPr lang="en-US" sz="1400" kern="1200"/>
        </a:p>
      </dsp:txBody>
      <dsp:txXfrm>
        <a:off x="1191211" y="1291224"/>
        <a:ext cx="4537132" cy="1031351"/>
      </dsp:txXfrm>
    </dsp:sp>
    <dsp:sp modelId="{C9FF0B7B-5084-49C7-8997-434BB3E3D468}">
      <dsp:nvSpPr>
        <dsp:cNvPr id="0" name=""/>
        <dsp:cNvSpPr/>
      </dsp:nvSpPr>
      <dsp:spPr>
        <a:xfrm>
          <a:off x="0" y="2580413"/>
          <a:ext cx="5728344" cy="103135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F71462-3CA6-455A-8FCE-F078852354DE}">
      <dsp:nvSpPr>
        <dsp:cNvPr id="0" name=""/>
        <dsp:cNvSpPr/>
      </dsp:nvSpPr>
      <dsp:spPr>
        <a:xfrm>
          <a:off x="311983" y="2812468"/>
          <a:ext cx="567243" cy="5672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EBA5C1-D1C2-4A69-A6AA-B3776969EDB4}">
      <dsp:nvSpPr>
        <dsp:cNvPr id="0" name=""/>
        <dsp:cNvSpPr/>
      </dsp:nvSpPr>
      <dsp:spPr>
        <a:xfrm>
          <a:off x="1191211" y="258041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622300">
            <a:lnSpc>
              <a:spcPct val="90000"/>
            </a:lnSpc>
            <a:spcBef>
              <a:spcPct val="0"/>
            </a:spcBef>
            <a:spcAft>
              <a:spcPct val="35000"/>
            </a:spcAft>
            <a:buNone/>
          </a:pPr>
          <a:r>
            <a:rPr lang="en-GB" sz="1400" kern="1200"/>
            <a:t>National security concerns are important factors on policy inputs.</a:t>
          </a:r>
          <a:endParaRPr lang="en-US" sz="1400" kern="1200"/>
        </a:p>
      </dsp:txBody>
      <dsp:txXfrm>
        <a:off x="1191211" y="2580413"/>
        <a:ext cx="4537132" cy="1031351"/>
      </dsp:txXfrm>
    </dsp:sp>
    <dsp:sp modelId="{A53E20A0-7AA6-46CE-BE00-98BCE81D371E}">
      <dsp:nvSpPr>
        <dsp:cNvPr id="0" name=""/>
        <dsp:cNvSpPr/>
      </dsp:nvSpPr>
      <dsp:spPr>
        <a:xfrm>
          <a:off x="0" y="3869603"/>
          <a:ext cx="5728344" cy="103135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CBAF9-5DB5-48F5-A76B-1F170E487361}">
      <dsp:nvSpPr>
        <dsp:cNvPr id="0" name=""/>
        <dsp:cNvSpPr/>
      </dsp:nvSpPr>
      <dsp:spPr>
        <a:xfrm>
          <a:off x="311983" y="4101657"/>
          <a:ext cx="567243" cy="5672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BDC449-FAA0-489F-B656-C7D36B8DA80A}">
      <dsp:nvSpPr>
        <dsp:cNvPr id="0" name=""/>
        <dsp:cNvSpPr/>
      </dsp:nvSpPr>
      <dsp:spPr>
        <a:xfrm>
          <a:off x="1191211" y="386960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622300">
            <a:lnSpc>
              <a:spcPct val="90000"/>
            </a:lnSpc>
            <a:spcBef>
              <a:spcPct val="0"/>
            </a:spcBef>
            <a:spcAft>
              <a:spcPct val="35000"/>
            </a:spcAft>
            <a:buNone/>
          </a:pPr>
          <a:r>
            <a:rPr lang="en-GB" sz="1400" kern="1200"/>
            <a:t>Research states that immigrants are less likely to be involved in crime than local populations, yet immigrants are still suspected to be involved in crime and terrorism.</a:t>
          </a:r>
          <a:endParaRPr lang="en-US" sz="1400" kern="1200"/>
        </a:p>
      </dsp:txBody>
      <dsp:txXfrm>
        <a:off x="1191211" y="3869603"/>
        <a:ext cx="4537132" cy="1031351"/>
      </dsp:txXfrm>
    </dsp:sp>
  </dsp:spTree>
</dsp:drawing>
</file>

<file path=ppt/diagrams/layout1.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5/23/2019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5/23/2019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5/23/2019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5/23/2019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5/23/2019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5/23/2019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www.globalcitizen.org/en/content/the-7-biggest-challenges-facing-refugees-and-immig/" TargetMode="External"/><Relationship Id="rId2" Type="http://schemas.openxmlformats.org/officeDocument/2006/relationships/hyperlink" Target="https://www.bbc.com/timelines/zxm6pv4/" TargetMode="External"/><Relationship Id="rId1" Type="http://schemas.openxmlformats.org/officeDocument/2006/relationships/slideLayout" Target="../slideLayouts/slideLayout2.xml"/><Relationship Id="rId5" Type="http://schemas.openxmlformats.org/officeDocument/2006/relationships/hyperlink" Target="http://www.legislation.gov.uk/ukpga/1998/42/content/" TargetMode="External"/><Relationship Id="rId4" Type="http://schemas.openxmlformats.org/officeDocument/2006/relationships/hyperlink" Target="http://www.legislation.gov.uk/ukpga/2010/15/content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thefederalist.com/2016/07/08/donald-trump-was-not-wrong-about-muslim-immigration/" TargetMode="External"/><Relationship Id="rId2" Type="http://schemas.openxmlformats.org/officeDocument/2006/relationships/hyperlink" Target="http://www.nationalarchives.gov.uk/pathways/citizenship/brave_new_world/immigration.ht/" TargetMode="External"/><Relationship Id="rId1" Type="http://schemas.openxmlformats.org/officeDocument/2006/relationships/slideLayout" Target="../slideLayouts/slideLayout2.xml"/><Relationship Id="rId4" Type="http://schemas.openxmlformats.org/officeDocument/2006/relationships/hyperlink" Target="https://theintercept.imgix.net/wp-uploads/sites/1/2017/04/muslim-travel-ban-1493233551.jpg?auto=compress%2Cformat&amp;q=90&amp;w=1024&amp;h=6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EW YORK, NY - JANUARY 25: Hundreds of people attend an evening rally at Washington Square Park in support of Muslims, immigrants and against the building of a wall along the Mexican border on January 25, 2017 in New York City. President Donald Trump took actions today to start the building of a long promised wall along the Mexican border and to cut federal grants for immigrant protecting &quot;sanctuary cities&quot;.  (Photo by Spencer Platt/Getty Images)">
            <a:extLst>
              <a:ext uri="{FF2B5EF4-FFF2-40B4-BE49-F238E27FC236}">
                <a16:creationId xmlns:a16="http://schemas.microsoft.com/office/drawing/2014/main" id="{DA06AB5F-3B19-45F9-A06F-D97D68839B24}"/>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14173" b="1557"/>
          <a:stretch/>
        </p:blipFill>
        <p:spPr bwMode="auto">
          <a:xfrm>
            <a:off x="20" y="-126599"/>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3EB47C5-2D4C-4F41-A00A-7303C8025D9C}"/>
              </a:ext>
            </a:extLst>
          </p:cNvPr>
          <p:cNvSpPr>
            <a:spLocks noGrp="1"/>
          </p:cNvSpPr>
          <p:nvPr>
            <p:ph type="ctrTitle"/>
          </p:nvPr>
        </p:nvSpPr>
        <p:spPr>
          <a:xfrm>
            <a:off x="0" y="0"/>
            <a:ext cx="5964702" cy="5623560"/>
          </a:xfrm>
        </p:spPr>
        <p:txBody>
          <a:bodyPr>
            <a:normAutofit fontScale="90000"/>
          </a:bodyPr>
          <a:lstStyle/>
          <a:p>
            <a:r>
              <a:rPr lang="en-GB" dirty="0"/>
              <a:t>Immigrants and populations with diverse cultural and linguistic backgrounds:</a:t>
            </a:r>
            <a:br>
              <a:rPr lang="en-GB" dirty="0"/>
            </a:br>
            <a:r>
              <a:rPr lang="en-GB" dirty="0"/>
              <a:t>Islam and the Western World</a:t>
            </a:r>
          </a:p>
        </p:txBody>
      </p:sp>
      <p:sp>
        <p:nvSpPr>
          <p:cNvPr id="3" name="Subtitle 2">
            <a:extLst>
              <a:ext uri="{FF2B5EF4-FFF2-40B4-BE49-F238E27FC236}">
                <a16:creationId xmlns:a16="http://schemas.microsoft.com/office/drawing/2014/main" id="{6D7E0DA3-5226-4B18-8DE8-DF249F540607}"/>
              </a:ext>
            </a:extLst>
          </p:cNvPr>
          <p:cNvSpPr>
            <a:spLocks noGrp="1"/>
          </p:cNvSpPr>
          <p:nvPr>
            <p:ph type="subTitle" idx="1"/>
          </p:nvPr>
        </p:nvSpPr>
        <p:spPr>
          <a:xfrm>
            <a:off x="106616" y="5725551"/>
            <a:ext cx="10572000" cy="904670"/>
          </a:xfrm>
        </p:spPr>
        <p:txBody>
          <a:bodyPr>
            <a:normAutofit/>
          </a:bodyPr>
          <a:lstStyle/>
          <a:p>
            <a:pPr>
              <a:lnSpc>
                <a:spcPct val="90000"/>
              </a:lnSpc>
            </a:pPr>
            <a:r>
              <a:rPr lang="en-GB" dirty="0"/>
              <a:t>Autumn Gale</a:t>
            </a:r>
          </a:p>
          <a:p>
            <a:pPr>
              <a:lnSpc>
                <a:spcPct val="90000"/>
              </a:lnSpc>
            </a:pPr>
            <a:r>
              <a:rPr lang="en-GB" dirty="0"/>
              <a:t>1811212                                                                                                                                      SJSS4001</a:t>
            </a:r>
          </a:p>
        </p:txBody>
      </p:sp>
      <p:sp>
        <p:nvSpPr>
          <p:cNvPr id="6" name="TextBox 5">
            <a:extLst>
              <a:ext uri="{FF2B5EF4-FFF2-40B4-BE49-F238E27FC236}">
                <a16:creationId xmlns:a16="http://schemas.microsoft.com/office/drawing/2014/main" id="{9EF373A7-8FEF-4361-96B0-0CA1D5F503F0}"/>
              </a:ext>
            </a:extLst>
          </p:cNvPr>
          <p:cNvSpPr txBox="1"/>
          <p:nvPr/>
        </p:nvSpPr>
        <p:spPr>
          <a:xfrm>
            <a:off x="9397219" y="6493087"/>
            <a:ext cx="3093166" cy="276999"/>
          </a:xfrm>
          <a:prstGeom prst="rect">
            <a:avLst/>
          </a:prstGeom>
          <a:noFill/>
        </p:spPr>
        <p:txBody>
          <a:bodyPr wrap="square" rtlCol="0">
            <a:spAutoFit/>
          </a:bodyPr>
          <a:lstStyle/>
          <a:p>
            <a:r>
              <a:rPr lang="en-GB" sz="1200" dirty="0"/>
              <a:t>(Spencer Platt/Getty Images, 2019)</a:t>
            </a:r>
          </a:p>
        </p:txBody>
      </p:sp>
    </p:spTree>
    <p:extLst>
      <p:ext uri="{BB962C8B-B14F-4D97-AF65-F5344CB8AC3E}">
        <p14:creationId xmlns:p14="http://schemas.microsoft.com/office/powerpoint/2010/main" val="4193669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DD296-B962-4F7C-B720-6E2DC1E484AA}"/>
              </a:ext>
            </a:extLst>
          </p:cNvPr>
          <p:cNvSpPr>
            <a:spLocks noGrp="1"/>
          </p:cNvSpPr>
          <p:nvPr>
            <p:ph type="title"/>
          </p:nvPr>
        </p:nvSpPr>
        <p:spPr>
          <a:xfrm>
            <a:off x="965200" y="1218476"/>
            <a:ext cx="3187318" cy="4421050"/>
          </a:xfrm>
          <a:effectLst/>
        </p:spPr>
        <p:txBody>
          <a:bodyPr anchor="ctr">
            <a:normAutofit/>
          </a:bodyPr>
          <a:lstStyle/>
          <a:p>
            <a:pPr algn="r"/>
            <a:r>
              <a:rPr lang="en-GB" sz="3200" dirty="0">
                <a:solidFill>
                  <a:schemeClr val="tx1"/>
                </a:solidFill>
              </a:rPr>
              <a:t>Contents </a:t>
            </a:r>
          </a:p>
        </p:txBody>
      </p:sp>
      <p:cxnSp>
        <p:nvCxnSpPr>
          <p:cNvPr id="17" name="Straight Connector 16">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CFEEDD-EE3F-4490-802D-ADA6C7BF5AD8}"/>
              </a:ext>
            </a:extLst>
          </p:cNvPr>
          <p:cNvSpPr>
            <a:spLocks noGrp="1"/>
          </p:cNvSpPr>
          <p:nvPr>
            <p:ph idx="1"/>
          </p:nvPr>
        </p:nvSpPr>
        <p:spPr>
          <a:xfrm>
            <a:off x="5380792" y="1947345"/>
            <a:ext cx="6080050" cy="4421051"/>
          </a:xfrm>
          <a:effectLst/>
        </p:spPr>
        <p:txBody>
          <a:bodyPr>
            <a:normAutofit/>
          </a:bodyPr>
          <a:lstStyle/>
          <a:p>
            <a:r>
              <a:rPr lang="en-GB" sz="1600" dirty="0"/>
              <a:t>What is immigration?</a:t>
            </a:r>
          </a:p>
          <a:p>
            <a:r>
              <a:rPr lang="en-GB" sz="1600" dirty="0"/>
              <a:t>Global immigration</a:t>
            </a:r>
          </a:p>
          <a:p>
            <a:r>
              <a:rPr lang="en-GB" sz="1600" dirty="0"/>
              <a:t>Maslow’s theory</a:t>
            </a:r>
          </a:p>
          <a:p>
            <a:r>
              <a:rPr lang="en-GB" sz="1600" dirty="0"/>
              <a:t>Ethnicity and inequality</a:t>
            </a:r>
          </a:p>
          <a:p>
            <a:r>
              <a:rPr lang="en-GB" sz="1600" dirty="0"/>
              <a:t>What barriers are faced within UK society?</a:t>
            </a:r>
          </a:p>
          <a:p>
            <a:r>
              <a:rPr lang="en-GB" sz="1600" dirty="0"/>
              <a:t>Islam and the Western world – Human rights</a:t>
            </a:r>
          </a:p>
          <a:p>
            <a:r>
              <a:rPr lang="en-GB" sz="1600" dirty="0"/>
              <a:t>Terrorism and National Security</a:t>
            </a:r>
          </a:p>
          <a:p>
            <a:r>
              <a:rPr lang="en-GB" sz="1600" dirty="0"/>
              <a:t>Human Rights</a:t>
            </a:r>
          </a:p>
          <a:p>
            <a:r>
              <a:rPr lang="en-GB" sz="1600" dirty="0"/>
              <a:t>How has immigration changed in Britain since World War 2?</a:t>
            </a:r>
          </a:p>
          <a:p>
            <a:r>
              <a:rPr lang="en-GB" sz="1600" dirty="0"/>
              <a:t>Legislation</a:t>
            </a:r>
          </a:p>
          <a:p>
            <a:r>
              <a:rPr lang="en-GB" sz="1600" dirty="0"/>
              <a:t>Conclusion</a:t>
            </a:r>
          </a:p>
          <a:p>
            <a:endParaRPr lang="en-GB" sz="1600" dirty="0"/>
          </a:p>
          <a:p>
            <a:endParaRPr lang="en-GB" sz="1600" dirty="0"/>
          </a:p>
          <a:p>
            <a:endParaRPr lang="en-GB" sz="1600" dirty="0"/>
          </a:p>
          <a:p>
            <a:pPr marL="0" indent="0">
              <a:buNone/>
            </a:pPr>
            <a:endParaRPr lang="en-GB" sz="1600" dirty="0"/>
          </a:p>
        </p:txBody>
      </p:sp>
    </p:spTree>
    <p:extLst>
      <p:ext uri="{BB962C8B-B14F-4D97-AF65-F5344CB8AC3E}">
        <p14:creationId xmlns:p14="http://schemas.microsoft.com/office/powerpoint/2010/main" val="2602794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Freeform 6">
            <a:extLst>
              <a:ext uri="{FF2B5EF4-FFF2-40B4-BE49-F238E27FC236}">
                <a16:creationId xmlns:a16="http://schemas.microsoft.com/office/drawing/2014/main" id="{53576798-7F98-4C7F-B6C7-6D41B5A7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93" name="Rectangle 192">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8AF0DF-A0DE-4EAA-A178-C8C1F05160E9}"/>
              </a:ext>
            </a:extLst>
          </p:cNvPr>
          <p:cNvSpPr>
            <a:spLocks noGrp="1"/>
          </p:cNvSpPr>
          <p:nvPr>
            <p:ph type="title"/>
          </p:nvPr>
        </p:nvSpPr>
        <p:spPr>
          <a:xfrm>
            <a:off x="451514" y="457201"/>
            <a:ext cx="3575737" cy="1332688"/>
          </a:xfrm>
        </p:spPr>
        <p:txBody>
          <a:bodyPr vert="horz" lIns="91440" tIns="45720" rIns="91440" bIns="45720" rtlCol="0" anchor="b">
            <a:normAutofit fontScale="90000"/>
          </a:bodyPr>
          <a:lstStyle/>
          <a:p>
            <a:pPr algn="ctr"/>
            <a:r>
              <a:rPr lang="en-US" sz="3200" b="1" dirty="0">
                <a:solidFill>
                  <a:srgbClr val="FFFFFF"/>
                </a:solidFill>
              </a:rPr>
              <a:t>What is immigration?</a:t>
            </a:r>
            <a:br>
              <a:rPr lang="en-US" sz="3200" b="1" dirty="0">
                <a:solidFill>
                  <a:srgbClr val="FFFFFF"/>
                </a:solidFill>
              </a:rPr>
            </a:br>
            <a:endParaRPr lang="en-US" sz="3200" b="1" dirty="0">
              <a:solidFill>
                <a:srgbClr val="FFFFFF"/>
              </a:solidFill>
            </a:endParaRPr>
          </a:p>
        </p:txBody>
      </p:sp>
      <p:sp>
        <p:nvSpPr>
          <p:cNvPr id="4" name="Text Placeholder 3">
            <a:extLst>
              <a:ext uri="{FF2B5EF4-FFF2-40B4-BE49-F238E27FC236}">
                <a16:creationId xmlns:a16="http://schemas.microsoft.com/office/drawing/2014/main" id="{091BA2CD-A93D-4C86-9A40-ED488CFB9006}"/>
              </a:ext>
            </a:extLst>
          </p:cNvPr>
          <p:cNvSpPr>
            <a:spLocks noGrp="1"/>
          </p:cNvSpPr>
          <p:nvPr>
            <p:ph type="body" sz="half" idx="2"/>
          </p:nvPr>
        </p:nvSpPr>
        <p:spPr>
          <a:xfrm>
            <a:off x="7647891" y="5917001"/>
            <a:ext cx="3900642" cy="355120"/>
          </a:xfrm>
        </p:spPr>
        <p:txBody>
          <a:bodyPr vert="horz" lIns="91440" tIns="45720" rIns="91440" bIns="45720" rtlCol="0" anchor="ctr">
            <a:normAutofit/>
          </a:bodyPr>
          <a:lstStyle/>
          <a:p>
            <a:r>
              <a:rPr lang="en-US" sz="1600" dirty="0"/>
              <a:t>(Nicolas Economou, 2016)</a:t>
            </a:r>
          </a:p>
        </p:txBody>
      </p:sp>
      <p:pic>
        <p:nvPicPr>
          <p:cNvPr id="2050" name="Picture 2" descr="Donald Trump Was Not Wrong About Muslim Immigration">
            <a:extLst>
              <a:ext uri="{FF2B5EF4-FFF2-40B4-BE49-F238E27FC236}">
                <a16:creationId xmlns:a16="http://schemas.microsoft.com/office/drawing/2014/main" id="{D5C2BD3B-FB5F-4147-B2E0-ACD391A2E319}"/>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l="637" r="12440"/>
          <a:stretch/>
        </p:blipFill>
        <p:spPr bwMode="auto">
          <a:xfrm>
            <a:off x="5280790" y="873112"/>
            <a:ext cx="6267743" cy="4813130"/>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8777953-CCF4-40B6-9B60-D5853944CE8E}"/>
              </a:ext>
            </a:extLst>
          </p:cNvPr>
          <p:cNvSpPr txBox="1"/>
          <p:nvPr/>
        </p:nvSpPr>
        <p:spPr>
          <a:xfrm>
            <a:off x="337302" y="740520"/>
            <a:ext cx="3962400" cy="5909310"/>
          </a:xfrm>
          <a:prstGeom prst="rect">
            <a:avLst/>
          </a:prstGeom>
          <a:noFill/>
        </p:spPr>
        <p:txBody>
          <a:bodyPr wrap="square" rtlCol="0">
            <a:spAutoFit/>
          </a:bodyPr>
          <a:lstStyle/>
          <a:p>
            <a:endParaRPr lang="en-GB" dirty="0">
              <a:solidFill>
                <a:schemeClr val="bg1"/>
              </a:solidFill>
            </a:endParaRPr>
          </a:p>
          <a:p>
            <a:endParaRPr lang="en-GB" dirty="0">
              <a:solidFill>
                <a:schemeClr val="bg1"/>
              </a:solidFill>
            </a:endParaRPr>
          </a:p>
          <a:p>
            <a:endParaRPr lang="en-GB" dirty="0">
              <a:solidFill>
                <a:schemeClr val="bg1"/>
              </a:solidFill>
            </a:endParaRPr>
          </a:p>
          <a:p>
            <a:r>
              <a:rPr lang="en-GB" dirty="0">
                <a:solidFill>
                  <a:schemeClr val="bg1"/>
                </a:solidFill>
              </a:rPr>
              <a:t>Immigration is normally perceived as an individual moving across the national border, often with the idea to settle in a new country for a period of time.</a:t>
            </a:r>
          </a:p>
          <a:p>
            <a:endParaRPr lang="en-GB" dirty="0">
              <a:solidFill>
                <a:schemeClr val="bg1"/>
              </a:solidFill>
            </a:endParaRPr>
          </a:p>
          <a:p>
            <a:r>
              <a:rPr lang="en-GB" dirty="0">
                <a:solidFill>
                  <a:schemeClr val="bg1"/>
                </a:solidFill>
              </a:rPr>
              <a:t>The term ‘immigration’ has developed negative implications within society.</a:t>
            </a:r>
          </a:p>
          <a:p>
            <a:endParaRPr lang="en-GB" dirty="0">
              <a:solidFill>
                <a:schemeClr val="bg1"/>
              </a:solidFill>
            </a:endParaRPr>
          </a:p>
          <a:p>
            <a:r>
              <a:rPr lang="en-GB" dirty="0">
                <a:solidFill>
                  <a:schemeClr val="bg1"/>
                </a:solidFill>
              </a:rPr>
              <a:t>Our governments and societies remain suspicious of outsiders that were born in another state and wish to make a life somewhere new.</a:t>
            </a:r>
            <a:r>
              <a:rPr lang="en-GB" dirty="0"/>
              <a:t> </a:t>
            </a:r>
          </a:p>
          <a:p>
            <a:endParaRPr lang="en-GB" dirty="0"/>
          </a:p>
          <a:p>
            <a:r>
              <a:rPr lang="en-GB" dirty="0">
                <a:solidFill>
                  <a:schemeClr val="bg1"/>
                </a:solidFill>
              </a:rPr>
              <a:t>(Goldin, Cameron and </a:t>
            </a:r>
            <a:r>
              <a:rPr lang="en-GB" dirty="0" err="1">
                <a:solidFill>
                  <a:schemeClr val="bg1"/>
                </a:solidFill>
              </a:rPr>
              <a:t>Balarajan</a:t>
            </a:r>
            <a:r>
              <a:rPr lang="en-GB" dirty="0">
                <a:solidFill>
                  <a:schemeClr val="bg1"/>
                </a:solidFill>
              </a:rPr>
              <a:t>, 2012)</a:t>
            </a:r>
          </a:p>
        </p:txBody>
      </p:sp>
    </p:spTree>
    <p:extLst>
      <p:ext uri="{BB962C8B-B14F-4D97-AF65-F5344CB8AC3E}">
        <p14:creationId xmlns:p14="http://schemas.microsoft.com/office/powerpoint/2010/main" val="255906999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145A8-D255-49F5-870F-A9235BAA360B}"/>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Global Immigration</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Globe">
            <a:extLst>
              <a:ext uri="{FF2B5EF4-FFF2-40B4-BE49-F238E27FC236}">
                <a16:creationId xmlns:a16="http://schemas.microsoft.com/office/drawing/2014/main" id="{07A3B27C-4A23-483D-A444-E48B85B8C5F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76452" y="5164102"/>
            <a:ext cx="1414566" cy="1414566"/>
          </a:xfrm>
          <a:prstGeom prst="rect">
            <a:avLst/>
          </a:prstGeom>
        </p:spPr>
      </p:pic>
      <p:sp>
        <p:nvSpPr>
          <p:cNvPr id="10" name="TextBox 9">
            <a:extLst>
              <a:ext uri="{FF2B5EF4-FFF2-40B4-BE49-F238E27FC236}">
                <a16:creationId xmlns:a16="http://schemas.microsoft.com/office/drawing/2014/main" id="{C6CDD47E-78A7-4C06-A60D-A8BDB5070A3C}"/>
              </a:ext>
            </a:extLst>
          </p:cNvPr>
          <p:cNvSpPr txBox="1"/>
          <p:nvPr/>
        </p:nvSpPr>
        <p:spPr>
          <a:xfrm>
            <a:off x="940904" y="2185988"/>
            <a:ext cx="10441094" cy="5909310"/>
          </a:xfrm>
          <a:prstGeom prst="rect">
            <a:avLst/>
          </a:prstGeom>
          <a:noFill/>
        </p:spPr>
        <p:txBody>
          <a:bodyPr wrap="square" rtlCol="0">
            <a:spAutoFit/>
          </a:bodyPr>
          <a:lstStyle/>
          <a:p>
            <a:pPr>
              <a:buFont typeface="Wingdings 2" charset="2"/>
              <a:buChar char=""/>
            </a:pPr>
            <a:r>
              <a:rPr lang="en-US" dirty="0"/>
              <a:t> Through the variation of countries ranging from Austria, Britain, Denmark, France and crossing to the other side of the world such as South Africa global immigration has caused a big stir in electoral politics, especially here in the United Kingdom.</a:t>
            </a:r>
          </a:p>
          <a:p>
            <a:pPr>
              <a:buFont typeface="Wingdings 2" charset="2"/>
              <a:buChar char=""/>
            </a:pPr>
            <a:endParaRPr lang="en-US" dirty="0"/>
          </a:p>
          <a:p>
            <a:pPr>
              <a:buFont typeface="Wingdings 2" charset="2"/>
              <a:buChar char=""/>
            </a:pPr>
            <a:r>
              <a:rPr lang="en-US" dirty="0"/>
              <a:t> Political parties are formulating a fear of  immigration taking advantage of the publics concerns and using it to an advantage, promoting their exclusion agenda, leaving other parties who support pro-immigration weakened. </a:t>
            </a:r>
          </a:p>
          <a:p>
            <a:pPr>
              <a:buFont typeface="Wingdings 2" charset="2"/>
              <a:buChar char=""/>
            </a:pPr>
            <a:endParaRPr lang="en-US" dirty="0"/>
          </a:p>
          <a:p>
            <a:pPr>
              <a:buFont typeface="Wingdings 2" charset="2"/>
              <a:buChar char=""/>
            </a:pPr>
            <a:r>
              <a:rPr lang="en-US" dirty="0"/>
              <a:t> Since 2010, most European countries have seen a growth in becoming anti-immigration, but in places such as America the president has done the opposite promising his country the potential deportation of up to eleven million immigrants living in America.</a:t>
            </a:r>
          </a:p>
          <a:p>
            <a:pPr>
              <a:buFont typeface="Wingdings 2" charset="2"/>
              <a:buChar char=""/>
            </a:pPr>
            <a:endParaRPr lang="en-US" dirty="0"/>
          </a:p>
          <a:p>
            <a:r>
              <a:rPr lang="en-GB" dirty="0"/>
              <a:t>(O'DOHERTY, 2017)</a:t>
            </a: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p:txBody>
      </p:sp>
    </p:spTree>
    <p:extLst>
      <p:ext uri="{BB962C8B-B14F-4D97-AF65-F5344CB8AC3E}">
        <p14:creationId xmlns:p14="http://schemas.microsoft.com/office/powerpoint/2010/main" val="3947461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596BF-0D22-438C-A0EE-7ABC10F09893}"/>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Maslow’s theory </a:t>
            </a:r>
            <a:br>
              <a:rPr lang="en-US" sz="2800" b="1" dirty="0">
                <a:solidFill>
                  <a:schemeClr val="tx1"/>
                </a:solidFill>
              </a:rPr>
            </a:br>
            <a:r>
              <a:rPr lang="en-US" sz="2800" b="1" dirty="0">
                <a:solidFill>
                  <a:schemeClr val="tx1"/>
                </a:solidFill>
              </a:rPr>
              <a:t>hierarchy of needs</a:t>
            </a:r>
          </a:p>
        </p:txBody>
      </p:sp>
      <p:sp>
        <p:nvSpPr>
          <p:cNvPr id="22" name="Freeform: Shape 21">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Diagram 4">
            <a:extLst>
              <a:ext uri="{FF2B5EF4-FFF2-40B4-BE49-F238E27FC236}">
                <a16:creationId xmlns:a16="http://schemas.microsoft.com/office/drawing/2014/main" id="{01493A01-38DB-4091-AF24-2D4275B62527}"/>
              </a:ext>
            </a:extLst>
          </p:cNvPr>
          <p:cNvGraphicFramePr/>
          <p:nvPr>
            <p:extLst>
              <p:ext uri="{D42A27DB-BD31-4B8C-83A1-F6EECF244321}">
                <p14:modId xmlns:p14="http://schemas.microsoft.com/office/powerpoint/2010/main" val="2301676296"/>
              </p:ext>
            </p:extLst>
          </p:nvPr>
        </p:nvGraphicFramePr>
        <p:xfrm>
          <a:off x="2031999" y="1750156"/>
          <a:ext cx="8128000" cy="47206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C1E8CDED-8E37-4DF9-800A-ADE416DFD96C}"/>
              </a:ext>
            </a:extLst>
          </p:cNvPr>
          <p:cNvSpPr txBox="1"/>
          <p:nvPr/>
        </p:nvSpPr>
        <p:spPr>
          <a:xfrm>
            <a:off x="2252870" y="3235860"/>
            <a:ext cx="1974573" cy="923330"/>
          </a:xfrm>
          <a:prstGeom prst="rect">
            <a:avLst/>
          </a:prstGeom>
          <a:noFill/>
        </p:spPr>
        <p:txBody>
          <a:bodyPr wrap="square" rtlCol="0">
            <a:spAutoFit/>
          </a:bodyPr>
          <a:lstStyle/>
          <a:p>
            <a:r>
              <a:rPr lang="en-GB" dirty="0"/>
              <a:t>Food, drink, warmth, shelter and medicine.</a:t>
            </a:r>
          </a:p>
        </p:txBody>
      </p:sp>
      <p:sp>
        <p:nvSpPr>
          <p:cNvPr id="17" name="TextBox 16">
            <a:extLst>
              <a:ext uri="{FF2B5EF4-FFF2-40B4-BE49-F238E27FC236}">
                <a16:creationId xmlns:a16="http://schemas.microsoft.com/office/drawing/2014/main" id="{5499A42A-0E03-41EE-B8E7-2B52EF628942}"/>
              </a:ext>
            </a:extLst>
          </p:cNvPr>
          <p:cNvSpPr txBox="1"/>
          <p:nvPr/>
        </p:nvSpPr>
        <p:spPr>
          <a:xfrm>
            <a:off x="5067244" y="2980875"/>
            <a:ext cx="1974573" cy="1477328"/>
          </a:xfrm>
          <a:prstGeom prst="rect">
            <a:avLst/>
          </a:prstGeom>
          <a:noFill/>
        </p:spPr>
        <p:txBody>
          <a:bodyPr wrap="square" rtlCol="0">
            <a:spAutoFit/>
          </a:bodyPr>
          <a:lstStyle/>
          <a:p>
            <a:r>
              <a:rPr lang="en-GB" dirty="0"/>
              <a:t>Self-esteem, identity, stimulation, learning and achievement.</a:t>
            </a:r>
          </a:p>
        </p:txBody>
      </p:sp>
      <p:sp>
        <p:nvSpPr>
          <p:cNvPr id="19" name="TextBox 18">
            <a:extLst>
              <a:ext uri="{FF2B5EF4-FFF2-40B4-BE49-F238E27FC236}">
                <a16:creationId xmlns:a16="http://schemas.microsoft.com/office/drawing/2014/main" id="{3AA48721-20A0-4B95-9AEE-141056B5374E}"/>
              </a:ext>
            </a:extLst>
          </p:cNvPr>
          <p:cNvSpPr txBox="1"/>
          <p:nvPr/>
        </p:nvSpPr>
        <p:spPr>
          <a:xfrm>
            <a:off x="7881618" y="3235860"/>
            <a:ext cx="1974573" cy="923330"/>
          </a:xfrm>
          <a:prstGeom prst="rect">
            <a:avLst/>
          </a:prstGeom>
          <a:noFill/>
        </p:spPr>
        <p:txBody>
          <a:bodyPr wrap="square" rtlCol="0">
            <a:spAutoFit/>
          </a:bodyPr>
          <a:lstStyle/>
          <a:p>
            <a:r>
              <a:rPr lang="en-GB" dirty="0"/>
              <a:t>Citizenship, being apart of a community.</a:t>
            </a:r>
          </a:p>
        </p:txBody>
      </p:sp>
      <p:sp>
        <p:nvSpPr>
          <p:cNvPr id="21" name="TextBox 20">
            <a:extLst>
              <a:ext uri="{FF2B5EF4-FFF2-40B4-BE49-F238E27FC236}">
                <a16:creationId xmlns:a16="http://schemas.microsoft.com/office/drawing/2014/main" id="{9A63D31F-ABB4-4BE3-ACF3-3DC45B4FAF60}"/>
              </a:ext>
            </a:extLst>
          </p:cNvPr>
          <p:cNvSpPr txBox="1"/>
          <p:nvPr/>
        </p:nvSpPr>
        <p:spPr>
          <a:xfrm>
            <a:off x="9064487" y="5658678"/>
            <a:ext cx="2317511" cy="369332"/>
          </a:xfrm>
          <a:prstGeom prst="rect">
            <a:avLst/>
          </a:prstGeom>
          <a:noFill/>
        </p:spPr>
        <p:txBody>
          <a:bodyPr wrap="square" rtlCol="0">
            <a:spAutoFit/>
          </a:bodyPr>
          <a:lstStyle/>
          <a:p>
            <a:r>
              <a:rPr lang="en-GB" dirty="0"/>
              <a:t>(Maslow, 1973)</a:t>
            </a:r>
          </a:p>
        </p:txBody>
      </p:sp>
    </p:spTree>
    <p:extLst>
      <p:ext uri="{BB962C8B-B14F-4D97-AF65-F5344CB8AC3E}">
        <p14:creationId xmlns:p14="http://schemas.microsoft.com/office/powerpoint/2010/main" val="210660797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F8718-D16F-4446-9B6C-A5E0E53F7615}"/>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Ethnicity and Inequality </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457301B1-DEE8-430D-8643-1D81B2DF5850}"/>
              </a:ext>
            </a:extLst>
          </p:cNvPr>
          <p:cNvSpPr>
            <a:spLocks noGrp="1"/>
          </p:cNvSpPr>
          <p:nvPr>
            <p:ph type="body" sz="half" idx="2"/>
          </p:nvPr>
        </p:nvSpPr>
        <p:spPr>
          <a:xfrm>
            <a:off x="1112522" y="2185987"/>
            <a:ext cx="9966953" cy="3644969"/>
          </a:xfrm>
          <a:effectLst/>
        </p:spPr>
        <p:txBody>
          <a:bodyPr vert="horz" lIns="91440" tIns="45720" rIns="91440" bIns="45720" rtlCol="0" anchor="ctr">
            <a:normAutofit/>
          </a:bodyPr>
          <a:lstStyle/>
          <a:p>
            <a:pPr>
              <a:buFont typeface="Wingdings 2" charset="2"/>
              <a:buChar char=""/>
            </a:pPr>
            <a:r>
              <a:rPr lang="en-US" sz="1600" dirty="0"/>
              <a:t> Ethnicity refers to the common culture shared by a social group (language, religion, attire, food, shared history and experiences)</a:t>
            </a:r>
          </a:p>
          <a:p>
            <a:endParaRPr lang="en-US" sz="1600" dirty="0"/>
          </a:p>
          <a:p>
            <a:pPr>
              <a:buFont typeface="Wingdings 2" charset="2"/>
              <a:buChar char=""/>
            </a:pPr>
            <a:r>
              <a:rPr lang="en-US" sz="1600" dirty="0"/>
              <a:t> Ethnic group – shares a common culture </a:t>
            </a:r>
          </a:p>
          <a:p>
            <a:endParaRPr lang="en-US" sz="1600" dirty="0"/>
          </a:p>
          <a:p>
            <a:pPr>
              <a:buFont typeface="Wingdings 2" charset="2"/>
              <a:buChar char=""/>
            </a:pPr>
            <a:r>
              <a:rPr lang="en-US" sz="1600" dirty="0"/>
              <a:t> Minority ethnic group -  shares a cultural identity </a:t>
            </a:r>
          </a:p>
          <a:p>
            <a:pPr>
              <a:buFont typeface="Wingdings 2" charset="2"/>
              <a:buChar char=""/>
            </a:pPr>
            <a:endParaRPr lang="en-US" sz="1600" dirty="0"/>
          </a:p>
          <a:p>
            <a:r>
              <a:rPr lang="en-GB" sz="1400" dirty="0"/>
              <a:t>(Browne, 2011)</a:t>
            </a:r>
            <a:endParaRPr lang="en-US" sz="1400" dirty="0"/>
          </a:p>
          <a:p>
            <a:pPr>
              <a:buFont typeface="Wingdings 2" charset="2"/>
              <a:buChar char=""/>
            </a:pPr>
            <a:endParaRPr lang="en-US" dirty="0"/>
          </a:p>
        </p:txBody>
      </p:sp>
    </p:spTree>
    <p:extLst>
      <p:ext uri="{BB962C8B-B14F-4D97-AF65-F5344CB8AC3E}">
        <p14:creationId xmlns:p14="http://schemas.microsoft.com/office/powerpoint/2010/main" val="361612165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A3D233-03F0-40D8-8B23-7D8EEB948575}"/>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What barriers are faced within UK society?</a:t>
            </a:r>
          </a:p>
        </p:txBody>
      </p:sp>
      <p:sp>
        <p:nvSpPr>
          <p:cNvPr id="22" name="Freeform: Shape 21">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789C042A-EF4C-41E3-A66D-C9902C5F0F6B}"/>
              </a:ext>
            </a:extLst>
          </p:cNvPr>
          <p:cNvSpPr>
            <a:spLocks noGrp="1"/>
          </p:cNvSpPr>
          <p:nvPr>
            <p:ph type="body" sz="half" idx="2"/>
          </p:nvPr>
        </p:nvSpPr>
        <p:spPr>
          <a:xfrm>
            <a:off x="1115732" y="2222287"/>
            <a:ext cx="9966953" cy="3636511"/>
          </a:xfrm>
          <a:effectLst/>
        </p:spPr>
        <p:txBody>
          <a:bodyPr vert="horz" lIns="91440" tIns="45720" rIns="91440" bIns="45720" rtlCol="0" anchor="ctr">
            <a:normAutofit/>
          </a:bodyPr>
          <a:lstStyle/>
          <a:p>
            <a:pPr marL="228600" indent="-228600">
              <a:buFont typeface="+mj-lt"/>
              <a:buAutoNum type="arabicPeriod"/>
            </a:pPr>
            <a:r>
              <a:rPr lang="en-US" dirty="0"/>
              <a:t>Poverty</a:t>
            </a:r>
          </a:p>
          <a:p>
            <a:pPr marL="228600" indent="-228600">
              <a:buFont typeface="+mj-lt"/>
              <a:buAutoNum type="arabicPeriod"/>
            </a:pPr>
            <a:r>
              <a:rPr lang="en-US" dirty="0"/>
              <a:t>Prejudice </a:t>
            </a:r>
          </a:p>
          <a:p>
            <a:pPr marL="228600" indent="-228600">
              <a:buFont typeface="+mj-lt"/>
              <a:buAutoNum type="arabicPeriod"/>
            </a:pPr>
            <a:r>
              <a:rPr lang="en-US" dirty="0"/>
              <a:t>Language </a:t>
            </a:r>
          </a:p>
          <a:p>
            <a:pPr marL="228600" indent="-228600">
              <a:buFont typeface="+mj-lt"/>
              <a:buAutoNum type="arabicPeriod"/>
            </a:pPr>
            <a:r>
              <a:rPr lang="en-US" dirty="0"/>
              <a:t>Religion</a:t>
            </a:r>
          </a:p>
          <a:p>
            <a:pPr marL="228600" indent="-228600">
              <a:buFont typeface="+mj-lt"/>
              <a:buAutoNum type="arabicPeriod"/>
            </a:pPr>
            <a:r>
              <a:rPr lang="en-US" dirty="0"/>
              <a:t>Healthcare</a:t>
            </a:r>
          </a:p>
          <a:p>
            <a:pPr marL="228600" indent="-228600">
              <a:buFont typeface="+mj-lt"/>
              <a:buAutoNum type="arabicPeriod"/>
            </a:pPr>
            <a:r>
              <a:rPr lang="en-US" dirty="0"/>
              <a:t>Housing </a:t>
            </a:r>
          </a:p>
          <a:p>
            <a:pPr marL="228600" indent="-228600">
              <a:buFont typeface="+mj-lt"/>
              <a:buAutoNum type="arabicPeriod"/>
            </a:pPr>
            <a:r>
              <a:rPr lang="en-US" dirty="0"/>
              <a:t>Education</a:t>
            </a:r>
          </a:p>
          <a:p>
            <a:pPr marL="228600" indent="-228600">
              <a:buFont typeface="+mj-lt"/>
              <a:buAutoNum type="arabicPeriod"/>
            </a:pPr>
            <a:r>
              <a:rPr lang="en-US" dirty="0"/>
              <a:t>Visa/permits</a:t>
            </a:r>
          </a:p>
          <a:p>
            <a:pPr marL="228600" indent="-228600">
              <a:buFont typeface="+mj-lt"/>
              <a:buAutoNum type="arabicPeriod"/>
            </a:pPr>
            <a:r>
              <a:rPr lang="en-US" dirty="0"/>
              <a:t>Policy’s/Legislation</a:t>
            </a:r>
          </a:p>
          <a:p>
            <a:pPr marL="228600" indent="-228600">
              <a:buFont typeface="+mj-lt"/>
              <a:buAutoNum type="arabicPeriod"/>
            </a:pPr>
            <a:r>
              <a:rPr lang="en-US" dirty="0"/>
              <a:t>Discrimination </a:t>
            </a:r>
          </a:p>
          <a:p>
            <a:pPr marL="228600" indent="-228600">
              <a:buFont typeface="+mj-lt"/>
              <a:buAutoNum type="arabicPeriod"/>
            </a:pPr>
            <a:r>
              <a:rPr lang="en-US" dirty="0"/>
              <a:t>Crime </a:t>
            </a:r>
          </a:p>
          <a:p>
            <a:r>
              <a:rPr lang="en-GB" dirty="0"/>
              <a:t>(Global Citizen, 2019)</a:t>
            </a:r>
            <a:endParaRPr lang="en-US" dirty="0"/>
          </a:p>
          <a:p>
            <a:pPr marL="228600" indent="-228600">
              <a:buFont typeface="+mj-lt"/>
              <a:buAutoNum type="arabicPeriod"/>
            </a:pPr>
            <a:endParaRPr lang="en-US" dirty="0"/>
          </a:p>
          <a:p>
            <a:pPr marL="228600" indent="-228600">
              <a:buFont typeface="+mj-lt"/>
              <a:buAutoNum type="arabicPeriod"/>
            </a:pPr>
            <a:endParaRPr lang="en-US" dirty="0"/>
          </a:p>
        </p:txBody>
      </p:sp>
    </p:spTree>
    <p:extLst>
      <p:ext uri="{BB962C8B-B14F-4D97-AF65-F5344CB8AC3E}">
        <p14:creationId xmlns:p14="http://schemas.microsoft.com/office/powerpoint/2010/main" val="88915376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B9D93730-8C7D-423D-9137-597B5FA6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7" name="Rectangle 21">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EFD959-F485-4C1C-A3AF-D6341B86B0D2}"/>
              </a:ext>
            </a:extLst>
          </p:cNvPr>
          <p:cNvSpPr>
            <a:spLocks noGrp="1"/>
          </p:cNvSpPr>
          <p:nvPr>
            <p:ph type="title"/>
          </p:nvPr>
        </p:nvSpPr>
        <p:spPr>
          <a:xfrm>
            <a:off x="641754" y="1687286"/>
            <a:ext cx="3269463" cy="3978017"/>
          </a:xfrm>
        </p:spPr>
        <p:txBody>
          <a:bodyPr vert="horz" lIns="91440" tIns="45720" rIns="91440" bIns="45720" rtlCol="0" anchor="t">
            <a:normAutofit/>
          </a:bodyPr>
          <a:lstStyle/>
          <a:p>
            <a:r>
              <a:rPr lang="en-US" sz="4400" b="1"/>
              <a:t>Terrorism and National Security</a:t>
            </a:r>
          </a:p>
        </p:txBody>
      </p:sp>
      <p:graphicFrame>
        <p:nvGraphicFramePr>
          <p:cNvPr id="29" name="TextBox 4">
            <a:extLst>
              <a:ext uri="{FF2B5EF4-FFF2-40B4-BE49-F238E27FC236}">
                <a16:creationId xmlns:a16="http://schemas.microsoft.com/office/drawing/2014/main" id="{EF81DCC6-8DFE-498A-8772-04A5918CB96C}"/>
              </a:ext>
            </a:extLst>
          </p:cNvPr>
          <p:cNvGraphicFramePr/>
          <p:nvPr>
            <p:extLst>
              <p:ext uri="{D42A27DB-BD31-4B8C-83A1-F6EECF244321}">
                <p14:modId xmlns:p14="http://schemas.microsoft.com/office/powerpoint/2010/main" val="4151260688"/>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9A2688D-1F3A-4B6E-AED1-EDC52574593E}"/>
              </a:ext>
            </a:extLst>
          </p:cNvPr>
          <p:cNvSpPr txBox="1"/>
          <p:nvPr/>
        </p:nvSpPr>
        <p:spPr>
          <a:xfrm>
            <a:off x="9840685" y="6284686"/>
            <a:ext cx="2206172" cy="369332"/>
          </a:xfrm>
          <a:prstGeom prst="rect">
            <a:avLst/>
          </a:prstGeom>
          <a:noFill/>
        </p:spPr>
        <p:txBody>
          <a:bodyPr wrap="square" rtlCol="0">
            <a:spAutoFit/>
          </a:bodyPr>
          <a:lstStyle/>
          <a:p>
            <a:r>
              <a:rPr lang="en-GB" dirty="0"/>
              <a:t>(Kaushal, 2019)</a:t>
            </a:r>
          </a:p>
        </p:txBody>
      </p:sp>
    </p:spTree>
    <p:extLst>
      <p:ext uri="{BB962C8B-B14F-4D97-AF65-F5344CB8AC3E}">
        <p14:creationId xmlns:p14="http://schemas.microsoft.com/office/powerpoint/2010/main" val="2815572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CA2C4-B1D6-4855-BCBE-D17F8EECA59C}"/>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Human Rights </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33ECC3BF-8EFB-4F3F-A305-DD8F0E2E985D}"/>
              </a:ext>
            </a:extLst>
          </p:cNvPr>
          <p:cNvSpPr>
            <a:spLocks noGrp="1"/>
          </p:cNvSpPr>
          <p:nvPr>
            <p:ph type="body" sz="half" idx="2"/>
          </p:nvPr>
        </p:nvSpPr>
        <p:spPr>
          <a:xfrm>
            <a:off x="1115732" y="2222287"/>
            <a:ext cx="9966953" cy="3636511"/>
          </a:xfrm>
          <a:effectLst/>
        </p:spPr>
        <p:txBody>
          <a:bodyPr vert="horz" lIns="91440" tIns="45720" rIns="91440" bIns="45720" rtlCol="0" anchor="ctr">
            <a:normAutofit/>
          </a:bodyPr>
          <a:lstStyle/>
          <a:p>
            <a:pPr>
              <a:buFont typeface="Wingdings 2" charset="2"/>
              <a:buChar char=""/>
            </a:pPr>
            <a:r>
              <a:rPr lang="en-US" dirty="0"/>
              <a:t> The Universal Declaration of Human Rights has been criticized for its lack of consideration when taking into account cultural and religious context of non-Western countries.</a:t>
            </a:r>
          </a:p>
          <a:p>
            <a:endParaRPr lang="en-US" dirty="0"/>
          </a:p>
          <a:p>
            <a:pPr>
              <a:buFont typeface="Wingdings 2" charset="2"/>
              <a:buChar char=""/>
            </a:pPr>
            <a:r>
              <a:rPr lang="en-US" dirty="0"/>
              <a:t> Many Muslim countries have created their own declaration of Human Rights. </a:t>
            </a:r>
          </a:p>
          <a:p>
            <a:endParaRPr lang="en-US" dirty="0"/>
          </a:p>
          <a:p>
            <a:pPr>
              <a:buFont typeface="Wingdings 2" charset="2"/>
              <a:buChar char=""/>
            </a:pPr>
            <a:r>
              <a:rPr lang="en-US" dirty="0"/>
              <a:t> The Cairo Declaration on Human Rights (Islam) – 1990</a:t>
            </a:r>
          </a:p>
          <a:p>
            <a:pPr>
              <a:buFont typeface="Wingdings 2" charset="2"/>
              <a:buChar char=""/>
            </a:pPr>
            <a:endParaRPr lang="en-US" dirty="0"/>
          </a:p>
          <a:p>
            <a:r>
              <a:rPr lang="en-GB" dirty="0"/>
              <a:t>(Kaushal, 2019)</a:t>
            </a:r>
          </a:p>
          <a:p>
            <a:endParaRPr lang="en-US" dirty="0"/>
          </a:p>
          <a:p>
            <a:endParaRPr lang="en-US" dirty="0"/>
          </a:p>
        </p:txBody>
      </p:sp>
    </p:spTree>
    <p:extLst>
      <p:ext uri="{BB962C8B-B14F-4D97-AF65-F5344CB8AC3E}">
        <p14:creationId xmlns:p14="http://schemas.microsoft.com/office/powerpoint/2010/main" val="2887720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E9976-B536-4E77-B7F7-CF65C819433F}"/>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How has immigration changed in Britain since World War 2</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E21E5E26-60C7-461E-B3AD-469D9BF25E2A}"/>
              </a:ext>
            </a:extLst>
          </p:cNvPr>
          <p:cNvSpPr txBox="1"/>
          <p:nvPr/>
        </p:nvSpPr>
        <p:spPr>
          <a:xfrm>
            <a:off x="810000" y="2185988"/>
            <a:ext cx="10388087" cy="6801862"/>
          </a:xfrm>
          <a:prstGeom prst="rect">
            <a:avLst/>
          </a:prstGeom>
          <a:noFill/>
        </p:spPr>
        <p:txBody>
          <a:bodyPr wrap="square" rtlCol="0">
            <a:spAutoFit/>
          </a:bodyPr>
          <a:lstStyle/>
          <a:p>
            <a:r>
              <a:rPr lang="en-GB" sz="1400" b="1" dirty="0"/>
              <a:t>After WW2 there was a shortage of workers leading to the transformation of immigration, changing the face of Britain. It started with the arrivals from the Commonwealth, then the drop of the Iron Curtain, and then those who escaped from dangers within their own community's across the globe.</a:t>
            </a:r>
          </a:p>
          <a:p>
            <a:endParaRPr lang="en-GB" b="1" dirty="0"/>
          </a:p>
          <a:p>
            <a:pPr marL="285750" indent="-285750">
              <a:buFont typeface="Arial" panose="020B0604020202020204" pitchFamily="34" charset="0"/>
              <a:buChar char="•"/>
            </a:pPr>
            <a:r>
              <a:rPr lang="en-GB" sz="1400" b="1" dirty="0"/>
              <a:t>The Windrush – 22 June 1948</a:t>
            </a:r>
          </a:p>
          <a:p>
            <a:pPr marL="285750" indent="-285750">
              <a:buFont typeface="Arial" panose="020B0604020202020204" pitchFamily="34" charset="0"/>
              <a:buChar char="•"/>
            </a:pPr>
            <a:r>
              <a:rPr lang="en-GB" sz="1400" b="1" dirty="0"/>
              <a:t>Race Riots -  20 August 1948</a:t>
            </a:r>
          </a:p>
          <a:p>
            <a:pPr marL="285750" indent="-285750">
              <a:buFont typeface="Arial" panose="020B0604020202020204" pitchFamily="34" charset="0"/>
              <a:buChar char="•"/>
            </a:pPr>
            <a:r>
              <a:rPr lang="en-GB" sz="1400" b="1" dirty="0"/>
              <a:t>The Race Relations Act – 8 November 1965</a:t>
            </a:r>
          </a:p>
          <a:p>
            <a:pPr marL="285750" indent="-285750">
              <a:buFont typeface="Arial" panose="020B0604020202020204" pitchFamily="34" charset="0"/>
              <a:buChar char="•"/>
            </a:pPr>
            <a:r>
              <a:rPr lang="en-GB" sz="1400" b="1" dirty="0"/>
              <a:t>Kenyan Asians flee to Britain – 4 February 1968</a:t>
            </a:r>
          </a:p>
          <a:p>
            <a:pPr marL="285750" indent="-285750">
              <a:buFont typeface="Arial" panose="020B0604020202020204" pitchFamily="34" charset="0"/>
              <a:buChar char="•"/>
            </a:pPr>
            <a:r>
              <a:rPr lang="en-GB" sz="1400" b="1" dirty="0"/>
              <a:t>Commonwealth – 1970</a:t>
            </a:r>
          </a:p>
          <a:p>
            <a:pPr marL="285750" indent="-285750">
              <a:buFont typeface="Arial" panose="020B0604020202020204" pitchFamily="34" charset="0"/>
              <a:buChar char="•"/>
            </a:pPr>
            <a:r>
              <a:rPr lang="en-GB" sz="1400" b="1" dirty="0"/>
              <a:t>Commonwealth immigration restricted – 1 January  1972</a:t>
            </a:r>
          </a:p>
          <a:p>
            <a:pPr marL="285750" indent="-285750">
              <a:buFont typeface="Arial" panose="020B0604020202020204" pitchFamily="34" charset="0"/>
              <a:buChar char="•"/>
            </a:pPr>
            <a:r>
              <a:rPr lang="en-GB" sz="1400" b="1" dirty="0"/>
              <a:t>Ugandans search for refuge in Britain – 1972</a:t>
            </a:r>
          </a:p>
          <a:p>
            <a:pPr marL="285750" indent="-285750">
              <a:buFont typeface="Arial" panose="020B0604020202020204" pitchFamily="34" charset="0"/>
              <a:buChar char="•"/>
            </a:pPr>
            <a:r>
              <a:rPr lang="en-GB" sz="1400" b="1" dirty="0"/>
              <a:t>Commission for Racial Equality – 22 November 1976</a:t>
            </a:r>
          </a:p>
          <a:p>
            <a:pPr marL="285750" indent="-285750">
              <a:buFont typeface="Arial" panose="020B0604020202020204" pitchFamily="34" charset="0"/>
              <a:buChar char="•"/>
            </a:pPr>
            <a:r>
              <a:rPr lang="en-GB" sz="1400" b="1" dirty="0"/>
              <a:t>Brixton Riots – 11 April 1981</a:t>
            </a:r>
          </a:p>
          <a:p>
            <a:pPr marL="285750" indent="-285750">
              <a:buFont typeface="Arial" panose="020B0604020202020204" pitchFamily="34" charset="0"/>
              <a:buChar char="•"/>
            </a:pPr>
            <a:r>
              <a:rPr lang="en-GB" sz="1400" b="1" dirty="0"/>
              <a:t>Landmark election – 11 June 1987</a:t>
            </a:r>
          </a:p>
          <a:p>
            <a:pPr marL="285750" indent="-285750">
              <a:buFont typeface="Arial" panose="020B0604020202020204" pitchFamily="34" charset="0"/>
              <a:buChar char="•"/>
            </a:pPr>
            <a:r>
              <a:rPr lang="en-GB" sz="1400" b="1" dirty="0"/>
              <a:t>Fall of the Iron Curtain – 1998</a:t>
            </a:r>
          </a:p>
          <a:p>
            <a:pPr marL="285750" indent="-285750">
              <a:buFont typeface="Arial" panose="020B0604020202020204" pitchFamily="34" charset="0"/>
              <a:buChar char="•"/>
            </a:pPr>
            <a:r>
              <a:rPr lang="en-GB" sz="1400" b="1" dirty="0"/>
              <a:t>BNP win council seats – 3 May 2002</a:t>
            </a:r>
          </a:p>
          <a:p>
            <a:pPr marL="285750" indent="-285750">
              <a:buFont typeface="Arial" panose="020B0604020202020204" pitchFamily="34" charset="0"/>
              <a:buChar char="•"/>
            </a:pPr>
            <a:r>
              <a:rPr lang="en-GB" sz="1400" b="1" dirty="0"/>
              <a:t>EU migration restrictions lifted -1 January 2014</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sp>
        <p:nvSpPr>
          <p:cNvPr id="14" name="TextBox 13">
            <a:extLst>
              <a:ext uri="{FF2B5EF4-FFF2-40B4-BE49-F238E27FC236}">
                <a16:creationId xmlns:a16="http://schemas.microsoft.com/office/drawing/2014/main" id="{C8C5F675-C786-47CC-928A-B5D70C877BB0}"/>
              </a:ext>
            </a:extLst>
          </p:cNvPr>
          <p:cNvSpPr txBox="1"/>
          <p:nvPr/>
        </p:nvSpPr>
        <p:spPr>
          <a:xfrm>
            <a:off x="7992489" y="5685183"/>
            <a:ext cx="3378505" cy="369332"/>
          </a:xfrm>
          <a:prstGeom prst="rect">
            <a:avLst/>
          </a:prstGeom>
          <a:noFill/>
        </p:spPr>
        <p:txBody>
          <a:bodyPr wrap="square" rtlCol="0">
            <a:spAutoFit/>
          </a:bodyPr>
          <a:lstStyle/>
          <a:p>
            <a:r>
              <a:rPr lang="en-GB"/>
              <a:t>(BBC Timelines, 2019)</a:t>
            </a:r>
            <a:endParaRPr lang="en-GB" dirty="0"/>
          </a:p>
        </p:txBody>
      </p:sp>
      <p:pic>
        <p:nvPicPr>
          <p:cNvPr id="16" name="Graphic 15" descr="Target">
            <a:extLst>
              <a:ext uri="{FF2B5EF4-FFF2-40B4-BE49-F238E27FC236}">
                <a16:creationId xmlns:a16="http://schemas.microsoft.com/office/drawing/2014/main" id="{6B8C93F1-F2BC-4ECB-9743-452483127D5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501854" y="5148598"/>
            <a:ext cx="914400" cy="914400"/>
          </a:xfrm>
          <a:prstGeom prst="rect">
            <a:avLst/>
          </a:prstGeom>
        </p:spPr>
      </p:pic>
    </p:spTree>
    <p:extLst>
      <p:ext uri="{BB962C8B-B14F-4D97-AF65-F5344CB8AC3E}">
        <p14:creationId xmlns:p14="http://schemas.microsoft.com/office/powerpoint/2010/main" val="3896737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98939B-5F47-4CDE-8E92-39F2694FAD89}"/>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Legislation</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2F46E27A-DF84-430B-9425-38622F66F74C}"/>
              </a:ext>
            </a:extLst>
          </p:cNvPr>
          <p:cNvSpPr txBox="1"/>
          <p:nvPr/>
        </p:nvSpPr>
        <p:spPr>
          <a:xfrm>
            <a:off x="993913" y="2185988"/>
            <a:ext cx="1008490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The Race Relation Act 1968 / amendment 2000</a:t>
            </a:r>
          </a:p>
          <a:p>
            <a:endParaRPr lang="en-GB" dirty="0"/>
          </a:p>
          <a:p>
            <a:pPr marL="285750" indent="-285750">
              <a:buFont typeface="Arial" panose="020B0604020202020204" pitchFamily="34" charset="0"/>
              <a:buChar char="•"/>
            </a:pPr>
            <a:r>
              <a:rPr lang="en-GB" dirty="0"/>
              <a:t>British Nationality Act of 1948</a:t>
            </a:r>
          </a:p>
          <a:p>
            <a:endParaRPr lang="en-GB" dirty="0"/>
          </a:p>
          <a:p>
            <a:pPr marL="285750" indent="-285750">
              <a:buFont typeface="Arial" panose="020B0604020202020204" pitchFamily="34" charset="0"/>
              <a:buChar char="•"/>
            </a:pPr>
            <a:r>
              <a:rPr lang="en-GB" dirty="0"/>
              <a:t>Human Rights Act 1998</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Equality Act 2010</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453D1D7B-F832-46E0-B10B-32B58857C5C1}"/>
              </a:ext>
            </a:extLst>
          </p:cNvPr>
          <p:cNvSpPr txBox="1"/>
          <p:nvPr/>
        </p:nvSpPr>
        <p:spPr>
          <a:xfrm>
            <a:off x="7659757" y="5592417"/>
            <a:ext cx="3722241" cy="646331"/>
          </a:xfrm>
          <a:prstGeom prst="rect">
            <a:avLst/>
          </a:prstGeom>
          <a:noFill/>
        </p:spPr>
        <p:txBody>
          <a:bodyPr wrap="square" rtlCol="0">
            <a:spAutoFit/>
          </a:bodyPr>
          <a:lstStyle/>
          <a:p>
            <a:r>
              <a:rPr lang="en-GB" dirty="0"/>
              <a:t>(</a:t>
            </a:r>
            <a:r>
              <a:rPr lang="en-GB" dirty="0" err="1"/>
              <a:t>Nationalarchives</a:t>
            </a:r>
            <a:r>
              <a:rPr lang="en-GB" dirty="0"/>
              <a:t>, 2019. GOV, 2019)</a:t>
            </a:r>
          </a:p>
        </p:txBody>
      </p:sp>
      <p:pic>
        <p:nvPicPr>
          <p:cNvPr id="21" name="Graphic 20" descr="Open book">
            <a:extLst>
              <a:ext uri="{FF2B5EF4-FFF2-40B4-BE49-F238E27FC236}">
                <a16:creationId xmlns:a16="http://schemas.microsoft.com/office/drawing/2014/main" id="{AE622597-51DE-47A0-9E92-08FE8E97E04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64417" y="4292680"/>
            <a:ext cx="914400" cy="914400"/>
          </a:xfrm>
          <a:prstGeom prst="rect">
            <a:avLst/>
          </a:prstGeom>
        </p:spPr>
      </p:pic>
    </p:spTree>
    <p:extLst>
      <p:ext uri="{BB962C8B-B14F-4D97-AF65-F5344CB8AC3E}">
        <p14:creationId xmlns:p14="http://schemas.microsoft.com/office/powerpoint/2010/main" val="221225754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180DE8A2-73B1-4AFE-8FB9-BE4B66F39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E5ADB140-E61F-4DA4-A342-F5EF70772D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3E213E6-B69F-43EC-9B7E-A61731B44DEC}"/>
              </a:ext>
            </a:extLst>
          </p:cNvPr>
          <p:cNvSpPr>
            <a:spLocks noGrp="1"/>
          </p:cNvSpPr>
          <p:nvPr>
            <p:ph type="title"/>
          </p:nvPr>
        </p:nvSpPr>
        <p:spPr>
          <a:xfrm>
            <a:off x="451514" y="394943"/>
            <a:ext cx="11288972" cy="816637"/>
          </a:xfrm>
          <a:effectLst/>
        </p:spPr>
        <p:txBody>
          <a:bodyPr vert="horz" lIns="91440" tIns="45720" rIns="91440" bIns="45720" rtlCol="0" anchor="b">
            <a:normAutofit/>
          </a:bodyPr>
          <a:lstStyle/>
          <a:p>
            <a:r>
              <a:rPr lang="en-US" sz="3200" b="1">
                <a:solidFill>
                  <a:srgbClr val="FFFFFF"/>
                </a:solidFill>
              </a:rPr>
              <a:t>Conclusion</a:t>
            </a:r>
          </a:p>
        </p:txBody>
      </p:sp>
      <p:pic>
        <p:nvPicPr>
          <p:cNvPr id="6" name="Graphic 5" descr="Lightbulb">
            <a:extLst>
              <a:ext uri="{FF2B5EF4-FFF2-40B4-BE49-F238E27FC236}">
                <a16:creationId xmlns:a16="http://schemas.microsoft.com/office/drawing/2014/main" id="{6CE07051-A472-4B8D-9FF3-42848C3B070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1514" y="2349499"/>
            <a:ext cx="3691864" cy="3691864"/>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56458281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76E3562-5C67-4F0D-BADE-0DCE97CA84BA}"/>
              </a:ext>
            </a:extLst>
          </p:cNvPr>
          <p:cNvSpPr>
            <a:spLocks noGrp="1"/>
          </p:cNvSpPr>
          <p:nvPr>
            <p:ph type="title"/>
          </p:nvPr>
        </p:nvSpPr>
        <p:spPr>
          <a:xfrm>
            <a:off x="810000" y="447188"/>
            <a:ext cx="10571998" cy="970450"/>
          </a:xfrm>
          <a:effectLst/>
        </p:spPr>
        <p:txBody>
          <a:bodyPr>
            <a:normAutofit/>
          </a:bodyPr>
          <a:lstStyle/>
          <a:p>
            <a:r>
              <a:rPr lang="en-GB"/>
              <a:t>Refrences </a:t>
            </a:r>
          </a:p>
        </p:txBody>
      </p:sp>
      <p:sp>
        <p:nvSpPr>
          <p:cNvPr id="4" name="TextBox 3">
            <a:extLst>
              <a:ext uri="{FF2B5EF4-FFF2-40B4-BE49-F238E27FC236}">
                <a16:creationId xmlns:a16="http://schemas.microsoft.com/office/drawing/2014/main" id="{BCF59775-59E2-437B-A41E-65A84FC3445A}"/>
              </a:ext>
            </a:extLst>
          </p:cNvPr>
          <p:cNvSpPr txBox="1"/>
          <p:nvPr/>
        </p:nvSpPr>
        <p:spPr>
          <a:xfrm>
            <a:off x="403273" y="2151290"/>
            <a:ext cx="11788727" cy="8371523"/>
          </a:xfrm>
          <a:prstGeom prst="rect">
            <a:avLst/>
          </a:prstGeom>
          <a:noFill/>
        </p:spPr>
        <p:txBody>
          <a:bodyPr wrap="square" rtlCol="0">
            <a:spAutoFit/>
          </a:bodyPr>
          <a:lstStyle/>
          <a:p>
            <a:r>
              <a:rPr lang="en-GB" sz="1400" dirty="0"/>
              <a:t>BBC Timelines. (2019). </a:t>
            </a:r>
            <a:r>
              <a:rPr lang="en-GB" sz="1400" i="1" dirty="0"/>
              <a:t>How has immigration changed Britain since WW2?</a:t>
            </a:r>
            <a:r>
              <a:rPr lang="en-GB" sz="1400" dirty="0"/>
              <a:t>. [online] Available at: </a:t>
            </a:r>
            <a:r>
              <a:rPr lang="en-GB" sz="1400" dirty="0">
                <a:hlinkClick r:id="rId2"/>
              </a:rPr>
              <a:t>https://www.bbc.com/timelines/zxm6pv4/</a:t>
            </a:r>
            <a:r>
              <a:rPr lang="en-GB" sz="1400" dirty="0"/>
              <a:t>  [Accessed 24 May 2019].</a:t>
            </a:r>
          </a:p>
          <a:p>
            <a:endParaRPr lang="en-GB" sz="1400" dirty="0"/>
          </a:p>
          <a:p>
            <a:r>
              <a:rPr lang="en-GB" sz="1400" dirty="0"/>
              <a:t>Browne, K. (2011). </a:t>
            </a:r>
            <a:r>
              <a:rPr lang="en-GB" sz="1400" i="1" dirty="0"/>
              <a:t>An introduction to sociology</a:t>
            </a:r>
            <a:r>
              <a:rPr lang="en-GB" sz="1400" dirty="0"/>
              <a:t>. Cambridge, UK: Polity Press.</a:t>
            </a:r>
          </a:p>
          <a:p>
            <a:endParaRPr lang="en-GB" sz="1400" dirty="0"/>
          </a:p>
          <a:p>
            <a:r>
              <a:rPr lang="en-GB" sz="1200" dirty="0"/>
              <a:t>Global Citizen. (2019). </a:t>
            </a:r>
            <a:r>
              <a:rPr lang="en-GB" sz="1200" i="1" dirty="0"/>
              <a:t>The 7 biggest challenges facing refugees and immigrants in the US</a:t>
            </a:r>
            <a:r>
              <a:rPr lang="en-GB" sz="1200" dirty="0"/>
              <a:t>. [online] Available at: </a:t>
            </a:r>
            <a:r>
              <a:rPr lang="en-GB" sz="1200" dirty="0">
                <a:hlinkClick r:id="rId3"/>
              </a:rPr>
              <a:t>https://www.globalcitizen.org/en/content/the-7-biggest-challenges-facing-refugees-and-immig/</a:t>
            </a:r>
            <a:r>
              <a:rPr lang="en-GB" sz="1200" dirty="0"/>
              <a:t> [Accessed 24 May 2019].</a:t>
            </a:r>
          </a:p>
          <a:p>
            <a:endParaRPr lang="en-GB" sz="1400" dirty="0"/>
          </a:p>
          <a:p>
            <a:r>
              <a:rPr lang="en-GB" sz="1400" dirty="0"/>
              <a:t>Goldin, I., Cameron, G. and </a:t>
            </a:r>
            <a:r>
              <a:rPr lang="en-GB" sz="1400" dirty="0" err="1"/>
              <a:t>Balarajan</a:t>
            </a:r>
            <a:r>
              <a:rPr lang="en-GB" sz="1400" dirty="0"/>
              <a:t>, M. (2012). </a:t>
            </a:r>
            <a:r>
              <a:rPr lang="en-GB" sz="1400" i="1" dirty="0"/>
              <a:t>Exceptional people</a:t>
            </a:r>
            <a:r>
              <a:rPr lang="en-GB" sz="1400" dirty="0"/>
              <a:t>. Princeton, N.J.: Princeton University Press.</a:t>
            </a:r>
          </a:p>
          <a:p>
            <a:endParaRPr lang="en-GB" sz="1400" dirty="0"/>
          </a:p>
          <a:p>
            <a:r>
              <a:rPr lang="en-GB" sz="1400" dirty="0"/>
              <a:t>Hing, B. (2012). </a:t>
            </a:r>
            <a:r>
              <a:rPr lang="en-GB" sz="1400" i="1" dirty="0"/>
              <a:t>Defining America</a:t>
            </a:r>
            <a:r>
              <a:rPr lang="en-GB" sz="1400" dirty="0"/>
              <a:t>. Philadelphia: Temple University Press.</a:t>
            </a:r>
          </a:p>
          <a:p>
            <a:endParaRPr lang="fr-FR" sz="1400" dirty="0"/>
          </a:p>
          <a:p>
            <a:r>
              <a:rPr lang="fr-FR" sz="1400" dirty="0" err="1"/>
              <a:t>Kaushal</a:t>
            </a:r>
            <a:r>
              <a:rPr lang="fr-FR" sz="1400" dirty="0"/>
              <a:t>, N. (2019). </a:t>
            </a:r>
            <a:r>
              <a:rPr lang="fr-FR" sz="1400" i="1" dirty="0" err="1"/>
              <a:t>Blaming</a:t>
            </a:r>
            <a:r>
              <a:rPr lang="fr-FR" sz="1400" i="1" dirty="0"/>
              <a:t> Immigrants</a:t>
            </a:r>
            <a:r>
              <a:rPr lang="fr-FR" sz="1400" dirty="0"/>
              <a:t>.</a:t>
            </a:r>
          </a:p>
          <a:p>
            <a:endParaRPr lang="fr-FR" sz="1400" dirty="0"/>
          </a:p>
          <a:p>
            <a:r>
              <a:rPr lang="en-GB" sz="1400" dirty="0"/>
              <a:t>Legislation.gov.uk. (2019). </a:t>
            </a:r>
            <a:r>
              <a:rPr lang="en-GB" sz="1400" i="1" dirty="0"/>
              <a:t>Equality Act 2010</a:t>
            </a:r>
            <a:r>
              <a:rPr lang="en-GB" sz="1400" dirty="0"/>
              <a:t>. [online] Available at: </a:t>
            </a:r>
            <a:r>
              <a:rPr lang="en-GB" sz="1400" dirty="0">
                <a:hlinkClick r:id="rId4"/>
              </a:rPr>
              <a:t>http://www.legislation.gov.uk/ukpga/2010/15/contents/</a:t>
            </a:r>
            <a:r>
              <a:rPr lang="en-GB" sz="1400" dirty="0"/>
              <a:t>  [Accessed 24 May 2019].</a:t>
            </a:r>
          </a:p>
          <a:p>
            <a:endParaRPr lang="fr-FR" sz="1400" dirty="0"/>
          </a:p>
          <a:p>
            <a:r>
              <a:rPr lang="en-GB" sz="1400" dirty="0"/>
              <a:t>Legislation.gov.uk. (2019). </a:t>
            </a:r>
            <a:r>
              <a:rPr lang="en-GB" sz="1400" i="1" dirty="0"/>
              <a:t>Human Rights Act 1998</a:t>
            </a:r>
            <a:r>
              <a:rPr lang="en-GB" sz="1400" dirty="0"/>
              <a:t>. [online] Available at: </a:t>
            </a:r>
            <a:r>
              <a:rPr lang="en-GB" sz="1400" dirty="0">
                <a:hlinkClick r:id="rId5"/>
              </a:rPr>
              <a:t>http://www.legislation.gov.uk/ukpga/1998/42/content/</a:t>
            </a:r>
            <a:r>
              <a:rPr lang="en-GB" sz="1400" dirty="0"/>
              <a:t>  [Accessed 24 May 2019].</a:t>
            </a:r>
          </a:p>
          <a:p>
            <a:endParaRPr lang="fr-FR" sz="1200" dirty="0"/>
          </a:p>
          <a:p>
            <a:endParaRPr lang="fr-FR" sz="12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84250391"/>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3ED299FC-2B33-4424-8FD0-7779B376F282}"/>
              </a:ext>
            </a:extLst>
          </p:cNvPr>
          <p:cNvSpPr txBox="1"/>
          <p:nvPr/>
        </p:nvSpPr>
        <p:spPr>
          <a:xfrm>
            <a:off x="464457" y="2329953"/>
            <a:ext cx="11263086" cy="3724096"/>
          </a:xfrm>
          <a:prstGeom prst="rect">
            <a:avLst/>
          </a:prstGeom>
          <a:noFill/>
        </p:spPr>
        <p:txBody>
          <a:bodyPr wrap="square" rtlCol="0">
            <a:spAutoFit/>
          </a:bodyPr>
          <a:lstStyle/>
          <a:p>
            <a:endParaRPr lang="en-GB" dirty="0"/>
          </a:p>
          <a:p>
            <a:r>
              <a:rPr lang="fr-FR" sz="1400" dirty="0"/>
              <a:t>Maslow, A. (1973) </a:t>
            </a:r>
            <a:r>
              <a:rPr lang="fr-FR" sz="1400" i="1" dirty="0"/>
              <a:t>The </a:t>
            </a:r>
            <a:r>
              <a:rPr lang="fr-FR" sz="1400" i="1" dirty="0" err="1"/>
              <a:t>Farther</a:t>
            </a:r>
            <a:r>
              <a:rPr lang="fr-FR" sz="1400" i="1" dirty="0"/>
              <a:t> </a:t>
            </a:r>
            <a:r>
              <a:rPr lang="fr-FR" sz="1400" i="1" dirty="0" err="1"/>
              <a:t>Reaches</a:t>
            </a:r>
            <a:r>
              <a:rPr lang="fr-FR" sz="1400" i="1" dirty="0"/>
              <a:t> of Human Nature, </a:t>
            </a:r>
            <a:r>
              <a:rPr lang="fr-FR" sz="1400" dirty="0" err="1"/>
              <a:t>Harmondsworth</a:t>
            </a:r>
            <a:r>
              <a:rPr lang="fr-FR" sz="1400" dirty="0"/>
              <a:t>, Penguin.</a:t>
            </a:r>
          </a:p>
          <a:p>
            <a:endParaRPr lang="fr-FR" sz="1400" dirty="0"/>
          </a:p>
          <a:p>
            <a:r>
              <a:rPr lang="en-GB" sz="1400" dirty="0"/>
              <a:t>Nationalarchives.gov.uk. (2019). </a:t>
            </a:r>
            <a:r>
              <a:rPr lang="en-GB" sz="1400" i="1" dirty="0"/>
              <a:t>The National Archives | Exhibitions | Citizenship | Brave new world</a:t>
            </a:r>
            <a:r>
              <a:rPr lang="en-GB" sz="1400" dirty="0"/>
              <a:t>. [online] Available at: </a:t>
            </a:r>
            <a:r>
              <a:rPr lang="en-GB" sz="1400" dirty="0">
                <a:hlinkClick r:id="rId2"/>
              </a:rPr>
              <a:t>http://www.nationalarchives.gov.uk/pathways/citizenship/brave_new_world/immigration.ht/</a:t>
            </a:r>
            <a:r>
              <a:rPr lang="en-GB" sz="1400" dirty="0"/>
              <a:t>  [Accessed 22 May 2019].</a:t>
            </a:r>
          </a:p>
          <a:p>
            <a:endParaRPr lang="en-GB" sz="1400" dirty="0"/>
          </a:p>
          <a:p>
            <a:r>
              <a:rPr lang="en-GB" sz="1400" dirty="0"/>
              <a:t>Nicolas Economou / Shutterstock.com (2016). [image] Available at: </a:t>
            </a:r>
            <a:r>
              <a:rPr lang="en-GB" sz="1400" dirty="0">
                <a:hlinkClick r:id="rId3"/>
              </a:rPr>
              <a:t>https://thefederalist.com/2016/07/08/donald-trump-was-not-wrong-about-muslim-immigration/</a:t>
            </a:r>
            <a:r>
              <a:rPr lang="en-GB" sz="1400" dirty="0"/>
              <a:t>  [Accessed 23 May 2019].</a:t>
            </a:r>
          </a:p>
          <a:p>
            <a:endParaRPr lang="en-GB" sz="1400" dirty="0"/>
          </a:p>
          <a:p>
            <a:r>
              <a:rPr lang="en-GB" sz="1400" dirty="0"/>
              <a:t>O'DOHERTY, M. (2017). </a:t>
            </a:r>
            <a:r>
              <a:rPr lang="en-GB" sz="1400" i="1" dirty="0"/>
              <a:t>Legacy of the united kingdom - a monarchy facilitating oppression and social inequality</a:t>
            </a:r>
            <a:r>
              <a:rPr lang="en-GB" sz="1400" dirty="0"/>
              <a:t>. [Place of publication not identified]: LULU COM.</a:t>
            </a:r>
          </a:p>
          <a:p>
            <a:endParaRPr lang="en-GB" sz="1400" dirty="0"/>
          </a:p>
          <a:p>
            <a:r>
              <a:rPr lang="en-GB" sz="1400" dirty="0"/>
              <a:t>Spencer Platt/Getty Images (2019). [image] Available at: </a:t>
            </a:r>
            <a:r>
              <a:rPr lang="en-GB" sz="1400" i="1" dirty="0">
                <a:hlinkClick r:id="rId4"/>
              </a:rPr>
              <a:t>https://theintercept.imgix.net/wp-uploads/sites/1/2017/04/muslim-travel-ban-1493233551.jpg?auto=compress%2Cformat&amp;q=90&amp;w=1024&amp;h=683/</a:t>
            </a:r>
            <a:r>
              <a:rPr lang="en-GB" sz="1400" i="1" dirty="0"/>
              <a:t> [Accessed 22 May 2019]</a:t>
            </a:r>
            <a:r>
              <a:rPr lang="en-GB" sz="1400" dirty="0"/>
              <a:t>.</a:t>
            </a:r>
          </a:p>
          <a:p>
            <a:endParaRPr lang="en-GB" dirty="0"/>
          </a:p>
          <a:p>
            <a:endParaRPr lang="en-GB" dirty="0"/>
          </a:p>
        </p:txBody>
      </p:sp>
    </p:spTree>
    <p:extLst>
      <p:ext uri="{BB962C8B-B14F-4D97-AF65-F5344CB8AC3E}">
        <p14:creationId xmlns:p14="http://schemas.microsoft.com/office/powerpoint/2010/main" val="55441066"/>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2</TotalTime>
  <Words>773</Words>
  <Application>Microsoft Office PowerPoint</Application>
  <PresentationFormat>Widescreen</PresentationFormat>
  <Paragraphs>164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2</vt:lpstr>
      <vt:lpstr>Quotable</vt:lpstr>
      <vt:lpstr>Immigrants and populations with diverse cultural and linguistic backgrounds: Islam and the Western World</vt:lpstr>
      <vt:lpstr>Contents </vt:lpstr>
      <vt:lpstr>What is immigration? </vt:lpstr>
      <vt:lpstr>Global Immigration</vt:lpstr>
      <vt:lpstr>Maslow’s theory  hierarchy of needs</vt:lpstr>
      <vt:lpstr>Ethnicity and Inequality </vt:lpstr>
      <vt:lpstr>What barriers are faced within UK society?</vt:lpstr>
      <vt:lpstr>Terrorism and National Security</vt:lpstr>
      <vt:lpstr>Human Rights </vt:lpstr>
      <vt:lpstr>How has immigration changed in Britain since World War 2</vt:lpstr>
      <vt:lpstr>Legislation</vt:lpstr>
      <vt:lpstr>Conclusion</vt:lpstr>
      <vt:lpstr>Refrences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Immigrants and populations with diverse cultural and linguistic backgrounds: Islam and the Western World</dc:title>
  <dc:creator>Autumn Gale</dc:creator>
  <cp:lastModifiedBy>Autumn Gale</cp:lastModifiedBy>
  <cp:revision>2</cp:revision>
  <dcterms:created xsi:type="dcterms:W3CDTF">2019-05-24T22:07:21Z</dcterms:created>
  <dcterms:modified xsi:type="dcterms:W3CDTF">2019-05-24T22:10:15Z</dcterms:modified>
</cp:coreProperties>
</file>