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851376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2332845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250527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8E96D5-94E8-4AF1-8671-FE8DDA72ED1D}"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1326295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8E96D5-94E8-4AF1-8671-FE8DDA72ED1D}"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1891923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145789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17393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4184327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8E96D5-94E8-4AF1-8671-FE8DDA72ED1D}"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2150743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8E96D5-94E8-4AF1-8671-FE8DDA72ED1D}"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1305442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6191917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77713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3284169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1750337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27198649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32802948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8E96D5-94E8-4AF1-8671-FE8DDA72ED1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5900A-9CCF-4F3A-A642-3EAC6A99159D}" type="slidenum">
              <a:rPr lang="en-GB" smtClean="0"/>
              <a:t>‹#›</a:t>
            </a:fld>
            <a:endParaRPr lang="en-GB"/>
          </a:p>
        </p:txBody>
      </p:sp>
    </p:spTree>
    <p:extLst>
      <p:ext uri="{BB962C8B-B14F-4D97-AF65-F5344CB8AC3E}">
        <p14:creationId xmlns:p14="http://schemas.microsoft.com/office/powerpoint/2010/main" val="423639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8E96D5-94E8-4AF1-8671-FE8DDA72ED1D}" type="datetimeFigureOut">
              <a:rPr lang="en-GB" smtClean="0"/>
              <a:t>13/03/2019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345900A-9CCF-4F3A-A642-3EAC6A99159D}" type="slidenum">
              <a:rPr lang="en-GB" smtClean="0"/>
              <a:t>‹#›</a:t>
            </a:fld>
            <a:endParaRPr lang="en-GB"/>
          </a:p>
        </p:txBody>
      </p:sp>
    </p:spTree>
    <p:extLst>
      <p:ext uri="{BB962C8B-B14F-4D97-AF65-F5344CB8AC3E}">
        <p14:creationId xmlns:p14="http://schemas.microsoft.com/office/powerpoint/2010/main" val="19205862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FF7E0-D700-419F-B3D0-01D03B4EC7DA}"/>
              </a:ext>
            </a:extLst>
          </p:cNvPr>
          <p:cNvSpPr>
            <a:spLocks noGrp="1"/>
          </p:cNvSpPr>
          <p:nvPr>
            <p:ph type="ctrTitle"/>
          </p:nvPr>
        </p:nvSpPr>
        <p:spPr>
          <a:xfrm>
            <a:off x="1524000" y="1374154"/>
            <a:ext cx="9144000" cy="2387600"/>
          </a:xfrm>
        </p:spPr>
        <p:txBody>
          <a:bodyPr>
            <a:normAutofit fontScale="90000"/>
          </a:bodyPr>
          <a:lstStyle/>
          <a:p>
            <a:br>
              <a:rPr lang="en-GB" u="sng" dirty="0"/>
            </a:br>
            <a:br>
              <a:rPr lang="en-GB" u="sng" dirty="0"/>
            </a:br>
            <a:br>
              <a:rPr lang="en-GB" u="sng" dirty="0"/>
            </a:br>
            <a:br>
              <a:rPr lang="en-GB" u="sng" dirty="0"/>
            </a:br>
            <a:br>
              <a:rPr lang="en-GB" u="sng" dirty="0"/>
            </a:br>
            <a:br>
              <a:rPr lang="en-GB" u="sng" dirty="0"/>
            </a:br>
            <a:br>
              <a:rPr lang="en-GB" sz="5300" u="sng" dirty="0"/>
            </a:br>
            <a:r>
              <a:rPr lang="en-GB" sz="5300" u="sng" dirty="0"/>
              <a:t>An investigation of how sustainability affects a Project managers role in the UK? </a:t>
            </a:r>
            <a:br>
              <a:rPr lang="en-GB" sz="5300" dirty="0"/>
            </a:br>
            <a:endParaRPr lang="en-GB" sz="5300" dirty="0"/>
          </a:p>
        </p:txBody>
      </p:sp>
      <p:pic>
        <p:nvPicPr>
          <p:cNvPr id="1026" name="Picture 2" descr="Image result for project managers">
            <a:extLst>
              <a:ext uri="{FF2B5EF4-FFF2-40B4-BE49-F238E27FC236}">
                <a16:creationId xmlns:a16="http://schemas.microsoft.com/office/drawing/2014/main" id="{AD3AF7B8-27E4-45C3-88B1-9EB96DCE40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674" y="3296478"/>
            <a:ext cx="9690652" cy="28127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58DFEB-461B-402A-9E20-9F47028190CF}"/>
              </a:ext>
            </a:extLst>
          </p:cNvPr>
          <p:cNvSpPr txBox="1"/>
          <p:nvPr/>
        </p:nvSpPr>
        <p:spPr>
          <a:xfrm>
            <a:off x="8454887" y="6268278"/>
            <a:ext cx="2796209" cy="369332"/>
          </a:xfrm>
          <a:prstGeom prst="rect">
            <a:avLst/>
          </a:prstGeom>
          <a:noFill/>
        </p:spPr>
        <p:txBody>
          <a:bodyPr wrap="square" rtlCol="0">
            <a:spAutoFit/>
          </a:bodyPr>
          <a:lstStyle/>
          <a:p>
            <a:r>
              <a:rPr lang="en-GB" u="sng" dirty="0"/>
              <a:t>By Mark Jones</a:t>
            </a:r>
          </a:p>
        </p:txBody>
      </p:sp>
    </p:spTree>
    <p:extLst>
      <p:ext uri="{BB962C8B-B14F-4D97-AF65-F5344CB8AC3E}">
        <p14:creationId xmlns:p14="http://schemas.microsoft.com/office/powerpoint/2010/main" val="47881654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402BB-C623-4ECE-A382-CD628C55DCD7}"/>
              </a:ext>
            </a:extLst>
          </p:cNvPr>
          <p:cNvSpPr>
            <a:spLocks noGrp="1"/>
          </p:cNvSpPr>
          <p:nvPr>
            <p:ph type="title"/>
          </p:nvPr>
        </p:nvSpPr>
        <p:spPr/>
        <p:txBody>
          <a:bodyPr/>
          <a:lstStyle/>
          <a:p>
            <a:r>
              <a:rPr lang="en-GB" u="sng" dirty="0"/>
              <a:t>Research problem </a:t>
            </a:r>
          </a:p>
        </p:txBody>
      </p:sp>
      <p:sp>
        <p:nvSpPr>
          <p:cNvPr id="3" name="Content Placeholder 2">
            <a:extLst>
              <a:ext uri="{FF2B5EF4-FFF2-40B4-BE49-F238E27FC236}">
                <a16:creationId xmlns:a16="http://schemas.microsoft.com/office/drawing/2014/main" id="{4A4151DF-30A5-4905-A268-FA5DA9CB9887}"/>
              </a:ext>
            </a:extLst>
          </p:cNvPr>
          <p:cNvSpPr>
            <a:spLocks noGrp="1"/>
          </p:cNvSpPr>
          <p:nvPr>
            <p:ph idx="1"/>
          </p:nvPr>
        </p:nvSpPr>
        <p:spPr>
          <a:xfrm>
            <a:off x="646111" y="1331259"/>
            <a:ext cx="11002550" cy="5074023"/>
          </a:xfrm>
        </p:spPr>
        <p:txBody>
          <a:bodyPr/>
          <a:lstStyle/>
          <a:p>
            <a:r>
              <a:rPr lang="en-GB" dirty="0"/>
              <a:t>Project managers have great responsibility to ensure a building is constructed correctly, every construction project has different elements and different requirements meaning there are many different aspects to a project managers role, sustainability is one of them. </a:t>
            </a:r>
          </a:p>
          <a:p>
            <a:r>
              <a:rPr lang="en-GB" dirty="0"/>
              <a:t>The demand for sustainability in construction is growing compared to recent years, The way buildings have been constructed is starting to be re-evaluated and more sustainable methods are needing to be adopted.</a:t>
            </a:r>
          </a:p>
          <a:p>
            <a:r>
              <a:rPr lang="en-GB" dirty="0"/>
              <a:t>Sustainability can account for all aspects of the construction, its the lifecycle of the project, from the design to the construction, operation, how the building is maintained, through to the renovation and demolition of the building. </a:t>
            </a:r>
          </a:p>
          <a:p>
            <a:r>
              <a:rPr lang="en-GB" dirty="0"/>
              <a:t>In recent years sustainability has become a major issue, “</a:t>
            </a:r>
            <a:r>
              <a:rPr lang="en-GB" i="1" dirty="0"/>
              <a:t>buildings accounted for about 43% of all the UK’s carbon emissions in 2009.” </a:t>
            </a:r>
            <a:r>
              <a:rPr lang="en-GB" b="1" dirty="0"/>
              <a:t>(gov.uk, 2015).</a:t>
            </a:r>
            <a:endParaRPr lang="en-GB" dirty="0"/>
          </a:p>
          <a:p>
            <a:endParaRPr lang="en-GB" dirty="0"/>
          </a:p>
        </p:txBody>
      </p:sp>
    </p:spTree>
    <p:extLst>
      <p:ext uri="{BB962C8B-B14F-4D97-AF65-F5344CB8AC3E}">
        <p14:creationId xmlns:p14="http://schemas.microsoft.com/office/powerpoint/2010/main" val="288361306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8039-BF0C-4293-B2B8-43A4AE714977}"/>
              </a:ext>
            </a:extLst>
          </p:cNvPr>
          <p:cNvSpPr>
            <a:spLocks noGrp="1"/>
          </p:cNvSpPr>
          <p:nvPr>
            <p:ph type="title"/>
          </p:nvPr>
        </p:nvSpPr>
        <p:spPr/>
        <p:txBody>
          <a:bodyPr/>
          <a:lstStyle/>
          <a:p>
            <a:r>
              <a:rPr lang="en-GB" sz="4000" u="sng" dirty="0"/>
              <a:t>How sustainable building methods have affected construction projects in the past</a:t>
            </a:r>
            <a:br>
              <a:rPr lang="en-GB" b="1" dirty="0"/>
            </a:br>
            <a:endParaRPr lang="en-GB" dirty="0"/>
          </a:p>
        </p:txBody>
      </p:sp>
      <p:sp>
        <p:nvSpPr>
          <p:cNvPr id="3" name="Content Placeholder 2">
            <a:extLst>
              <a:ext uri="{FF2B5EF4-FFF2-40B4-BE49-F238E27FC236}">
                <a16:creationId xmlns:a16="http://schemas.microsoft.com/office/drawing/2014/main" id="{55582077-8AF6-4844-B94B-BF99A5C15EE9}"/>
              </a:ext>
            </a:extLst>
          </p:cNvPr>
          <p:cNvSpPr>
            <a:spLocks noGrp="1"/>
          </p:cNvSpPr>
          <p:nvPr>
            <p:ph idx="1"/>
          </p:nvPr>
        </p:nvSpPr>
        <p:spPr>
          <a:xfrm>
            <a:off x="742122" y="2504662"/>
            <a:ext cx="10893287" cy="4015408"/>
          </a:xfrm>
        </p:spPr>
        <p:txBody>
          <a:bodyPr/>
          <a:lstStyle/>
          <a:p>
            <a:r>
              <a:rPr lang="en-GB" dirty="0"/>
              <a:t>“Almost two-thirds of businesses operating in the construction industry are now more committed to taking action on sustainability than they were 12 months ago, despite having to deal with challenges caused by a lack of funding and an unstable policy environment” (newsroom, 2018). </a:t>
            </a:r>
          </a:p>
          <a:p>
            <a:pPr marL="0" indent="0">
              <a:buNone/>
            </a:pPr>
            <a:r>
              <a:rPr lang="en-GB" sz="2400" dirty="0"/>
              <a:t>Most construction projects in the UK are using sustainable methods now despite the “lack of funding” by the government, although people realise actions must be made toward sustainable construction as news room also states that recent surveys show that more than half of construction projects are using a sustainable approach in construction.</a:t>
            </a:r>
          </a:p>
        </p:txBody>
      </p:sp>
    </p:spTree>
    <p:extLst>
      <p:ext uri="{BB962C8B-B14F-4D97-AF65-F5344CB8AC3E}">
        <p14:creationId xmlns:p14="http://schemas.microsoft.com/office/powerpoint/2010/main" val="2753951603"/>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7CBBB-8DBD-4810-9B6F-3138BBEDB87B}"/>
              </a:ext>
            </a:extLst>
          </p:cNvPr>
          <p:cNvSpPr>
            <a:spLocks noGrp="1"/>
          </p:cNvSpPr>
          <p:nvPr>
            <p:ph type="title"/>
          </p:nvPr>
        </p:nvSpPr>
        <p:spPr/>
        <p:txBody>
          <a:bodyPr/>
          <a:lstStyle/>
          <a:p>
            <a:r>
              <a:rPr lang="en-GB" u="sng" dirty="0"/>
              <a:t>Measures in place now</a:t>
            </a:r>
          </a:p>
        </p:txBody>
      </p:sp>
      <p:sp>
        <p:nvSpPr>
          <p:cNvPr id="3" name="Content Placeholder 2">
            <a:extLst>
              <a:ext uri="{FF2B5EF4-FFF2-40B4-BE49-F238E27FC236}">
                <a16:creationId xmlns:a16="http://schemas.microsoft.com/office/drawing/2014/main" id="{5D315865-6EB7-4D94-BE21-22FDFED0285E}"/>
              </a:ext>
            </a:extLst>
          </p:cNvPr>
          <p:cNvSpPr>
            <a:spLocks noGrp="1"/>
          </p:cNvSpPr>
          <p:nvPr>
            <p:ph idx="1"/>
          </p:nvPr>
        </p:nvSpPr>
        <p:spPr>
          <a:xfrm>
            <a:off x="875201" y="1469822"/>
            <a:ext cx="10243373" cy="4935460"/>
          </a:xfrm>
        </p:spPr>
        <p:txBody>
          <a:bodyPr>
            <a:normAutofit fontScale="92500"/>
          </a:bodyPr>
          <a:lstStyle/>
          <a:p>
            <a:r>
              <a:rPr lang="en-GB" sz="2400" dirty="0"/>
              <a:t>BREEAM is the way a building is measured regarding to how ‘sustainable’ it is, BREEAM will give the new or existing building a rating from ‘good’ to ‘excellent’.</a:t>
            </a:r>
          </a:p>
          <a:p>
            <a:r>
              <a:rPr lang="en-GB" sz="2400" dirty="0"/>
              <a:t>Code for Sustainable Homes is a counterpart for evaluating residential buildings. They go further than merely evaluate environmental performance, they comprehensively cover a range of issues intended to improve quality of life for all those interacting with the building.</a:t>
            </a:r>
          </a:p>
          <a:p>
            <a:r>
              <a:rPr lang="en-GB" sz="2400" dirty="0"/>
              <a:t>BIM can be a very useful for sustainability, it has devolved massively in recent years. </a:t>
            </a:r>
            <a:r>
              <a:rPr lang="en-GB" sz="2400" b="1" dirty="0"/>
              <a:t>(Building design, 2014) </a:t>
            </a:r>
            <a:r>
              <a:rPr lang="en-GB" sz="2400" dirty="0"/>
              <a:t>states it can reduce the amount of waste produced on a project, specialist programmes can be used with BIM to reduce the risk of having to re-do work as ‘conflicts’ are often highlighted, meaning plans are usually passed by the local authority and BREEAM first time.</a:t>
            </a:r>
          </a:p>
          <a:p>
            <a:endParaRPr lang="en-GB" sz="2400" b="1" dirty="0"/>
          </a:p>
        </p:txBody>
      </p:sp>
    </p:spTree>
    <p:extLst>
      <p:ext uri="{BB962C8B-B14F-4D97-AF65-F5344CB8AC3E}">
        <p14:creationId xmlns:p14="http://schemas.microsoft.com/office/powerpoint/2010/main" val="448999243"/>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77236-A91D-4C45-A6FD-7556C52E51BC}"/>
              </a:ext>
            </a:extLst>
          </p:cNvPr>
          <p:cNvSpPr>
            <a:spLocks noGrp="1"/>
          </p:cNvSpPr>
          <p:nvPr>
            <p:ph type="title"/>
          </p:nvPr>
        </p:nvSpPr>
        <p:spPr/>
        <p:txBody>
          <a:bodyPr/>
          <a:lstStyle/>
          <a:p>
            <a:r>
              <a:rPr lang="en-GB" u="sng" dirty="0"/>
              <a:t>Lifecycle of the building </a:t>
            </a:r>
          </a:p>
        </p:txBody>
      </p:sp>
      <p:sp>
        <p:nvSpPr>
          <p:cNvPr id="3" name="Content Placeholder 2">
            <a:extLst>
              <a:ext uri="{FF2B5EF4-FFF2-40B4-BE49-F238E27FC236}">
                <a16:creationId xmlns:a16="http://schemas.microsoft.com/office/drawing/2014/main" id="{93DCEE50-C22D-41D4-BC7F-A9A60DB8E0A2}"/>
              </a:ext>
            </a:extLst>
          </p:cNvPr>
          <p:cNvSpPr>
            <a:spLocks noGrp="1"/>
          </p:cNvSpPr>
          <p:nvPr>
            <p:ph idx="1"/>
          </p:nvPr>
        </p:nvSpPr>
        <p:spPr>
          <a:xfrm>
            <a:off x="742123" y="1298713"/>
            <a:ext cx="6732104" cy="5367129"/>
          </a:xfrm>
        </p:spPr>
        <p:txBody>
          <a:bodyPr>
            <a:normAutofit/>
          </a:bodyPr>
          <a:lstStyle/>
          <a:p>
            <a:r>
              <a:rPr lang="en-GB" dirty="0"/>
              <a:t>“Given the future-orientation of the concept of sustainability, a logical implication is to consider the full life-cycle of a project, from its conception to its disposal”. (Linder, 2016) </a:t>
            </a:r>
          </a:p>
          <a:p>
            <a:r>
              <a:rPr lang="en-GB" dirty="0"/>
              <a:t>Sustainability in construction needs to be considered throughout the whole project, and even when the project is complete, it needs to remain a sustainable building until it is demolished.</a:t>
            </a:r>
          </a:p>
          <a:p>
            <a:r>
              <a:rPr lang="en-GB" dirty="0"/>
              <a:t> Sustainability needs to be considered at different stages throughout the development of a project for a building to be considered as ‘sustainable’. For example, materials would be considered sustainable if they are locally sourced and especially if they are able to be re-used after their initial use in the building. </a:t>
            </a:r>
          </a:p>
        </p:txBody>
      </p:sp>
      <p:pic>
        <p:nvPicPr>
          <p:cNvPr id="2050" name="Picture 2" descr="Image result for life cycle of construction project">
            <a:extLst>
              <a:ext uri="{FF2B5EF4-FFF2-40B4-BE49-F238E27FC236}">
                <a16:creationId xmlns:a16="http://schemas.microsoft.com/office/drawing/2014/main" id="{6314C3D2-3B63-46B9-A5C7-0DC8F7FEDE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4227" y="1298713"/>
            <a:ext cx="3975650" cy="4924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799695"/>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10F64-900B-46E3-945B-C40F55EC4326}"/>
              </a:ext>
            </a:extLst>
          </p:cNvPr>
          <p:cNvSpPr>
            <a:spLocks noGrp="1"/>
          </p:cNvSpPr>
          <p:nvPr>
            <p:ph type="title"/>
          </p:nvPr>
        </p:nvSpPr>
        <p:spPr/>
        <p:txBody>
          <a:bodyPr/>
          <a:lstStyle/>
          <a:p>
            <a:r>
              <a:rPr lang="en-GB" u="sng" dirty="0"/>
              <a:t>Impacts Project managers face </a:t>
            </a:r>
          </a:p>
        </p:txBody>
      </p:sp>
      <p:sp>
        <p:nvSpPr>
          <p:cNvPr id="3" name="Content Placeholder 2">
            <a:extLst>
              <a:ext uri="{FF2B5EF4-FFF2-40B4-BE49-F238E27FC236}">
                <a16:creationId xmlns:a16="http://schemas.microsoft.com/office/drawing/2014/main" id="{6E920A98-EA6E-4E75-9B72-9C3903E88684}"/>
              </a:ext>
            </a:extLst>
          </p:cNvPr>
          <p:cNvSpPr>
            <a:spLocks noGrp="1"/>
          </p:cNvSpPr>
          <p:nvPr>
            <p:ph idx="1"/>
          </p:nvPr>
        </p:nvSpPr>
        <p:spPr>
          <a:xfrm>
            <a:off x="645130" y="1417984"/>
            <a:ext cx="10900759" cy="3101007"/>
          </a:xfrm>
        </p:spPr>
        <p:txBody>
          <a:bodyPr/>
          <a:lstStyle/>
          <a:p>
            <a:r>
              <a:rPr lang="en-GB" sz="1800" dirty="0"/>
              <a:t>. “</a:t>
            </a:r>
            <a:r>
              <a:rPr lang="en-GB" sz="1800" i="1" dirty="0"/>
              <a:t>As clients and planners are increasingly looking for ever more efficient buildings, both to construct and to operate. However, construction professionals need to ensure they find the right balance between embracing new technology and protecting themselves from unnecessary claims</a:t>
            </a:r>
            <a:r>
              <a:rPr lang="en-GB" sz="1800" dirty="0"/>
              <a:t>.” (Paterson, 2014). A Project manger will find it hard to try to incorporate the most sustainable techniques and materials with trying to produce a practical, fast and reasonably priced building. Therefore, sustainable development may be reduced on a construction because of the clients needs. </a:t>
            </a:r>
          </a:p>
          <a:p>
            <a:r>
              <a:rPr lang="en-GB" sz="1800" dirty="0"/>
              <a:t>Due to the impact that sustainability has on construction projects, legislation is put in place such as The current Climate change Act 2008 aims to ‘reduce carbon emissions by 80% from buildings by 2025’.</a:t>
            </a:r>
          </a:p>
          <a:p>
            <a:endParaRPr lang="en-GB" dirty="0"/>
          </a:p>
        </p:txBody>
      </p:sp>
      <p:pic>
        <p:nvPicPr>
          <p:cNvPr id="3074" name="Picture 2" descr="Image result for project management in construction">
            <a:extLst>
              <a:ext uri="{FF2B5EF4-FFF2-40B4-BE49-F238E27FC236}">
                <a16:creationId xmlns:a16="http://schemas.microsoft.com/office/drawing/2014/main" id="{3378E209-532D-4910-AFBE-83DF890B6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3393" y="4334527"/>
            <a:ext cx="5375076" cy="2299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98706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120</TotalTime>
  <Words>689</Words>
  <Application>Microsoft Office PowerPoint</Application>
  <PresentationFormat>Widescreen</PresentationFormat>
  <Paragraphs>21</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vt:lpstr>
      <vt:lpstr>       An investigation of how sustainability affects a Project managers role in the UK?  </vt:lpstr>
      <vt:lpstr>Research problem </vt:lpstr>
      <vt:lpstr>How sustainable building methods have affected construction projects in the past </vt:lpstr>
      <vt:lpstr>Measures in place now</vt:lpstr>
      <vt:lpstr>Lifecycle of the building </vt:lpstr>
      <vt:lpstr>Impacts Project managers face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of how sustainability affects a Project managers role in the UK?</dc:title>
  <dc:creator>Mark Jones</dc:creator>
  <cp:lastModifiedBy>Mark Jones</cp:lastModifiedBy>
  <cp:revision>11</cp:revision>
  <dcterms:created xsi:type="dcterms:W3CDTF">2019-03-13T20:45:03Z</dcterms:created>
  <dcterms:modified xsi:type="dcterms:W3CDTF">2019-03-13T22:45:36Z</dcterms:modified>
</cp:coreProperties>
</file>