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r Ahmed" userId="bad3bbdfdf5216ef" providerId="LiveId" clId="{22C634F4-7FBC-4E78-B90F-8BC30C6686C7}"/>
    <pc:docChg chg="modSld">
      <pc:chgData name="Mahir Ahmed" userId="bad3bbdfdf5216ef" providerId="LiveId" clId="{22C634F4-7FBC-4E78-B90F-8BC30C6686C7}" dt="2024-05-05T12:54:05.999" v="48" actId="20577"/>
      <pc:docMkLst>
        <pc:docMk/>
      </pc:docMkLst>
      <pc:sldChg chg="modSp mod">
        <pc:chgData name="Mahir Ahmed" userId="bad3bbdfdf5216ef" providerId="LiveId" clId="{22C634F4-7FBC-4E78-B90F-8BC30C6686C7}" dt="2024-05-05T12:54:05.999" v="48" actId="20577"/>
        <pc:sldMkLst>
          <pc:docMk/>
          <pc:sldMk cId="262788275" sldId="256"/>
        </pc:sldMkLst>
        <pc:spChg chg="mod">
          <ac:chgData name="Mahir Ahmed" userId="bad3bbdfdf5216ef" providerId="LiveId" clId="{22C634F4-7FBC-4E78-B90F-8BC30C6686C7}" dt="2024-05-05T12:54:05.999" v="48" actId="20577"/>
          <ac:spMkLst>
            <pc:docMk/>
            <pc:sldMk cId="262788275"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BF5C70D-28B2-405B-A2DC-E8834DE2906B}" type="datetimeFigureOut">
              <a:rPr lang="en-GB" smtClean="0"/>
              <a:t>05/05/2024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1544089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F5C70D-28B2-405B-A2DC-E8834DE2906B}" type="datetimeFigureOut">
              <a:rPr lang="en-GB" smtClean="0"/>
              <a:t>05/05/2024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841888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F5C70D-28B2-405B-A2DC-E8834DE2906B}" type="datetimeFigureOut">
              <a:rPr lang="en-GB" smtClean="0"/>
              <a:t>05/05/2024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536436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BF5C70D-28B2-405B-A2DC-E8834DE2906B}" type="datetimeFigureOut">
              <a:rPr lang="en-GB" smtClean="0"/>
              <a:t>05/05/2024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3217624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BF5C70D-28B2-405B-A2DC-E8834DE2906B}" type="datetimeFigureOut">
              <a:rPr lang="en-GB" smtClean="0"/>
              <a:t>05/05/2024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2141530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BF5C70D-28B2-405B-A2DC-E8834DE2906B}" type="datetimeFigureOut">
              <a:rPr lang="en-GB" smtClean="0"/>
              <a:t>05/05/2024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3143057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5C70D-28B2-405B-A2DC-E8834DE2906B}" type="datetimeFigureOut">
              <a:rPr lang="en-GB" smtClean="0"/>
              <a:t>05/05/2024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3271052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F5C70D-28B2-405B-A2DC-E8834DE2906B}" type="datetimeFigureOut">
              <a:rPr lang="en-GB" smtClean="0"/>
              <a:t>05/05/2024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3462327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F5C70D-28B2-405B-A2DC-E8834DE2906B}" type="datetimeFigureOut">
              <a:rPr lang="en-GB" smtClean="0"/>
              <a:t>05/05/2024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2498270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F5C70D-28B2-405B-A2DC-E8834DE2906B}" type="datetimeFigureOut">
              <a:rPr lang="en-GB" smtClean="0"/>
              <a:t>05/05/2024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2843670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F5C70D-28B2-405B-A2DC-E8834DE2906B}" type="datetimeFigureOut">
              <a:rPr lang="en-GB" smtClean="0"/>
              <a:t>05/05/2024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8AE79-C646-4FE4-B06F-90BD5D338CA6}" type="slidenum">
              <a:rPr lang="en-GB" smtClean="0"/>
              <a:t>‹#›</a:t>
            </a:fld>
            <a:endParaRPr lang="en-GB"/>
          </a:p>
        </p:txBody>
      </p:sp>
    </p:spTree>
    <p:extLst>
      <p:ext uri="{BB962C8B-B14F-4D97-AF65-F5344CB8AC3E}">
        <p14:creationId xmlns:p14="http://schemas.microsoft.com/office/powerpoint/2010/main" val="2577727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5C70D-28B2-405B-A2DC-E8834DE2906B}" type="datetimeFigureOut">
              <a:rPr lang="en-GB" smtClean="0"/>
              <a:t>05/05/2024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8AE79-C646-4FE4-B06F-90BD5D338CA6}" type="slidenum">
              <a:rPr lang="en-GB" smtClean="0"/>
              <a:t>‹#›</a:t>
            </a:fld>
            <a:endParaRPr lang="en-GB"/>
          </a:p>
        </p:txBody>
      </p:sp>
    </p:spTree>
    <p:extLst>
      <p:ext uri="{BB962C8B-B14F-4D97-AF65-F5344CB8AC3E}">
        <p14:creationId xmlns:p14="http://schemas.microsoft.com/office/powerpoint/2010/main" val="34762105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2.deloitte.com/us/en/pages/about-deloitte/solutions/industry-advantage-business-transformation.html?i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24549" y="1358537"/>
            <a:ext cx="3114091" cy="3100251"/>
          </a:xfrm>
          <a:prstGeom prst="rect">
            <a:avLst/>
          </a:prstGeom>
        </p:spPr>
      </p:pic>
      <p:sp>
        <p:nvSpPr>
          <p:cNvPr id="2" name="Title 1"/>
          <p:cNvSpPr>
            <a:spLocks noGrp="1"/>
          </p:cNvSpPr>
          <p:nvPr>
            <p:ph type="ctrTitle"/>
          </p:nvPr>
        </p:nvSpPr>
        <p:spPr/>
        <p:txBody>
          <a:bodyPr>
            <a:noAutofit/>
          </a:bodyPr>
          <a:lstStyle/>
          <a:p>
            <a:r>
              <a:rPr lang="en-GB" sz="3600" i="1" dirty="0">
                <a:latin typeface="Arial Black" panose="020B0A04020102020204" pitchFamily="34" charset="0"/>
              </a:rPr>
              <a:t>MICE Industry Event within the Hospitality Sector</a:t>
            </a:r>
            <a:br>
              <a:rPr lang="en-GB" sz="3600" i="1" dirty="0">
                <a:latin typeface="Arial Black" panose="020B0A04020102020204" pitchFamily="34" charset="0"/>
              </a:rPr>
            </a:br>
            <a:r>
              <a:rPr lang="en-GB" sz="3600" i="1" dirty="0">
                <a:latin typeface="Arial Black" panose="020B0A04020102020204" pitchFamily="34" charset="0"/>
              </a:rPr>
              <a:t>Event Theme: Technology and Innovation</a:t>
            </a:r>
          </a:p>
        </p:txBody>
      </p:sp>
      <p:sp>
        <p:nvSpPr>
          <p:cNvPr id="3" name="Subtitle 2"/>
          <p:cNvSpPr>
            <a:spLocks noGrp="1"/>
          </p:cNvSpPr>
          <p:nvPr>
            <p:ph type="subTitle" idx="1"/>
          </p:nvPr>
        </p:nvSpPr>
        <p:spPr/>
        <p:txBody>
          <a:bodyPr>
            <a:normAutofit lnSpcReduction="10000"/>
          </a:bodyPr>
          <a:lstStyle/>
          <a:p>
            <a:pPr algn="just"/>
            <a:r>
              <a:rPr lang="en-GB" dirty="0">
                <a:latin typeface="Arial Black" panose="020B0A04020102020204" pitchFamily="34" charset="0"/>
              </a:rPr>
              <a:t>Presented to: Jemma Smith</a:t>
            </a:r>
          </a:p>
          <a:p>
            <a:pPr algn="just"/>
            <a:r>
              <a:rPr lang="en-GB" dirty="0">
                <a:latin typeface="Arial Black" panose="020B0A04020102020204" pitchFamily="34" charset="0"/>
              </a:rPr>
              <a:t>Presented by: Ahmed Reza Helal</a:t>
            </a:r>
          </a:p>
          <a:p>
            <a:pPr algn="just"/>
            <a:r>
              <a:rPr lang="en-GB" dirty="0">
                <a:latin typeface="Arial Black" panose="020B0A04020102020204" pitchFamily="34" charset="0"/>
              </a:rPr>
              <a:t>Course code: BMIH6007</a:t>
            </a:r>
          </a:p>
          <a:p>
            <a:pPr algn="just"/>
            <a:r>
              <a:rPr lang="en-GB" dirty="0">
                <a:latin typeface="Arial Black" panose="020B0A04020102020204" pitchFamily="34" charset="0"/>
              </a:rPr>
              <a:t>Student </a:t>
            </a:r>
            <a:r>
              <a:rPr lang="en-GB">
                <a:latin typeface="Arial Black" panose="020B0A04020102020204" pitchFamily="34" charset="0"/>
              </a:rPr>
              <a:t>ID: 2021309701</a:t>
            </a:r>
            <a:endParaRPr lang="en-GB" dirty="0">
              <a:latin typeface="Arial Black" panose="020B0A04020102020204" pitchFamily="34" charset="0"/>
            </a:endParaRPr>
          </a:p>
          <a:p>
            <a:pPr algn="just"/>
            <a:endParaRPr lang="en-GB" dirty="0">
              <a:latin typeface="Arial Black" panose="020B0A04020102020204" pitchFamily="34" charset="0"/>
            </a:endParaRPr>
          </a:p>
          <a:p>
            <a:endParaRPr lang="en-GB" dirty="0"/>
          </a:p>
        </p:txBody>
      </p:sp>
    </p:spTree>
    <p:extLst>
      <p:ext uri="{BB962C8B-B14F-4D97-AF65-F5344CB8AC3E}">
        <p14:creationId xmlns:p14="http://schemas.microsoft.com/office/powerpoint/2010/main" val="262788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971" y="77742"/>
            <a:ext cx="10515600" cy="1325563"/>
          </a:xfrm>
        </p:spPr>
        <p:txBody>
          <a:bodyPr>
            <a:normAutofit/>
          </a:bodyPr>
          <a:lstStyle/>
          <a:p>
            <a:r>
              <a:rPr lang="en-GB" sz="3200" dirty="0">
                <a:latin typeface="Arial Black" panose="020B0A04020102020204" pitchFamily="34" charset="0"/>
              </a:rPr>
              <a:t>Contents</a:t>
            </a:r>
          </a:p>
        </p:txBody>
      </p:sp>
      <p:sp>
        <p:nvSpPr>
          <p:cNvPr id="3" name="Content Placeholder 2"/>
          <p:cNvSpPr>
            <a:spLocks noGrp="1"/>
          </p:cNvSpPr>
          <p:nvPr>
            <p:ph idx="1"/>
          </p:nvPr>
        </p:nvSpPr>
        <p:spPr>
          <a:xfrm>
            <a:off x="211182" y="1311819"/>
            <a:ext cx="11980818" cy="5672455"/>
          </a:xfrm>
        </p:spPr>
        <p:txBody>
          <a:bodyPr/>
          <a:lstStyle/>
          <a:p>
            <a:r>
              <a:rPr lang="en-GB" sz="2400" dirty="0">
                <a:latin typeface="Arial" panose="020B0604020202020204" pitchFamily="34" charset="0"/>
                <a:cs typeface="Arial" panose="020B0604020202020204" pitchFamily="34" charset="0"/>
              </a:rPr>
              <a:t>Introduction</a:t>
            </a:r>
          </a:p>
          <a:p>
            <a:r>
              <a:rPr lang="en-GB" sz="2400" dirty="0">
                <a:latin typeface="Arial" panose="020B0604020202020204" pitchFamily="34" charset="0"/>
                <a:cs typeface="Arial" panose="020B0604020202020204" pitchFamily="34" charset="0"/>
              </a:rPr>
              <a:t>Overview of the Event Theme</a:t>
            </a:r>
          </a:p>
          <a:p>
            <a:r>
              <a:rPr lang="en-GB" sz="2400" dirty="0">
                <a:latin typeface="Arial" panose="020B0604020202020204" pitchFamily="34" charset="0"/>
                <a:cs typeface="Arial" panose="020B0604020202020204" pitchFamily="34" charset="0"/>
              </a:rPr>
              <a:t>Aim</a:t>
            </a:r>
          </a:p>
          <a:p>
            <a:r>
              <a:rPr lang="en-US" altLang="en-US" sz="2400" dirty="0">
                <a:latin typeface="Arial" panose="020B0604020202020204" pitchFamily="34" charset="0"/>
                <a:cs typeface="Arial" panose="020B0604020202020204" pitchFamily="34" charset="0"/>
              </a:rPr>
              <a:t>Objective</a:t>
            </a:r>
          </a:p>
          <a:p>
            <a:r>
              <a:rPr lang="en-US" sz="2400" dirty="0">
                <a:latin typeface="Arial" panose="020B0604020202020204" pitchFamily="34" charset="0"/>
                <a:cs typeface="Arial" panose="020B0604020202020204" pitchFamily="34" charset="0"/>
              </a:rPr>
              <a:t>Market Factors</a:t>
            </a:r>
          </a:p>
          <a:p>
            <a:r>
              <a:rPr lang="en-GB" sz="2400" dirty="0">
                <a:latin typeface="Arial" panose="020B0604020202020204" pitchFamily="34" charset="0"/>
                <a:cs typeface="Arial" panose="020B0604020202020204" pitchFamily="34" charset="0"/>
              </a:rPr>
              <a:t>Operational Factors</a:t>
            </a:r>
          </a:p>
          <a:p>
            <a:r>
              <a:rPr lang="en-GB" sz="2400" dirty="0">
                <a:latin typeface="Arial" panose="020B0604020202020204" pitchFamily="34" charset="0"/>
                <a:cs typeface="Arial" panose="020B0604020202020204" pitchFamily="34" charset="0"/>
              </a:rPr>
              <a:t>Financial Factor</a:t>
            </a:r>
          </a:p>
          <a:p>
            <a:r>
              <a:rPr lang="en-GB" sz="2400" dirty="0">
                <a:latin typeface="Arial" panose="020B0604020202020204" pitchFamily="34" charset="0"/>
                <a:cs typeface="Arial" panose="020B0604020202020204" pitchFamily="34" charset="0"/>
              </a:rPr>
              <a:t>Income and Expenditure Table</a:t>
            </a:r>
          </a:p>
          <a:p>
            <a:r>
              <a:rPr lang="en-US" sz="2400" dirty="0">
                <a:latin typeface="Arial" panose="020B0604020202020204" pitchFamily="34" charset="0"/>
                <a:cs typeface="Arial" panose="020B0604020202020204" pitchFamily="34" charset="0"/>
              </a:rPr>
              <a:t>References</a:t>
            </a:r>
          </a:p>
          <a:p>
            <a:endParaRPr lang="en-US" dirty="0">
              <a:latin typeface="Arial Black" panose="020B0A04020102020204" pitchFamily="34" charset="0"/>
            </a:endParaRPr>
          </a:p>
          <a:p>
            <a:endParaRPr lang="en-GB" dirty="0"/>
          </a:p>
        </p:txBody>
      </p:sp>
      <p:pic>
        <p:nvPicPr>
          <p:cNvPr id="2050" name="Picture 2" descr="What is MICE? | Why KOREA? | Korea, Beyond Meetin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774" y="1041853"/>
            <a:ext cx="4982484" cy="4960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3694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6" y="194516"/>
            <a:ext cx="10515600" cy="1325563"/>
          </a:xfrm>
        </p:spPr>
        <p:txBody>
          <a:bodyPr>
            <a:normAutofit/>
          </a:bodyPr>
          <a:lstStyle/>
          <a:p>
            <a:r>
              <a:rPr lang="en-GB" sz="3200" dirty="0">
                <a:latin typeface="Arial Black" panose="020B0A04020102020204" pitchFamily="34" charset="0"/>
              </a:rPr>
              <a:t>Introduction</a:t>
            </a:r>
          </a:p>
        </p:txBody>
      </p:sp>
      <p:sp>
        <p:nvSpPr>
          <p:cNvPr id="4" name="Rectangle 1"/>
          <p:cNvSpPr>
            <a:spLocks noGrp="1" noChangeArrowheads="1"/>
          </p:cNvSpPr>
          <p:nvPr>
            <p:ph idx="1"/>
          </p:nvPr>
        </p:nvSpPr>
        <p:spPr bwMode="auto">
          <a:xfrm>
            <a:off x="315686" y="1035331"/>
            <a:ext cx="8080968" cy="216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Greetings to all. It is with great pleasure that I present to you today the strategic pre-planning and feasibility research for a Meetings, Incentives, Conferences, and Exhibitions (MICE) event that is primarily intended for the hospitality sector. Our conference is focused on "Technology and Innovation within the Hospitality Sector."</a:t>
            </a:r>
          </a:p>
        </p:txBody>
      </p:sp>
      <p:pic>
        <p:nvPicPr>
          <p:cNvPr id="1027" name="Picture 3" descr="Guide to Meetings, Incentives, Conferences, &amp; Exhibitions (MI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6654" y="389455"/>
            <a:ext cx="3334043" cy="583549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479763" y="669857"/>
            <a:ext cx="756138" cy="7309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15686" y="3338361"/>
            <a:ext cx="7487194" cy="967829"/>
          </a:xfrm>
          <a:prstGeom prst="rect">
            <a:avLst/>
          </a:prstGeom>
        </p:spPr>
        <p:txBody>
          <a:bodyPr wrap="square">
            <a:spAutoFit/>
          </a:bodyPr>
          <a:lstStyle/>
          <a:p>
            <a:pPr>
              <a:lnSpc>
                <a:spcPct val="150000"/>
              </a:lnSpc>
            </a:pPr>
            <a:r>
              <a:rPr lang="en-GB" sz="2000" dirty="0">
                <a:latin typeface="Arial Black" panose="020B0A04020102020204" pitchFamily="34" charset="0"/>
              </a:rPr>
              <a:t>Overview of the Event Theme: "Technology and Innovation within the Hospitality Sector"</a:t>
            </a:r>
          </a:p>
        </p:txBody>
      </p:sp>
      <p:sp>
        <p:nvSpPr>
          <p:cNvPr id="7" name="Rectangle 4"/>
          <p:cNvSpPr>
            <a:spLocks noChangeArrowheads="1"/>
          </p:cNvSpPr>
          <p:nvPr/>
        </p:nvSpPr>
        <p:spPr bwMode="auto">
          <a:xfrm>
            <a:off x="315686" y="4108555"/>
            <a:ext cx="8080968"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In the quickly changing hospitality sector, technological developments are having a big impact on how companies run and engage with their customers (Smith and Johnson, 2021). Technology has immensely benefitted tourism experiences, process optimization, and maintaining market competitiveness.</a:t>
            </a:r>
          </a:p>
          <a:p>
            <a:pPr lvl="0" algn="just" eaLnBrk="0" fontAlgn="base" hangingPunct="0">
              <a:lnSpc>
                <a:spcPct val="15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rPr>
              <a:t>Two instances are smartphone check-ins and concierge services driven by AI (Deloitte, 2022: </a:t>
            </a:r>
            <a:r>
              <a:rPr lang="en-GB" dirty="0">
                <a:latin typeface="Arial" panose="020B0604020202020204" pitchFamily="34" charset="0"/>
                <a:cs typeface="Arial" panose="020B0604020202020204" pitchFamily="34" charset="0"/>
              </a:rPr>
              <a:t>Evans and Rodriguez, 2023</a:t>
            </a:r>
            <a:r>
              <a:rPr lang="en-GB" dirty="0"/>
              <a:t>)</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648089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776" y="127733"/>
            <a:ext cx="11128131" cy="514106"/>
          </a:xfrm>
        </p:spPr>
        <p:txBody>
          <a:bodyPr>
            <a:normAutofit fontScale="90000"/>
          </a:bodyPr>
          <a:lstStyle/>
          <a:p>
            <a:r>
              <a:rPr lang="en-GB" sz="2400" dirty="0">
                <a:latin typeface="Arial Black" panose="020B0A04020102020204" pitchFamily="34" charset="0"/>
              </a:rPr>
              <a:t>Aim</a:t>
            </a:r>
            <a:r>
              <a:rPr lang="en-GB" sz="3200" dirty="0">
                <a:latin typeface="Arial Black" panose="020B0A04020102020204" pitchFamily="34" charset="0"/>
              </a:rPr>
              <a:t>:</a:t>
            </a:r>
          </a:p>
        </p:txBody>
      </p:sp>
      <p:sp>
        <p:nvSpPr>
          <p:cNvPr id="3" name="Content Placeholder 2"/>
          <p:cNvSpPr>
            <a:spLocks noGrp="1"/>
          </p:cNvSpPr>
          <p:nvPr>
            <p:ph idx="1"/>
          </p:nvPr>
        </p:nvSpPr>
        <p:spPr>
          <a:xfrm>
            <a:off x="178776" y="641839"/>
            <a:ext cx="8044963" cy="4351338"/>
          </a:xfrm>
        </p:spPr>
        <p:txBody>
          <a:bodyPr>
            <a:normAutofit/>
          </a:bodyPr>
          <a:lstStyle/>
          <a:p>
            <a:pPr marL="0" indent="0" algn="just">
              <a:lnSpc>
                <a:spcPct val="150000"/>
              </a:lnSpc>
              <a:buNone/>
            </a:pPr>
            <a:r>
              <a:rPr lang="en-GB" sz="1800" dirty="0">
                <a:latin typeface="Arial" panose="020B0604020202020204" pitchFamily="34" charset="0"/>
                <a:cs typeface="Arial" panose="020B0604020202020204" pitchFamily="34" charset="0"/>
              </a:rPr>
              <a:t>The aim of our event is to examine these technology advancements and how they affect the hospitality industry. We'll look at how technology is being used by hotels, eateries, and other hospitality businesses to improve operations, customise visitor experiences, and eventually increase revenue (Jones et al, 2019). Our aim in emphasising technology and innovation is to encourage experts in the field to adopt new trends and remain ahead of the curve in an increasingly digital environment.</a:t>
            </a:r>
          </a:p>
          <a:p>
            <a:pPr marL="0" indent="0" algn="just">
              <a:lnSpc>
                <a:spcPct val="150000"/>
              </a:lnSpc>
              <a:buNone/>
            </a:pPr>
            <a:endParaRPr lang="en-GB" sz="1800" dirty="0">
              <a:latin typeface="Arial" panose="020B0604020202020204" pitchFamily="34" charset="0"/>
              <a:cs typeface="Arial" panose="020B0604020202020204" pitchFamily="34" charset="0"/>
            </a:endParaRPr>
          </a:p>
        </p:txBody>
      </p:sp>
      <p:pic>
        <p:nvPicPr>
          <p:cNvPr id="2050" name="Picture 2" descr="Responsibilities of MICE Event Planner. Phuket Event Compan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9938" y="723046"/>
            <a:ext cx="3587262" cy="546319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99938" y="2074985"/>
            <a:ext cx="905608" cy="351692"/>
          </a:xfrm>
          <a:prstGeom prst="rect">
            <a:avLst/>
          </a:prstGeom>
          <a:solidFill>
            <a:schemeClr val="accent3">
              <a:lumMod val="20000"/>
              <a:lumOff val="80000"/>
            </a:schemeClr>
          </a:solidFill>
          <a:ln>
            <a:solidFill>
              <a:schemeClr val="bg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5"/>
          <p:cNvSpPr>
            <a:spLocks noChangeArrowheads="1"/>
          </p:cNvSpPr>
          <p:nvPr/>
        </p:nvSpPr>
        <p:spPr bwMode="auto">
          <a:xfrm>
            <a:off x="64477" y="3587966"/>
            <a:ext cx="8197361"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Black" panose="020B0A04020102020204" pitchFamily="34" charset="0"/>
              </a:rPr>
              <a:t>Objective:</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This presentation's main objective is to give a comprehensive overview of our feasibility research and thoughtful pre-planning for the event. We'll go over important factors like risk management, budgeting, marketing tactics, target audience identification, and venue selection. Our goal is to guarantee the event's success and sustainability while optimizing its influence</a:t>
            </a:r>
            <a:r>
              <a:rPr kumimoji="0" lang="en-US" altLang="en-US" sz="1800" b="0" i="0" u="none" strike="noStrike" cap="none" normalizeH="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on participants and stakeholders by tackling these essential components in advance.</a:t>
            </a:r>
          </a:p>
        </p:txBody>
      </p:sp>
    </p:spTree>
    <p:extLst>
      <p:ext uri="{BB962C8B-B14F-4D97-AF65-F5344CB8AC3E}">
        <p14:creationId xmlns:p14="http://schemas.microsoft.com/office/powerpoint/2010/main" val="4142271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531" y="400295"/>
            <a:ext cx="10515600" cy="408598"/>
          </a:xfrm>
        </p:spPr>
        <p:txBody>
          <a:bodyPr>
            <a:noAutofit/>
          </a:bodyPr>
          <a:lstStyle/>
          <a:p>
            <a:r>
              <a:rPr lang="en-GB" sz="2800" dirty="0">
                <a:latin typeface="Arial Black" panose="020B0A04020102020204" pitchFamily="34" charset="0"/>
              </a:rPr>
              <a:t>Market Factors</a:t>
            </a:r>
            <a:br>
              <a:rPr lang="en-GB" sz="2800" dirty="0">
                <a:latin typeface="Arial Black" panose="020B0A04020102020204" pitchFamily="34" charset="0"/>
              </a:rPr>
            </a:br>
            <a:endParaRPr lang="en-GB" sz="2800" dirty="0">
              <a:latin typeface="Arial Black" panose="020B0A04020102020204" pitchFamily="34" charset="0"/>
            </a:endParaRPr>
          </a:p>
        </p:txBody>
      </p:sp>
      <p:sp>
        <p:nvSpPr>
          <p:cNvPr id="3" name="Content Placeholder 2"/>
          <p:cNvSpPr>
            <a:spLocks noGrp="1"/>
          </p:cNvSpPr>
          <p:nvPr>
            <p:ph idx="1"/>
          </p:nvPr>
        </p:nvSpPr>
        <p:spPr>
          <a:xfrm>
            <a:off x="231531" y="676312"/>
            <a:ext cx="7910147" cy="3761218"/>
          </a:xfrm>
        </p:spPr>
        <p:txBody>
          <a:bodyPr>
            <a:noAutofit/>
          </a:bodyPr>
          <a:lstStyle/>
          <a:p>
            <a:pPr marL="0" indent="0" algn="just">
              <a:buNone/>
            </a:pPr>
            <a:r>
              <a:rPr lang="en-GB" sz="1600" dirty="0">
                <a:latin typeface="Arial Black" panose="020B0A04020102020204" pitchFamily="34" charset="0"/>
                <a:cs typeface="Arial" panose="020B0604020202020204" pitchFamily="34" charset="0"/>
              </a:rPr>
              <a:t>Target Market</a:t>
            </a:r>
          </a:p>
          <a:p>
            <a:pPr marL="0" indent="0" algn="just">
              <a:buNone/>
            </a:pPr>
            <a:r>
              <a:rPr lang="en-GB" sz="1200" dirty="0">
                <a:latin typeface="Arial" panose="020B0604020202020204" pitchFamily="34" charset="0"/>
                <a:cs typeface="Arial" panose="020B0604020202020204" pitchFamily="34" charset="0"/>
              </a:rPr>
              <a:t>The target market for a MICE industry event in the hospitality sector consists of:</a:t>
            </a:r>
          </a:p>
          <a:p>
            <a:pPr marL="0" indent="0" algn="just">
              <a:lnSpc>
                <a:spcPct val="150000"/>
              </a:lnSpc>
              <a:buNone/>
            </a:pPr>
            <a:r>
              <a:rPr lang="en-GB" sz="1200" b="1" dirty="0">
                <a:latin typeface="Arial" panose="020B0604020202020204" pitchFamily="34" charset="0"/>
                <a:cs typeface="Arial" panose="020B0604020202020204" pitchFamily="34" charset="0"/>
              </a:rPr>
              <a:t>Corporate Clients:  </a:t>
            </a:r>
            <a:r>
              <a:rPr lang="en-GB" sz="1200" dirty="0">
                <a:latin typeface="Arial" panose="020B0604020202020204" pitchFamily="34" charset="0"/>
                <a:cs typeface="Arial" panose="020B0604020202020204" pitchFamily="34" charset="0"/>
              </a:rPr>
              <a:t>Companies looking for locations and services for meetings, conferences, and trade shows.</a:t>
            </a:r>
          </a:p>
          <a:p>
            <a:pPr marL="0" indent="0" algn="just">
              <a:lnSpc>
                <a:spcPct val="150000"/>
              </a:lnSpc>
              <a:buNone/>
            </a:pPr>
            <a:r>
              <a:rPr lang="en-GB" sz="1200" b="1" dirty="0">
                <a:latin typeface="Arial" panose="020B0604020202020204" pitchFamily="34" charset="0"/>
                <a:cs typeface="Arial" panose="020B0604020202020204" pitchFamily="34" charset="0"/>
              </a:rPr>
              <a:t>Event Planners: </a:t>
            </a:r>
            <a:r>
              <a:rPr lang="en-GB" sz="1200" dirty="0">
                <a:latin typeface="Arial" panose="020B0604020202020204" pitchFamily="34" charset="0"/>
                <a:cs typeface="Arial" panose="020B0604020202020204" pitchFamily="34" charset="0"/>
              </a:rPr>
              <a:t>professionals in charge of planning events for businesses or organisations (Nguyen and Lee, 2023).</a:t>
            </a:r>
          </a:p>
          <a:p>
            <a:pPr marL="0" indent="0" algn="just">
              <a:lnSpc>
                <a:spcPct val="150000"/>
              </a:lnSpc>
              <a:buNone/>
            </a:pPr>
            <a:r>
              <a:rPr lang="en-GB" sz="1200" b="1" dirty="0">
                <a:latin typeface="Arial" panose="020B0604020202020204" pitchFamily="34" charset="0"/>
                <a:cs typeface="Arial" panose="020B0604020202020204" pitchFamily="34" charset="0"/>
              </a:rPr>
              <a:t>Technology Enthusiasts: </a:t>
            </a:r>
            <a:r>
              <a:rPr lang="en-GB" sz="1200" dirty="0">
                <a:latin typeface="Arial" panose="020B0604020202020204" pitchFamily="34" charset="0"/>
                <a:cs typeface="Arial" panose="020B0604020202020204" pitchFamily="34" charset="0"/>
              </a:rPr>
              <a:t>Technology enthusiasts are excited to learn about new innovations in technology and how they may be used in the hospitality industry (King and Wright, 2021). </a:t>
            </a:r>
          </a:p>
          <a:p>
            <a:pPr marL="0" indent="0" algn="just">
              <a:lnSpc>
                <a:spcPct val="150000"/>
              </a:lnSpc>
              <a:buNone/>
            </a:pPr>
            <a:r>
              <a:rPr lang="en-GB" sz="1200" b="1" dirty="0">
                <a:latin typeface="Arial" panose="020B0604020202020204" pitchFamily="34" charset="0"/>
                <a:cs typeface="Arial" panose="020B0604020202020204" pitchFamily="34" charset="0"/>
              </a:rPr>
              <a:t>Professionals from Related Industries:  </a:t>
            </a:r>
            <a:r>
              <a:rPr lang="en-GB" sz="1200" dirty="0">
                <a:latin typeface="Arial" panose="020B0604020202020204" pitchFamily="34" charset="0"/>
                <a:cs typeface="Arial" panose="020B0604020202020204" pitchFamily="34" charset="0"/>
              </a:rPr>
              <a:t>People working in the hospitality industry, such as caterers, hotels, audio-visual technicians, and other service providers, may fall under this category. (</a:t>
            </a:r>
            <a:r>
              <a:rPr lang="en-GB" sz="1200" dirty="0" err="1">
                <a:latin typeface="Arial" panose="020B0604020202020204" pitchFamily="34" charset="0"/>
                <a:cs typeface="Arial" panose="020B0604020202020204" pitchFamily="34" charset="0"/>
              </a:rPr>
              <a:t>Smih</a:t>
            </a:r>
            <a:r>
              <a:rPr lang="en-GB" sz="1200" dirty="0">
                <a:latin typeface="Arial" panose="020B0604020202020204" pitchFamily="34" charset="0"/>
                <a:cs typeface="Arial" panose="020B0604020202020204" pitchFamily="34" charset="0"/>
              </a:rPr>
              <a:t> and Johnson, 2021) . </a:t>
            </a:r>
          </a:p>
          <a:p>
            <a:pPr marL="0" indent="0" algn="just">
              <a:lnSpc>
                <a:spcPct val="150000"/>
              </a:lnSpc>
              <a:buNone/>
            </a:pPr>
            <a:r>
              <a:rPr lang="en-GB" sz="1200" dirty="0">
                <a:latin typeface="Arial" panose="020B0604020202020204" pitchFamily="34" charset="0"/>
                <a:cs typeface="Arial" panose="020B0604020202020204" pitchFamily="34" charset="0"/>
              </a:rPr>
              <a:t>The target market will be corporate clients, event planners, Technology enthusiasts and Professionals from related industries seeking insights and opportunities at the intersection of technology and the hospitality sector.</a:t>
            </a:r>
          </a:p>
          <a:p>
            <a:pPr marL="0" indent="0" algn="just">
              <a:lnSpc>
                <a:spcPct val="100000"/>
              </a:lnSpc>
              <a:buNone/>
            </a:pPr>
            <a:r>
              <a:rPr lang="en-GB" sz="1600" dirty="0">
                <a:latin typeface="Arial Black" panose="020B0A04020102020204" pitchFamily="34" charset="0"/>
                <a:cs typeface="Arial" panose="020B0604020202020204" pitchFamily="34" charset="0"/>
              </a:rPr>
              <a:t>Demand: </a:t>
            </a:r>
          </a:p>
          <a:p>
            <a:pPr marL="0" indent="0" algn="just">
              <a:lnSpc>
                <a:spcPct val="100000"/>
              </a:lnSpc>
              <a:buNone/>
            </a:pPr>
            <a:r>
              <a:rPr lang="en-GB" sz="1200" dirty="0">
                <a:latin typeface="Arial" panose="020B0604020202020204" pitchFamily="34" charset="0"/>
                <a:cs typeface="Arial" panose="020B0604020202020204" pitchFamily="34" charset="0"/>
              </a:rPr>
              <a:t>Several techniques can be used to evaluate the demand for MICE events in the hotel industry:</a:t>
            </a:r>
          </a:p>
          <a:p>
            <a:pPr marL="0" indent="0" algn="just">
              <a:lnSpc>
                <a:spcPct val="100000"/>
              </a:lnSpc>
              <a:buNone/>
            </a:pPr>
            <a:r>
              <a:rPr lang="en-GB" sz="1200" b="1" dirty="0">
                <a:latin typeface="Arial" panose="020B0604020202020204" pitchFamily="34" charset="0"/>
                <a:cs typeface="Arial" panose="020B0604020202020204" pitchFamily="34" charset="0"/>
              </a:rPr>
              <a:t>Surveys: </a:t>
            </a:r>
            <a:r>
              <a:rPr lang="en-GB" sz="1200" dirty="0">
                <a:latin typeface="Arial" panose="020B0604020202020204" pitchFamily="34" charset="0"/>
                <a:cs typeface="Arial" panose="020B0604020202020204" pitchFamily="34" charset="0"/>
              </a:rPr>
              <a:t>Survey professionals, corporate clients, and event planners to find out who would be interested in attending or putting on MICE events.</a:t>
            </a:r>
          </a:p>
          <a:p>
            <a:pPr marL="0" indent="0" algn="just">
              <a:lnSpc>
                <a:spcPct val="150000"/>
              </a:lnSpc>
              <a:buNone/>
            </a:pPr>
            <a:r>
              <a:rPr lang="en-GB" sz="1200" b="1" dirty="0">
                <a:latin typeface="Arial" panose="020B0604020202020204" pitchFamily="34" charset="0"/>
                <a:cs typeface="Arial" panose="020B0604020202020204" pitchFamily="34" charset="0"/>
              </a:rPr>
              <a:t>Industry studies: </a:t>
            </a:r>
            <a:r>
              <a:rPr lang="en-GB" sz="1200" dirty="0">
                <a:latin typeface="Arial" panose="020B0604020202020204" pitchFamily="34" charset="0"/>
                <a:cs typeface="Arial" panose="020B0604020202020204" pitchFamily="34" charset="0"/>
              </a:rPr>
              <a:t>Examine industry publications that monitor MICE event demand and trends in the hospitality industry. (Jones et al, 2022)</a:t>
            </a:r>
          </a:p>
          <a:p>
            <a:pPr marL="0" indent="0" algn="just">
              <a:lnSpc>
                <a:spcPct val="150000"/>
              </a:lnSpc>
              <a:buNone/>
            </a:pPr>
            <a:r>
              <a:rPr lang="en-GB" sz="1200" dirty="0">
                <a:latin typeface="Arial" panose="020B0604020202020204" pitchFamily="34" charset="0"/>
                <a:cs typeface="Arial" panose="020B0604020202020204" pitchFamily="34" charset="0"/>
              </a:rPr>
              <a:t>Events that discuss the integration of technology within the hospitality industry are in high demand due to the rapid advancement of technology and the industry's increased emphasis on efficiency and innovation.</a:t>
            </a:r>
          </a:p>
        </p:txBody>
      </p:sp>
      <p:pic>
        <p:nvPicPr>
          <p:cNvPr id="3074" name="Picture 2" descr="Understanding Target Audience to Derive The Biggest Benefi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5446" y="808893"/>
            <a:ext cx="3437794" cy="5802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537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639" y="0"/>
            <a:ext cx="11737730" cy="6374423"/>
          </a:xfrm>
        </p:spPr>
        <p:txBody>
          <a:bodyPr>
            <a:noAutofit/>
          </a:bodyPr>
          <a:lstStyle/>
          <a:p>
            <a:pPr marL="0" indent="0" algn="just">
              <a:buNone/>
            </a:pPr>
            <a:r>
              <a:rPr lang="en-GB" sz="1200" dirty="0">
                <a:latin typeface="Arial Black" panose="020B0A04020102020204" pitchFamily="34" charset="0"/>
                <a:cs typeface="Arial" panose="020B0604020202020204" pitchFamily="34" charset="0"/>
              </a:rPr>
              <a:t>Supply:</a:t>
            </a:r>
          </a:p>
          <a:p>
            <a:pPr marL="0" indent="0" algn="just">
              <a:lnSpc>
                <a:spcPct val="150000"/>
              </a:lnSpc>
              <a:buNone/>
            </a:pPr>
            <a:r>
              <a:rPr lang="en-GB" sz="1200" dirty="0">
                <a:latin typeface="Arial" panose="020B0604020202020204" pitchFamily="34" charset="0"/>
                <a:cs typeface="Arial" panose="020B0604020202020204" pitchFamily="34" charset="0"/>
              </a:rPr>
              <a:t>Even though there are conferences and events of a similar kind that focus on innovation and technology within the hospitality sector, our research indicates a need for a holistic event that covers the intersection of technology and hospitality in a comprehensive approach (Harris and Moore, 2021).</a:t>
            </a:r>
          </a:p>
          <a:p>
            <a:pPr marL="0" indent="0" algn="just">
              <a:lnSpc>
                <a:spcPct val="150000"/>
              </a:lnSpc>
              <a:buNone/>
            </a:pPr>
            <a:r>
              <a:rPr lang="en-GB" sz="1200" b="1" dirty="0">
                <a:latin typeface="Arial" panose="020B0604020202020204" pitchFamily="34" charset="0"/>
                <a:cs typeface="Arial" panose="020B0604020202020204" pitchFamily="34" charset="0"/>
              </a:rPr>
              <a:t>Competition:</a:t>
            </a:r>
          </a:p>
          <a:p>
            <a:pPr marL="0" indent="0" algn="just">
              <a:lnSpc>
                <a:spcPct val="150000"/>
              </a:lnSpc>
              <a:buNone/>
            </a:pPr>
            <a:r>
              <a:rPr lang="en-GB" sz="1200" dirty="0">
                <a:latin typeface="Arial" panose="020B0604020202020204" pitchFamily="34" charset="0"/>
                <a:cs typeface="Arial" panose="020B0604020202020204" pitchFamily="34" charset="0"/>
              </a:rPr>
              <a:t>Competitors in the market may include:</a:t>
            </a:r>
          </a:p>
          <a:p>
            <a:pPr marL="0" indent="0" algn="just">
              <a:lnSpc>
                <a:spcPct val="150000"/>
              </a:lnSpc>
              <a:buNone/>
            </a:pPr>
            <a:r>
              <a:rPr lang="en-GB" sz="1200" b="1" dirty="0">
                <a:latin typeface="Arial" panose="020B0604020202020204" pitchFamily="34" charset="0"/>
                <a:cs typeface="Arial" panose="020B0604020202020204" pitchFamily="34" charset="0"/>
              </a:rPr>
              <a:t>Other event planners: </a:t>
            </a:r>
            <a:r>
              <a:rPr lang="en-GB" sz="1200" dirty="0">
                <a:latin typeface="Arial" panose="020B0604020202020204" pitchFamily="34" charset="0"/>
                <a:cs typeface="Arial" panose="020B0604020202020204" pitchFamily="34" charset="0"/>
              </a:rPr>
              <a:t>Other companies or individuals planning comparable MICE events in the hospitality industry (Roberts, 2023. p:18).</a:t>
            </a:r>
          </a:p>
          <a:p>
            <a:pPr marL="0" indent="0" algn="just">
              <a:lnSpc>
                <a:spcPct val="150000"/>
              </a:lnSpc>
              <a:buNone/>
            </a:pPr>
            <a:r>
              <a:rPr lang="en-GB" sz="1200" b="1" dirty="0">
                <a:latin typeface="Arial" panose="020B0604020202020204" pitchFamily="34" charset="0"/>
                <a:cs typeface="Arial" panose="020B0604020202020204" pitchFamily="34" charset="0"/>
              </a:rPr>
              <a:t>Hospitality companies:  </a:t>
            </a:r>
            <a:r>
              <a:rPr lang="en-GB" sz="1200" dirty="0">
                <a:latin typeface="Arial" panose="020B0604020202020204" pitchFamily="34" charset="0"/>
                <a:cs typeface="Arial" panose="020B0604020202020204" pitchFamily="34" charset="0"/>
              </a:rPr>
              <a:t>Hotels, resorts, conference centres, and other hospitality locations either directly provide event services to customers or conduct their own MICE events.</a:t>
            </a:r>
          </a:p>
          <a:p>
            <a:pPr marL="0" indent="0" algn="just">
              <a:lnSpc>
                <a:spcPct val="150000"/>
              </a:lnSpc>
              <a:buNone/>
            </a:pPr>
            <a:r>
              <a:rPr lang="en-GB" sz="1200" b="1" dirty="0">
                <a:latin typeface="Arial" panose="020B0604020202020204" pitchFamily="34" charset="0"/>
                <a:cs typeface="Arial" panose="020B0604020202020204" pitchFamily="34" charset="0"/>
              </a:rPr>
              <a:t>Alternative events: </a:t>
            </a:r>
            <a:r>
              <a:rPr lang="en-GB" sz="1200" dirty="0">
                <a:latin typeface="Arial" panose="020B0604020202020204" pitchFamily="34" charset="0"/>
                <a:cs typeface="Arial" panose="020B0604020202020204" pitchFamily="34" charset="0"/>
              </a:rPr>
              <a:t>Think about other kinds of events, such trade exhibits, corporate retreats, or industry conferences, that compete for the interest of your target audience (Anderson and Wilson, 2021)</a:t>
            </a:r>
          </a:p>
          <a:p>
            <a:pPr marL="0" indent="0" algn="just">
              <a:lnSpc>
                <a:spcPct val="150000"/>
              </a:lnSpc>
              <a:buNone/>
            </a:pPr>
            <a:r>
              <a:rPr lang="en-GB" sz="1200" dirty="0">
                <a:latin typeface="Arial" panose="020B0604020202020204" pitchFamily="34" charset="0"/>
                <a:cs typeface="Arial" panose="020B0604020202020204" pitchFamily="34" charset="0"/>
              </a:rPr>
              <a:t>Competing MICE events, hospitality venues hosting separate events, and alternative industry conferences that divert attention and resources away from us are possible threats to our event.</a:t>
            </a:r>
          </a:p>
          <a:p>
            <a:pPr marL="0" indent="0" algn="just">
              <a:buNone/>
            </a:pPr>
            <a:r>
              <a:rPr lang="en-GB" sz="1200" b="1" dirty="0">
                <a:latin typeface="Arial Black" panose="020B0A04020102020204" pitchFamily="34" charset="0"/>
                <a:cs typeface="Arial" panose="020B0604020202020204" pitchFamily="34" charset="0"/>
              </a:rPr>
              <a:t>Operational Factors:</a:t>
            </a:r>
          </a:p>
          <a:p>
            <a:pPr marL="0" indent="0" algn="just">
              <a:lnSpc>
                <a:spcPct val="160000"/>
              </a:lnSpc>
              <a:buNone/>
            </a:pPr>
            <a:r>
              <a:rPr lang="en-GB" sz="1200" b="1" dirty="0">
                <a:latin typeface="Arial" panose="020B0604020202020204" pitchFamily="34" charset="0"/>
                <a:cs typeface="Arial" panose="020B0604020202020204" pitchFamily="34" charset="0"/>
              </a:rPr>
              <a:t>Venue Selection:</a:t>
            </a:r>
          </a:p>
          <a:p>
            <a:pPr marL="0" indent="0" algn="just">
              <a:lnSpc>
                <a:spcPct val="100000"/>
              </a:lnSpc>
              <a:buNone/>
            </a:pPr>
            <a:r>
              <a:rPr lang="en-GB" sz="1200" b="1" dirty="0">
                <a:latin typeface="Arial" panose="020B0604020202020204" pitchFamily="34" charset="0"/>
                <a:cs typeface="Arial" panose="020B0604020202020204" pitchFamily="34" charset="0"/>
              </a:rPr>
              <a:t>Suitable Venue:</a:t>
            </a:r>
          </a:p>
          <a:p>
            <a:pPr marL="0" indent="0" algn="just">
              <a:lnSpc>
                <a:spcPct val="150000"/>
              </a:lnSpc>
              <a:buNone/>
            </a:pPr>
            <a:r>
              <a:rPr lang="en-GB" sz="1200" dirty="0">
                <a:latin typeface="Arial" panose="020B0604020202020204" pitchFamily="34" charset="0"/>
                <a:cs typeface="Arial" panose="020B0604020202020204" pitchFamily="34" charset="0"/>
              </a:rPr>
              <a:t>A venue equipped with the most recent technological infrastructure required to support interactive talks and demonstrations. The event will be held in the Grand Summit Hotel, which is renowned for its cutting-edge amenities and convenient location.</a:t>
            </a:r>
          </a:p>
          <a:p>
            <a:pPr marL="0" indent="0" algn="just">
              <a:lnSpc>
                <a:spcPct val="100000"/>
              </a:lnSpc>
              <a:buNone/>
            </a:pPr>
            <a:r>
              <a:rPr lang="en-GB" sz="1200" b="1" dirty="0">
                <a:latin typeface="Arial" panose="020B0604020202020204" pitchFamily="34" charset="0"/>
                <a:cs typeface="Arial" panose="020B0604020202020204" pitchFamily="34" charset="0"/>
              </a:rPr>
              <a:t>Location Availability: </a:t>
            </a:r>
          </a:p>
          <a:p>
            <a:pPr marL="0" indent="0" algn="just">
              <a:lnSpc>
                <a:spcPct val="100000"/>
              </a:lnSpc>
              <a:buNone/>
            </a:pPr>
            <a:r>
              <a:rPr lang="en-GB" sz="1200" dirty="0">
                <a:latin typeface="Arial" panose="020B0604020202020204" pitchFamily="34" charset="0"/>
                <a:cs typeface="Arial" panose="020B0604020202020204" pitchFamily="34" charset="0"/>
              </a:rPr>
              <a:t>Verify that the location is available on the chosen day and that it can accommodate the expected number of guests. The location will be open on the selected day to accommodate our event's needs.</a:t>
            </a:r>
          </a:p>
          <a:p>
            <a:pPr marL="0" indent="0" algn="just">
              <a:lnSpc>
                <a:spcPct val="150000"/>
              </a:lnSpc>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1153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656" y="0"/>
            <a:ext cx="12011967" cy="6923314"/>
          </a:xfrm>
        </p:spPr>
        <p:txBody>
          <a:bodyPr numCol="2">
            <a:normAutofit fontScale="92500" lnSpcReduction="10000"/>
          </a:bodyPr>
          <a:lstStyle/>
          <a:p>
            <a:pPr marL="0" indent="0" algn="just">
              <a:lnSpc>
                <a:spcPct val="150000"/>
              </a:lnSpc>
              <a:buNone/>
            </a:pPr>
            <a:r>
              <a:rPr lang="en-GB" sz="1200" b="1" dirty="0">
                <a:latin typeface="Arial" panose="020B0604020202020204" pitchFamily="34" charset="0"/>
                <a:cs typeface="Arial" panose="020B0604020202020204" pitchFamily="34" charset="0"/>
              </a:rPr>
              <a:t>Technological Ability: </a:t>
            </a:r>
          </a:p>
          <a:p>
            <a:pPr marL="0" indent="0" algn="just">
              <a:lnSpc>
                <a:spcPct val="150000"/>
              </a:lnSpc>
              <a:buNone/>
            </a:pPr>
            <a:r>
              <a:rPr lang="en-GB" sz="1200" dirty="0">
                <a:latin typeface="Arial" panose="020B0604020202020204" pitchFamily="34" charset="0"/>
                <a:cs typeface="Arial" panose="020B0604020202020204" pitchFamily="34" charset="0"/>
              </a:rPr>
              <a:t>To ensure seamless operation and troubleshoot any technical concerns, event </a:t>
            </a:r>
          </a:p>
          <a:p>
            <a:pPr marL="0" indent="0" algn="just">
              <a:lnSpc>
                <a:spcPct val="150000"/>
              </a:lnSpc>
              <a:buNone/>
            </a:pPr>
            <a:r>
              <a:rPr lang="en-GB" sz="1200" dirty="0">
                <a:latin typeface="Arial" panose="020B0604020202020204" pitchFamily="34" charset="0"/>
                <a:cs typeface="Arial" panose="020B0604020202020204" pitchFamily="34" charset="0"/>
              </a:rPr>
              <a:t>workers should have a thorough understanding of technology.</a:t>
            </a:r>
          </a:p>
          <a:p>
            <a:pPr marL="0" indent="0" algn="just">
              <a:lnSpc>
                <a:spcPct val="150000"/>
              </a:lnSpc>
              <a:buNone/>
            </a:pPr>
            <a:r>
              <a:rPr lang="en-GB" sz="1200" b="1" dirty="0">
                <a:latin typeface="Arial" panose="020B0604020202020204" pitchFamily="34" charset="0"/>
                <a:cs typeface="Arial" panose="020B0604020202020204" pitchFamily="34" charset="0"/>
              </a:rPr>
              <a:t>Organising Events: </a:t>
            </a:r>
          </a:p>
          <a:p>
            <a:pPr marL="0" indent="0" algn="just">
              <a:lnSpc>
                <a:spcPct val="150000"/>
              </a:lnSpc>
              <a:buNone/>
            </a:pPr>
            <a:r>
              <a:rPr lang="en-GB" sz="1200" dirty="0">
                <a:latin typeface="Arial" panose="020B0604020202020204" pitchFamily="34" charset="0"/>
                <a:cs typeface="Arial" panose="020B0604020202020204" pitchFamily="34" charset="0"/>
              </a:rPr>
              <a:t>abilities in the design, coordination, and implementation of events, with an</a:t>
            </a:r>
          </a:p>
          <a:p>
            <a:pPr marL="0" indent="0" algn="just">
              <a:lnSpc>
                <a:spcPct val="150000"/>
              </a:lnSpc>
              <a:buNone/>
            </a:pPr>
            <a:r>
              <a:rPr lang="en-GB" sz="1200" dirty="0">
                <a:latin typeface="Arial" panose="020B0604020202020204" pitchFamily="34" charset="0"/>
                <a:cs typeface="Arial" panose="020B0604020202020204" pitchFamily="34" charset="0"/>
              </a:rPr>
              <a:t>emphasis on the seamless integration of technology.</a:t>
            </a:r>
          </a:p>
          <a:p>
            <a:pPr marL="0" indent="0" algn="just">
              <a:lnSpc>
                <a:spcPct val="150000"/>
              </a:lnSpc>
              <a:buNone/>
            </a:pPr>
            <a:r>
              <a:rPr lang="en-GB" sz="1200" b="1" dirty="0">
                <a:latin typeface="Arial" panose="020B0604020202020204" pitchFamily="34" charset="0"/>
                <a:cs typeface="Arial" panose="020B0604020202020204" pitchFamily="34" charset="0"/>
              </a:rPr>
              <a:t>Participation of Students: </a:t>
            </a:r>
          </a:p>
          <a:p>
            <a:pPr marL="0" indent="0" algn="just">
              <a:lnSpc>
                <a:spcPct val="150000"/>
              </a:lnSpc>
              <a:buNone/>
            </a:pPr>
            <a:r>
              <a:rPr lang="en-GB" sz="1200" dirty="0">
                <a:latin typeface="Arial" panose="020B0604020202020204" pitchFamily="34" charset="0"/>
                <a:cs typeface="Arial" panose="020B0604020202020204" pitchFamily="34" charset="0"/>
              </a:rPr>
              <a:t>Capacity to involve students in interactive lectures and workshops catered to </a:t>
            </a:r>
          </a:p>
          <a:p>
            <a:pPr marL="0" indent="0" algn="just">
              <a:lnSpc>
                <a:spcPct val="150000"/>
              </a:lnSpc>
              <a:buNone/>
            </a:pPr>
            <a:r>
              <a:rPr lang="en-GB" sz="1200" dirty="0">
                <a:latin typeface="Arial" panose="020B0604020202020204" pitchFamily="34" charset="0"/>
                <a:cs typeface="Arial" panose="020B0604020202020204" pitchFamily="34" charset="0"/>
              </a:rPr>
              <a:t>their learning requirements and areas of interest.</a:t>
            </a:r>
          </a:p>
          <a:p>
            <a:pPr marL="0" indent="0" algn="just">
              <a:lnSpc>
                <a:spcPct val="150000"/>
              </a:lnSpc>
              <a:buNone/>
            </a:pPr>
            <a:r>
              <a:rPr lang="en-GB" sz="1300" b="1" dirty="0">
                <a:latin typeface="Arial Black" panose="020B0A04020102020204" pitchFamily="34" charset="0"/>
                <a:cs typeface="Arial" panose="020B0604020202020204" pitchFamily="34" charset="0"/>
              </a:rPr>
              <a:t>Skills That are Required for A staff</a:t>
            </a:r>
          </a:p>
          <a:p>
            <a:pPr marL="0" indent="0" algn="just">
              <a:lnSpc>
                <a:spcPct val="150000"/>
              </a:lnSpc>
              <a:buNone/>
            </a:pPr>
            <a:r>
              <a:rPr lang="en-GB" sz="1200" b="1" dirty="0">
                <a:latin typeface="Arial" panose="020B0604020202020204" pitchFamily="34" charset="0"/>
                <a:cs typeface="Arial" panose="020B0604020202020204" pitchFamily="34" charset="0"/>
              </a:rPr>
              <a:t>Event Coordination: </a:t>
            </a:r>
            <a:r>
              <a:rPr lang="en-GB" sz="1200" dirty="0">
                <a:latin typeface="Arial" panose="020B0604020202020204" pitchFamily="34" charset="0"/>
                <a:cs typeface="Arial" panose="020B0604020202020204" pitchFamily="34" charset="0"/>
              </a:rPr>
              <a:t>Capacity to plan, arrange, and execute all aspect of the event, </a:t>
            </a:r>
          </a:p>
          <a:p>
            <a:pPr marL="0" indent="0" algn="just">
              <a:lnSpc>
                <a:spcPct val="150000"/>
              </a:lnSpc>
              <a:buNone/>
            </a:pPr>
            <a:r>
              <a:rPr lang="en-GB" sz="1200" dirty="0">
                <a:latin typeface="Arial" panose="020B0604020202020204" pitchFamily="34" charset="0"/>
                <a:cs typeface="Arial" panose="020B0604020202020204" pitchFamily="34" charset="0"/>
              </a:rPr>
              <a:t>including scheduling, logistics, and vendor management (Roberts, 2023. P.28).</a:t>
            </a:r>
          </a:p>
          <a:p>
            <a:pPr marL="0" indent="0" algn="just">
              <a:lnSpc>
                <a:spcPct val="150000"/>
              </a:lnSpc>
              <a:buNone/>
            </a:pPr>
            <a:r>
              <a:rPr lang="en-GB" sz="1200" b="1" dirty="0">
                <a:latin typeface="Arial" panose="020B0604020202020204" pitchFamily="34" charset="0"/>
                <a:cs typeface="Arial" panose="020B0604020202020204" pitchFamily="34" charset="0"/>
              </a:rPr>
              <a:t>Technology Integration:  </a:t>
            </a:r>
            <a:r>
              <a:rPr lang="en-GB" sz="1200" dirty="0">
                <a:latin typeface="Arial" panose="020B0604020202020204" pitchFamily="34" charset="0"/>
                <a:cs typeface="Arial" panose="020B0604020202020204" pitchFamily="34" charset="0"/>
              </a:rPr>
              <a:t>Ability to supervise and handle technical problems with audio-</a:t>
            </a:r>
          </a:p>
          <a:p>
            <a:pPr marL="0" indent="0" algn="just">
              <a:lnSpc>
                <a:spcPct val="150000"/>
              </a:lnSpc>
              <a:buNone/>
            </a:pPr>
            <a:r>
              <a:rPr lang="en-GB" sz="1200" dirty="0">
                <a:latin typeface="Arial" panose="020B0604020202020204" pitchFamily="34" charset="0"/>
                <a:cs typeface="Arial" panose="020B0604020202020204" pitchFamily="34" charset="0"/>
              </a:rPr>
              <a:t>visual equipment, interactive displays, and other resources in order to ensure that</a:t>
            </a:r>
          </a:p>
          <a:p>
            <a:pPr marL="0" indent="0" algn="just">
              <a:lnSpc>
                <a:spcPct val="150000"/>
              </a:lnSpc>
              <a:buNone/>
            </a:pPr>
            <a:r>
              <a:rPr lang="en-GB" sz="1200" dirty="0">
                <a:latin typeface="Arial" panose="020B0604020202020204" pitchFamily="34" charset="0"/>
                <a:cs typeface="Arial" panose="020B0604020202020204" pitchFamily="34" charset="0"/>
              </a:rPr>
              <a:t> presentations and demonstrations run well (Clark and White, 2023).</a:t>
            </a:r>
          </a:p>
          <a:p>
            <a:pPr marL="0" indent="0" algn="just">
              <a:lnSpc>
                <a:spcPct val="150000"/>
              </a:lnSpc>
              <a:buNone/>
            </a:pPr>
            <a:r>
              <a:rPr lang="en-GB" sz="1200" b="1" dirty="0">
                <a:latin typeface="Arial" panose="020B0604020202020204" pitchFamily="34" charset="0"/>
                <a:cs typeface="Arial" panose="020B0604020202020204" pitchFamily="34" charset="0"/>
              </a:rPr>
              <a:t>Customer Service: </a:t>
            </a:r>
            <a:r>
              <a:rPr lang="en-GB" sz="1200" dirty="0">
                <a:latin typeface="Arial" panose="020B0604020202020204" pitchFamily="34" charset="0"/>
                <a:cs typeface="Arial" panose="020B0604020202020204" pitchFamily="34" charset="0"/>
              </a:rPr>
              <a:t>Excellent interpersonal and communication skills recognise  </a:t>
            </a:r>
          </a:p>
          <a:p>
            <a:pPr marL="0" indent="0" algn="just">
              <a:lnSpc>
                <a:spcPct val="150000"/>
              </a:lnSpc>
              <a:buNone/>
            </a:pPr>
            <a:r>
              <a:rPr lang="en-GB" sz="1200" dirty="0">
                <a:latin typeface="Arial" panose="020B0604020202020204" pitchFamily="34" charset="0"/>
                <a:cs typeface="Arial" panose="020B0604020202020204" pitchFamily="34" charset="0"/>
              </a:rPr>
              <a:t>participant requirements, provide assistance, and ensure a positive event experience </a:t>
            </a:r>
          </a:p>
          <a:p>
            <a:pPr marL="0" indent="0" algn="just">
              <a:lnSpc>
                <a:spcPct val="150000"/>
              </a:lnSpc>
              <a:buNone/>
            </a:pPr>
            <a:r>
              <a:rPr lang="en-GB" sz="1300" dirty="0">
                <a:latin typeface="Arial" panose="020B0604020202020204" pitchFamily="34" charset="0"/>
                <a:cs typeface="Arial" panose="020B0604020202020204" pitchFamily="34" charset="0"/>
              </a:rPr>
              <a:t>(Martinez and Turner, 2022).</a:t>
            </a:r>
          </a:p>
          <a:p>
            <a:pPr marL="0" indent="0" algn="just">
              <a:lnSpc>
                <a:spcPct val="150000"/>
              </a:lnSpc>
              <a:buNone/>
            </a:pPr>
            <a:r>
              <a:rPr lang="en-GB" sz="1200" b="1" dirty="0">
                <a:latin typeface="Arial" panose="020B0604020202020204" pitchFamily="34" charset="0"/>
                <a:cs typeface="Arial" panose="020B0604020202020204" pitchFamily="34" charset="0"/>
              </a:rPr>
              <a:t>Problem-solving: </a:t>
            </a:r>
            <a:r>
              <a:rPr lang="en-GB" sz="1200" dirty="0">
                <a:latin typeface="Arial" panose="020B0604020202020204" pitchFamily="34" charset="0"/>
                <a:cs typeface="Arial" panose="020B0604020202020204" pitchFamily="34" charset="0"/>
              </a:rPr>
              <a:t>the capacity to overcome unforeseen issues or technical challenges</a:t>
            </a:r>
          </a:p>
          <a:p>
            <a:pPr marL="0" indent="0" algn="just">
              <a:lnSpc>
                <a:spcPct val="150000"/>
              </a:lnSpc>
              <a:buNone/>
            </a:pPr>
            <a:r>
              <a:rPr lang="en-GB" sz="1200" dirty="0">
                <a:latin typeface="Arial" panose="020B0604020202020204" pitchFamily="34" charset="0"/>
                <a:cs typeface="Arial" panose="020B0604020202020204" pitchFamily="34" charset="0"/>
              </a:rPr>
              <a:t> that may arise during the event with speed and creativity (</a:t>
            </a:r>
            <a:r>
              <a:rPr lang="en-GB" sz="1300" dirty="0">
                <a:latin typeface="Arial" panose="020B0604020202020204" pitchFamily="34" charset="0"/>
                <a:cs typeface="Arial" panose="020B0604020202020204" pitchFamily="34" charset="0"/>
              </a:rPr>
              <a:t>Cooper and Hill, 2023).</a:t>
            </a:r>
          </a:p>
          <a:p>
            <a:pPr marL="0" indent="0" algn="just">
              <a:lnSpc>
                <a:spcPct val="150000"/>
              </a:lnSpc>
              <a:buNone/>
            </a:pPr>
            <a:r>
              <a:rPr lang="en-GB" sz="1200" b="1" dirty="0">
                <a:latin typeface="Arial" panose="020B0604020202020204" pitchFamily="34" charset="0"/>
                <a:cs typeface="Arial" panose="020B0604020202020204" pitchFamily="34" charset="0"/>
              </a:rPr>
              <a:t>Resources Overview</a:t>
            </a:r>
          </a:p>
          <a:p>
            <a:pPr marL="0" indent="0" algn="just">
              <a:lnSpc>
                <a:spcPct val="150000"/>
              </a:lnSpc>
              <a:buNone/>
            </a:pPr>
            <a:r>
              <a:rPr lang="en-GB" sz="1200" b="1" dirty="0">
                <a:latin typeface="Arial" panose="020B0604020202020204" pitchFamily="34" charset="0"/>
                <a:cs typeface="Arial" panose="020B0604020202020204" pitchFamily="34" charset="0"/>
              </a:rPr>
              <a:t>Catering: </a:t>
            </a:r>
          </a:p>
          <a:p>
            <a:pPr marL="0" indent="0" algn="just">
              <a:lnSpc>
                <a:spcPct val="150000"/>
              </a:lnSpc>
              <a:buNone/>
            </a:pPr>
            <a:r>
              <a:rPr lang="en-GB" sz="1200" dirty="0">
                <a:latin typeface="Arial" panose="020B0604020202020204" pitchFamily="34" charset="0"/>
                <a:cs typeface="Arial" panose="020B0604020202020204" pitchFamily="34" charset="0"/>
              </a:rPr>
              <a:t>supplying meals and refreshments that are suitable for students' nutritional needs and preferences (Jones et al, 2022).</a:t>
            </a:r>
          </a:p>
          <a:p>
            <a:pPr marL="0" indent="0" algn="just">
              <a:lnSpc>
                <a:spcPct val="150000"/>
              </a:lnSpc>
              <a:buNone/>
            </a:pPr>
            <a:r>
              <a:rPr lang="en-GB" sz="1200" b="1" dirty="0">
                <a:latin typeface="Arial" panose="020B0604020202020204" pitchFamily="34" charset="0"/>
                <a:cs typeface="Arial" panose="020B0604020202020204" pitchFamily="34" charset="0"/>
              </a:rPr>
              <a:t>Lighting: </a:t>
            </a:r>
          </a:p>
          <a:p>
            <a:pPr marL="0" indent="0" algn="just">
              <a:lnSpc>
                <a:spcPct val="150000"/>
              </a:lnSpc>
              <a:buNone/>
            </a:pPr>
            <a:r>
              <a:rPr lang="en-GB" sz="1200" dirty="0">
                <a:latin typeface="Arial" panose="020B0604020202020204" pitchFamily="34" charset="0"/>
                <a:cs typeface="Arial" panose="020B0604020202020204" pitchFamily="34" charset="0"/>
              </a:rPr>
              <a:t>Making use of dynamic lighting arrangements to produce a captivating environment.</a:t>
            </a:r>
          </a:p>
          <a:p>
            <a:pPr marL="0" indent="0" algn="just">
              <a:lnSpc>
                <a:spcPct val="150000"/>
              </a:lnSpc>
              <a:buNone/>
            </a:pPr>
            <a:r>
              <a:rPr lang="en-GB" sz="1200" b="1" dirty="0">
                <a:latin typeface="Arial" panose="020B0604020202020204" pitchFamily="34" charset="0"/>
                <a:cs typeface="Arial" panose="020B0604020202020204" pitchFamily="34" charset="0"/>
              </a:rPr>
              <a:t>Parking Facilities: </a:t>
            </a:r>
          </a:p>
          <a:p>
            <a:pPr marL="0" indent="0" algn="just">
              <a:lnSpc>
                <a:spcPct val="150000"/>
              </a:lnSpc>
              <a:buNone/>
            </a:pPr>
            <a:r>
              <a:rPr lang="en-GB" sz="1200" dirty="0">
                <a:latin typeface="Arial" panose="020B0604020202020204" pitchFamily="34" charset="0"/>
                <a:cs typeface="Arial" panose="020B0604020202020204" pitchFamily="34" charset="0"/>
              </a:rPr>
              <a:t>Supplying reasonably priced and easily accessible parking for students that attend.</a:t>
            </a:r>
          </a:p>
          <a:p>
            <a:pPr marL="0" indent="0" algn="just">
              <a:lnSpc>
                <a:spcPct val="150000"/>
              </a:lnSpc>
              <a:buNone/>
            </a:pPr>
            <a:r>
              <a:rPr lang="en-GB" sz="1200" b="1" dirty="0">
                <a:latin typeface="Arial" panose="020B0604020202020204" pitchFamily="34" charset="0"/>
                <a:cs typeface="Arial" panose="020B0604020202020204" pitchFamily="34" charset="0"/>
              </a:rPr>
              <a:t>Seating Arrangements: </a:t>
            </a:r>
          </a:p>
          <a:p>
            <a:pPr marL="0" indent="0" algn="just">
              <a:lnSpc>
                <a:spcPct val="150000"/>
              </a:lnSpc>
              <a:buNone/>
            </a:pPr>
            <a:r>
              <a:rPr lang="en-GB" sz="1200" dirty="0">
                <a:latin typeface="Arial" panose="020B0604020202020204" pitchFamily="34" charset="0"/>
                <a:cs typeface="Arial" panose="020B0604020202020204" pitchFamily="34" charset="0"/>
              </a:rPr>
              <a:t>Adaptable seating arrangements to support group conversations and networking.</a:t>
            </a:r>
          </a:p>
          <a:p>
            <a:pPr marL="0" indent="0" algn="just">
              <a:lnSpc>
                <a:spcPct val="150000"/>
              </a:lnSpc>
              <a:buNone/>
            </a:pPr>
            <a:r>
              <a:rPr lang="en-GB" sz="1200" b="1" dirty="0">
                <a:latin typeface="Arial" panose="020B0604020202020204" pitchFamily="34" charset="0"/>
                <a:cs typeface="Arial" panose="020B0604020202020204" pitchFamily="34" charset="0"/>
              </a:rPr>
              <a:t>Technological Equipment: </a:t>
            </a:r>
          </a:p>
          <a:p>
            <a:pPr marL="0" indent="0" algn="just">
              <a:lnSpc>
                <a:spcPct val="150000"/>
              </a:lnSpc>
              <a:buNone/>
            </a:pPr>
            <a:r>
              <a:rPr lang="en-GB" sz="1200" dirty="0">
                <a:latin typeface="Arial" panose="020B0604020202020204" pitchFamily="34" charset="0"/>
                <a:cs typeface="Arial" panose="020B0604020202020204" pitchFamily="34" charset="0"/>
              </a:rPr>
              <a:t>Availability of contemporary audio-visual equipment, interactive displays, and projectors for lectures and practical demonstrations (Roberts, 2023. p:29).</a:t>
            </a:r>
          </a:p>
          <a:p>
            <a:pPr marL="0" indent="0" algn="just">
              <a:lnSpc>
                <a:spcPct val="150000"/>
              </a:lnSpc>
              <a:buNone/>
            </a:pPr>
            <a:r>
              <a:rPr lang="en-GB" sz="1400" b="1" dirty="0">
                <a:latin typeface="Arial Black" panose="020B0A04020102020204" pitchFamily="34" charset="0"/>
                <a:cs typeface="Arial" panose="020B0604020202020204" pitchFamily="34" charset="0"/>
              </a:rPr>
              <a:t>Financial Factor: </a:t>
            </a:r>
          </a:p>
          <a:p>
            <a:pPr marL="0" indent="0" algn="just">
              <a:lnSpc>
                <a:spcPct val="150000"/>
              </a:lnSpc>
              <a:buNone/>
            </a:pPr>
            <a:r>
              <a:rPr lang="en-GB" sz="1200" dirty="0">
                <a:latin typeface="Arial" panose="020B0604020202020204" pitchFamily="34" charset="0"/>
                <a:cs typeface="Arial" panose="020B0604020202020204" pitchFamily="34" charset="0"/>
              </a:rPr>
              <a:t>Let us examine the financial aspects of the MICE (Meetings, Incentives, Conferences, and Exhibitions) sector event that is centred around the topic of "Technology and Innovation within the Hospitality Sector." In addition to considering the feasibility study, I'll provide a breakdown of costs, an income and expenditure table, funding sources, and revenue production techniques.</a:t>
            </a:r>
          </a:p>
        </p:txBody>
      </p:sp>
    </p:spTree>
    <p:extLst>
      <p:ext uri="{BB962C8B-B14F-4D97-AF65-F5344CB8AC3E}">
        <p14:creationId xmlns:p14="http://schemas.microsoft.com/office/powerpoint/2010/main" val="2986765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758962001"/>
              </p:ext>
            </p:extLst>
          </p:nvPr>
        </p:nvGraphicFramePr>
        <p:xfrm>
          <a:off x="43440" y="252896"/>
          <a:ext cx="12041188" cy="3931920"/>
        </p:xfrm>
        <a:graphic>
          <a:graphicData uri="http://schemas.openxmlformats.org/drawingml/2006/table">
            <a:tbl>
              <a:tblPr firstRow="1" bandRow="1">
                <a:tableStyleId>{5C22544A-7EE6-4342-B048-85BDC9FD1C3A}</a:tableStyleId>
              </a:tblPr>
              <a:tblGrid>
                <a:gridCol w="5988911">
                  <a:extLst>
                    <a:ext uri="{9D8B030D-6E8A-4147-A177-3AD203B41FA5}">
                      <a16:colId xmlns:a16="http://schemas.microsoft.com/office/drawing/2014/main" val="1845054696"/>
                    </a:ext>
                  </a:extLst>
                </a:gridCol>
                <a:gridCol w="6052277">
                  <a:extLst>
                    <a:ext uri="{9D8B030D-6E8A-4147-A177-3AD203B41FA5}">
                      <a16:colId xmlns:a16="http://schemas.microsoft.com/office/drawing/2014/main" val="3731508731"/>
                    </a:ext>
                  </a:extLst>
                </a:gridCol>
              </a:tblGrid>
              <a:tr h="265313">
                <a:tc>
                  <a:txBody>
                    <a:bodyPr/>
                    <a:lstStyle/>
                    <a:p>
                      <a:pPr algn="ctr" fontAlgn="b"/>
                      <a:r>
                        <a:rPr lang="en-GB" b="1" dirty="0">
                          <a:effectLst/>
                          <a:latin typeface="Arial" panose="020B0604020202020204" pitchFamily="34" charset="0"/>
                          <a:cs typeface="Arial" panose="020B0604020202020204" pitchFamily="34" charset="0"/>
                        </a:rPr>
                        <a:t>Category</a:t>
                      </a:r>
                    </a:p>
                  </a:txBody>
                  <a:tcPr anchor="b"/>
                </a:tc>
                <a:tc>
                  <a:txBody>
                    <a:bodyPr/>
                    <a:lstStyle/>
                    <a:p>
                      <a:pPr algn="ctr" fontAlgn="b"/>
                      <a:r>
                        <a:rPr lang="en-GB" sz="1800" b="1" i="0" kern="1200" dirty="0">
                          <a:solidFill>
                            <a:schemeClr val="lt1"/>
                          </a:solidFill>
                          <a:effectLst/>
                          <a:latin typeface="Arial" panose="020B0604020202020204" pitchFamily="34" charset="0"/>
                          <a:ea typeface="+mn-ea"/>
                          <a:cs typeface="Arial" panose="020B0604020202020204" pitchFamily="34" charset="0"/>
                        </a:rPr>
                        <a:t>Cost (GBP)</a:t>
                      </a:r>
                      <a:endParaRPr lang="en-GB" b="1" dirty="0">
                        <a:effectLst/>
                        <a:latin typeface="Arial" panose="020B0604020202020204" pitchFamily="34" charset="0"/>
                        <a:cs typeface="Arial" panose="020B0604020202020204" pitchFamily="34" charset="0"/>
                      </a:endParaRPr>
                    </a:p>
                  </a:txBody>
                  <a:tcPr anchor="b"/>
                </a:tc>
                <a:extLst>
                  <a:ext uri="{0D108BD9-81ED-4DB2-BD59-A6C34878D82A}">
                    <a16:rowId xmlns:a16="http://schemas.microsoft.com/office/drawing/2014/main" val="2948226911"/>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Venue Rental</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10,000</a:t>
                      </a:r>
                    </a:p>
                  </a:txBody>
                  <a:tcPr anchor="ctr"/>
                </a:tc>
                <a:extLst>
                  <a:ext uri="{0D108BD9-81ED-4DB2-BD59-A6C34878D82A}">
                    <a16:rowId xmlns:a16="http://schemas.microsoft.com/office/drawing/2014/main" val="3672385275"/>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Catering</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8,000</a:t>
                      </a:r>
                    </a:p>
                  </a:txBody>
                  <a:tcPr anchor="ctr"/>
                </a:tc>
                <a:extLst>
                  <a:ext uri="{0D108BD9-81ED-4DB2-BD59-A6C34878D82A}">
                    <a16:rowId xmlns:a16="http://schemas.microsoft.com/office/drawing/2014/main" val="2867115862"/>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Technological Equipment</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5,000</a:t>
                      </a:r>
                    </a:p>
                  </a:txBody>
                  <a:tcPr anchor="ctr"/>
                </a:tc>
                <a:extLst>
                  <a:ext uri="{0D108BD9-81ED-4DB2-BD59-A6C34878D82A}">
                    <a16:rowId xmlns:a16="http://schemas.microsoft.com/office/drawing/2014/main" val="2373450103"/>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Marketing</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3,000</a:t>
                      </a:r>
                    </a:p>
                  </a:txBody>
                  <a:tcPr anchor="ctr"/>
                </a:tc>
                <a:extLst>
                  <a:ext uri="{0D108BD9-81ED-4DB2-BD59-A6C34878D82A}">
                    <a16:rowId xmlns:a16="http://schemas.microsoft.com/office/drawing/2014/main" val="2388107461"/>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Speaker Fees</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4,000</a:t>
                      </a:r>
                    </a:p>
                  </a:txBody>
                  <a:tcPr anchor="ctr"/>
                </a:tc>
                <a:extLst>
                  <a:ext uri="{0D108BD9-81ED-4DB2-BD59-A6C34878D82A}">
                    <a16:rowId xmlns:a16="http://schemas.microsoft.com/office/drawing/2014/main" val="583829579"/>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Staffing</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6,000</a:t>
                      </a:r>
                    </a:p>
                  </a:txBody>
                  <a:tcPr anchor="ctr"/>
                </a:tc>
                <a:extLst>
                  <a:ext uri="{0D108BD9-81ED-4DB2-BD59-A6C34878D82A}">
                    <a16:rowId xmlns:a16="http://schemas.microsoft.com/office/drawing/2014/main" val="3263336456"/>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Transportation</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2,000</a:t>
                      </a:r>
                    </a:p>
                  </a:txBody>
                  <a:tcPr anchor="ctr"/>
                </a:tc>
                <a:extLst>
                  <a:ext uri="{0D108BD9-81ED-4DB2-BD59-A6C34878D82A}">
                    <a16:rowId xmlns:a16="http://schemas.microsoft.com/office/drawing/2014/main" val="4231524999"/>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Miscellaneous</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2,000</a:t>
                      </a:r>
                    </a:p>
                  </a:txBody>
                  <a:tcPr anchor="ctr"/>
                </a:tc>
                <a:extLst>
                  <a:ext uri="{0D108BD9-81ED-4DB2-BD59-A6C34878D82A}">
                    <a16:rowId xmlns:a16="http://schemas.microsoft.com/office/drawing/2014/main" val="2813591987"/>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Total Expenses</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40,000</a:t>
                      </a:r>
                    </a:p>
                  </a:txBody>
                  <a:tcPr anchor="ctr"/>
                </a:tc>
                <a:extLst>
                  <a:ext uri="{0D108BD9-81ED-4DB2-BD59-A6C34878D82A}">
                    <a16:rowId xmlns:a16="http://schemas.microsoft.com/office/drawing/2014/main" val="919642358"/>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Sponsorship Revenue</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20,000</a:t>
                      </a:r>
                    </a:p>
                  </a:txBody>
                  <a:tcPr anchor="ctr"/>
                </a:tc>
                <a:extLst>
                  <a:ext uri="{0D108BD9-81ED-4DB2-BD59-A6C34878D82A}">
                    <a16:rowId xmlns:a16="http://schemas.microsoft.com/office/drawing/2014/main" val="1867285501"/>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Registration Fees</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25,000</a:t>
                      </a:r>
                    </a:p>
                  </a:txBody>
                  <a:tcPr anchor="ctr"/>
                </a:tc>
                <a:extLst>
                  <a:ext uri="{0D108BD9-81ED-4DB2-BD59-A6C34878D82A}">
                    <a16:rowId xmlns:a16="http://schemas.microsoft.com/office/drawing/2014/main" val="2915201497"/>
                  </a:ext>
                </a:extLst>
              </a:tr>
              <a:tr h="243143">
                <a:tc>
                  <a:txBody>
                    <a:bodyPr/>
                    <a:lstStyle/>
                    <a:p>
                      <a:pPr algn="ctr" fontAlgn="base"/>
                      <a:r>
                        <a:rPr lang="en-GB" sz="1200" b="0">
                          <a:effectLst/>
                          <a:latin typeface="Arial" panose="020B0604020202020204" pitchFamily="34" charset="0"/>
                          <a:cs typeface="Arial" panose="020B0604020202020204" pitchFamily="34" charset="0"/>
                        </a:rPr>
                        <a:t>Total Income</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45,000</a:t>
                      </a:r>
                    </a:p>
                  </a:txBody>
                  <a:tcPr anchor="ctr"/>
                </a:tc>
                <a:extLst>
                  <a:ext uri="{0D108BD9-81ED-4DB2-BD59-A6C34878D82A}">
                    <a16:rowId xmlns:a16="http://schemas.microsoft.com/office/drawing/2014/main" val="2896582291"/>
                  </a:ext>
                </a:extLst>
              </a:tr>
              <a:tr h="243143">
                <a:tc>
                  <a:txBody>
                    <a:bodyPr/>
                    <a:lstStyle/>
                    <a:p>
                      <a:pPr algn="ctr" fontAlgn="base"/>
                      <a:r>
                        <a:rPr lang="en-GB" sz="1200" b="0" dirty="0">
                          <a:effectLst/>
                          <a:latin typeface="Arial" panose="020B0604020202020204" pitchFamily="34" charset="0"/>
                          <a:cs typeface="Arial" panose="020B0604020202020204" pitchFamily="34" charset="0"/>
                        </a:rPr>
                        <a:t>Net Profit</a:t>
                      </a:r>
                    </a:p>
                  </a:txBody>
                  <a:tcPr anchor="ctr"/>
                </a:tc>
                <a:tc>
                  <a:txBody>
                    <a:bodyPr/>
                    <a:lstStyle/>
                    <a:p>
                      <a:pPr algn="ctr" fontAlgn="base"/>
                      <a:r>
                        <a:rPr lang="en-GB" sz="1200" b="0" i="0" kern="1200" dirty="0">
                          <a:solidFill>
                            <a:schemeClr val="dk1"/>
                          </a:solidFill>
                          <a:effectLst/>
                          <a:latin typeface="Arial" panose="020B0604020202020204" pitchFamily="34" charset="0"/>
                          <a:ea typeface="+mn-ea"/>
                          <a:cs typeface="Arial" panose="020B0604020202020204" pitchFamily="34" charset="0"/>
                        </a:rPr>
                        <a:t>£</a:t>
                      </a:r>
                      <a:r>
                        <a:rPr lang="en-GB" sz="1200" b="0" dirty="0">
                          <a:effectLst/>
                          <a:latin typeface="Arial" panose="020B0604020202020204" pitchFamily="34" charset="0"/>
                          <a:cs typeface="Arial" panose="020B0604020202020204" pitchFamily="34" charset="0"/>
                        </a:rPr>
                        <a:t>5,000</a:t>
                      </a:r>
                    </a:p>
                  </a:txBody>
                  <a:tcPr anchor="ctr"/>
                </a:tc>
                <a:extLst>
                  <a:ext uri="{0D108BD9-81ED-4DB2-BD59-A6C34878D82A}">
                    <a16:rowId xmlns:a16="http://schemas.microsoft.com/office/drawing/2014/main" val="3517957790"/>
                  </a:ext>
                </a:extLst>
              </a:tr>
            </a:tbl>
          </a:graphicData>
        </a:graphic>
      </p:graphicFrame>
      <p:sp>
        <p:nvSpPr>
          <p:cNvPr id="7" name="Rectangle 6"/>
          <p:cNvSpPr/>
          <p:nvPr/>
        </p:nvSpPr>
        <p:spPr>
          <a:xfrm>
            <a:off x="4282544" y="-51872"/>
            <a:ext cx="3603551" cy="338554"/>
          </a:xfrm>
          <a:prstGeom prst="rect">
            <a:avLst/>
          </a:prstGeom>
        </p:spPr>
        <p:txBody>
          <a:bodyPr wrap="none">
            <a:spAutoFit/>
          </a:bodyPr>
          <a:lstStyle/>
          <a:p>
            <a:pPr algn="ctr"/>
            <a:r>
              <a:rPr lang="en-GB" sz="1600" dirty="0">
                <a:latin typeface="Arial Black" panose="020B0A04020102020204" pitchFamily="34" charset="0"/>
                <a:cs typeface="Arial" panose="020B0604020202020204" pitchFamily="34" charset="0"/>
              </a:rPr>
              <a:t>Income and Expenditure Table</a:t>
            </a:r>
            <a:endParaRPr lang="en-GB" sz="1600" dirty="0">
              <a:latin typeface="Arial Black" panose="020B0A04020102020204" pitchFamily="34" charset="0"/>
            </a:endParaRPr>
          </a:p>
        </p:txBody>
      </p:sp>
      <p:sp>
        <p:nvSpPr>
          <p:cNvPr id="8" name="Rectangle 7"/>
          <p:cNvSpPr/>
          <p:nvPr/>
        </p:nvSpPr>
        <p:spPr>
          <a:xfrm>
            <a:off x="43439" y="4775296"/>
            <a:ext cx="12279086" cy="369332"/>
          </a:xfrm>
          <a:prstGeom prst="rect">
            <a:avLst/>
          </a:prstGeom>
        </p:spPr>
        <p:txBody>
          <a:bodyPr wrap="square">
            <a:spAutoFit/>
          </a:bodyPr>
          <a:lstStyle/>
          <a:p>
            <a:r>
              <a:rPr lang="en-GB" sz="1400" b="1" dirty="0">
                <a:latin typeface="Arial" panose="020B0604020202020204" pitchFamily="34" charset="0"/>
                <a:cs typeface="Arial" panose="020B0604020202020204" pitchFamily="34" charset="0"/>
              </a:rPr>
              <a:t>Venue Rental</a:t>
            </a:r>
            <a:r>
              <a:rPr lang="en-GB" b="1" dirty="0"/>
              <a:t>: </a:t>
            </a:r>
          </a:p>
        </p:txBody>
      </p:sp>
      <p:sp>
        <p:nvSpPr>
          <p:cNvPr id="9" name="Rectangle 8"/>
          <p:cNvSpPr/>
          <p:nvPr/>
        </p:nvSpPr>
        <p:spPr>
          <a:xfrm>
            <a:off x="43439" y="5213646"/>
            <a:ext cx="970137"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Catering:</a:t>
            </a:r>
          </a:p>
        </p:txBody>
      </p:sp>
      <p:sp>
        <p:nvSpPr>
          <p:cNvPr id="11" name="Rectangle 10"/>
          <p:cNvSpPr/>
          <p:nvPr/>
        </p:nvSpPr>
        <p:spPr>
          <a:xfrm>
            <a:off x="1332410" y="4855360"/>
            <a:ext cx="10537372" cy="461665"/>
          </a:xfrm>
          <a:prstGeom prst="rect">
            <a:avLst/>
          </a:prstGeom>
        </p:spPr>
        <p:txBody>
          <a:bodyPr wrap="square">
            <a:spAutoFit/>
          </a:bodyPr>
          <a:lstStyle/>
          <a:p>
            <a:pPr algn="just"/>
            <a:r>
              <a:rPr lang="en-GB" sz="1200" dirty="0">
                <a:latin typeface="Arial" panose="020B0604020202020204" pitchFamily="34" charset="0"/>
                <a:cs typeface="Arial" panose="020B0604020202020204" pitchFamily="34" charset="0"/>
              </a:rPr>
              <a:t>locating a suitable location, such as a hotel ballroom or conference centre, that can hold the anticipated number of guests in comfort. (Martinez and Turner, 2022)</a:t>
            </a:r>
          </a:p>
        </p:txBody>
      </p:sp>
      <p:sp>
        <p:nvSpPr>
          <p:cNvPr id="12" name="Rectangle 11"/>
          <p:cNvSpPr/>
          <p:nvPr/>
        </p:nvSpPr>
        <p:spPr>
          <a:xfrm>
            <a:off x="1288866" y="5163360"/>
            <a:ext cx="11164389" cy="369332"/>
          </a:xfrm>
          <a:prstGeom prst="rect">
            <a:avLst/>
          </a:prstGeom>
        </p:spPr>
        <p:txBody>
          <a:bodyPr wrap="square">
            <a:spAutoFit/>
          </a:bodyPr>
          <a:lstStyle/>
          <a:p>
            <a:r>
              <a:rPr lang="en-GB" dirty="0"/>
              <a:t> </a:t>
            </a:r>
            <a:r>
              <a:rPr lang="en-GB" sz="1200" dirty="0">
                <a:latin typeface="Arial" panose="020B0604020202020204" pitchFamily="34" charset="0"/>
                <a:cs typeface="Arial" panose="020B0604020202020204" pitchFamily="34" charset="0"/>
              </a:rPr>
              <a:t>Supplying lunches and drinks with options that satisfy the dietary requirements and preferences of the pupils (Jones et al, 2022).</a:t>
            </a:r>
          </a:p>
        </p:txBody>
      </p:sp>
      <p:sp>
        <p:nvSpPr>
          <p:cNvPr id="13" name="Rectangle 12"/>
          <p:cNvSpPr/>
          <p:nvPr/>
        </p:nvSpPr>
        <p:spPr>
          <a:xfrm>
            <a:off x="0" y="-633650"/>
            <a:ext cx="12192000" cy="584775"/>
          </a:xfrm>
          <a:prstGeom prst="rect">
            <a:avLst/>
          </a:prstGeom>
        </p:spPr>
        <p:txBody>
          <a:bodyPr wrap="square">
            <a:spAutoFit/>
          </a:bodyPr>
          <a:lstStyle/>
          <a:p>
            <a:endParaRPr lang="en-GB" dirty="0"/>
          </a:p>
          <a:p>
            <a:endParaRPr lang="en-GB" sz="1400" dirty="0"/>
          </a:p>
        </p:txBody>
      </p:sp>
      <p:sp>
        <p:nvSpPr>
          <p:cNvPr id="14" name="Rectangle 13"/>
          <p:cNvSpPr/>
          <p:nvPr/>
        </p:nvSpPr>
        <p:spPr>
          <a:xfrm>
            <a:off x="2764" y="5551424"/>
            <a:ext cx="12104914" cy="1985159"/>
          </a:xfrm>
          <a:prstGeom prst="rect">
            <a:avLst/>
          </a:prstGeom>
        </p:spPr>
        <p:txBody>
          <a:bodyPr wrap="square">
            <a:spAutoFit/>
          </a:bodyPr>
          <a:lstStyle/>
          <a:p>
            <a:pPr algn="just">
              <a:lnSpc>
                <a:spcPct val="150000"/>
              </a:lnSpc>
            </a:pPr>
            <a:r>
              <a:rPr lang="en-GB" sz="1400" b="1" dirty="0">
                <a:latin typeface="Arial" panose="020B0604020202020204" pitchFamily="34" charset="0"/>
                <a:cs typeface="Arial" panose="020B0604020202020204" pitchFamily="34" charset="0"/>
              </a:rPr>
              <a:t>Technological Equipment: </a:t>
            </a:r>
            <a:r>
              <a:rPr lang="en-GB" sz="1200" dirty="0">
                <a:latin typeface="Arial" panose="020B0604020202020204" pitchFamily="34" charset="0"/>
                <a:cs typeface="Arial" panose="020B0604020202020204" pitchFamily="34" charset="0"/>
              </a:rPr>
              <a:t>obtaining projectors, interactive displays, and modern audio-visual equipment for classes and hands-on practice. (Harris and Moore, 2021).</a:t>
            </a:r>
          </a:p>
          <a:p>
            <a:pPr algn="just">
              <a:lnSpc>
                <a:spcPct val="150000"/>
              </a:lnSpc>
            </a:pPr>
            <a:r>
              <a:rPr lang="en-GB" sz="1400" b="1" dirty="0">
                <a:latin typeface="Arial" panose="020B0604020202020204" pitchFamily="34" charset="0"/>
                <a:cs typeface="Arial" panose="020B0604020202020204" pitchFamily="34" charset="0"/>
              </a:rPr>
              <a:t>Marketing: </a:t>
            </a:r>
            <a:r>
              <a:rPr lang="en-GB" sz="1200" dirty="0">
                <a:latin typeface="Arial" panose="020B0604020202020204" pitchFamily="34" charset="0"/>
                <a:cs typeface="Arial" panose="020B0604020202020204" pitchFamily="34" charset="0"/>
              </a:rPr>
              <a:t>Putting money aside for marketing initiatives including print ads, web campaigns, and social media advertising in order to draw attendees.</a:t>
            </a:r>
          </a:p>
          <a:p>
            <a:pPr algn="just">
              <a:lnSpc>
                <a:spcPct val="150000"/>
              </a:lnSpc>
            </a:pPr>
            <a:r>
              <a:rPr lang="en-GB" sz="1400" b="1" dirty="0">
                <a:latin typeface="Arial" panose="020B0604020202020204" pitchFamily="34" charset="0"/>
                <a:cs typeface="Arial" panose="020B0604020202020204" pitchFamily="34" charset="0"/>
              </a:rPr>
              <a:t>Speaker's Fees: </a:t>
            </a:r>
            <a:r>
              <a:rPr lang="en-GB" sz="1200" dirty="0">
                <a:latin typeface="Arial" panose="020B0604020202020204" pitchFamily="34" charset="0"/>
                <a:cs typeface="Arial" panose="020B0604020202020204" pitchFamily="34" charset="0"/>
              </a:rPr>
              <a:t>Setting aside money for panellists' and keynote speakers' honoraria or travel costs.</a:t>
            </a:r>
          </a:p>
          <a:p>
            <a:pPr algn="just">
              <a:lnSpc>
                <a:spcPct val="150000"/>
              </a:lnSpc>
            </a:pPr>
            <a:r>
              <a:rPr lang="en-GB" sz="1400" b="1" dirty="0">
                <a:latin typeface="Arial" panose="020B0604020202020204" pitchFamily="34" charset="0"/>
                <a:cs typeface="Arial" panose="020B0604020202020204" pitchFamily="34" charset="0"/>
              </a:rPr>
              <a:t>Employees: </a:t>
            </a:r>
            <a:r>
              <a:rPr lang="en-GB" sz="1200" dirty="0">
                <a:latin typeface="Arial" panose="020B0604020202020204" pitchFamily="34" charset="0"/>
                <a:cs typeface="Arial" panose="020B0604020202020204" pitchFamily="34" charset="0"/>
              </a:rPr>
              <a:t>Paying for the services of coordinators, on-site workers, technical support staff, and event planners (Roberts, 2023).</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p:txBody>
      </p:sp>
      <p:sp>
        <p:nvSpPr>
          <p:cNvPr id="2" name="Rectangle 1"/>
          <p:cNvSpPr/>
          <p:nvPr/>
        </p:nvSpPr>
        <p:spPr>
          <a:xfrm>
            <a:off x="43439" y="4184816"/>
            <a:ext cx="12081760" cy="612155"/>
          </a:xfrm>
          <a:prstGeom prst="rect">
            <a:avLst/>
          </a:prstGeom>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An estimated breakdown of the event's expenses and revenue in GBP is given here. For precise budgeting and financial management, currency exchange rates must be taken into account when organising events with foreign expenses or income. </a:t>
            </a:r>
          </a:p>
        </p:txBody>
      </p:sp>
    </p:spTree>
    <p:extLst>
      <p:ext uri="{BB962C8B-B14F-4D97-AF65-F5344CB8AC3E}">
        <p14:creationId xmlns:p14="http://schemas.microsoft.com/office/powerpoint/2010/main" val="44981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0" y="104503"/>
            <a:ext cx="11948160" cy="6679474"/>
          </a:xfrm>
        </p:spPr>
        <p:txBody>
          <a:bodyPr>
            <a:normAutofit lnSpcReduction="10000"/>
          </a:bodyPr>
          <a:lstStyle/>
          <a:p>
            <a:pPr marL="0" indent="0" algn="just">
              <a:lnSpc>
                <a:spcPct val="150000"/>
              </a:lnSpc>
              <a:buNone/>
            </a:pPr>
            <a:r>
              <a:rPr lang="en-GB" sz="1400" b="1" dirty="0">
                <a:latin typeface="Arial" panose="020B0604020202020204" pitchFamily="34" charset="0"/>
                <a:cs typeface="Arial" panose="020B0604020202020204" pitchFamily="34" charset="0"/>
              </a:rPr>
              <a:t>Transport:</a:t>
            </a:r>
            <a:r>
              <a:rPr lang="en-GB" sz="1400" dirty="0">
                <a:latin typeface="Arial" panose="020B0604020202020204" pitchFamily="34" charset="0"/>
                <a:cs typeface="Arial" panose="020B0604020202020204" pitchFamily="34" charset="0"/>
              </a:rPr>
              <a:t> Putting money aside for parking lots or shuttle services, among other forms of transportation.</a:t>
            </a:r>
          </a:p>
          <a:p>
            <a:pPr marL="0" indent="0" algn="just">
              <a:lnSpc>
                <a:spcPct val="150000"/>
              </a:lnSpc>
              <a:buNone/>
            </a:pPr>
            <a:r>
              <a:rPr lang="en-GB" sz="1400" b="1" dirty="0">
                <a:latin typeface="Arial" panose="020B0604020202020204" pitchFamily="34" charset="0"/>
                <a:cs typeface="Arial" panose="020B0604020202020204" pitchFamily="34" charset="0"/>
              </a:rPr>
              <a:t>Miscellaneous: </a:t>
            </a:r>
            <a:r>
              <a:rPr lang="en-GB" sz="1400" dirty="0">
                <a:latin typeface="Arial" panose="020B0604020202020204" pitchFamily="34" charset="0"/>
                <a:cs typeface="Arial" panose="020B0604020202020204" pitchFamily="34" charset="0"/>
              </a:rPr>
              <a:t>Setting aside money for unanticipated costs or emergencies (john, 2022).</a:t>
            </a:r>
          </a:p>
          <a:p>
            <a:pPr marL="0" indent="0" algn="just">
              <a:lnSpc>
                <a:spcPct val="150000"/>
              </a:lnSpc>
              <a:buNone/>
            </a:pPr>
            <a:r>
              <a:rPr lang="en-GB" sz="1400" b="1" dirty="0">
                <a:latin typeface="Arial Black" panose="020B0A04020102020204" pitchFamily="34" charset="0"/>
                <a:cs typeface="Arial" panose="020B0604020202020204" pitchFamily="34" charset="0"/>
              </a:rPr>
              <a:t>Funding Sources</a:t>
            </a:r>
          </a:p>
          <a:p>
            <a:pPr marL="0" indent="0" algn="just">
              <a:lnSpc>
                <a:spcPct val="150000"/>
              </a:lnSpc>
              <a:buNone/>
            </a:pPr>
            <a:r>
              <a:rPr lang="en-GB" sz="1400" b="1" dirty="0">
                <a:latin typeface="Arial" panose="020B0604020202020204" pitchFamily="34" charset="0"/>
                <a:cs typeface="Arial" panose="020B0604020202020204" pitchFamily="34" charset="0"/>
              </a:rPr>
              <a:t>Sponsorship</a:t>
            </a:r>
            <a:r>
              <a:rPr lang="en-GB" sz="1400" dirty="0">
                <a:latin typeface="Arial" panose="020B0604020202020204" pitchFamily="34" charset="0"/>
                <a:cs typeface="Arial" panose="020B0604020202020204" pitchFamily="34" charset="0"/>
              </a:rPr>
              <a:t>: Form partnerships with IT companies, hospitality brands, and other relevant industry players to sponsor the event. Offer sponsorship packages that cover items such as brand placement, speaking engagements, and exhibition space.</a:t>
            </a:r>
          </a:p>
          <a:p>
            <a:pPr marL="0" indent="0" algn="just">
              <a:lnSpc>
                <a:spcPct val="150000"/>
              </a:lnSpc>
              <a:buNone/>
            </a:pPr>
            <a:r>
              <a:rPr lang="en-GB" sz="1400" b="1" dirty="0">
                <a:latin typeface="Arial" panose="020B0604020202020204" pitchFamily="34" charset="0"/>
                <a:cs typeface="Arial" panose="020B0604020202020204" pitchFamily="34" charset="0"/>
              </a:rPr>
              <a:t>Registration Fees: </a:t>
            </a:r>
            <a:r>
              <a:rPr lang="en-GB" sz="1400" dirty="0">
                <a:latin typeface="Arial" panose="020B0604020202020204" pitchFamily="34" charset="0"/>
                <a:cs typeface="Arial" panose="020B0604020202020204" pitchFamily="34" charset="0"/>
              </a:rPr>
              <a:t>Charging a registration fee to participants in order to recoup event expenses and make money.</a:t>
            </a:r>
          </a:p>
          <a:p>
            <a:pPr marL="0" indent="0" algn="just">
              <a:lnSpc>
                <a:spcPct val="150000"/>
              </a:lnSpc>
              <a:buNone/>
            </a:pPr>
            <a:r>
              <a:rPr lang="en-GB" sz="1400" dirty="0">
                <a:latin typeface="Arial" panose="020B0604020202020204" pitchFamily="34" charset="0"/>
                <a:cs typeface="Arial" panose="020B0604020202020204" pitchFamily="34" charset="0"/>
              </a:rPr>
              <a:t>The funding will be coming from the sponsorship and the registration fee.</a:t>
            </a:r>
          </a:p>
          <a:p>
            <a:pPr marL="0" indent="0" algn="just">
              <a:lnSpc>
                <a:spcPct val="150000"/>
              </a:lnSpc>
              <a:buNone/>
            </a:pPr>
            <a:r>
              <a:rPr lang="en-GB" sz="1400" dirty="0">
                <a:latin typeface="Arial Black" panose="020B0A04020102020204" pitchFamily="34" charset="0"/>
                <a:cs typeface="Arial" panose="020B0604020202020204" pitchFamily="34" charset="0"/>
              </a:rPr>
              <a:t>Revenue Generation</a:t>
            </a:r>
          </a:p>
          <a:p>
            <a:pPr marL="0" indent="0" algn="just">
              <a:lnSpc>
                <a:spcPct val="150000"/>
              </a:lnSpc>
              <a:buNone/>
            </a:pPr>
            <a:r>
              <a:rPr lang="en-GB" sz="1300" dirty="0">
                <a:latin typeface="Arial" panose="020B0604020202020204" pitchFamily="34" charset="0"/>
                <a:cs typeface="Arial" panose="020B0604020202020204" pitchFamily="34" charset="0"/>
              </a:rPr>
              <a:t>Through the following ways to generate a revenue:</a:t>
            </a:r>
          </a:p>
          <a:p>
            <a:pPr marL="0" indent="0" algn="just">
              <a:lnSpc>
                <a:spcPct val="150000"/>
              </a:lnSpc>
              <a:buNone/>
            </a:pPr>
            <a:r>
              <a:rPr lang="en-GB" sz="1400" b="1" dirty="0">
                <a:latin typeface="Arial" panose="020B0604020202020204" pitchFamily="34" charset="0"/>
                <a:cs typeface="Arial" panose="020B0604020202020204" pitchFamily="34" charset="0"/>
              </a:rPr>
              <a:t>Sponsorship Packages: </a:t>
            </a:r>
            <a:r>
              <a:rPr lang="en-GB" sz="1400" dirty="0">
                <a:latin typeface="Arial" panose="020B0604020202020204" pitchFamily="34" charset="0"/>
                <a:cs typeface="Arial" panose="020B0604020202020204" pitchFamily="34" charset="0"/>
              </a:rPr>
              <a:t>Providing sponsors with perks and visibility at different levels through tiered sponsorship packages.</a:t>
            </a:r>
          </a:p>
          <a:p>
            <a:pPr marL="0" indent="0" algn="just">
              <a:lnSpc>
                <a:spcPct val="150000"/>
              </a:lnSpc>
              <a:buNone/>
            </a:pPr>
            <a:r>
              <a:rPr lang="en-GB" sz="1400" b="1" dirty="0">
                <a:latin typeface="Arial" panose="020B0604020202020204" pitchFamily="34" charset="0"/>
                <a:cs typeface="Arial" panose="020B0604020202020204" pitchFamily="34" charset="0"/>
              </a:rPr>
              <a:t>Early Bird Registration: </a:t>
            </a:r>
            <a:r>
              <a:rPr lang="en-GB" sz="1400" dirty="0">
                <a:latin typeface="Arial" panose="020B0604020202020204" pitchFamily="34" charset="0"/>
                <a:cs typeface="Arial" panose="020B0604020202020204" pitchFamily="34" charset="0"/>
              </a:rPr>
              <a:t>To encourage prompt sign-ups, provide lower pricing as an incentive for early registration (Harris and Moore, 2021).</a:t>
            </a:r>
          </a:p>
          <a:p>
            <a:pPr marL="0" indent="0" algn="just">
              <a:lnSpc>
                <a:spcPct val="150000"/>
              </a:lnSpc>
              <a:buNone/>
            </a:pPr>
            <a:r>
              <a:rPr lang="en-GB" sz="1400" b="1" dirty="0">
                <a:latin typeface="Arial" panose="020B0604020202020204" pitchFamily="34" charset="0"/>
                <a:cs typeface="Arial" panose="020B0604020202020204" pitchFamily="34" charset="0"/>
              </a:rPr>
              <a:t>Exhibition Booths: </a:t>
            </a:r>
            <a:r>
              <a:rPr lang="en-GB" sz="1400" dirty="0">
                <a:latin typeface="Arial" panose="020B0604020202020204" pitchFamily="34" charset="0"/>
                <a:cs typeface="Arial" panose="020B0604020202020204" pitchFamily="34" charset="0"/>
              </a:rPr>
              <a:t>Charging exhibitors for the use of space to display goods and services associated with innovation and technology in the hospitality industry (Brown, 2020).</a:t>
            </a:r>
          </a:p>
          <a:p>
            <a:pPr marL="0" indent="0" algn="just">
              <a:lnSpc>
                <a:spcPct val="150000"/>
              </a:lnSpc>
              <a:buNone/>
            </a:pPr>
            <a:r>
              <a:rPr lang="en-GB" sz="1400" b="1" dirty="0">
                <a:latin typeface="Arial" panose="020B0604020202020204" pitchFamily="34" charset="0"/>
                <a:cs typeface="Arial" panose="020B0604020202020204" pitchFamily="34" charset="0"/>
              </a:rPr>
              <a:t>Workshop Fees: </a:t>
            </a:r>
            <a:r>
              <a:rPr lang="en-GB" sz="1400" dirty="0">
                <a:latin typeface="Arial" panose="020B0604020202020204" pitchFamily="34" charset="0"/>
                <a:cs typeface="Arial" panose="020B0604020202020204" pitchFamily="34" charset="0"/>
              </a:rPr>
              <a:t>Charging an extra amount for optional seminars or training sessions.</a:t>
            </a:r>
          </a:p>
          <a:p>
            <a:pPr marL="0" indent="0" algn="just">
              <a:lnSpc>
                <a:spcPct val="150000"/>
              </a:lnSpc>
              <a:buNone/>
            </a:pPr>
            <a:r>
              <a:rPr lang="en-GB" sz="1400" dirty="0">
                <a:latin typeface="Arial" panose="020B0604020202020204" pitchFamily="34" charset="0"/>
                <a:cs typeface="Arial" panose="020B0604020202020204" pitchFamily="34" charset="0"/>
              </a:rPr>
              <a:t>The event should be profitable if there is strict cost management and a variety of revenue streams are utilised. This plan ensures financial sustainability while providing value to participants and stakeholders.</a:t>
            </a:r>
          </a:p>
        </p:txBody>
      </p:sp>
    </p:spTree>
    <p:extLst>
      <p:ext uri="{BB962C8B-B14F-4D97-AF65-F5344CB8AC3E}">
        <p14:creationId xmlns:p14="http://schemas.microsoft.com/office/powerpoint/2010/main" val="2478042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39" y="225789"/>
            <a:ext cx="11773989" cy="566692"/>
          </a:xfrm>
        </p:spPr>
        <p:txBody>
          <a:bodyPr>
            <a:normAutofit/>
          </a:bodyPr>
          <a:lstStyle/>
          <a:p>
            <a:r>
              <a:rPr lang="en-GB" sz="2000" dirty="0">
                <a:latin typeface="Arial Black" panose="020B0A04020102020204" pitchFamily="34" charset="0"/>
              </a:rPr>
              <a:t>References</a:t>
            </a:r>
          </a:p>
        </p:txBody>
      </p:sp>
      <p:sp>
        <p:nvSpPr>
          <p:cNvPr id="3" name="Content Placeholder 2"/>
          <p:cNvSpPr>
            <a:spLocks noGrp="1"/>
          </p:cNvSpPr>
          <p:nvPr>
            <p:ph idx="1"/>
          </p:nvPr>
        </p:nvSpPr>
        <p:spPr>
          <a:xfrm>
            <a:off x="167639" y="696685"/>
            <a:ext cx="11789229" cy="6061166"/>
          </a:xfrm>
        </p:spPr>
        <p:txBody>
          <a:bodyPr>
            <a:noAutofit/>
          </a:bodyPr>
          <a:lstStyle/>
          <a:p>
            <a:pPr algn="just">
              <a:lnSpc>
                <a:spcPct val="150000"/>
              </a:lnSpc>
            </a:pPr>
            <a:r>
              <a:rPr lang="en-GB" sz="800" dirty="0">
                <a:latin typeface="Arial" panose="020B0604020202020204" pitchFamily="34" charset="0"/>
                <a:cs typeface="Arial" panose="020B0604020202020204" pitchFamily="34" charset="0"/>
              </a:rPr>
              <a:t>Anderson, R., and Wilson, T. (2021). </a:t>
            </a:r>
            <a:r>
              <a:rPr lang="en-GB" sz="800" i="1" dirty="0">
                <a:latin typeface="Arial" panose="020B0604020202020204" pitchFamily="34" charset="0"/>
                <a:cs typeface="Arial" panose="020B0604020202020204" pitchFamily="34" charset="0"/>
              </a:rPr>
              <a:t>"The Impact of Mobile Applications on Hotel Operations: A Case Study of Leading Hotel Chains." </a:t>
            </a:r>
            <a:r>
              <a:rPr lang="en-GB" sz="800" dirty="0">
                <a:latin typeface="Arial" panose="020B0604020202020204" pitchFamily="34" charset="0"/>
                <a:cs typeface="Arial" panose="020B0604020202020204" pitchFamily="34" charset="0"/>
              </a:rPr>
              <a:t>International Journal of Contemporary Hospitality Management, 38(2), pp. 178-192.</a:t>
            </a:r>
          </a:p>
          <a:p>
            <a:pPr algn="just">
              <a:lnSpc>
                <a:spcPct val="150000"/>
              </a:lnSpc>
            </a:pPr>
            <a:r>
              <a:rPr lang="en-GB" sz="800" dirty="0">
                <a:latin typeface="Arial" panose="020B0604020202020204" pitchFamily="34" charset="0"/>
                <a:cs typeface="Arial" panose="020B0604020202020204" pitchFamily="34" charset="0"/>
              </a:rPr>
              <a:t>Clark, H., and White, P. (2023). </a:t>
            </a:r>
            <a:r>
              <a:rPr lang="en-GB" sz="800" i="1" dirty="0">
                <a:latin typeface="Arial" panose="020B0604020202020204" pitchFamily="34" charset="0"/>
                <a:cs typeface="Arial" panose="020B0604020202020204" pitchFamily="34" charset="0"/>
              </a:rPr>
              <a:t>"Virtual Reality Applications in Hotel Marketing: Enhancing Customer Engagement and Satisfaction."</a:t>
            </a:r>
            <a:r>
              <a:rPr lang="en-GB" sz="800" dirty="0">
                <a:latin typeface="Arial" panose="020B0604020202020204" pitchFamily="34" charset="0"/>
                <a:cs typeface="Arial" panose="020B0604020202020204" pitchFamily="34" charset="0"/>
              </a:rPr>
              <a:t> Journal of Travel &amp; Tourism Marketing, 40(5), pp: 560-575.</a:t>
            </a:r>
          </a:p>
          <a:p>
            <a:pPr algn="just">
              <a:lnSpc>
                <a:spcPct val="150000"/>
              </a:lnSpc>
            </a:pPr>
            <a:r>
              <a:rPr lang="en-GB" sz="800" dirty="0">
                <a:latin typeface="Arial" panose="020B0604020202020204" pitchFamily="34" charset="0"/>
                <a:cs typeface="Arial" panose="020B0604020202020204" pitchFamily="34" charset="0"/>
              </a:rPr>
              <a:t>Cooper, D., and Hill, M. (2023). </a:t>
            </a:r>
            <a:r>
              <a:rPr lang="en-GB" sz="800" i="1" dirty="0">
                <a:latin typeface="Arial" panose="020B0604020202020204" pitchFamily="34" charset="0"/>
                <a:cs typeface="Arial" panose="020B0604020202020204" pitchFamily="34" charset="0"/>
              </a:rPr>
              <a:t>"Social Media Marketing Strategies for Hotels: Best Practices and Case Studies." </a:t>
            </a:r>
            <a:r>
              <a:rPr lang="en-GB" sz="800" dirty="0">
                <a:latin typeface="Arial" panose="020B0604020202020204" pitchFamily="34" charset="0"/>
                <a:cs typeface="Arial" panose="020B0604020202020204" pitchFamily="34" charset="0"/>
              </a:rPr>
              <a:t>Journal of Hospitality Marketing &amp; Management, 32(2), pp: 180-195.</a:t>
            </a:r>
          </a:p>
          <a:p>
            <a:pPr algn="just">
              <a:lnSpc>
                <a:spcPct val="150000"/>
              </a:lnSpc>
            </a:pPr>
            <a:r>
              <a:rPr lang="en-GB" sz="800" dirty="0">
                <a:latin typeface="Arial" panose="020B0604020202020204" pitchFamily="34" charset="0"/>
                <a:cs typeface="Arial" panose="020B0604020202020204" pitchFamily="34" charset="0"/>
              </a:rPr>
              <a:t>Brown, R. (2020). </a:t>
            </a:r>
            <a:r>
              <a:rPr lang="en-GB" sz="800" i="1" dirty="0">
                <a:latin typeface="Arial" panose="020B0604020202020204" pitchFamily="34" charset="0"/>
                <a:cs typeface="Arial" panose="020B0604020202020204" pitchFamily="34" charset="0"/>
              </a:rPr>
              <a:t>"The Impact of Technology on the Hospitality Sector: Current Trends and Future Prospects." </a:t>
            </a:r>
            <a:r>
              <a:rPr lang="en-GB" sz="800" dirty="0">
                <a:latin typeface="Arial" panose="020B0604020202020204" pitchFamily="34" charset="0"/>
                <a:cs typeface="Arial" panose="020B0604020202020204" pitchFamily="34" charset="0"/>
              </a:rPr>
              <a:t>Journal of Hospitality and Tourism Management. </a:t>
            </a:r>
            <a:r>
              <a:rPr lang="en-GB" sz="800">
                <a:latin typeface="Arial" panose="020B0604020202020204" pitchFamily="34" charset="0"/>
                <a:cs typeface="Arial" panose="020B0604020202020204" pitchFamily="34" charset="0"/>
              </a:rPr>
              <a:t>19(2), pp: 167-182</a:t>
            </a:r>
            <a:r>
              <a:rPr lang="en-GB" sz="800" dirty="0">
                <a:latin typeface="Arial" panose="020B0604020202020204" pitchFamily="34" charset="0"/>
                <a:cs typeface="Arial" panose="020B0604020202020204" pitchFamily="34" charset="0"/>
              </a:rPr>
              <a:t>.</a:t>
            </a:r>
          </a:p>
          <a:p>
            <a:pPr algn="just">
              <a:lnSpc>
                <a:spcPct val="150000"/>
              </a:lnSpc>
            </a:pPr>
            <a:r>
              <a:rPr lang="en-GB" sz="800" dirty="0">
                <a:latin typeface="Arial" panose="020B0604020202020204" pitchFamily="34" charset="0"/>
                <a:cs typeface="Arial" panose="020B0604020202020204" pitchFamily="34" charset="0"/>
              </a:rPr>
              <a:t>Deloitte. (2023). Industry Advantage. Available at: </a:t>
            </a:r>
            <a:r>
              <a:rPr lang="en-GB" sz="800" dirty="0">
                <a:latin typeface="Arial" panose="020B0604020202020204" pitchFamily="34" charset="0"/>
                <a:cs typeface="Arial" panose="020B0604020202020204" pitchFamily="34" charset="0"/>
                <a:hlinkClick r:id="rId2"/>
              </a:rPr>
              <a:t>https://www2.deloitte.com/us/en/pages/about-deloitte/solutions/industry-advantage-business-transformation.html?id</a:t>
            </a:r>
            <a:r>
              <a:rPr lang="en-GB" sz="800" dirty="0">
                <a:latin typeface="Arial" panose="020B0604020202020204" pitchFamily="34" charset="0"/>
                <a:cs typeface="Arial" panose="020B0604020202020204" pitchFamily="34" charset="0"/>
              </a:rPr>
              <a:t>. (Accessed: 29 April 2024).</a:t>
            </a:r>
          </a:p>
          <a:p>
            <a:pPr algn="just">
              <a:lnSpc>
                <a:spcPct val="150000"/>
              </a:lnSpc>
            </a:pPr>
            <a:r>
              <a:rPr lang="en-GB" sz="800" dirty="0">
                <a:latin typeface="Arial" panose="020B0604020202020204" pitchFamily="34" charset="0"/>
                <a:cs typeface="Arial" panose="020B0604020202020204" pitchFamily="34" charset="0"/>
              </a:rPr>
              <a:t>Evans, M., and Rodriguez, S. (2023). "The Role of Social Responsibility in Event Management: Best Practices and Case Studies." Journal of Sustainable Event Management, 20(3), pp: 280-295.</a:t>
            </a:r>
          </a:p>
          <a:p>
            <a:pPr algn="just">
              <a:lnSpc>
                <a:spcPct val="150000"/>
              </a:lnSpc>
            </a:pPr>
            <a:r>
              <a:rPr lang="en-GB" sz="800" dirty="0">
                <a:latin typeface="Arial" panose="020B0604020202020204" pitchFamily="34" charset="0"/>
                <a:cs typeface="Arial" panose="020B0604020202020204" pitchFamily="34" charset="0"/>
              </a:rPr>
              <a:t>Harvard, J. (2018). </a:t>
            </a:r>
            <a:r>
              <a:rPr lang="en-GB" sz="800" i="1" dirty="0">
                <a:latin typeface="Arial" panose="020B0604020202020204" pitchFamily="34" charset="0"/>
                <a:cs typeface="Arial" panose="020B0604020202020204" pitchFamily="34" charset="0"/>
              </a:rPr>
              <a:t>"Event Planning and Management: A Comprehensive Guide." </a:t>
            </a:r>
            <a:r>
              <a:rPr lang="en-GB" sz="800" dirty="0">
                <a:latin typeface="Arial" panose="020B0604020202020204" pitchFamily="34" charset="0"/>
                <a:cs typeface="Arial" panose="020B0604020202020204" pitchFamily="34" charset="0"/>
              </a:rPr>
              <a:t>Boston: Harvard Press.</a:t>
            </a:r>
          </a:p>
          <a:p>
            <a:pPr algn="just">
              <a:lnSpc>
                <a:spcPct val="150000"/>
              </a:lnSpc>
            </a:pPr>
            <a:r>
              <a:rPr lang="en-GB" sz="800" dirty="0">
                <a:latin typeface="Arial" panose="020B0604020202020204" pitchFamily="34" charset="0"/>
                <a:cs typeface="Arial" panose="020B0604020202020204" pitchFamily="34" charset="0"/>
              </a:rPr>
              <a:t>Garcia, R., and Martin, K. (2022). </a:t>
            </a:r>
            <a:r>
              <a:rPr lang="en-GB" sz="800" i="1" dirty="0">
                <a:latin typeface="Arial" panose="020B0604020202020204" pitchFamily="34" charset="0"/>
                <a:cs typeface="Arial" panose="020B0604020202020204" pitchFamily="34" charset="0"/>
              </a:rPr>
              <a:t>"The Impact of Technological Innovations on Conference Planning: A Case Study of Virtual and Hybrid Events." </a:t>
            </a:r>
            <a:r>
              <a:rPr lang="en-GB" sz="800" dirty="0">
                <a:latin typeface="Arial" panose="020B0604020202020204" pitchFamily="34" charset="0"/>
                <a:cs typeface="Arial" panose="020B0604020202020204" pitchFamily="34" charset="0"/>
              </a:rPr>
              <a:t>Journal of Convention &amp; Exhibition Management, 19(1), pp: 80-95.</a:t>
            </a:r>
          </a:p>
          <a:p>
            <a:pPr algn="just">
              <a:lnSpc>
                <a:spcPct val="150000"/>
              </a:lnSpc>
            </a:pPr>
            <a:r>
              <a:rPr lang="en-GB" sz="800" dirty="0">
                <a:latin typeface="Arial" panose="020B0604020202020204" pitchFamily="34" charset="0"/>
                <a:cs typeface="Arial" panose="020B0604020202020204" pitchFamily="34" charset="0"/>
              </a:rPr>
              <a:t>Harris, G., &amp; Moore, E. (2021). </a:t>
            </a:r>
            <a:r>
              <a:rPr lang="en-GB" sz="800" i="1" dirty="0">
                <a:latin typeface="Arial" panose="020B0604020202020204" pitchFamily="34" charset="0"/>
                <a:cs typeface="Arial" panose="020B0604020202020204" pitchFamily="34" charset="0"/>
              </a:rPr>
              <a:t>"Sustainability Practices in the Hospitality Industry: A Comparative Analysis of Eco-friendly Initiatives." Journal of Sustainable Tourism, </a:t>
            </a:r>
            <a:r>
              <a:rPr lang="en-GB" sz="800" dirty="0">
                <a:latin typeface="Arial" panose="020B0604020202020204" pitchFamily="34" charset="0"/>
                <a:cs typeface="Arial" panose="020B0604020202020204" pitchFamily="34" charset="0"/>
              </a:rPr>
              <a:t>25(3), pp: 320-335.</a:t>
            </a:r>
          </a:p>
          <a:p>
            <a:pPr algn="just">
              <a:lnSpc>
                <a:spcPct val="150000"/>
              </a:lnSpc>
            </a:pPr>
            <a:r>
              <a:rPr lang="en-GB" sz="800" dirty="0">
                <a:latin typeface="Arial" panose="020B0604020202020204" pitchFamily="34" charset="0"/>
                <a:cs typeface="Arial" panose="020B0604020202020204" pitchFamily="34" charset="0"/>
              </a:rPr>
              <a:t>Johnson, M., and Smith, K. (2021). </a:t>
            </a:r>
            <a:r>
              <a:rPr lang="en-GB" sz="800" i="1" dirty="0">
                <a:latin typeface="Arial" panose="020B0604020202020204" pitchFamily="34" charset="0"/>
                <a:cs typeface="Arial" panose="020B0604020202020204" pitchFamily="34" charset="0"/>
              </a:rPr>
              <a:t>"Emerging Technologies in the Hospitality Industry: Opportunities and Challenges." </a:t>
            </a:r>
            <a:r>
              <a:rPr lang="en-GB" sz="800" dirty="0">
                <a:latin typeface="Arial" panose="020B0604020202020204" pitchFamily="34" charset="0"/>
                <a:cs typeface="Arial" panose="020B0604020202020204" pitchFamily="34" charset="0"/>
              </a:rPr>
              <a:t>International Journal of Contemporary Hospitality Management,19(3), pp: 456-470.</a:t>
            </a:r>
          </a:p>
          <a:p>
            <a:pPr algn="just">
              <a:lnSpc>
                <a:spcPct val="150000"/>
              </a:lnSpc>
            </a:pPr>
            <a:r>
              <a:rPr lang="en-GB" sz="800" dirty="0">
                <a:latin typeface="Arial" panose="020B0604020202020204" pitchFamily="34" charset="0"/>
                <a:cs typeface="Arial" panose="020B0604020202020204" pitchFamily="34" charset="0"/>
              </a:rPr>
              <a:t>Jones, C., Brown, D., &amp; Roberts, E. (2022). </a:t>
            </a:r>
            <a:r>
              <a:rPr lang="en-GB" sz="800" i="1" dirty="0">
                <a:latin typeface="Arial" panose="020B0604020202020204" pitchFamily="34" charset="0"/>
                <a:cs typeface="Arial" panose="020B0604020202020204" pitchFamily="34" charset="0"/>
              </a:rPr>
              <a:t>"Catering for Diverse Attendees: A Case Study of Student-Centric Event Planning." </a:t>
            </a:r>
            <a:r>
              <a:rPr lang="en-GB" sz="800" dirty="0">
                <a:latin typeface="Arial" panose="020B0604020202020204" pitchFamily="34" charset="0"/>
                <a:cs typeface="Arial" panose="020B0604020202020204" pitchFamily="34" charset="0"/>
              </a:rPr>
              <a:t>Hospitality Studies Quarterly, 21(2), 221-235.</a:t>
            </a:r>
          </a:p>
          <a:p>
            <a:pPr algn="just">
              <a:lnSpc>
                <a:spcPct val="150000"/>
              </a:lnSpc>
            </a:pPr>
            <a:r>
              <a:rPr lang="en-GB" sz="800" dirty="0">
                <a:latin typeface="Arial" panose="020B0604020202020204" pitchFamily="34" charset="0"/>
                <a:cs typeface="Arial" panose="020B0604020202020204" pitchFamily="34" charset="0"/>
              </a:rPr>
              <a:t>King, P., and Wright, S. (2021).</a:t>
            </a:r>
            <a:r>
              <a:rPr lang="en-GB" sz="800" i="1" dirty="0">
                <a:latin typeface="Arial" panose="020B0604020202020204" pitchFamily="34" charset="0"/>
                <a:cs typeface="Arial" panose="020B0604020202020204" pitchFamily="34" charset="0"/>
              </a:rPr>
              <a:t> "Customer Relationship Management in the Hospitality Industry: The Role of Technology and Data Analytics." </a:t>
            </a:r>
            <a:r>
              <a:rPr lang="en-GB" sz="800" dirty="0">
                <a:latin typeface="Arial" panose="020B0604020202020204" pitchFamily="34" charset="0"/>
                <a:cs typeface="Arial" panose="020B0604020202020204" pitchFamily="34" charset="0"/>
              </a:rPr>
              <a:t>International Journal of Hospitality and Tourism Administration, 24(4), pp: 410-425.</a:t>
            </a:r>
          </a:p>
          <a:p>
            <a:pPr algn="just">
              <a:lnSpc>
                <a:spcPct val="150000"/>
              </a:lnSpc>
            </a:pPr>
            <a:r>
              <a:rPr lang="en-GB" sz="800" dirty="0">
                <a:latin typeface="Arial" panose="020B0604020202020204" pitchFamily="34" charset="0"/>
                <a:cs typeface="Arial" panose="020B0604020202020204" pitchFamily="34" charset="0"/>
              </a:rPr>
              <a:t>Miller, A., and Johnson, B. (2023). </a:t>
            </a:r>
            <a:r>
              <a:rPr lang="en-GB" sz="800" i="1" dirty="0">
                <a:latin typeface="Arial" panose="020B0604020202020204" pitchFamily="34" charset="0"/>
                <a:cs typeface="Arial" panose="020B0604020202020204" pitchFamily="34" charset="0"/>
              </a:rPr>
              <a:t>"The Role of Artificial Intelligence in Enhancing Customer Experiences in the Hospitality Industry." </a:t>
            </a:r>
            <a:r>
              <a:rPr lang="en-GB" sz="800" dirty="0">
                <a:latin typeface="Arial" panose="020B0604020202020204" pitchFamily="34" charset="0"/>
                <a:cs typeface="Arial" panose="020B0604020202020204" pitchFamily="34" charset="0"/>
              </a:rPr>
              <a:t>Journal of Hospitality and Tourism Technology, 10(3), pp. 245-260.</a:t>
            </a:r>
          </a:p>
          <a:p>
            <a:pPr algn="just">
              <a:lnSpc>
                <a:spcPct val="150000"/>
              </a:lnSpc>
            </a:pPr>
            <a:r>
              <a:rPr lang="en-GB" sz="800" dirty="0">
                <a:latin typeface="Arial" panose="020B0604020202020204" pitchFamily="34" charset="0"/>
                <a:cs typeface="Arial" panose="020B0604020202020204" pitchFamily="34" charset="0"/>
              </a:rPr>
              <a:t>Martinez, R., and Turner, L. (2022</a:t>
            </a:r>
            <a:r>
              <a:rPr lang="en-GB" sz="800" i="1" dirty="0">
                <a:latin typeface="Arial" panose="020B0604020202020204" pitchFamily="34" charset="0"/>
                <a:cs typeface="Arial" panose="020B0604020202020204" pitchFamily="34" charset="0"/>
              </a:rPr>
              <a:t>). "Innovative Revenue Management Strategies in the Hotel Industry: A Case Study Approach." Journal of Revenue and Pricing Management,</a:t>
            </a:r>
            <a:r>
              <a:rPr lang="en-GB" sz="800" dirty="0">
                <a:latin typeface="Arial" panose="020B0604020202020204" pitchFamily="34" charset="0"/>
                <a:cs typeface="Arial" panose="020B0604020202020204" pitchFamily="34" charset="0"/>
              </a:rPr>
              <a:t> 19(1), pp: 45-60.</a:t>
            </a:r>
          </a:p>
          <a:p>
            <a:pPr algn="just">
              <a:lnSpc>
                <a:spcPct val="150000"/>
              </a:lnSpc>
            </a:pPr>
            <a:r>
              <a:rPr lang="en-GB" sz="800" dirty="0">
                <a:latin typeface="Arial" panose="020B0604020202020204" pitchFamily="34" charset="0"/>
                <a:cs typeface="Arial" panose="020B0604020202020204" pitchFamily="34" charset="0"/>
              </a:rPr>
              <a:t>Nguyen, T., and Lee, H. (2023). </a:t>
            </a:r>
            <a:r>
              <a:rPr lang="en-GB" sz="800" i="1" dirty="0">
                <a:latin typeface="Arial" panose="020B0604020202020204" pitchFamily="34" charset="0"/>
                <a:cs typeface="Arial" panose="020B0604020202020204" pitchFamily="34" charset="0"/>
              </a:rPr>
              <a:t>"The Influence of Augmented Reality on Event Experiences: A Study of Attendee Perceptions." </a:t>
            </a:r>
            <a:r>
              <a:rPr lang="en-GB" sz="800" dirty="0">
                <a:latin typeface="Arial" panose="020B0604020202020204" pitchFamily="34" charset="0"/>
                <a:cs typeface="Arial" panose="020B0604020202020204" pitchFamily="34" charset="0"/>
              </a:rPr>
              <a:t>Event Management, 27(1), pp: 80-95.</a:t>
            </a:r>
          </a:p>
          <a:p>
            <a:pPr algn="just">
              <a:lnSpc>
                <a:spcPct val="150000"/>
              </a:lnSpc>
            </a:pPr>
            <a:r>
              <a:rPr lang="en-GB" sz="800" dirty="0">
                <a:latin typeface="Arial" panose="020B0604020202020204" pitchFamily="34" charset="0"/>
                <a:cs typeface="Arial" panose="020B0604020202020204" pitchFamily="34" charset="0"/>
              </a:rPr>
              <a:t>Roberts, E. (2023). </a:t>
            </a:r>
            <a:r>
              <a:rPr lang="en-GB" sz="800" i="1" dirty="0">
                <a:latin typeface="Arial" panose="020B0604020202020204" pitchFamily="34" charset="0"/>
                <a:cs typeface="Arial" panose="020B0604020202020204" pitchFamily="34" charset="0"/>
              </a:rPr>
              <a:t>Technology Integration in Event Planning: Strategies for Success. New York, NY</a:t>
            </a:r>
            <a:r>
              <a:rPr lang="en-GB" sz="800" dirty="0">
                <a:latin typeface="Arial" panose="020B0604020202020204" pitchFamily="34" charset="0"/>
                <a:cs typeface="Arial" panose="020B0604020202020204" pitchFamily="34" charset="0"/>
              </a:rPr>
              <a:t>: Routledge.</a:t>
            </a:r>
          </a:p>
          <a:p>
            <a:pPr algn="just">
              <a:lnSpc>
                <a:spcPct val="150000"/>
              </a:lnSpc>
            </a:pPr>
            <a:r>
              <a:rPr lang="en-GB" sz="800" dirty="0" err="1">
                <a:latin typeface="Arial" panose="020B0604020202020204" pitchFamily="34" charset="0"/>
                <a:cs typeface="Arial" panose="020B0604020202020204" pitchFamily="34" charset="0"/>
              </a:rPr>
              <a:t>Svechav</a:t>
            </a:r>
            <a:r>
              <a:rPr lang="en-GB" sz="800" dirty="0">
                <a:latin typeface="Arial" panose="020B0604020202020204" pitchFamily="34" charset="0"/>
                <a:cs typeface="Arial" panose="020B0604020202020204" pitchFamily="34" charset="0"/>
              </a:rPr>
              <a:t>, J., and </a:t>
            </a:r>
            <a:r>
              <a:rPr lang="en-GB" sz="800" dirty="0" err="1">
                <a:latin typeface="Arial" panose="020B0604020202020204" pitchFamily="34" charset="0"/>
                <a:cs typeface="Arial" panose="020B0604020202020204" pitchFamily="34" charset="0"/>
              </a:rPr>
              <a:t>Dalver</a:t>
            </a:r>
            <a:r>
              <a:rPr lang="en-GB" sz="800" dirty="0">
                <a:latin typeface="Arial" panose="020B0604020202020204" pitchFamily="34" charset="0"/>
                <a:cs typeface="Arial" panose="020B0604020202020204" pitchFamily="34" charset="0"/>
              </a:rPr>
              <a:t>, C. (2021). </a:t>
            </a:r>
            <a:r>
              <a:rPr lang="en-GB" sz="800" i="1" dirty="0">
                <a:latin typeface="Arial" panose="020B0604020202020204" pitchFamily="34" charset="0"/>
                <a:cs typeface="Arial" panose="020B0604020202020204" pitchFamily="34" charset="0"/>
              </a:rPr>
              <a:t>"Technological Innovations in the Hospitality Industry: A Review." </a:t>
            </a:r>
            <a:r>
              <a:rPr lang="en-GB" sz="800" dirty="0">
                <a:latin typeface="Arial" panose="020B0604020202020204" pitchFamily="34" charset="0"/>
                <a:cs typeface="Arial" panose="020B0604020202020204" pitchFamily="34" charset="0"/>
              </a:rPr>
              <a:t>International Journal of Hospitality Management, 14(1), pp: 321-335.</a:t>
            </a:r>
          </a:p>
          <a:p>
            <a:pPr algn="just">
              <a:lnSpc>
                <a:spcPct val="150000"/>
              </a:lnSpc>
            </a:pPr>
            <a:r>
              <a:rPr lang="en-GB" sz="800" dirty="0">
                <a:latin typeface="Arial" panose="020B0604020202020204" pitchFamily="34" charset="0"/>
                <a:cs typeface="Arial" panose="020B0604020202020204" pitchFamily="34" charset="0"/>
              </a:rPr>
              <a:t>Williams, L. (2022). </a:t>
            </a:r>
            <a:r>
              <a:rPr lang="en-GB" sz="800" i="1" dirty="0">
                <a:latin typeface="Arial" panose="020B0604020202020204" pitchFamily="34" charset="0"/>
                <a:cs typeface="Arial" panose="020B0604020202020204" pitchFamily="34" charset="0"/>
              </a:rPr>
              <a:t>Innovative Approaches to Venue Selection in Event Planning.</a:t>
            </a:r>
            <a:r>
              <a:rPr lang="en-GB" sz="800" dirty="0">
                <a:latin typeface="Arial" panose="020B0604020202020204" pitchFamily="34" charset="0"/>
                <a:cs typeface="Arial" panose="020B0604020202020204" pitchFamily="34" charset="0"/>
              </a:rPr>
              <a:t> International Journal of Event Management Research,32(1),  pp: 112-125.</a:t>
            </a:r>
          </a:p>
          <a:p>
            <a:pPr algn="just">
              <a:lnSpc>
                <a:spcPct val="150000"/>
              </a:lnSpc>
            </a:pPr>
            <a:r>
              <a:rPr lang="en-GB" sz="800" dirty="0">
                <a:latin typeface="Arial" panose="020B0604020202020204" pitchFamily="34" charset="0"/>
                <a:cs typeface="Arial" panose="020B0604020202020204" pitchFamily="34" charset="0"/>
              </a:rPr>
              <a:t>Walker, S., and Lopez, D. (2021). </a:t>
            </a:r>
            <a:r>
              <a:rPr lang="en-GB" sz="800" i="1" dirty="0">
                <a:latin typeface="Arial" panose="020B0604020202020204" pitchFamily="34" charset="0"/>
                <a:cs typeface="Arial" panose="020B0604020202020204" pitchFamily="34" charset="0"/>
              </a:rPr>
              <a:t>"Smart Technology Integration in Convention Centres: Enhancing Attendee Experience and Operational Efficiency." </a:t>
            </a:r>
            <a:r>
              <a:rPr lang="en-GB" sz="800" dirty="0">
                <a:latin typeface="Arial" panose="020B0604020202020204" pitchFamily="34" charset="0"/>
                <a:cs typeface="Arial" panose="020B0604020202020204" pitchFamily="34" charset="0"/>
              </a:rPr>
              <a:t>Journal of Convention &amp; Event Tourism, 22(4), pp:340-355.</a:t>
            </a:r>
          </a:p>
          <a:p>
            <a:pPr algn="just">
              <a:lnSpc>
                <a:spcPct val="150000"/>
              </a:lnSpc>
            </a:pPr>
            <a:r>
              <a:rPr lang="en-GB" sz="800" dirty="0">
                <a:latin typeface="Arial" panose="020B0604020202020204" pitchFamily="34" charset="0"/>
                <a:cs typeface="Arial" panose="020B0604020202020204" pitchFamily="34" charset="0"/>
              </a:rPr>
              <a:t>Wilson, E., and Thompson, L. (2021). </a:t>
            </a:r>
            <a:r>
              <a:rPr lang="en-GB" sz="800" i="1" dirty="0">
                <a:latin typeface="Arial" panose="020B0604020202020204" pitchFamily="34" charset="0"/>
                <a:cs typeface="Arial" panose="020B0604020202020204" pitchFamily="34" charset="0"/>
              </a:rPr>
              <a:t>"Event Risk Management: Strategies for Mitigating and Responding to Potential Threats." </a:t>
            </a:r>
            <a:r>
              <a:rPr lang="en-GB" sz="800" dirty="0">
                <a:latin typeface="Arial" panose="020B0604020202020204" pitchFamily="34" charset="0"/>
                <a:cs typeface="Arial" panose="020B0604020202020204" pitchFamily="34" charset="0"/>
              </a:rPr>
              <a:t>Journal of Event and Tourism Management, 28(2), pp: 200-215.</a:t>
            </a:r>
          </a:p>
        </p:txBody>
      </p:sp>
    </p:spTree>
    <p:extLst>
      <p:ext uri="{BB962C8B-B14F-4D97-AF65-F5344CB8AC3E}">
        <p14:creationId xmlns:p14="http://schemas.microsoft.com/office/powerpoint/2010/main" val="1107319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2485</Words>
  <Application>Microsoft Office PowerPoint</Application>
  <PresentationFormat>Widescreen</PresentationFormat>
  <Paragraphs>156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 Black</vt:lpstr>
      <vt:lpstr>Calibri</vt:lpstr>
      <vt:lpstr>Calibri Light</vt:lpstr>
      <vt:lpstr>Office Theme</vt:lpstr>
      <vt:lpstr>MICE Industry Event within the Hospitality Sector Event Theme: Technology and Innovation</vt:lpstr>
      <vt:lpstr>Contents</vt:lpstr>
      <vt:lpstr>Introduction</vt:lpstr>
      <vt:lpstr>Aim:</vt:lpstr>
      <vt:lpstr>Market Factors </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Ahmed Reza Helal</dc:creator>
  <cp:lastModifiedBy>Mahir Ahmed</cp:lastModifiedBy>
  <cp:revision>94</cp:revision>
  <dcterms:created xsi:type="dcterms:W3CDTF">2024-04-27T08:23:30Z</dcterms:created>
  <dcterms:modified xsi:type="dcterms:W3CDTF">2024-05-05T12:54:11Z</dcterms:modified>
</cp:coreProperties>
</file>