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4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3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 /><Relationship Id="rId3" Type="http://schemas.openxmlformats.org/officeDocument/2006/relationships/image" Target="../media/image3.png" /><Relationship Id="rId7" Type="http://schemas.openxmlformats.org/officeDocument/2006/relationships/image" Target="../media/image10.jpe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9.jpeg" /><Relationship Id="rId5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 /><Relationship Id="rId3" Type="http://schemas.openxmlformats.org/officeDocument/2006/relationships/image" Target="../media/image3.png" /><Relationship Id="rId7" Type="http://schemas.openxmlformats.org/officeDocument/2006/relationships/image" Target="../media/image14.jpe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3.jpeg" /><Relationship Id="rId5" Type="http://schemas.openxmlformats.org/officeDocument/2006/relationships/image" Target="../media/image12.jpeg" /><Relationship Id="rId4" Type="http://schemas.openxmlformats.org/officeDocument/2006/relationships/image" Target="../media/image4.png" /><Relationship Id="rId9" Type="http://schemas.openxmlformats.org/officeDocument/2006/relationships/image" Target="../media/image16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8.jpeg" /><Relationship Id="rId5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3.xml" /><Relationship Id="rId6" Type="http://schemas.openxmlformats.org/officeDocument/2006/relationships/image" Target="../media/image23.png" /><Relationship Id="rId5" Type="http://schemas.openxmlformats.org/officeDocument/2006/relationships/image" Target="../media/image22.png" /><Relationship Id="rId4" Type="http://schemas.openxmlformats.org/officeDocument/2006/relationships/image" Target="../media/image6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EE17D-14F9-0C4E-ABB3-5909377086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sz="1800">
                <a:effectLst/>
                <a:latin typeface="Proxima Nova"/>
                <a:ea typeface="Proxima Nova"/>
                <a:cs typeface="Proxima Nova"/>
              </a:rPr>
              <a:t>Module: Social and Ethical Marketing</a:t>
            </a:r>
            <a:br>
              <a:rPr lang="en-US" sz="180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</a:t>
            </a:r>
            <a:r>
              <a:rPr lang="en-US" sz="1800">
                <a:effectLst/>
                <a:latin typeface="Proxima Nova"/>
                <a:ea typeface="Proxima Nova"/>
                <a:cs typeface="Proxima Nova"/>
              </a:rPr>
              <a:t>BMSP5003</a:t>
            </a:r>
            <a:br>
              <a:rPr lang="en-US" sz="180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>
                <a:effectLst/>
                <a:latin typeface="Proxima Nova"/>
                <a:ea typeface="Proxima Nova"/>
                <a:cs typeface="Proxima Nova"/>
              </a:rPr>
              <a:t>Assessment 2 – Presentation</a:t>
            </a:r>
            <a:br>
              <a:rPr lang="en-US" sz="1800">
                <a:effectLst/>
                <a:latin typeface="Proxima Nova"/>
                <a:ea typeface="Proxima Nova"/>
                <a:cs typeface="Proxima Nova"/>
              </a:rPr>
            </a:br>
            <a:r>
              <a:rPr lang="en-US" sz="1800">
                <a:effectLst/>
                <a:latin typeface="Proxima Nova"/>
                <a:ea typeface="Proxima Nova"/>
                <a:cs typeface="Proxima Nova"/>
              </a:rPr>
              <a:t>Lecturer: Jessica Shore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A441D-1F9A-204A-9E8F-22FA87A213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r>
              <a:rPr lang="en-US"/>
              <a:t>Jessica Lewis</a:t>
            </a:r>
          </a:p>
          <a:p>
            <a:r>
              <a:rPr lang="en-US"/>
              <a:t>2012798</a:t>
            </a:r>
          </a:p>
        </p:txBody>
      </p:sp>
    </p:spTree>
    <p:extLst>
      <p:ext uri="{BB962C8B-B14F-4D97-AF65-F5344CB8AC3E}">
        <p14:creationId xmlns:p14="http://schemas.microsoft.com/office/powerpoint/2010/main" val="2747727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84F53-D4D9-B548-B532-89F022C51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wrong with LOAF?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B6EEE-5E6E-4A4A-8C2A-63745B535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First, what is LOAF?</a:t>
            </a:r>
          </a:p>
          <a:p>
            <a:r>
              <a:rPr lang="en-US"/>
              <a:t>Can’t be found when searched online</a:t>
            </a:r>
          </a:p>
          <a:p>
            <a:r>
              <a:rPr lang="en-US"/>
              <a:t>Company waits for people to come to them</a:t>
            </a:r>
          </a:p>
          <a:p>
            <a:r>
              <a:rPr lang="en-US"/>
              <a:t>No marketing</a:t>
            </a:r>
          </a:p>
          <a:p>
            <a:r>
              <a:rPr lang="en-US"/>
              <a:t>No engagement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ECBBC7-F42C-2648-BA3D-DF0B25B8F2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9436" y="3332328"/>
            <a:ext cx="3343275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263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1">
            <a:extLst>
              <a:ext uri="{FF2B5EF4-FFF2-40B4-BE49-F238E27FC236}">
                <a16:creationId xmlns:a16="http://schemas.microsoft.com/office/drawing/2014/main" id="{C7D077E2-1D38-40AF-9F6E-9FF9B2F7B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13">
            <a:extLst>
              <a:ext uri="{FF2B5EF4-FFF2-40B4-BE49-F238E27FC236}">
                <a16:creationId xmlns:a16="http://schemas.microsoft.com/office/drawing/2014/main" id="{96830DA8-F89A-4991-B817-BE9733AF6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B6C1098-E3EE-4BAC-9949-CE20102841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0E7F6B-73D7-4B85-89FD-05894B799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B4378251-D5A6-458A-BDF8-E6FC824FB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E89D504-599A-4A87-A496-05ECCF7B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C11FA5-F43E-6D43-A674-D2249D0A9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6225" y="982132"/>
            <a:ext cx="6836663" cy="1303867"/>
          </a:xfrm>
        </p:spPr>
        <p:txBody>
          <a:bodyPr/>
          <a:lstStyle/>
          <a:p>
            <a:r>
              <a:rPr lang="en-US"/>
              <a:t>End goals</a:t>
            </a:r>
          </a:p>
        </p:txBody>
      </p:sp>
      <p:sp>
        <p:nvSpPr>
          <p:cNvPr id="32" name="Rectangle 19">
            <a:extLst>
              <a:ext uri="{FF2B5EF4-FFF2-40B4-BE49-F238E27FC236}">
                <a16:creationId xmlns:a16="http://schemas.microsoft.com/office/drawing/2014/main" id="{BD301E34-C7CC-48D3-8723-E7869F070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2626428" cy="463702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034379-EBA5-D440-A4C9-DF8BF8A37E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3730" y="1255007"/>
            <a:ext cx="975814" cy="9758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6EC9ED-3716-D142-8898-AA66F41A33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1239" y="2392032"/>
            <a:ext cx="1440796" cy="958130"/>
          </a:xfrm>
          <a:prstGeom prst="rect">
            <a:avLst/>
          </a:prstGeom>
        </p:spPr>
      </p:pic>
      <p:cxnSp>
        <p:nvCxnSpPr>
          <p:cNvPr id="33" name="Straight Connector 21">
            <a:extLst>
              <a:ext uri="{FF2B5EF4-FFF2-40B4-BE49-F238E27FC236}">
                <a16:creationId xmlns:a16="http://schemas.microsoft.com/office/drawing/2014/main" id="{AEBD45AC-82AE-47A6-A6D6-41EC7503F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85596" y="2400639"/>
            <a:ext cx="62179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A01D979-394E-274B-BFB0-12BB8571E7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51172" y="3511373"/>
            <a:ext cx="1680929" cy="9581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FB5BA4C-85D0-7249-B564-BAEAA87AE7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33995" y="4630713"/>
            <a:ext cx="1715283" cy="9577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E3ECA-8B16-D94B-92B5-70EF8F473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857" y="2556932"/>
            <a:ext cx="6841398" cy="3318936"/>
          </a:xfrm>
        </p:spPr>
        <p:txBody>
          <a:bodyPr>
            <a:normAutofit/>
          </a:bodyPr>
          <a:lstStyle/>
          <a:p>
            <a:r>
              <a:rPr lang="en-US" sz="2000"/>
              <a:t>Enagage with community</a:t>
            </a:r>
          </a:p>
          <a:p>
            <a:r>
              <a:rPr lang="en-US" sz="2000"/>
              <a:t>Create beneficial products and services</a:t>
            </a:r>
          </a:p>
          <a:p>
            <a:r>
              <a:rPr lang="en-US" sz="2000"/>
              <a:t>Introduce more marketing</a:t>
            </a:r>
          </a:p>
          <a:p>
            <a:r>
              <a:rPr lang="en-US" sz="2000"/>
              <a:t>Bring the community together</a:t>
            </a:r>
          </a:p>
        </p:txBody>
      </p:sp>
    </p:spTree>
    <p:extLst>
      <p:ext uri="{BB962C8B-B14F-4D97-AF65-F5344CB8AC3E}">
        <p14:creationId xmlns:p14="http://schemas.microsoft.com/office/powerpoint/2010/main" val="3473723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44">
            <a:extLst>
              <a:ext uri="{FF2B5EF4-FFF2-40B4-BE49-F238E27FC236}">
                <a16:creationId xmlns:a16="http://schemas.microsoft.com/office/drawing/2014/main" id="{27E26942-98D3-4165-B38A-63C16BDF6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3" name="Group 46">
            <a:extLst>
              <a:ext uri="{FF2B5EF4-FFF2-40B4-BE49-F238E27FC236}">
                <a16:creationId xmlns:a16="http://schemas.microsoft.com/office/drawing/2014/main" id="{2C2A9551-8286-49CA-BBAD-C9EDC4C1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5537D9E9-B514-4404-BFC3-5CBEDA888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5EED875C-CF65-41D6-80BB-B9927D3AC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8EEE05CE-FD39-49D7-B1DC-97F47AC19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C457D2B2-8F64-4CC9-B35C-5AB848D4E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EE4A89-71E2-C547-8EAE-5953A23F0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3" y="679118"/>
            <a:ext cx="4561069" cy="1416721"/>
          </a:xfrm>
        </p:spPr>
        <p:txBody>
          <a:bodyPr>
            <a:normAutofit/>
          </a:bodyPr>
          <a:lstStyle/>
          <a:p>
            <a:r>
              <a:rPr lang="en-US" sz="4000"/>
              <a:t>The Idea</a:t>
            </a:r>
          </a:p>
        </p:txBody>
      </p:sp>
      <p:cxnSp>
        <p:nvCxnSpPr>
          <p:cNvPr id="64" name="Straight Connector 52">
            <a:extLst>
              <a:ext uri="{FF2B5EF4-FFF2-40B4-BE49-F238E27FC236}">
                <a16:creationId xmlns:a16="http://schemas.microsoft.com/office/drawing/2014/main" id="{24EAC194-027A-40BE-95EB-F1EA2D2DA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5AB0F-8C36-6849-9D27-B75CA55BA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3" y="2386668"/>
            <a:ext cx="4567427" cy="3318936"/>
          </a:xfrm>
        </p:spPr>
        <p:txBody>
          <a:bodyPr>
            <a:normAutofit/>
          </a:bodyPr>
          <a:lstStyle/>
          <a:p>
            <a:r>
              <a:rPr lang="en-US" sz="1800"/>
              <a:t>Local, Organic, Fairtrade Skincare/cosmetics products</a:t>
            </a:r>
          </a:p>
          <a:p>
            <a:r>
              <a:rPr lang="en-US" sz="1800"/>
              <a:t>Reused, recyled books to go into a skincar/cosmetic package or used for something different</a:t>
            </a:r>
          </a:p>
          <a:p>
            <a:r>
              <a:rPr lang="en-US" sz="1800"/>
              <a:t>The circlular economy</a:t>
            </a:r>
          </a:p>
          <a:p>
            <a:endParaRPr lang="en-US" sz="1800"/>
          </a:p>
        </p:txBody>
      </p:sp>
      <p:sp>
        <p:nvSpPr>
          <p:cNvPr id="65" name="Rectangle 54">
            <a:extLst>
              <a:ext uri="{FF2B5EF4-FFF2-40B4-BE49-F238E27FC236}">
                <a16:creationId xmlns:a16="http://schemas.microsoft.com/office/drawing/2014/main" id="{44FCBB35-9C7D-454A-913C-5C78C1BB9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1087821"/>
            <a:ext cx="2488529" cy="2227885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BC916-4203-1948-8C44-ADCAB45DF4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" r="-1" b="-1"/>
          <a:stretch/>
        </p:blipFill>
        <p:spPr>
          <a:xfrm>
            <a:off x="3661262" y="3912496"/>
            <a:ext cx="2479427" cy="1699331"/>
          </a:xfrm>
          <a:prstGeom prst="rect">
            <a:avLst/>
          </a:prstGeom>
        </p:spPr>
      </p:pic>
      <p:sp>
        <p:nvSpPr>
          <p:cNvPr id="66" name="Rectangle 56">
            <a:extLst>
              <a:ext uri="{FF2B5EF4-FFF2-40B4-BE49-F238E27FC236}">
                <a16:creationId xmlns:a16="http://schemas.microsoft.com/office/drawing/2014/main" id="{20996CAB-BE2B-47B2-9653-1B02BA8F3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1087821"/>
            <a:ext cx="2240567" cy="2226099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3F801D-177F-F841-A0BF-17F91483EA1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983" r="4922" b="4"/>
          <a:stretch/>
        </p:blipFill>
        <p:spPr>
          <a:xfrm>
            <a:off x="9281011" y="1261241"/>
            <a:ext cx="1421298" cy="1892592"/>
          </a:xfrm>
          <a:prstGeom prst="rect">
            <a:avLst/>
          </a:prstGeom>
        </p:spPr>
      </p:pic>
      <p:sp>
        <p:nvSpPr>
          <p:cNvPr id="67" name="Rectangle 58">
            <a:extLst>
              <a:ext uri="{FF2B5EF4-FFF2-40B4-BE49-F238E27FC236}">
                <a16:creationId xmlns:a16="http://schemas.microsoft.com/office/drawing/2014/main" id="{E019FA98-7A89-4E6B-881A-C8D19F1FC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3486394"/>
            <a:ext cx="2488529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246443-0B13-1642-9B14-591FFAB8A3C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9" b="25211"/>
          <a:stretch/>
        </p:blipFill>
        <p:spPr>
          <a:xfrm>
            <a:off x="6358200" y="3832573"/>
            <a:ext cx="2156354" cy="161286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7C77F71-83B3-449E-8CD6-0652103C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3486394"/>
            <a:ext cx="2240567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65E411-EE26-6642-A554-06666CD81DB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42276" y="3649717"/>
            <a:ext cx="1498769" cy="19785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E6F3BB-A04D-4547-BB22-C9AF407F48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0556" y="1307685"/>
            <a:ext cx="2271642" cy="179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754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95096E-C9EB-4C55-8BBC-C921DA8A5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452E66-EBC2-4EB1-9374-6678C4D0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F760D-A2F9-45CA-BA5F-83C2B1550A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46E9726-0B3E-481D-ABEB-2276F6A23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5CF53DA-B7C2-4E26-9569-0C0B93C72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C08FEE20-A478-417E-B96D-D1A7E981F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1E16D9-42D3-DA4C-978C-5969A518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US" sz="4000"/>
              <a:t>Why?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2825180-B6B5-413D-ACBA-8E3DCCD03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251AD-D8EC-F249-9AFA-3B7799C0F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r>
              <a:rPr lang="en-US" sz="1800"/>
              <a:t>In Great Britain during 2020, 9.75 million women used face creams daily and 6.2 million men used skin moisturizers daily.</a:t>
            </a:r>
          </a:p>
          <a:p>
            <a:r>
              <a:rPr lang="en-US" sz="1800"/>
              <a:t>Most skincare/cosmetic products have ingredients that people have never heard of</a:t>
            </a:r>
          </a:p>
          <a:p>
            <a:r>
              <a:rPr lang="en-US" sz="1800"/>
              <a:t>Should be more organic and fairtrade</a:t>
            </a:r>
          </a:p>
          <a:p>
            <a:r>
              <a:rPr lang="en-US" sz="1800"/>
              <a:t>Local walk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E79F56-7FE6-594F-BEDE-20B724210B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8208" y="821175"/>
            <a:ext cx="2494531" cy="249453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AC0C532-00FD-4EE5-9001-97375502D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CEA73A-8A4A-4099-81EE-FB4D99DDE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267" y="3453833"/>
            <a:ext cx="2582183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D372E2-CA07-E940-90D7-E565B4AFA9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81343" y="3453833"/>
            <a:ext cx="2478837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46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E66D3F-14EA-4BCD-819B-EEF581746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9D3EDE-CC3B-4573-A04B-26F32F1B2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700D0D4B-CC81-434D-B595-71AA69192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8047919-8C66-4EF3-9979-FB7112EB6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C00195C4-7BCF-469C-A003-AC2F0D2F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EE82425-33CD-4CF1-9623-91BECE687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29F4E1-B862-0B4B-98BB-768DFBF30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rgbClr val="262626"/>
                </a:solidFill>
              </a:rPr>
              <a:t>Segmentation, Targeting and Positioning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5289D1-D3B7-4C53-823E-280A79C0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416AE9-7E53-C843-9478-CC7AC53B38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2079638"/>
            <a:ext cx="3876801" cy="251992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456CE10-0EE3-4503-ACF3-1D53A6FDB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FA243-34CD-3E40-BE25-FCC516046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 lnSpcReduction="10000"/>
          </a:bodyPr>
          <a:lstStyle/>
          <a:p>
            <a:r>
              <a:rPr lang="en-US">
                <a:solidFill>
                  <a:srgbClr val="262626"/>
                </a:solidFill>
              </a:rPr>
              <a:t>Geographic - 25 miles of Carmarthen</a:t>
            </a:r>
          </a:p>
          <a:p>
            <a:r>
              <a:rPr lang="en-US">
                <a:solidFill>
                  <a:srgbClr val="262626"/>
                </a:solidFill>
              </a:rPr>
              <a:t>Demographic – mostly women aged 18-34, 45 and 50+, men</a:t>
            </a:r>
          </a:p>
          <a:p>
            <a:r>
              <a:rPr lang="en-US">
                <a:solidFill>
                  <a:srgbClr val="262626"/>
                </a:solidFill>
              </a:rPr>
              <a:t>Behavioural – safer, gentler ingredients, value for money</a:t>
            </a:r>
          </a:p>
          <a:p>
            <a:r>
              <a:rPr lang="en-US">
                <a:solidFill>
                  <a:srgbClr val="262626"/>
                </a:solidFill>
              </a:rPr>
              <a:t>Psychographic – organic and fairtrade, local</a:t>
            </a:r>
          </a:p>
          <a:p>
            <a:endParaRPr lang="en-US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17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A7A8AB-10CA-7649-A5EA-73C76E17E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/>
          <a:lstStyle/>
          <a:p>
            <a:r>
              <a:rPr lang="en-US">
                <a:solidFill>
                  <a:srgbClr val="262626"/>
                </a:solidFill>
              </a:rPr>
              <a:t>The 4 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BC7A3B-9C96-9349-AE92-921795303B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841745"/>
            <a:ext cx="5278777" cy="2995705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D26B6-C6DF-6941-BA3E-3CB6AD77F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/>
          <a:lstStyle/>
          <a:p>
            <a:r>
              <a:rPr lang="en-US">
                <a:solidFill>
                  <a:srgbClr val="262626"/>
                </a:solidFill>
              </a:rPr>
              <a:t>Experience</a:t>
            </a:r>
          </a:p>
          <a:p>
            <a:r>
              <a:rPr lang="en-US">
                <a:solidFill>
                  <a:srgbClr val="262626"/>
                </a:solidFill>
              </a:rPr>
              <a:t>Exchange</a:t>
            </a:r>
          </a:p>
          <a:p>
            <a:r>
              <a:rPr lang="en-US">
                <a:solidFill>
                  <a:srgbClr val="262626"/>
                </a:solidFill>
              </a:rPr>
              <a:t>Everywhere</a:t>
            </a:r>
          </a:p>
          <a:p>
            <a:r>
              <a:rPr lang="en-US">
                <a:solidFill>
                  <a:srgbClr val="262626"/>
                </a:solidFill>
              </a:rPr>
              <a:t>Evangelism</a:t>
            </a:r>
          </a:p>
        </p:txBody>
      </p:sp>
    </p:spTree>
    <p:extLst>
      <p:ext uri="{BB962C8B-B14F-4D97-AF65-F5344CB8AC3E}">
        <p14:creationId xmlns:p14="http://schemas.microsoft.com/office/powerpoint/2010/main" val="2708201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8935B-D470-A34C-9388-276E805BD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Well Being and Future Genertions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462CC-E087-0543-8C26-AA7D75055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/>
              <a:t>7 goals:</a:t>
            </a:r>
          </a:p>
          <a:p>
            <a:r>
              <a:rPr lang="en-US"/>
              <a:t>A Prosperous Wales</a:t>
            </a:r>
          </a:p>
          <a:p>
            <a:r>
              <a:rPr lang="en-US"/>
              <a:t>A Resilient Wales</a:t>
            </a:r>
          </a:p>
          <a:p>
            <a:r>
              <a:rPr lang="en-US"/>
              <a:t>A More Equal Wales</a:t>
            </a:r>
          </a:p>
          <a:p>
            <a:r>
              <a:rPr lang="en-US"/>
              <a:t>A Healthier Wales</a:t>
            </a:r>
          </a:p>
          <a:p>
            <a:r>
              <a:rPr lang="en-US"/>
              <a:t>A Wales of Cohesive Communities</a:t>
            </a:r>
          </a:p>
          <a:p>
            <a:r>
              <a:rPr lang="en-US"/>
              <a:t>A Wales of Vibrant Culture &amp; Thriving Welsh Language</a:t>
            </a:r>
          </a:p>
          <a:p>
            <a:r>
              <a:rPr lang="en-US"/>
              <a:t>A Globally Responsible Wales</a:t>
            </a:r>
          </a:p>
        </p:txBody>
      </p:sp>
    </p:spTree>
    <p:extLst>
      <p:ext uri="{BB962C8B-B14F-4D97-AF65-F5344CB8AC3E}">
        <p14:creationId xmlns:p14="http://schemas.microsoft.com/office/powerpoint/2010/main" val="2948310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4A5CC-9F63-3D4A-A71A-C38CA2699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market?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FD6D6-2096-DD46-A2F8-FD03C8260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Flyers/posters/banners</a:t>
            </a:r>
          </a:p>
          <a:p>
            <a:r>
              <a:rPr lang="en-US"/>
              <a:t>Social media</a:t>
            </a:r>
          </a:p>
          <a:p>
            <a:r>
              <a:rPr lang="en-US"/>
              <a:t>Search engine adverts</a:t>
            </a:r>
          </a:p>
          <a:p>
            <a:r>
              <a:rPr lang="en-US"/>
              <a:t>Televsion</a:t>
            </a:r>
          </a:p>
          <a:p>
            <a:r>
              <a:rPr lang="en-US"/>
              <a:t>Radio</a:t>
            </a:r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D5D08A-A1CC-EA46-A2F4-FA10697E2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199" y="1928599"/>
            <a:ext cx="752475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968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3E8C8A2-D2DA-42F8-84AA-AC5AB4251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A5D1FE1-4883-49B4-AD3E-D0A3F8DCE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F829EAE-7CB1-410F-BAF1-55BD6DC24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EA5F8CE-974F-4443-AB3C-4799C3323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4075D0C-1739-4729-A5C8-5C5707A942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FD28A6-39F3-425F-8050-E5BF1B45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D3D0C1DB-8BB7-AD4D-A601-E6BDED0965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32" r="4878" b="-1"/>
          <a:stretch/>
        </p:blipFill>
        <p:spPr>
          <a:xfrm>
            <a:off x="20" y="-1776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9D262D4-AE8B-4620-949A-609FC366F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6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05853C-E63A-49E2-84A4-4B7DD77A5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500549F-5B68-400C-A605-BDF102BDB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23" name="Rounded Rectangle 17">
              <a:extLst>
                <a:ext uri="{FF2B5EF4-FFF2-40B4-BE49-F238E27FC236}">
                  <a16:creationId xmlns:a16="http://schemas.microsoft.com/office/drawing/2014/main" id="{CE12C213-76C6-4953-849D-69BD0C074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85D5C439-F0A9-41AB-BF38-FB38EB00B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25" name="Rounded Rectangle 20">
              <a:extLst>
                <a:ext uri="{FF2B5EF4-FFF2-40B4-BE49-F238E27FC236}">
                  <a16:creationId xmlns:a16="http://schemas.microsoft.com/office/drawing/2014/main" id="{CE714C63-2EB2-4CE0-8982-994E7A37A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CE568286-7D0B-4E62-BC33-A99A0FD74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763F7A-DD02-F644-845E-07D7670AB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0560" y="2764364"/>
            <a:ext cx="6815669" cy="151553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/>
              <a:t>Thank you for listening!</a:t>
            </a:r>
            <a:br>
              <a:rPr lang="en-US" sz="5400"/>
            </a:br>
            <a:r>
              <a:rPr lang="en-US" sz="5400"/>
              <a:t>Any questions?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E22DAF0-5C05-4D01-A6C7-28326657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00260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Module: Social and Ethical Marketing Module code: BMSP5003 Assessment 2 – Presentation Lecturer: Jessica Shore</vt:lpstr>
      <vt:lpstr>What is wrong with LOAF?</vt:lpstr>
      <vt:lpstr>End goals</vt:lpstr>
      <vt:lpstr>The Idea</vt:lpstr>
      <vt:lpstr>Why?</vt:lpstr>
      <vt:lpstr>Segmentation, Targeting and Positioning</vt:lpstr>
      <vt:lpstr>The 4 Es</vt:lpstr>
      <vt:lpstr>Well Being and Future Genertions Act</vt:lpstr>
      <vt:lpstr>How to market?</vt:lpstr>
      <vt:lpstr>Thank you for listening!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Social and Ethical Marketing Module code: BMSP5003 Assessment 2 – Presentation Lecturer: Jessica Shore</dc:title>
  <dc:creator>Jessica Helen Lewis (2012798)</dc:creator>
  <cp:lastModifiedBy>Jessica Helen Lewis</cp:lastModifiedBy>
  <cp:revision>2</cp:revision>
  <dcterms:created xsi:type="dcterms:W3CDTF">2021-10-29T09:51:35Z</dcterms:created>
  <dcterms:modified xsi:type="dcterms:W3CDTF">2021-11-05T11:17:35Z</dcterms:modified>
</cp:coreProperties>
</file>