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 id="2147483677" r:id="rId2"/>
    <p:sldMasterId id="2147483689" r:id="rId3"/>
  </p:sldMasterIdLst>
  <p:notesMasterIdLst>
    <p:notesMasterId r:id="rId34"/>
  </p:notesMasterIdLst>
  <p:sldIdLst>
    <p:sldId id="256" r:id="rId4"/>
    <p:sldId id="265" r:id="rId5"/>
    <p:sldId id="267" r:id="rId6"/>
    <p:sldId id="269" r:id="rId7"/>
    <p:sldId id="294" r:id="rId8"/>
    <p:sldId id="259" r:id="rId9"/>
    <p:sldId id="276" r:id="rId10"/>
    <p:sldId id="281" r:id="rId11"/>
    <p:sldId id="277" r:id="rId12"/>
    <p:sldId id="260" r:id="rId13"/>
    <p:sldId id="261" r:id="rId14"/>
    <p:sldId id="263" r:id="rId15"/>
    <p:sldId id="272" r:id="rId16"/>
    <p:sldId id="257" r:id="rId17"/>
    <p:sldId id="279" r:id="rId18"/>
    <p:sldId id="287" r:id="rId19"/>
    <p:sldId id="264" r:id="rId20"/>
    <p:sldId id="258" r:id="rId21"/>
    <p:sldId id="293" r:id="rId22"/>
    <p:sldId id="292" r:id="rId23"/>
    <p:sldId id="289" r:id="rId24"/>
    <p:sldId id="290" r:id="rId25"/>
    <p:sldId id="291" r:id="rId26"/>
    <p:sldId id="296" r:id="rId27"/>
    <p:sldId id="295" r:id="rId28"/>
    <p:sldId id="284" r:id="rId29"/>
    <p:sldId id="285" r:id="rId30"/>
    <p:sldId id="273" r:id="rId31"/>
    <p:sldId id="275" r:id="rId32"/>
    <p:sldId id="271"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6" d="100"/>
          <a:sy n="116" d="100"/>
        </p:scale>
        <p:origin x="336"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notesMaster" Target="notesMasters/notesMaster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62B2F4-DF80-415A-BCCF-017598B54694}" type="datetimeFigureOut">
              <a:rPr lang="en-GB" smtClean="0"/>
              <a:t>11/03/2021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379027-47C7-4B94-AFE9-00367F94ECB0}" type="slidenum">
              <a:rPr lang="en-GB" smtClean="0"/>
              <a:t>‹#›</a:t>
            </a:fld>
            <a:endParaRPr lang="en-GB"/>
          </a:p>
        </p:txBody>
      </p:sp>
    </p:spTree>
    <p:extLst>
      <p:ext uri="{BB962C8B-B14F-4D97-AF65-F5344CB8AC3E}">
        <p14:creationId xmlns:p14="http://schemas.microsoft.com/office/powerpoint/2010/main" val="2841254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Poll Title: I have read and understood the Goodnow and Mackenzie (2020) article
https://www.polleverywhere.com/multiple_choice_polls/dahDPKzOOZGYZdlJIHAWC?flow=Default&amp;onscreen=persist</a:t>
            </a:r>
            <a:endParaRPr lang="en-GB"/>
          </a:p>
        </p:txBody>
      </p:sp>
      <p:sp>
        <p:nvSpPr>
          <p:cNvPr id="4" name="Slide Number Placeholder 3"/>
          <p:cNvSpPr>
            <a:spLocks noGrp="1"/>
          </p:cNvSpPr>
          <p:nvPr>
            <p:ph type="sldNum" sz="quarter" idx="10"/>
          </p:nvPr>
        </p:nvSpPr>
        <p:spPr/>
        <p:txBody>
          <a:bodyPr/>
          <a:lstStyle/>
          <a:p>
            <a:fld id="{8B379027-47C7-4B94-AFE9-00367F94ECB0}" type="slidenum">
              <a:rPr lang="en-GB" smtClean="0"/>
              <a:t>5</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19215581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Poll Title: what is adventure?
https://www.polleverywhere.com/free_text_polls/qISjQm38icGj2U7KQ3OER</a:t>
            </a:r>
            <a:endParaRPr lang="en-GB"/>
          </a:p>
        </p:txBody>
      </p:sp>
      <p:sp>
        <p:nvSpPr>
          <p:cNvPr id="4" name="Slide Number Placeholder 3"/>
          <p:cNvSpPr>
            <a:spLocks noGrp="1"/>
          </p:cNvSpPr>
          <p:nvPr>
            <p:ph type="sldNum" sz="quarter" idx="10"/>
          </p:nvPr>
        </p:nvSpPr>
        <p:spPr/>
        <p:txBody>
          <a:bodyPr/>
          <a:lstStyle/>
          <a:p>
            <a:fld id="{8B379027-47C7-4B94-AFE9-00367F94ECB0}" type="slidenum">
              <a:rPr lang="en-GB" smtClean="0"/>
              <a:t>7</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14570013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Poll Title: Microadventures appeal to me
https://www.polleverywhere.com/multiple_choice_polls/wb81JsaeeZ9zyK46cTaHF?flow=Default&amp;onscreen=persist</a:t>
            </a:r>
            <a:endParaRPr lang="en-GB"/>
          </a:p>
        </p:txBody>
      </p:sp>
      <p:sp>
        <p:nvSpPr>
          <p:cNvPr id="4" name="Slide Number Placeholder 3"/>
          <p:cNvSpPr>
            <a:spLocks noGrp="1"/>
          </p:cNvSpPr>
          <p:nvPr>
            <p:ph type="sldNum" sz="quarter" idx="10"/>
          </p:nvPr>
        </p:nvSpPr>
        <p:spPr/>
        <p:txBody>
          <a:bodyPr/>
          <a:lstStyle/>
          <a:p>
            <a:fld id="{8B379027-47C7-4B94-AFE9-00367F94ECB0}" type="slidenum">
              <a:rPr lang="en-GB" smtClean="0"/>
              <a:t>19</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6231578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Poll Title: Microadventures are "an enticing alternative for both current and post-pandemic conditions" (Mackenzie and Goodnow, 2020, p1).
https://www.polleverywhere.com/multiple_choice_polls/MUnHZoQ7YOiQeMMoYH1wP?flow=Default&amp;onscreen=persist</a:t>
            </a:r>
            <a:endParaRPr lang="en-GB"/>
          </a:p>
        </p:txBody>
      </p:sp>
      <p:sp>
        <p:nvSpPr>
          <p:cNvPr id="4" name="Slide Number Placeholder 3"/>
          <p:cNvSpPr>
            <a:spLocks noGrp="1"/>
          </p:cNvSpPr>
          <p:nvPr>
            <p:ph type="sldNum" sz="quarter" idx="10"/>
          </p:nvPr>
        </p:nvSpPr>
        <p:spPr/>
        <p:txBody>
          <a:bodyPr/>
          <a:lstStyle/>
          <a:p>
            <a:fld id="{8B379027-47C7-4B94-AFE9-00367F94ECB0}" type="slidenum">
              <a:rPr lang="en-GB" smtClean="0"/>
              <a:t>25</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22109962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smtClean="0"/>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3/11/2021</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3/11/2021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3/11/2021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3/11/2021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3/11/2021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3/11/2021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smtClean="0"/>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3/11/2021</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044845B-540F-4C60-BD72-14254AE6CD39}" type="datetimeFigureOut">
              <a:rPr lang="en-GB" smtClean="0"/>
              <a:t>11/03/2021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CC00E-60E8-436C-BE51-4550C353A052}" type="slidenum">
              <a:rPr lang="en-GB" smtClean="0"/>
              <a:t>‹#›</a:t>
            </a:fld>
            <a:endParaRPr lang="en-GB"/>
          </a:p>
        </p:txBody>
      </p:sp>
    </p:spTree>
    <p:extLst>
      <p:ext uri="{BB962C8B-B14F-4D97-AF65-F5344CB8AC3E}">
        <p14:creationId xmlns:p14="http://schemas.microsoft.com/office/powerpoint/2010/main" val="10118097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044845B-540F-4C60-BD72-14254AE6CD39}" type="datetimeFigureOut">
              <a:rPr lang="en-GB" smtClean="0"/>
              <a:t>11/03/2021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CC00E-60E8-436C-BE51-4550C353A052}" type="slidenum">
              <a:rPr lang="en-GB" smtClean="0"/>
              <a:t>‹#›</a:t>
            </a:fld>
            <a:endParaRPr lang="en-GB"/>
          </a:p>
        </p:txBody>
      </p:sp>
    </p:spTree>
    <p:extLst>
      <p:ext uri="{BB962C8B-B14F-4D97-AF65-F5344CB8AC3E}">
        <p14:creationId xmlns:p14="http://schemas.microsoft.com/office/powerpoint/2010/main" val="17103657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044845B-540F-4C60-BD72-14254AE6CD39}" type="datetimeFigureOut">
              <a:rPr lang="en-GB" smtClean="0"/>
              <a:t>11/03/2021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CC00E-60E8-436C-BE51-4550C353A052}" type="slidenum">
              <a:rPr lang="en-GB" smtClean="0"/>
              <a:t>‹#›</a:t>
            </a:fld>
            <a:endParaRPr lang="en-GB"/>
          </a:p>
        </p:txBody>
      </p:sp>
    </p:spTree>
    <p:extLst>
      <p:ext uri="{BB962C8B-B14F-4D97-AF65-F5344CB8AC3E}">
        <p14:creationId xmlns:p14="http://schemas.microsoft.com/office/powerpoint/2010/main" val="1914893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044845B-540F-4C60-BD72-14254AE6CD39}" type="datetimeFigureOut">
              <a:rPr lang="en-GB" smtClean="0"/>
              <a:t>11/03/2021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3CC00E-60E8-436C-BE51-4550C353A052}" type="slidenum">
              <a:rPr lang="en-GB" smtClean="0"/>
              <a:t>‹#›</a:t>
            </a:fld>
            <a:endParaRPr lang="en-GB"/>
          </a:p>
        </p:txBody>
      </p:sp>
    </p:spTree>
    <p:extLst>
      <p:ext uri="{BB962C8B-B14F-4D97-AF65-F5344CB8AC3E}">
        <p14:creationId xmlns:p14="http://schemas.microsoft.com/office/powerpoint/2010/main" val="37160978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044845B-540F-4C60-BD72-14254AE6CD39}" type="datetimeFigureOut">
              <a:rPr lang="en-GB" smtClean="0"/>
              <a:t>11/03/2021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33CC00E-60E8-436C-BE51-4550C353A052}" type="slidenum">
              <a:rPr lang="en-GB" smtClean="0"/>
              <a:t>‹#›</a:t>
            </a:fld>
            <a:endParaRPr lang="en-GB"/>
          </a:p>
        </p:txBody>
      </p:sp>
    </p:spTree>
    <p:extLst>
      <p:ext uri="{BB962C8B-B14F-4D97-AF65-F5344CB8AC3E}">
        <p14:creationId xmlns:p14="http://schemas.microsoft.com/office/powerpoint/2010/main" val="738585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044845B-540F-4C60-BD72-14254AE6CD39}" type="datetimeFigureOut">
              <a:rPr lang="en-GB" smtClean="0"/>
              <a:t>11/03/2021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33CC00E-60E8-436C-BE51-4550C353A052}" type="slidenum">
              <a:rPr lang="en-GB" smtClean="0"/>
              <a:t>‹#›</a:t>
            </a:fld>
            <a:endParaRPr lang="en-GB"/>
          </a:p>
        </p:txBody>
      </p:sp>
    </p:spTree>
    <p:extLst>
      <p:ext uri="{BB962C8B-B14F-4D97-AF65-F5344CB8AC3E}">
        <p14:creationId xmlns:p14="http://schemas.microsoft.com/office/powerpoint/2010/main" val="260013722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044845B-540F-4C60-BD72-14254AE6CD39}" type="datetimeFigureOut">
              <a:rPr lang="en-GB" smtClean="0"/>
              <a:t>11/03/2021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33CC00E-60E8-436C-BE51-4550C353A052}" type="slidenum">
              <a:rPr lang="en-GB" smtClean="0"/>
              <a:t>‹#›</a:t>
            </a:fld>
            <a:endParaRPr lang="en-GB"/>
          </a:p>
        </p:txBody>
      </p:sp>
    </p:spTree>
    <p:extLst>
      <p:ext uri="{BB962C8B-B14F-4D97-AF65-F5344CB8AC3E}">
        <p14:creationId xmlns:p14="http://schemas.microsoft.com/office/powerpoint/2010/main" val="8399386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044845B-540F-4C60-BD72-14254AE6CD39}" type="datetimeFigureOut">
              <a:rPr lang="en-GB" smtClean="0"/>
              <a:t>11/03/2021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3CC00E-60E8-436C-BE51-4550C353A052}" type="slidenum">
              <a:rPr lang="en-GB" smtClean="0"/>
              <a:t>‹#›</a:t>
            </a:fld>
            <a:endParaRPr lang="en-GB"/>
          </a:p>
        </p:txBody>
      </p:sp>
    </p:spTree>
    <p:extLst>
      <p:ext uri="{BB962C8B-B14F-4D97-AF65-F5344CB8AC3E}">
        <p14:creationId xmlns:p14="http://schemas.microsoft.com/office/powerpoint/2010/main" val="413741529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044845B-540F-4C60-BD72-14254AE6CD39}" type="datetimeFigureOut">
              <a:rPr lang="en-GB" smtClean="0"/>
              <a:t>11/03/2021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3CC00E-60E8-436C-BE51-4550C353A052}" type="slidenum">
              <a:rPr lang="en-GB" smtClean="0"/>
              <a:t>‹#›</a:t>
            </a:fld>
            <a:endParaRPr lang="en-GB"/>
          </a:p>
        </p:txBody>
      </p:sp>
    </p:spTree>
    <p:extLst>
      <p:ext uri="{BB962C8B-B14F-4D97-AF65-F5344CB8AC3E}">
        <p14:creationId xmlns:p14="http://schemas.microsoft.com/office/powerpoint/2010/main" val="230629751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044845B-540F-4C60-BD72-14254AE6CD39}" type="datetimeFigureOut">
              <a:rPr lang="en-GB" smtClean="0"/>
              <a:t>11/03/2021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CC00E-60E8-436C-BE51-4550C353A052}" type="slidenum">
              <a:rPr lang="en-GB" smtClean="0"/>
              <a:t>‹#›</a:t>
            </a:fld>
            <a:endParaRPr lang="en-GB"/>
          </a:p>
        </p:txBody>
      </p:sp>
    </p:spTree>
    <p:extLst>
      <p:ext uri="{BB962C8B-B14F-4D97-AF65-F5344CB8AC3E}">
        <p14:creationId xmlns:p14="http://schemas.microsoft.com/office/powerpoint/2010/main" val="5531083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044845B-540F-4C60-BD72-14254AE6CD39}" type="datetimeFigureOut">
              <a:rPr lang="en-GB" smtClean="0"/>
              <a:t>11/03/2021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CC00E-60E8-436C-BE51-4550C353A052}" type="slidenum">
              <a:rPr lang="en-GB" smtClean="0"/>
              <a:t>‹#›</a:t>
            </a:fld>
            <a:endParaRPr lang="en-GB"/>
          </a:p>
        </p:txBody>
      </p:sp>
    </p:spTree>
    <p:extLst>
      <p:ext uri="{BB962C8B-B14F-4D97-AF65-F5344CB8AC3E}">
        <p14:creationId xmlns:p14="http://schemas.microsoft.com/office/powerpoint/2010/main" val="351286903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noProof="0" smtClean="0"/>
              <a:t>Click to edit Master title style</a:t>
            </a:r>
            <a:endParaRPr lang="en-US" noProof="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noProof="0" smtClean="0"/>
              <a:t>Click to edit Master subtitle style</a:t>
            </a:r>
            <a:endParaRPr lang="en-US" noProof="0"/>
          </a:p>
        </p:txBody>
      </p:sp>
      <p:sp>
        <p:nvSpPr>
          <p:cNvPr id="4" name="Date Placeholder 3"/>
          <p:cNvSpPr>
            <a:spLocks noGrp="1"/>
          </p:cNvSpPr>
          <p:nvPr>
            <p:ph type="dt" sz="half" idx="10"/>
          </p:nvPr>
        </p:nvSpPr>
        <p:spPr/>
        <p:txBody>
          <a:bodyPr/>
          <a:lstStyle>
            <a:lvl1pPr>
              <a:defRPr>
                <a:solidFill>
                  <a:srgbClr val="FFFFFF"/>
                </a:solidFill>
              </a:defRPr>
            </a:lvl1pPr>
          </a:lstStyle>
          <a:p>
            <a:fld id="{9AB3A824-1A51-4B26-AD58-A6D8E14F6C04}" type="datetimeFigureOut">
              <a:rPr lang="en-US" noProof="0" smtClean="0"/>
              <a:t>3/11/2021</a:t>
            </a:fld>
            <a:endParaRPr lang="en-US" noProof="0" dirty="0"/>
          </a:p>
        </p:txBody>
      </p:sp>
      <p:sp>
        <p:nvSpPr>
          <p:cNvPr id="5" name="Footer Placeholder 4"/>
          <p:cNvSpPr>
            <a:spLocks noGrp="1"/>
          </p:cNvSpPr>
          <p:nvPr>
            <p:ph type="ftr" sz="quarter" idx="11"/>
          </p:nvPr>
        </p:nvSpPr>
        <p:spPr/>
        <p:txBody>
          <a:bodyPr/>
          <a:lstStyle>
            <a:lvl1pPr>
              <a:defRPr>
                <a:solidFill>
                  <a:srgbClr val="FFFFFF"/>
                </a:solidFill>
              </a:defRPr>
            </a:lvl1pPr>
          </a:lstStyle>
          <a:p>
            <a:r>
              <a:rPr lang="en-US" noProof="0" dirty="0"/>
              <a:t>
              </a:t>
            </a:r>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6D22F896-40B5-4ADD-8801-0D06FADFA095}" type="slidenum">
              <a:rPr lang="en-US" noProof="0" smtClean="0"/>
              <a:t>‹#›</a:t>
            </a:fld>
            <a:endParaRPr lang="en-US" noProof="0"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1541333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smtClean="0"/>
              <a:t>Click to edit Master title style</a:t>
            </a:r>
            <a:endParaRPr lang="en-US" noProof="0"/>
          </a:p>
        </p:txBody>
      </p:sp>
      <p:sp>
        <p:nvSpPr>
          <p:cNvPr id="3" name="Content Placeholder 2"/>
          <p:cNvSpPr>
            <a:spLocks noGrp="1"/>
          </p:cNvSpPr>
          <p:nvPr>
            <p:ph idx="1"/>
          </p:nvPr>
        </p:nvSpPr>
        <p:spPr/>
        <p:txBody>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4" name="Date Placeholder 3"/>
          <p:cNvSpPr>
            <a:spLocks noGrp="1"/>
          </p:cNvSpPr>
          <p:nvPr>
            <p:ph type="dt" sz="half" idx="10"/>
          </p:nvPr>
        </p:nvSpPr>
        <p:spPr/>
        <p:txBody>
          <a:bodyPr/>
          <a:lstStyle/>
          <a:p>
            <a:fld id="{97D162C4-EDD9-4389-A98B-B87ECEA2A816}" type="datetimeFigureOut">
              <a:rPr lang="en-US" noProof="0" smtClean="0"/>
              <a:t>3/11/2021</a:t>
            </a:fld>
            <a:endParaRPr lang="en-US" noProof="0" dirty="0"/>
          </a:p>
        </p:txBody>
      </p:sp>
      <p:sp>
        <p:nvSpPr>
          <p:cNvPr id="5" name="Footer Placeholder 4"/>
          <p:cNvSpPr>
            <a:spLocks noGrp="1"/>
          </p:cNvSpPr>
          <p:nvPr>
            <p:ph type="ftr" sz="quarter" idx="11"/>
          </p:nvPr>
        </p:nvSpPr>
        <p:spPr/>
        <p:txBody>
          <a:bodyPr/>
          <a:lstStyle/>
          <a:p>
            <a:r>
              <a:rPr lang="en-US" noProof="0" dirty="0"/>
              <a:t>
              </a:t>
            </a:r>
          </a:p>
        </p:txBody>
      </p:sp>
      <p:sp>
        <p:nvSpPr>
          <p:cNvPr id="6" name="Slide Number Placeholder 5"/>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210115515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noProof="0" smtClean="0"/>
              <a:t>Click to edit Master title style</a:t>
            </a:r>
            <a:endParaRPr lang="en-US" noProof="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smtClean="0"/>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noProof="0" smtClean="0"/>
              <a:t>3/11/2021</a:t>
            </a:fld>
            <a:endParaRPr lang="en-US" noProof="0" dirty="0"/>
          </a:p>
        </p:txBody>
      </p:sp>
      <p:sp>
        <p:nvSpPr>
          <p:cNvPr id="5" name="Footer Placeholder 4"/>
          <p:cNvSpPr>
            <a:spLocks noGrp="1"/>
          </p:cNvSpPr>
          <p:nvPr>
            <p:ph type="ftr" sz="quarter" idx="11"/>
          </p:nvPr>
        </p:nvSpPr>
        <p:spPr/>
        <p:txBody>
          <a:bodyPr/>
          <a:lstStyle/>
          <a:p>
            <a:r>
              <a:rPr lang="en-US" noProof="0" dirty="0"/>
              <a:t>
              </a:t>
            </a:r>
          </a:p>
        </p:txBody>
      </p:sp>
      <p:sp>
        <p:nvSpPr>
          <p:cNvPr id="6" name="Slide Number Placeholder 5"/>
          <p:cNvSpPr>
            <a:spLocks noGrp="1"/>
          </p:cNvSpPr>
          <p:nvPr>
            <p:ph type="sldNum" sz="quarter" idx="12"/>
          </p:nvPr>
        </p:nvSpPr>
        <p:spPr/>
        <p:txBody>
          <a:bodyPr/>
          <a:lstStyle/>
          <a:p>
            <a:fld id="{6D22F896-40B5-4ADD-8801-0D06FADFA095}" type="slidenum">
              <a:rPr lang="en-US" noProof="0" smtClean="0"/>
              <a:t>‹#›</a:t>
            </a:fld>
            <a:endParaRPr lang="en-US" noProof="0"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9525550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noProof="0" smtClean="0"/>
              <a:t>Click to edit Master title style</a:t>
            </a:r>
            <a:endParaRPr lang="en-US" noProof="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5" name="Date Placeholder 4"/>
          <p:cNvSpPr>
            <a:spLocks noGrp="1"/>
          </p:cNvSpPr>
          <p:nvPr>
            <p:ph type="dt" sz="half" idx="10"/>
          </p:nvPr>
        </p:nvSpPr>
        <p:spPr/>
        <p:txBody>
          <a:bodyPr/>
          <a:lstStyle/>
          <a:p>
            <a:fld id="{CA954B2F-12DE-47F5-8894-472B206D2E1E}" type="datetimeFigureOut">
              <a:rPr lang="en-US" noProof="0" smtClean="0"/>
              <a:t>3/11/2021</a:t>
            </a:fld>
            <a:endParaRPr lang="en-US" noProof="0" dirty="0"/>
          </a:p>
        </p:txBody>
      </p:sp>
      <p:sp>
        <p:nvSpPr>
          <p:cNvPr id="6" name="Footer Placeholder 5"/>
          <p:cNvSpPr>
            <a:spLocks noGrp="1"/>
          </p:cNvSpPr>
          <p:nvPr>
            <p:ph type="ftr" sz="quarter" idx="11"/>
          </p:nvPr>
        </p:nvSpPr>
        <p:spPr/>
        <p:txBody>
          <a:bodyPr/>
          <a:lstStyle/>
          <a:p>
            <a:r>
              <a:rPr lang="en-US" noProof="0" dirty="0"/>
              <a:t>
              </a:t>
            </a:r>
          </a:p>
        </p:txBody>
      </p:sp>
      <p:sp>
        <p:nvSpPr>
          <p:cNvPr id="7" name="Slide Number Placeholder 6"/>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399903771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noProof="0" smtClean="0"/>
              <a:t>Click to edit Master title style</a:t>
            </a:r>
            <a:endParaRPr lang="en-US" noProof="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smtClean="0"/>
              <a:t>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smtClean="0"/>
              <a:t>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7" name="Date Placeholder 6"/>
          <p:cNvSpPr>
            <a:spLocks noGrp="1"/>
          </p:cNvSpPr>
          <p:nvPr>
            <p:ph type="dt" sz="half" idx="10"/>
          </p:nvPr>
        </p:nvSpPr>
        <p:spPr/>
        <p:txBody>
          <a:bodyPr/>
          <a:lstStyle/>
          <a:p>
            <a:fld id="{3CBC1C18-307B-4F68-A007-B5B542270E8D}" type="datetimeFigureOut">
              <a:rPr lang="en-US" noProof="0" smtClean="0"/>
              <a:t>3/11/2021</a:t>
            </a:fld>
            <a:endParaRPr lang="en-US" noProof="0" dirty="0"/>
          </a:p>
        </p:txBody>
      </p:sp>
      <p:sp>
        <p:nvSpPr>
          <p:cNvPr id="8" name="Footer Placeholder 7"/>
          <p:cNvSpPr>
            <a:spLocks noGrp="1"/>
          </p:cNvSpPr>
          <p:nvPr>
            <p:ph type="ftr" sz="quarter" idx="11"/>
          </p:nvPr>
        </p:nvSpPr>
        <p:spPr/>
        <p:txBody>
          <a:bodyPr/>
          <a:lstStyle/>
          <a:p>
            <a:r>
              <a:rPr lang="en-US" noProof="0" dirty="0"/>
              <a:t>
              </a:t>
            </a:r>
          </a:p>
        </p:txBody>
      </p:sp>
      <p:sp>
        <p:nvSpPr>
          <p:cNvPr id="9" name="Slide Number Placeholder 8"/>
          <p:cNvSpPr>
            <a:spLocks noGrp="1"/>
          </p:cNvSpPr>
          <p:nvPr>
            <p:ph type="sldNum" sz="quarter" idx="12"/>
          </p:nvPr>
        </p:nvSpPr>
        <p:spPr/>
        <p:txBody>
          <a:bodyPr/>
          <a:lstStyle/>
          <a:p>
            <a:fld id="{6D22F896-40B5-4ADD-8801-0D06FADFA095}" type="slidenum">
              <a:rPr lang="en-US" noProof="0" smtClean="0"/>
              <a:pPr/>
              <a:t>‹#›</a:t>
            </a:fld>
            <a:endParaRPr lang="en-US" noProof="0" dirty="0"/>
          </a:p>
        </p:txBody>
      </p:sp>
    </p:spTree>
    <p:extLst>
      <p:ext uri="{BB962C8B-B14F-4D97-AF65-F5344CB8AC3E}">
        <p14:creationId xmlns:p14="http://schemas.microsoft.com/office/powerpoint/2010/main" val="3713978084"/>
      </p:ext>
    </p:extLst>
  </p:cSld>
  <p:clrMapOvr>
    <a:masterClrMapping/>
  </p:clrMapOvr>
  <p:hf sldNum="0" hdr="0" ftr="0" dt="0"/>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smtClean="0"/>
              <a:t>Click to edit Master title style</a:t>
            </a:r>
            <a:endParaRPr lang="en-US" noProof="0"/>
          </a:p>
        </p:txBody>
      </p:sp>
      <p:sp>
        <p:nvSpPr>
          <p:cNvPr id="3" name="Date Placeholder 2"/>
          <p:cNvSpPr>
            <a:spLocks noGrp="1"/>
          </p:cNvSpPr>
          <p:nvPr>
            <p:ph type="dt" sz="half" idx="10"/>
          </p:nvPr>
        </p:nvSpPr>
        <p:spPr/>
        <p:txBody>
          <a:bodyPr/>
          <a:lstStyle/>
          <a:p>
            <a:fld id="{1FAF3416-4057-4DAA-829D-4CA07428D088}" type="datetimeFigureOut">
              <a:rPr lang="en-US" noProof="0" smtClean="0"/>
              <a:t>3/11/2021</a:t>
            </a:fld>
            <a:endParaRPr lang="en-US" noProof="0" dirty="0"/>
          </a:p>
        </p:txBody>
      </p:sp>
      <p:sp>
        <p:nvSpPr>
          <p:cNvPr id="4" name="Footer Placeholder 3"/>
          <p:cNvSpPr>
            <a:spLocks noGrp="1"/>
          </p:cNvSpPr>
          <p:nvPr>
            <p:ph type="ftr" sz="quarter" idx="11"/>
          </p:nvPr>
        </p:nvSpPr>
        <p:spPr/>
        <p:txBody>
          <a:bodyPr/>
          <a:lstStyle/>
          <a:p>
            <a:r>
              <a:rPr lang="en-US" noProof="0" dirty="0"/>
              <a:t>
              </a:t>
            </a:r>
          </a:p>
        </p:txBody>
      </p:sp>
      <p:sp>
        <p:nvSpPr>
          <p:cNvPr id="5" name="Slide Number Placeholder 4"/>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13736354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1D9284-D300-4297-87F7-E791DCC15DB1}" type="datetimeFigureOut">
              <a:rPr lang="en-US" noProof="0" smtClean="0"/>
              <a:t>3/11/2021</a:t>
            </a:fld>
            <a:endParaRPr lang="en-US" noProof="0" dirty="0"/>
          </a:p>
        </p:txBody>
      </p:sp>
      <p:sp>
        <p:nvSpPr>
          <p:cNvPr id="3" name="Footer Placeholder 2"/>
          <p:cNvSpPr>
            <a:spLocks noGrp="1"/>
          </p:cNvSpPr>
          <p:nvPr>
            <p:ph type="ftr" sz="quarter" idx="11"/>
          </p:nvPr>
        </p:nvSpPr>
        <p:spPr/>
        <p:txBody>
          <a:bodyPr/>
          <a:lstStyle/>
          <a:p>
            <a:r>
              <a:rPr lang="en-US" noProof="0" dirty="0"/>
              <a:t>
              </a:t>
            </a:r>
          </a:p>
        </p:txBody>
      </p:sp>
      <p:sp>
        <p:nvSpPr>
          <p:cNvPr id="4" name="Slide Number Placeholder 3"/>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421767667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noProof="0" smtClean="0"/>
              <a:t>Click to edit Master title style</a:t>
            </a:r>
            <a:endParaRPr lang="en-US" noProof="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smtClean="0"/>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noProof="0" smtClean="0"/>
              <a:t>3/11/2021</a:t>
            </a:fld>
            <a:endParaRPr lang="en-US" noProof="0" dirty="0"/>
          </a:p>
        </p:txBody>
      </p:sp>
      <p:sp>
        <p:nvSpPr>
          <p:cNvPr id="6" name="Footer Placeholder 5"/>
          <p:cNvSpPr>
            <a:spLocks noGrp="1"/>
          </p:cNvSpPr>
          <p:nvPr>
            <p:ph type="ftr" sz="quarter" idx="11"/>
          </p:nvPr>
        </p:nvSpPr>
        <p:spPr/>
        <p:txBody>
          <a:bodyPr/>
          <a:lstStyle/>
          <a:p>
            <a:r>
              <a:rPr lang="en-US" noProof="0" dirty="0"/>
              <a:t>
              </a:t>
            </a:r>
          </a:p>
        </p:txBody>
      </p:sp>
      <p:sp>
        <p:nvSpPr>
          <p:cNvPr id="7" name="Slide Number Placeholder 6"/>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151754477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noProof="0" smtClean="0"/>
              <a:t>Click to edit Master title style</a:t>
            </a:r>
            <a:endParaRPr lang="en-US" noProof="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smtClean="0"/>
              <a:t>Click icon to add picture</a:t>
            </a:r>
            <a:endParaRPr lang="en-US" noProof="0"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smtClean="0"/>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noProof="0" smtClean="0"/>
              <a:t>3/11/2021</a:t>
            </a:fld>
            <a:endParaRPr lang="en-US" noProof="0" dirty="0"/>
          </a:p>
        </p:txBody>
      </p:sp>
      <p:sp>
        <p:nvSpPr>
          <p:cNvPr id="6" name="Footer Placeholder 5"/>
          <p:cNvSpPr>
            <a:spLocks noGrp="1"/>
          </p:cNvSpPr>
          <p:nvPr>
            <p:ph type="ftr" sz="quarter" idx="11"/>
          </p:nvPr>
        </p:nvSpPr>
        <p:spPr/>
        <p:txBody>
          <a:bodyPr/>
          <a:lstStyle/>
          <a:p>
            <a:r>
              <a:rPr lang="en-US" noProof="0" dirty="0"/>
              <a:t>
              </a:t>
            </a:r>
          </a:p>
        </p:txBody>
      </p:sp>
      <p:sp>
        <p:nvSpPr>
          <p:cNvPr id="7" name="Slide Number Placeholder 6"/>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362249835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smtClean="0"/>
              <a:t>Click to edit Master title style</a:t>
            </a:r>
            <a:endParaRPr lang="en-US" noProof="0"/>
          </a:p>
        </p:txBody>
      </p:sp>
      <p:sp>
        <p:nvSpPr>
          <p:cNvPr id="3" name="Vertical Text Placeholder 2"/>
          <p:cNvSpPr>
            <a:spLocks noGrp="1"/>
          </p:cNvSpPr>
          <p:nvPr>
            <p:ph type="body" orient="vert" idx="1"/>
          </p:nvPr>
        </p:nvSpPr>
        <p:spPr/>
        <p:txBody>
          <a:bodyPr vert="eaVert"/>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4" name="Date Placeholder 3"/>
          <p:cNvSpPr>
            <a:spLocks noGrp="1"/>
          </p:cNvSpPr>
          <p:nvPr>
            <p:ph type="dt" sz="half" idx="10"/>
          </p:nvPr>
        </p:nvSpPr>
        <p:spPr/>
        <p:txBody>
          <a:bodyPr/>
          <a:lstStyle/>
          <a:p>
            <a:fld id="{D857E33E-8B18-4087-B112-809917729534}" type="datetimeFigureOut">
              <a:rPr lang="en-US" noProof="0" smtClean="0"/>
              <a:t>3/11/2021</a:t>
            </a:fld>
            <a:endParaRPr lang="en-US" noProof="0" dirty="0"/>
          </a:p>
        </p:txBody>
      </p:sp>
      <p:sp>
        <p:nvSpPr>
          <p:cNvPr id="5" name="Footer Placeholder 4"/>
          <p:cNvSpPr>
            <a:spLocks noGrp="1"/>
          </p:cNvSpPr>
          <p:nvPr>
            <p:ph type="ftr" sz="quarter" idx="11"/>
          </p:nvPr>
        </p:nvSpPr>
        <p:spPr/>
        <p:txBody>
          <a:bodyPr/>
          <a:lstStyle/>
          <a:p>
            <a:r>
              <a:rPr lang="en-US" noProof="0" dirty="0"/>
              <a:t>
              </a:t>
            </a:r>
          </a:p>
        </p:txBody>
      </p:sp>
      <p:sp>
        <p:nvSpPr>
          <p:cNvPr id="6" name="Slide Number Placeholder 5"/>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205266166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noProof="0" smtClean="0"/>
              <a:t>Click to edit Master title style</a:t>
            </a:r>
            <a:endParaRPr lang="en-US" noProof="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4" name="Date Placeholder 3"/>
          <p:cNvSpPr>
            <a:spLocks noGrp="1"/>
          </p:cNvSpPr>
          <p:nvPr>
            <p:ph type="dt" sz="half" idx="10"/>
          </p:nvPr>
        </p:nvSpPr>
        <p:spPr/>
        <p:txBody>
          <a:bodyPr/>
          <a:lstStyle/>
          <a:p>
            <a:fld id="{D3FFE419-2371-464F-8239-3959401C3561}" type="datetimeFigureOut">
              <a:rPr lang="en-US" noProof="0" smtClean="0"/>
              <a:t>3/11/2021</a:t>
            </a:fld>
            <a:endParaRPr lang="en-US" noProof="0" dirty="0"/>
          </a:p>
        </p:txBody>
      </p:sp>
      <p:sp>
        <p:nvSpPr>
          <p:cNvPr id="5" name="Footer Placeholder 4"/>
          <p:cNvSpPr>
            <a:spLocks noGrp="1"/>
          </p:cNvSpPr>
          <p:nvPr>
            <p:ph type="ftr" sz="quarter" idx="11"/>
          </p:nvPr>
        </p:nvSpPr>
        <p:spPr/>
        <p:txBody>
          <a:bodyPr/>
          <a:lstStyle/>
          <a:p>
            <a:r>
              <a:rPr lang="en-US" noProof="0" dirty="0"/>
              <a:t>
              </a:t>
            </a:r>
          </a:p>
        </p:txBody>
      </p:sp>
      <p:sp>
        <p:nvSpPr>
          <p:cNvPr id="6" name="Slide Number Placeholder 5"/>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29378951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3/11/2021</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044845B-540F-4C60-BD72-14254AE6CD39}" type="datetimeFigureOut">
              <a:rPr lang="en-GB" smtClean="0"/>
              <a:t>11/03/2021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3CC00E-60E8-436C-BE51-4550C353A052}" type="slidenum">
              <a:rPr lang="en-GB" smtClean="0"/>
              <a:t>‹#›</a:t>
            </a:fld>
            <a:endParaRPr lang="en-GB"/>
          </a:p>
        </p:txBody>
      </p:sp>
    </p:spTree>
    <p:extLst>
      <p:ext uri="{BB962C8B-B14F-4D97-AF65-F5344CB8AC3E}">
        <p14:creationId xmlns:p14="http://schemas.microsoft.com/office/powerpoint/2010/main" val="1048469950"/>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noProof="0" smtClean="0"/>
              <a:t>Click to edit Master title style</a:t>
            </a:r>
            <a:endParaRPr lang="en-US" noProof="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3CBC1C18-307B-4F68-A007-B5B542270E8D}" type="datetimeFigureOut">
              <a:rPr lang="en-US" noProof="0" smtClean="0"/>
              <a:t>3/11/2021</a:t>
            </a:fld>
            <a:endParaRPr lang="en-US" noProof="0"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r>
              <a:rPr lang="en-US" noProof="0" dirty="0"/>
              <a:t>
              </a:t>
            </a:r>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6D22F896-40B5-4ADD-8801-0D06FADFA095}" type="slidenum">
              <a:rPr lang="en-US" noProof="0" smtClean="0"/>
              <a:pPr/>
              <a:t>‹#›</a:t>
            </a:fld>
            <a:endParaRPr lang="en-US" noProof="0" dirty="0"/>
          </a:p>
        </p:txBody>
      </p:sp>
    </p:spTree>
    <p:extLst>
      <p:ext uri="{BB962C8B-B14F-4D97-AF65-F5344CB8AC3E}">
        <p14:creationId xmlns:p14="http://schemas.microsoft.com/office/powerpoint/2010/main" val="4290264421"/>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9.xml"/><Relationship Id="rId1" Type="http://schemas.openxmlformats.org/officeDocument/2006/relationships/tags" Target="../tags/tag1.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7.xml"/><Relationship Id="rId1" Type="http://schemas.openxmlformats.org/officeDocument/2006/relationships/tags" Target="../tags/tag2.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app=desktop&amp;v=Hk7aKDJDQhY" TargetMode="External"/><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vwHwXId0pxE&amp;t=1s" TargetMode="External"/><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hyperlink" Target="https://alastairhumphreys.com/microadventures-3/"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yYN7kBhK12A" TargetMode="External"/><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hyperlink" Target="https://backofbeyonduk.com/" TargetMode="External"/><Relationship Id="rId5" Type="http://schemas.openxmlformats.org/officeDocument/2006/relationships/hyperlink" Target="http://slowtech.org/2013/04/micro-adventures/" TargetMode="External"/><Relationship Id="rId4" Type="http://schemas.openxmlformats.org/officeDocument/2006/relationships/hyperlink" Target="https://www.youtube.com/watch?v=17HMSwHA_sA"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8.xml"/><Relationship Id="rId1" Type="http://schemas.openxmlformats.org/officeDocument/2006/relationships/tags" Target="../tags/tag3.xml"/><Relationship Id="rId4" Type="http://schemas.openxmlformats.org/officeDocument/2006/relationships/image" Target="../media/image12.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hyperlink" Target="https://www.youtube.com/watch?v=78wHAsOPNRs&amp;t=93s" TargetMode="External"/><Relationship Id="rId2" Type="http://schemas.openxmlformats.org/officeDocument/2006/relationships/image" Target="../media/image14.png"/><Relationship Id="rId1" Type="http://schemas.openxmlformats.org/officeDocument/2006/relationships/slideLayout" Target="../slideLayouts/slideLayout13.xml"/><Relationship Id="rId4" Type="http://schemas.openxmlformats.org/officeDocument/2006/relationships/hyperlink" Target="https://www.youtube.com/watch?v=PWs5IvESFdM" TargetMode="External"/></Relationships>
</file>

<file path=ppt/slides/_rels/slide23.xml.rels><?xml version="1.0" encoding="UTF-8" standalone="yes"?>
<Relationships xmlns="http://schemas.openxmlformats.org/package/2006/relationships"><Relationship Id="rId2" Type="http://schemas.openxmlformats.org/officeDocument/2006/relationships/hyperlink" Target="https://moodle.uwtsd.ac.uk/mod/resource/view.php?id=329640" TargetMode="Externa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8.xml"/><Relationship Id="rId1" Type="http://schemas.openxmlformats.org/officeDocument/2006/relationships/tags" Target="../tags/tag4.xml"/><Relationship Id="rId4" Type="http://schemas.openxmlformats.org/officeDocument/2006/relationships/image" Target="../media/image15.png"/></Relationships>
</file>

<file path=ppt/slides/_rels/slide2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hyperlink" Target="https://t.co/88KkLLYCyf?amp=1" TargetMode="External"/><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theguardian.com/commentisfree/2021/mar/01/covid-life-flexible-working-lockdown" TargetMode="External"/><Relationship Id="rId2" Type="http://schemas.openxmlformats.org/officeDocument/2006/relationships/hyperlink" Target="https://www.lawrencehallofscience.org/about/newsroom/press_releases/environmentaloutdoors-edu-threatened-covid" TargetMode="External"/><Relationship Id="rId1" Type="http://schemas.openxmlformats.org/officeDocument/2006/relationships/slideLayout" Target="../slideLayouts/slideLayout7.xml"/><Relationship Id="rId6" Type="http://schemas.openxmlformats.org/officeDocument/2006/relationships/hyperlink" Target="https://www.tandfonline.com/servlet/linkout?suffix=CIT0012&amp;dbid=16384&amp;doi=&amp;type=refOpenUrl&amp;url=https%3A%2F%2Feu.alma.exlibrisgroup.com%2Fview%2Furesolver%2F44WHELF_UWTSD%2Fopenurl%3F%26sid%3Dliteratum%253Atandf%26aulast%3DHumphreys%26aufirst%3DA.%26date%3D2014%26btitle%3DMicroadventures%26pub%3DHarperCollins" TargetMode="External"/><Relationship Id="rId5" Type="http://schemas.openxmlformats.org/officeDocument/2006/relationships/hyperlink" Target="https://www.tandfonline.com/servlet/linkout?suffix=CIT0011&amp;dbid=16384&amp;doi=&amp;type=refOpenUrl&amp;url=https%3A%2F%2Feu.alma.exlibrisgroup.com%2Fview%2Furesolver%2F44WHELF_UWTSD%2Fopenurl%3F%26sid%3Dliteratum%253Atandf%26aulast%3DHopkins%26aufirst%3DD.%26date%3D1994%26btitle%3DPersonal%2520growth%2520through%2520adventure%26pub%3DRoutledge" TargetMode="External"/><Relationship Id="rId4" Type="http://schemas.openxmlformats.org/officeDocument/2006/relationships/hyperlink" Target="https://www.tandfonline.com/servlet/linkout?suffix=CIT0010&amp;dbid=16384&amp;doi=10.1080%2F14729679.2017.1308874&amp;type=refOpenUrl&amp;url=https%3A%2F%2Feu.alma.exlibrisgroup.com%2Fview%2Furesolver%2F44WHELF_UWTSD%2Fopenurl%3F%26id%3Ddoi%3A10.1080%252F14729679.2017.1308874%26sid%3Dliteratum%253Atandf%26aulast%3DHickman%26aufirst%3DM.%26date%3D2017%26atitle%3DDoing%2520the%2520plastic%2520fantastic%253A%2520%25E2%2580%2598Artificial%25E2%2580%2599%2520adventure%2520and%2520older%2520adult%2520climbers%26jtitle%3DJournal%2520of%2520Adventure%2520Education%2520and%2520Outdoor%2520Learning%26spage%3D1%26epage%3D11"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naturalresources.wales/about-us/news-and-events/news/outdoor-learning-gains-new-prominence-amid-pandemic/?lang=en" TargetMode="External"/><Relationship Id="rId2" Type="http://schemas.openxmlformats.org/officeDocument/2006/relationships/hyperlink" Target="https://www.washingtonpost.com/world/2020/09/16/outdoor-school-coronavirus-denmark-europe-forest" TargetMode="External"/><Relationship Id="rId1" Type="http://schemas.openxmlformats.org/officeDocument/2006/relationships/slideLayout" Target="../slideLayouts/slideLayout7.xml"/><Relationship Id="rId4" Type="http://schemas.openxmlformats.org/officeDocument/2006/relationships/hyperlink" Target="https://doi.org/10.1080/16078055.2020.182526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Sustainable journeys</a:t>
            </a:r>
            <a:endParaRPr lang="en-GB" dirty="0"/>
          </a:p>
        </p:txBody>
      </p:sp>
      <p:sp>
        <p:nvSpPr>
          <p:cNvPr id="3" name="Subtitle 2"/>
          <p:cNvSpPr>
            <a:spLocks noGrp="1"/>
          </p:cNvSpPr>
          <p:nvPr>
            <p:ph type="subTitle" idx="1"/>
          </p:nvPr>
        </p:nvSpPr>
        <p:spPr/>
        <p:txBody>
          <a:bodyPr/>
          <a:lstStyle/>
          <a:p>
            <a:r>
              <a:rPr lang="en-GB" dirty="0" smtClean="0"/>
              <a:t>Microadventures</a:t>
            </a:r>
            <a:endParaRPr lang="en-GB" dirty="0"/>
          </a:p>
          <a:p>
            <a:endParaRPr lang="en-GB" dirty="0"/>
          </a:p>
        </p:txBody>
      </p:sp>
    </p:spTree>
    <p:extLst>
      <p:ext uri="{BB962C8B-B14F-4D97-AF65-F5344CB8AC3E}">
        <p14:creationId xmlns:p14="http://schemas.microsoft.com/office/powerpoint/2010/main" val="221953523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Sustainable journeys: Microadventures</a:t>
            </a:r>
            <a:endParaRPr lang="en-GB" dirty="0"/>
          </a:p>
        </p:txBody>
      </p:sp>
      <p:sp>
        <p:nvSpPr>
          <p:cNvPr id="3" name="Content Placeholder 2"/>
          <p:cNvSpPr>
            <a:spLocks noGrp="1"/>
          </p:cNvSpPr>
          <p:nvPr>
            <p:ph idx="1"/>
          </p:nvPr>
        </p:nvSpPr>
        <p:spPr/>
        <p:txBody>
          <a:bodyPr/>
          <a:lstStyle/>
          <a:p>
            <a:r>
              <a:rPr lang="en-GB" dirty="0" smtClean="0"/>
              <a:t>Recap on previous work</a:t>
            </a:r>
          </a:p>
          <a:p>
            <a:r>
              <a:rPr lang="en-GB" dirty="0" smtClean="0"/>
              <a:t>Explore the concept of “microadventures”</a:t>
            </a:r>
            <a:r>
              <a:rPr lang="en-GB" dirty="0"/>
              <a:t> </a:t>
            </a:r>
            <a:endParaRPr lang="en-GB" dirty="0" smtClean="0"/>
          </a:p>
          <a:p>
            <a:r>
              <a:rPr lang="en-GB" dirty="0" smtClean="0"/>
              <a:t>Assessment </a:t>
            </a:r>
            <a:r>
              <a:rPr lang="en-GB" dirty="0"/>
              <a:t>one, essay: discuss the paper set for home </a:t>
            </a:r>
            <a:r>
              <a:rPr lang="en-GB" dirty="0" smtClean="0"/>
              <a:t>work</a:t>
            </a:r>
          </a:p>
          <a:p>
            <a:r>
              <a:rPr lang="en-GB" dirty="0" smtClean="0"/>
              <a:t>Devise a microadventure- a journey with a purpose- starting from your tree</a:t>
            </a:r>
          </a:p>
          <a:p>
            <a:pPr marL="0" indent="0">
              <a:buNone/>
            </a:pPr>
            <a:endParaRPr lang="en-GB" dirty="0" smtClean="0"/>
          </a:p>
          <a:p>
            <a:pPr marL="0" indent="0">
              <a:buNone/>
            </a:pPr>
            <a:r>
              <a:rPr lang="en-GB" dirty="0" smtClean="0"/>
              <a:t>Login to Poll Everywhere:    pollev.com/grahamharvey556</a:t>
            </a:r>
            <a:endParaRPr lang="en-GB" sz="3200" dirty="0"/>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13226245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 y="-22415"/>
            <a:ext cx="9003957" cy="3838673"/>
          </a:xfrm>
          <a:prstGeom prst="rect">
            <a:avLst/>
          </a:prstGeom>
        </p:spPr>
      </p:pic>
      <p:pic>
        <p:nvPicPr>
          <p:cNvPr id="3" name="Picture 2"/>
          <p:cNvPicPr>
            <a:picLocks noChangeAspect="1"/>
          </p:cNvPicPr>
          <p:nvPr/>
        </p:nvPicPr>
        <p:blipFill>
          <a:blip r:embed="rId3"/>
          <a:stretch>
            <a:fillRect/>
          </a:stretch>
        </p:blipFill>
        <p:spPr>
          <a:xfrm>
            <a:off x="5635415" y="3169921"/>
            <a:ext cx="6556586" cy="3688080"/>
          </a:xfrm>
          <a:prstGeom prst="rect">
            <a:avLst/>
          </a:prstGeom>
        </p:spPr>
      </p:pic>
      <p:pic>
        <p:nvPicPr>
          <p:cNvPr id="5" name="Picture 4"/>
          <p:cNvPicPr>
            <a:picLocks noChangeAspect="1"/>
          </p:cNvPicPr>
          <p:nvPr/>
        </p:nvPicPr>
        <p:blipFill>
          <a:blip r:embed="rId4"/>
          <a:stretch>
            <a:fillRect/>
          </a:stretch>
        </p:blipFill>
        <p:spPr>
          <a:xfrm>
            <a:off x="5022443" y="-22415"/>
            <a:ext cx="2142208" cy="1419303"/>
          </a:xfrm>
          <a:prstGeom prst="rect">
            <a:avLst/>
          </a:prstGeom>
        </p:spPr>
      </p:pic>
    </p:spTree>
    <p:extLst>
      <p:ext uri="{BB962C8B-B14F-4D97-AF65-F5344CB8AC3E}">
        <p14:creationId xmlns:p14="http://schemas.microsoft.com/office/powerpoint/2010/main" val="180033812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329184"/>
            <a:ext cx="9875520" cy="1356360"/>
          </a:xfrm>
        </p:spPr>
        <p:txBody>
          <a:bodyPr/>
          <a:lstStyle/>
          <a:p>
            <a:r>
              <a:rPr lang="en-GB" dirty="0" smtClean="0"/>
              <a:t>Assessment 1: Essay</a:t>
            </a:r>
            <a:endParaRPr lang="en-GB" dirty="0"/>
          </a:p>
        </p:txBody>
      </p:sp>
      <p:sp>
        <p:nvSpPr>
          <p:cNvPr id="3" name="Content Placeholder 2"/>
          <p:cNvSpPr>
            <a:spLocks noGrp="1"/>
          </p:cNvSpPr>
          <p:nvPr>
            <p:ph sz="half" idx="1"/>
          </p:nvPr>
        </p:nvSpPr>
        <p:spPr>
          <a:xfrm>
            <a:off x="1143000" y="1685544"/>
            <a:ext cx="9756648" cy="4023360"/>
          </a:xfrm>
        </p:spPr>
        <p:txBody>
          <a:bodyPr>
            <a:noAutofit/>
          </a:bodyPr>
          <a:lstStyle/>
          <a:p>
            <a:pPr marL="45720" indent="0">
              <a:buNone/>
            </a:pPr>
            <a:r>
              <a:rPr lang="en-GB" sz="2800" dirty="0"/>
              <a:t>With reference to the article by Mackenzie and </a:t>
            </a:r>
            <a:r>
              <a:rPr lang="en-GB" sz="2800" dirty="0" err="1"/>
              <a:t>Goodnow</a:t>
            </a:r>
            <a:r>
              <a:rPr lang="en-GB" sz="2800" dirty="0"/>
              <a:t> (2020; available on Moodle), critically discuss the following statement: </a:t>
            </a:r>
            <a:endParaRPr lang="en-GB" sz="2800" dirty="0" smtClean="0"/>
          </a:p>
          <a:p>
            <a:pPr marL="45720" indent="0">
              <a:buNone/>
            </a:pPr>
            <a:endParaRPr lang="en-GB" sz="2800" dirty="0" smtClean="0"/>
          </a:p>
          <a:p>
            <a:pPr marL="45720" indent="0">
              <a:buNone/>
            </a:pPr>
            <a:r>
              <a:rPr lang="en-GB" sz="2800" b="1" i="1" u="sng" dirty="0" smtClean="0"/>
              <a:t>Microadventures</a:t>
            </a:r>
            <a:r>
              <a:rPr lang="en-GB" sz="2800" i="1" dirty="0" smtClean="0"/>
              <a:t> </a:t>
            </a:r>
            <a:r>
              <a:rPr lang="en-GB" sz="2800" i="1" dirty="0"/>
              <a:t>are “an enticing alternative for both </a:t>
            </a:r>
            <a:r>
              <a:rPr lang="en-GB" sz="2800" dirty="0"/>
              <a:t>current and post-pandemic conditions</a:t>
            </a:r>
            <a:r>
              <a:rPr lang="en-GB" sz="2800" i="1" u="sng" dirty="0"/>
              <a:t>”</a:t>
            </a:r>
            <a:r>
              <a:rPr lang="en-GB" sz="2800" i="1" dirty="0"/>
              <a:t> </a:t>
            </a:r>
            <a:r>
              <a:rPr lang="en-GB" sz="2800" dirty="0"/>
              <a:t>(Mackenzie and </a:t>
            </a:r>
            <a:r>
              <a:rPr lang="en-GB" sz="2800" dirty="0" err="1"/>
              <a:t>Goodnow</a:t>
            </a:r>
            <a:r>
              <a:rPr lang="en-GB" sz="2800" dirty="0"/>
              <a:t>, 2020, p1</a:t>
            </a:r>
            <a:r>
              <a:rPr lang="en-GB" sz="2800" dirty="0" smtClean="0"/>
              <a:t>).</a:t>
            </a:r>
          </a:p>
          <a:p>
            <a:pPr marL="45720" indent="0">
              <a:buNone/>
            </a:pPr>
            <a:endParaRPr lang="en-GB" sz="2800" dirty="0"/>
          </a:p>
          <a:p>
            <a:pPr marL="45720" indent="0">
              <a:buNone/>
            </a:pPr>
            <a:r>
              <a:rPr lang="en-GB" sz="2800" dirty="0"/>
              <a:t>You must clearly demonstrate your appreciation of the “conditions” that they refer to and how these can be extended to apply to the broader field of sustainability. </a:t>
            </a:r>
          </a:p>
          <a:p>
            <a:pPr marL="45720" indent="0">
              <a:buNone/>
            </a:pPr>
            <a:endParaRPr lang="en-GB" sz="2800" dirty="0"/>
          </a:p>
        </p:txBody>
      </p:sp>
    </p:spTree>
    <p:extLst>
      <p:ext uri="{BB962C8B-B14F-4D97-AF65-F5344CB8AC3E}">
        <p14:creationId xmlns:p14="http://schemas.microsoft.com/office/powerpoint/2010/main" val="271973220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4000" cy="6350000"/>
          </a:xfrm>
          <a:prstGeom prst="rect">
            <a:avLst/>
          </a:prstGeom>
        </p:spPr>
      </p:pic>
    </p:spTree>
    <p:extLst>
      <p:ext uri="{BB962C8B-B14F-4D97-AF65-F5344CB8AC3E}">
        <p14:creationId xmlns:p14="http://schemas.microsoft.com/office/powerpoint/2010/main" val="259938349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adventure</a:t>
            </a:r>
            <a:endParaRPr lang="en-GB" dirty="0"/>
          </a:p>
        </p:txBody>
      </p:sp>
      <p:sp>
        <p:nvSpPr>
          <p:cNvPr id="3" name="Content Placeholder 2"/>
          <p:cNvSpPr>
            <a:spLocks noGrp="1"/>
          </p:cNvSpPr>
          <p:nvPr>
            <p:ph idx="1"/>
          </p:nvPr>
        </p:nvSpPr>
        <p:spPr/>
        <p:txBody>
          <a:bodyPr>
            <a:normAutofit fontScale="92500" lnSpcReduction="10000"/>
          </a:bodyPr>
          <a:lstStyle/>
          <a:p>
            <a:r>
              <a:rPr lang="en-GB" dirty="0"/>
              <a:t>The concept of adventure is contested and difficult to define (</a:t>
            </a:r>
            <a:r>
              <a:rPr lang="en-GB" dirty="0" smtClean="0"/>
              <a:t>Hickman</a:t>
            </a:r>
            <a:r>
              <a:rPr lang="en-GB" dirty="0"/>
              <a:t> </a:t>
            </a:r>
            <a:r>
              <a:rPr lang="en-GB" i="1" dirty="0" smtClean="0"/>
              <a:t>et al</a:t>
            </a:r>
            <a:r>
              <a:rPr lang="en-GB" dirty="0" smtClean="0"/>
              <a:t>, 2017);</a:t>
            </a:r>
          </a:p>
          <a:p>
            <a:r>
              <a:rPr lang="en-GB" dirty="0" smtClean="0"/>
              <a:t>Adventure </a:t>
            </a:r>
            <a:r>
              <a:rPr lang="en-GB" dirty="0"/>
              <a:t>is subjective and unique to each individual who engages with activities in a physical, intellectual, spiritual, and/or emotional way (</a:t>
            </a:r>
            <a:r>
              <a:rPr lang="en-GB" dirty="0" err="1"/>
              <a:t>Swarbrooke</a:t>
            </a:r>
            <a:r>
              <a:rPr lang="en-GB" dirty="0"/>
              <a:t> </a:t>
            </a:r>
            <a:r>
              <a:rPr lang="en-GB" i="1" dirty="0"/>
              <a:t>et </a:t>
            </a:r>
            <a:r>
              <a:rPr lang="en-GB" i="1" dirty="0" smtClean="0"/>
              <a:t>al</a:t>
            </a:r>
            <a:r>
              <a:rPr lang="en-GB" dirty="0" smtClean="0"/>
              <a:t>, </a:t>
            </a:r>
            <a:r>
              <a:rPr lang="en-GB" dirty="0"/>
              <a:t>2012, </a:t>
            </a:r>
            <a:r>
              <a:rPr lang="en-GB" dirty="0" smtClean="0"/>
              <a:t>p </a:t>
            </a:r>
            <a:r>
              <a:rPr lang="en-GB" dirty="0"/>
              <a:t>14</a:t>
            </a:r>
            <a:r>
              <a:rPr lang="en-GB" dirty="0" smtClean="0"/>
              <a:t>).</a:t>
            </a:r>
          </a:p>
          <a:p>
            <a:r>
              <a:rPr lang="en-GB" dirty="0" smtClean="0"/>
              <a:t> </a:t>
            </a:r>
            <a:r>
              <a:rPr lang="en-GB" dirty="0"/>
              <a:t>Hopkins and Putnam (</a:t>
            </a:r>
            <a:r>
              <a:rPr lang="en-GB" dirty="0" smtClean="0"/>
              <a:t>1994, p6) </a:t>
            </a:r>
            <a:r>
              <a:rPr lang="en-GB" dirty="0"/>
              <a:t>emphasise that ‘adventure can be of the mind and spirit as much as a physical challenge</a:t>
            </a:r>
            <a:r>
              <a:rPr lang="en-GB" dirty="0" smtClean="0"/>
              <a:t>’. </a:t>
            </a:r>
            <a:endParaRPr lang="en-GB" dirty="0"/>
          </a:p>
          <a:p>
            <a:r>
              <a:rPr lang="en-GB" dirty="0" smtClean="0"/>
              <a:t>adventures </a:t>
            </a:r>
            <a:r>
              <a:rPr lang="en-GB" dirty="0"/>
              <a:t>are often considered in the context of extreme challenges, such as endurance events or testing expeditions, often abroad in mountainous </a:t>
            </a:r>
            <a:r>
              <a:rPr lang="en-GB" dirty="0" smtClean="0"/>
              <a:t>regions. </a:t>
            </a:r>
            <a:r>
              <a:rPr lang="en-GB" dirty="0"/>
              <a:t>Less consideration is given to the potential for less time- and </a:t>
            </a:r>
            <a:r>
              <a:rPr lang="en-GB" dirty="0" smtClean="0"/>
              <a:t>resource-intensive </a:t>
            </a:r>
            <a:r>
              <a:rPr lang="en-GB" dirty="0"/>
              <a:t>microadventures in the local vicinity of the home. </a:t>
            </a:r>
            <a:endParaRPr lang="en-GB" dirty="0" smtClean="0"/>
          </a:p>
        </p:txBody>
      </p:sp>
    </p:spTree>
    <p:extLst>
      <p:ext uri="{BB962C8B-B14F-4D97-AF65-F5344CB8AC3E}">
        <p14:creationId xmlns:p14="http://schemas.microsoft.com/office/powerpoint/2010/main" val="355542537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4000" cy="6350000"/>
          </a:xfrm>
          <a:prstGeom prst="rect">
            <a:avLst/>
          </a:prstGeom>
        </p:spPr>
      </p:pic>
    </p:spTree>
    <p:extLst>
      <p:ext uri="{BB962C8B-B14F-4D97-AF65-F5344CB8AC3E}">
        <p14:creationId xmlns:p14="http://schemas.microsoft.com/office/powerpoint/2010/main" val="6802703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13000" r="-13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703320" y="141605"/>
            <a:ext cx="10515600" cy="1325563"/>
          </a:xfrm>
        </p:spPr>
        <p:txBody>
          <a:bodyPr/>
          <a:lstStyle/>
          <a:p>
            <a:r>
              <a:rPr lang="en-GB" b="1" dirty="0" smtClean="0">
                <a:solidFill>
                  <a:schemeClr val="accent2">
                    <a:lumMod val="75000"/>
                  </a:schemeClr>
                </a:solidFill>
              </a:rPr>
              <a:t>What is adventure? </a:t>
            </a:r>
            <a:endParaRPr lang="en-GB" b="1" dirty="0">
              <a:solidFill>
                <a:schemeClr val="accent2">
                  <a:lumMod val="75000"/>
                </a:schemeClr>
              </a:solidFill>
            </a:endParaRPr>
          </a:p>
        </p:txBody>
      </p:sp>
      <p:sp>
        <p:nvSpPr>
          <p:cNvPr id="3" name="Content Placeholder 2"/>
          <p:cNvSpPr>
            <a:spLocks noGrp="1"/>
          </p:cNvSpPr>
          <p:nvPr>
            <p:ph idx="1"/>
          </p:nvPr>
        </p:nvSpPr>
        <p:spPr>
          <a:xfrm>
            <a:off x="2484120" y="1114742"/>
            <a:ext cx="6477000" cy="504826"/>
          </a:xfrm>
        </p:spPr>
        <p:txBody>
          <a:bodyPr>
            <a:normAutofit fontScale="62500" lnSpcReduction="20000"/>
          </a:bodyPr>
          <a:lstStyle/>
          <a:p>
            <a:pPr marL="0" indent="0">
              <a:buNone/>
            </a:pPr>
            <a:r>
              <a:rPr lang="en-GB" dirty="0">
                <a:solidFill>
                  <a:schemeClr val="accent2">
                    <a:lumMod val="75000"/>
                  </a:schemeClr>
                </a:solidFill>
                <a:hlinkClick r:id="rId3"/>
              </a:rPr>
              <a:t>https://</a:t>
            </a:r>
            <a:r>
              <a:rPr lang="en-GB" dirty="0" smtClean="0">
                <a:solidFill>
                  <a:schemeClr val="accent2">
                    <a:lumMod val="75000"/>
                  </a:schemeClr>
                </a:solidFill>
                <a:hlinkClick r:id="rId3"/>
              </a:rPr>
              <a:t>www.youtube.com/watch?app=desktop&amp;v=Hk7aKDJDQhY</a:t>
            </a:r>
            <a:endParaRPr lang="en-GB" dirty="0" smtClean="0">
              <a:solidFill>
                <a:schemeClr val="accent2">
                  <a:lumMod val="75000"/>
                </a:schemeClr>
              </a:solidFill>
            </a:endParaRPr>
          </a:p>
          <a:p>
            <a:pPr marL="0" indent="0">
              <a:buNone/>
            </a:pPr>
            <a:endParaRPr lang="en-GB" dirty="0"/>
          </a:p>
        </p:txBody>
      </p:sp>
    </p:spTree>
    <p:extLst>
      <p:ext uri="{BB962C8B-B14F-4D97-AF65-F5344CB8AC3E}">
        <p14:creationId xmlns:p14="http://schemas.microsoft.com/office/powerpoint/2010/main" val="133054129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Characteristics of adventure</a:t>
            </a:r>
            <a:endParaRPr lang="en-GB" dirty="0"/>
          </a:p>
        </p:txBody>
      </p:sp>
      <p:sp>
        <p:nvSpPr>
          <p:cNvPr id="3" name="Content Placeholder 2"/>
          <p:cNvSpPr>
            <a:spLocks noGrp="1"/>
          </p:cNvSpPr>
          <p:nvPr>
            <p:ph idx="1"/>
          </p:nvPr>
        </p:nvSpPr>
        <p:spPr/>
        <p:txBody>
          <a:bodyPr/>
          <a:lstStyle/>
          <a:p>
            <a:r>
              <a:rPr lang="en-GB" dirty="0"/>
              <a:t>Core characteristics of adventure expand from novelty, excitement, daring, and risk to include the interdependent and overlapping aspects of uncertainty of outcome, danger, challenge, anticipated rewards, stimulation, escapism and separation, exploration and discovery, absorption and focus, and contrasting emotions (</a:t>
            </a:r>
            <a:r>
              <a:rPr lang="en-GB" dirty="0" err="1"/>
              <a:t>Swarbrooke</a:t>
            </a:r>
            <a:r>
              <a:rPr lang="en-GB" dirty="0"/>
              <a:t> </a:t>
            </a:r>
            <a:r>
              <a:rPr lang="en-GB" i="1" dirty="0"/>
              <a:t>et </a:t>
            </a:r>
            <a:r>
              <a:rPr lang="en-GB" i="1" dirty="0" smtClean="0"/>
              <a:t>al</a:t>
            </a:r>
            <a:r>
              <a:rPr lang="en-GB" dirty="0" smtClean="0"/>
              <a:t>, </a:t>
            </a:r>
            <a:r>
              <a:rPr lang="en-GB" dirty="0"/>
              <a:t>2012, </a:t>
            </a:r>
            <a:r>
              <a:rPr lang="en-GB" dirty="0" smtClean="0"/>
              <a:t>p9</a:t>
            </a:r>
            <a:r>
              <a:rPr lang="en-GB" dirty="0"/>
              <a:t>). </a:t>
            </a:r>
          </a:p>
          <a:p>
            <a:endParaRPr lang="en-GB" dirty="0"/>
          </a:p>
        </p:txBody>
      </p:sp>
    </p:spTree>
    <p:extLst>
      <p:ext uri="{BB962C8B-B14F-4D97-AF65-F5344CB8AC3E}">
        <p14:creationId xmlns:p14="http://schemas.microsoft.com/office/powerpoint/2010/main" val="158365731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Adventure- isolated and abstract</a:t>
            </a:r>
            <a:endParaRPr lang="en-GB" dirty="0"/>
          </a:p>
        </p:txBody>
      </p:sp>
      <p:sp>
        <p:nvSpPr>
          <p:cNvPr id="3" name="Content Placeholder 2"/>
          <p:cNvSpPr>
            <a:spLocks noGrp="1"/>
          </p:cNvSpPr>
          <p:nvPr>
            <p:ph idx="1"/>
          </p:nvPr>
        </p:nvSpPr>
        <p:spPr>
          <a:xfrm>
            <a:off x="1451579" y="2015732"/>
            <a:ext cx="9603275" cy="3897388"/>
          </a:xfrm>
        </p:spPr>
        <p:txBody>
          <a:bodyPr>
            <a:normAutofit/>
          </a:bodyPr>
          <a:lstStyle/>
          <a:p>
            <a:r>
              <a:rPr lang="en-GB" dirty="0" smtClean="0"/>
              <a:t>Roberts asks “how </a:t>
            </a:r>
            <a:r>
              <a:rPr lang="en-GB" dirty="0"/>
              <a:t>have the </a:t>
            </a:r>
            <a:r>
              <a:rPr lang="en-GB" dirty="0" smtClean="0"/>
              <a:t>dominant… units </a:t>
            </a:r>
            <a:r>
              <a:rPr lang="en-GB" dirty="0"/>
              <a:t>of measurement in outdoor education of the extended trip or expedition limited the ability of the field </a:t>
            </a:r>
            <a:r>
              <a:rPr lang="en-GB" dirty="0" smtClean="0"/>
              <a:t>to bring </a:t>
            </a:r>
            <a:r>
              <a:rPr lang="en-GB" dirty="0"/>
              <a:t>in new </a:t>
            </a:r>
            <a:r>
              <a:rPr lang="en-GB" dirty="0" smtClean="0"/>
              <a:t>participants</a:t>
            </a:r>
            <a:r>
              <a:rPr lang="en-GB" dirty="0"/>
              <a:t>, new voices, and a more inclusive </a:t>
            </a:r>
            <a:r>
              <a:rPr lang="en-GB" dirty="0" smtClean="0"/>
              <a:t>pedagogy”? (2019, p22)</a:t>
            </a:r>
          </a:p>
          <a:p>
            <a:r>
              <a:rPr lang="en-GB" dirty="0"/>
              <a:t>Hess (</a:t>
            </a:r>
            <a:r>
              <a:rPr lang="en-GB" dirty="0" smtClean="0"/>
              <a:t>2010, p</a:t>
            </a:r>
            <a:r>
              <a:rPr lang="en-GB" dirty="0"/>
              <a:t>. 93</a:t>
            </a:r>
            <a:r>
              <a:rPr lang="en-GB" dirty="0" smtClean="0"/>
              <a:t>) describes adventure </a:t>
            </a:r>
            <a:r>
              <a:rPr lang="en-GB" dirty="0"/>
              <a:t>as leisure activity isolated from “social, familial, and economic </a:t>
            </a:r>
            <a:r>
              <a:rPr lang="en-GB" dirty="0" smtClean="0"/>
              <a:t>contexts”</a:t>
            </a:r>
          </a:p>
          <a:p>
            <a:r>
              <a:rPr lang="en-GB" dirty="0" smtClean="0"/>
              <a:t>Leave </a:t>
            </a:r>
            <a:r>
              <a:rPr lang="en-GB" dirty="0"/>
              <a:t>No Trace techniques and minimum impact camping become isolated skills to be practiced but with limited connection to larger questions of institutionalized power and privilege, not to mention the obvious irony of driving or flying to remote, wild </a:t>
            </a:r>
            <a:r>
              <a:rPr lang="en-GB" dirty="0" smtClean="0"/>
              <a:t>places </a:t>
            </a:r>
            <a:r>
              <a:rPr lang="en-GB" dirty="0"/>
              <a:t>only then to “leave no trace” in nature.</a:t>
            </a:r>
          </a:p>
        </p:txBody>
      </p:sp>
    </p:spTree>
    <p:extLst>
      <p:ext uri="{BB962C8B-B14F-4D97-AF65-F5344CB8AC3E}">
        <p14:creationId xmlns:p14="http://schemas.microsoft.com/office/powerpoint/2010/main" val="31729316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0" y="0"/>
            <a:ext cx="12192000" cy="6248400"/>
          </a:xfrm>
        </p:spPr>
        <p:txBody>
          <a:bodyPr>
            <a:normAutofit fontScale="92500" lnSpcReduction="10000"/>
          </a:bodyPr>
          <a:lstStyle/>
          <a:p>
            <a:pPr marL="0" indent="0">
              <a:buNone/>
            </a:pPr>
            <a:r>
              <a:rPr lang="en-GB" b="1" dirty="0" smtClean="0"/>
              <a:t>The problem with traditional approaches to adventure</a:t>
            </a:r>
          </a:p>
          <a:p>
            <a:pPr marL="0" indent="0">
              <a:buNone/>
            </a:pPr>
            <a:r>
              <a:rPr lang="en-GB" b="1" dirty="0" smtClean="0"/>
              <a:t>An abridged extract from Roberts 2020…</a:t>
            </a:r>
          </a:p>
          <a:p>
            <a:pPr marL="0" indent="0">
              <a:buNone/>
            </a:pPr>
            <a:r>
              <a:rPr lang="en-GB" dirty="0" smtClean="0"/>
              <a:t>The </a:t>
            </a:r>
            <a:r>
              <a:rPr lang="en-GB" dirty="0"/>
              <a:t>transformational journey often involves a trip to another place (not the classroom </a:t>
            </a:r>
            <a:r>
              <a:rPr lang="en-GB" dirty="0" smtClean="0"/>
              <a:t>or the home) often </a:t>
            </a:r>
            <a:r>
              <a:rPr lang="en-GB" dirty="0"/>
              <a:t>strange and/or exotic—the location of a more powerful, </a:t>
            </a:r>
            <a:r>
              <a:rPr lang="en-GB" b="1" dirty="0"/>
              <a:t>sublime,</a:t>
            </a:r>
            <a:r>
              <a:rPr lang="en-GB" dirty="0"/>
              <a:t> and thus </a:t>
            </a:r>
            <a:r>
              <a:rPr lang="en-GB" b="1" dirty="0"/>
              <a:t>transcendent</a:t>
            </a:r>
            <a:r>
              <a:rPr lang="en-GB" dirty="0"/>
              <a:t> experience. Because of the heightened awareness of sensorial experience, the trip becomes something “special” as opposed to </a:t>
            </a:r>
            <a:r>
              <a:rPr lang="en-GB" dirty="0" smtClean="0"/>
              <a:t> </a:t>
            </a:r>
            <a:r>
              <a:rPr lang="en-GB" dirty="0"/>
              <a:t>“everyday.” </a:t>
            </a:r>
          </a:p>
          <a:p>
            <a:pPr marL="0" indent="0">
              <a:buNone/>
            </a:pPr>
            <a:r>
              <a:rPr lang="en-GB" dirty="0"/>
              <a:t>T</a:t>
            </a:r>
            <a:r>
              <a:rPr lang="en-GB" dirty="0" smtClean="0"/>
              <a:t>ransformative </a:t>
            </a:r>
            <a:r>
              <a:rPr lang="en-GB" dirty="0"/>
              <a:t>experience takes people away from the </a:t>
            </a:r>
            <a:r>
              <a:rPr lang="en-GB" dirty="0" smtClean="0"/>
              <a:t>everyday and typical</a:t>
            </a:r>
            <a:r>
              <a:rPr lang="en-GB" dirty="0"/>
              <a:t>. Thus, the most powerful lived experiences happen somewhere else, not “here</a:t>
            </a:r>
            <a:r>
              <a:rPr lang="en-GB" dirty="0" smtClean="0"/>
              <a:t>.” Outdoor </a:t>
            </a:r>
            <a:r>
              <a:rPr lang="en-GB" dirty="0"/>
              <a:t>adventure trips </a:t>
            </a:r>
            <a:r>
              <a:rPr lang="en-GB" dirty="0" smtClean="0"/>
              <a:t>to </a:t>
            </a:r>
            <a:r>
              <a:rPr lang="en-GB" dirty="0"/>
              <a:t>distant and exotic locales rely </a:t>
            </a:r>
            <a:r>
              <a:rPr lang="en-GB" dirty="0" smtClean="0"/>
              <a:t>on </a:t>
            </a:r>
            <a:r>
              <a:rPr lang="en-GB" dirty="0"/>
              <a:t>this kind of </a:t>
            </a:r>
            <a:r>
              <a:rPr lang="en-GB" dirty="0" smtClean="0"/>
              <a:t>journey to </a:t>
            </a:r>
            <a:r>
              <a:rPr lang="en-GB" dirty="0"/>
              <a:t>self-discovery. </a:t>
            </a:r>
            <a:r>
              <a:rPr lang="en-GB" dirty="0" smtClean="0"/>
              <a:t> </a:t>
            </a:r>
          </a:p>
          <a:p>
            <a:pPr marL="0" indent="0">
              <a:buNone/>
            </a:pPr>
            <a:r>
              <a:rPr lang="en-GB" dirty="0" smtClean="0"/>
              <a:t>A </a:t>
            </a:r>
            <a:r>
              <a:rPr lang="en-GB" dirty="0"/>
              <a:t>departure from the material and ideological constraints of </a:t>
            </a:r>
            <a:r>
              <a:rPr lang="en-GB" dirty="0" smtClean="0"/>
              <a:t>home</a:t>
            </a:r>
            <a:r>
              <a:rPr lang="en-GB" dirty="0"/>
              <a:t>, </a:t>
            </a:r>
            <a:r>
              <a:rPr lang="en-GB" dirty="0" smtClean="0"/>
              <a:t>and a </a:t>
            </a:r>
            <a:r>
              <a:rPr lang="en-GB" dirty="0"/>
              <a:t>four-walled classroom is necessary for a person to truly learn and become </a:t>
            </a:r>
            <a:r>
              <a:rPr lang="en-GB" dirty="0" smtClean="0"/>
              <a:t>transformed. </a:t>
            </a:r>
          </a:p>
          <a:p>
            <a:pPr marL="0" indent="0">
              <a:buNone/>
            </a:pPr>
            <a:r>
              <a:rPr lang="en-GB" dirty="0" smtClean="0"/>
              <a:t>There’s a tendency </a:t>
            </a:r>
            <a:r>
              <a:rPr lang="en-GB" dirty="0"/>
              <a:t>to </a:t>
            </a:r>
            <a:r>
              <a:rPr lang="en-GB" dirty="0" smtClean="0"/>
              <a:t>de-value so-called </a:t>
            </a:r>
            <a:r>
              <a:rPr lang="en-GB" dirty="0"/>
              <a:t>everyday experience. Herein lies the problem. Sublime experiences are never </a:t>
            </a:r>
            <a:r>
              <a:rPr lang="en-GB" dirty="0" smtClean="0"/>
              <a:t>constant or </a:t>
            </a:r>
            <a:r>
              <a:rPr lang="en-GB" dirty="0"/>
              <a:t>ever present—the feelings they evoke are always </a:t>
            </a:r>
            <a:r>
              <a:rPr lang="en-GB" dirty="0" smtClean="0"/>
              <a:t>temporary… the </a:t>
            </a:r>
            <a:r>
              <a:rPr lang="en-GB" dirty="0"/>
              <a:t>experience inevitably must come crashing down to the realities </a:t>
            </a:r>
            <a:r>
              <a:rPr lang="en-GB" dirty="0" smtClean="0"/>
              <a:t>of domesticity </a:t>
            </a:r>
            <a:r>
              <a:rPr lang="en-GB" dirty="0"/>
              <a:t>and the everyday. </a:t>
            </a:r>
            <a:r>
              <a:rPr lang="en-GB" dirty="0" smtClean="0"/>
              <a:t> People </a:t>
            </a:r>
            <a:r>
              <a:rPr lang="en-GB" dirty="0"/>
              <a:t>may have powerful, transformative experiences in </a:t>
            </a:r>
            <a:r>
              <a:rPr lang="en-GB" dirty="0" smtClean="0"/>
              <a:t>distant, sublime</a:t>
            </a:r>
            <a:r>
              <a:rPr lang="en-GB" dirty="0"/>
              <a:t>, and wild places, but upon return and </a:t>
            </a:r>
            <a:r>
              <a:rPr lang="en-GB" dirty="0" smtClean="0"/>
              <a:t>re-entry </a:t>
            </a:r>
            <a:r>
              <a:rPr lang="en-GB" dirty="0"/>
              <a:t>into “civilization” and debased local </a:t>
            </a:r>
            <a:r>
              <a:rPr lang="en-GB" dirty="0" smtClean="0"/>
              <a:t>places</a:t>
            </a:r>
            <a:r>
              <a:rPr lang="en-GB" dirty="0"/>
              <a:t>, do the feelings linger? Does the construction of sublime outdoor experience as </a:t>
            </a:r>
            <a:r>
              <a:rPr lang="en-GB" dirty="0" smtClean="0"/>
              <a:t>other preclude </a:t>
            </a:r>
            <a:r>
              <a:rPr lang="en-GB" dirty="0"/>
              <a:t>its transference back to the so-called real world? It ought to come as no surprise </a:t>
            </a:r>
            <a:r>
              <a:rPr lang="en-GB" dirty="0" smtClean="0"/>
              <a:t>that sustained </a:t>
            </a:r>
            <a:r>
              <a:rPr lang="en-GB" dirty="0"/>
              <a:t>transfer of learning or </a:t>
            </a:r>
            <a:r>
              <a:rPr lang="en-GB" dirty="0" smtClean="0"/>
              <a:t>behaviour </a:t>
            </a:r>
            <a:r>
              <a:rPr lang="en-GB" dirty="0"/>
              <a:t>from such experiences to the everyday remains a problematic outcome for the fields of </a:t>
            </a:r>
            <a:r>
              <a:rPr lang="en-GB" dirty="0" smtClean="0"/>
              <a:t>outdoor adventure </a:t>
            </a:r>
            <a:r>
              <a:rPr lang="en-GB" dirty="0"/>
              <a:t>education (</a:t>
            </a:r>
            <a:r>
              <a:rPr lang="en-GB" dirty="0" err="1" smtClean="0"/>
              <a:t>Sibthorp</a:t>
            </a:r>
            <a:r>
              <a:rPr lang="en-GB" dirty="0" smtClean="0"/>
              <a:t>, </a:t>
            </a:r>
            <a:r>
              <a:rPr lang="en-GB" i="1" dirty="0" smtClean="0"/>
              <a:t>et al </a:t>
            </a:r>
            <a:r>
              <a:rPr lang="en-GB" dirty="0"/>
              <a:t>2011). </a:t>
            </a:r>
            <a:r>
              <a:rPr lang="en-GB" dirty="0" smtClean="0"/>
              <a:t> </a:t>
            </a:r>
            <a:endParaRPr lang="en-GB" dirty="0"/>
          </a:p>
        </p:txBody>
      </p:sp>
    </p:spTree>
    <p:extLst>
      <p:ext uri="{BB962C8B-B14F-4D97-AF65-F5344CB8AC3E}">
        <p14:creationId xmlns:p14="http://schemas.microsoft.com/office/powerpoint/2010/main" val="283258564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1520" y="1129057"/>
            <a:ext cx="9603275" cy="1049235"/>
          </a:xfrm>
        </p:spPr>
        <p:txBody>
          <a:bodyPr/>
          <a:lstStyle/>
          <a:p>
            <a:r>
              <a:rPr lang="en-GB" dirty="0" smtClean="0"/>
              <a:t>Place responsive OAE</a:t>
            </a:r>
            <a:endParaRPr lang="en-GB" dirty="0"/>
          </a:p>
        </p:txBody>
      </p:sp>
      <p:sp>
        <p:nvSpPr>
          <p:cNvPr id="3" name="Content Placeholder 2"/>
          <p:cNvSpPr>
            <a:spLocks noGrp="1"/>
          </p:cNvSpPr>
          <p:nvPr>
            <p:ph idx="1"/>
          </p:nvPr>
        </p:nvSpPr>
        <p:spPr>
          <a:xfrm>
            <a:off x="731520" y="2015732"/>
            <a:ext cx="11003279" cy="4141228"/>
          </a:xfrm>
        </p:spPr>
        <p:txBody>
          <a:bodyPr>
            <a:normAutofit lnSpcReduction="10000"/>
          </a:bodyPr>
          <a:lstStyle/>
          <a:p>
            <a:r>
              <a:rPr lang="en-GB" dirty="0" err="1" smtClean="0"/>
              <a:t>Wattchow</a:t>
            </a:r>
            <a:r>
              <a:rPr lang="en-GB" dirty="0" smtClean="0"/>
              <a:t> and Brown (2011) suggested practices </a:t>
            </a:r>
            <a:r>
              <a:rPr lang="en-GB" dirty="0"/>
              <a:t>that are responsive to local conditions and cultural traditions.  </a:t>
            </a:r>
            <a:endParaRPr lang="en-GB" dirty="0" smtClean="0"/>
          </a:p>
          <a:p>
            <a:r>
              <a:rPr lang="en-GB" dirty="0" smtClean="0"/>
              <a:t>The </a:t>
            </a:r>
            <a:r>
              <a:rPr lang="en-GB" dirty="0"/>
              <a:t>emphasis is upon responding to, and empathising with, the outdoors as particular places, rich in local meaning and significance</a:t>
            </a:r>
          </a:p>
          <a:p>
            <a:r>
              <a:rPr lang="en-GB" dirty="0"/>
              <a:t>A place-responsive approach </a:t>
            </a:r>
            <a:r>
              <a:rPr lang="en-GB" dirty="0" smtClean="0"/>
              <a:t>shifts the </a:t>
            </a:r>
            <a:r>
              <a:rPr lang="en-GB" dirty="0"/>
              <a:t>focus from viewing outdoor education as a </a:t>
            </a:r>
            <a:r>
              <a:rPr lang="en-GB" dirty="0" smtClean="0"/>
              <a:t>set of </a:t>
            </a:r>
            <a:r>
              <a:rPr lang="en-GB" dirty="0"/>
              <a:t>activities to outdoor education as a way to view relationships; both with people </a:t>
            </a:r>
            <a:r>
              <a:rPr lang="en-GB" dirty="0" smtClean="0"/>
              <a:t>and place(s</a:t>
            </a:r>
            <a:r>
              <a:rPr lang="en-GB" dirty="0"/>
              <a:t>) </a:t>
            </a:r>
            <a:endParaRPr lang="en-GB" dirty="0" smtClean="0"/>
          </a:p>
          <a:p>
            <a:r>
              <a:rPr lang="en-GB" dirty="0" smtClean="0"/>
              <a:t>Thus </a:t>
            </a:r>
            <a:r>
              <a:rPr lang="en-GB" dirty="0"/>
              <a:t>outdoor education </a:t>
            </a:r>
            <a:r>
              <a:rPr lang="en-GB" dirty="0" smtClean="0"/>
              <a:t>can </a:t>
            </a:r>
            <a:r>
              <a:rPr lang="en-GB" dirty="0"/>
              <a:t>differ in different places </a:t>
            </a:r>
            <a:r>
              <a:rPr lang="en-GB" dirty="0" smtClean="0"/>
              <a:t>rather than </a:t>
            </a:r>
            <a:r>
              <a:rPr lang="en-GB" dirty="0"/>
              <a:t>being viewed as a set of activities “imposed” or artificially constructed. </a:t>
            </a:r>
            <a:endParaRPr lang="en-GB" dirty="0" smtClean="0"/>
          </a:p>
          <a:p>
            <a:r>
              <a:rPr lang="en-GB" dirty="0" smtClean="0"/>
              <a:t>A place responsive </a:t>
            </a:r>
            <a:r>
              <a:rPr lang="en-GB" dirty="0"/>
              <a:t>approach to outdoor </a:t>
            </a:r>
            <a:r>
              <a:rPr lang="en-GB" dirty="0" smtClean="0"/>
              <a:t>adventure </a:t>
            </a:r>
            <a:r>
              <a:rPr lang="en-GB" dirty="0"/>
              <a:t>potentially frees </a:t>
            </a:r>
            <a:r>
              <a:rPr lang="en-GB" dirty="0" smtClean="0"/>
              <a:t>participants and providers </a:t>
            </a:r>
            <a:r>
              <a:rPr lang="en-GB" dirty="0"/>
              <a:t>from </a:t>
            </a:r>
            <a:r>
              <a:rPr lang="en-GB" dirty="0" smtClean="0"/>
              <a:t>technically demanding </a:t>
            </a:r>
            <a:r>
              <a:rPr lang="en-GB" dirty="0"/>
              <a:t>activities </a:t>
            </a:r>
            <a:r>
              <a:rPr lang="en-GB" dirty="0" smtClean="0"/>
              <a:t>promoting more meaningful and sustainable engagement </a:t>
            </a:r>
            <a:endParaRPr lang="en-GB" dirty="0"/>
          </a:p>
        </p:txBody>
      </p:sp>
    </p:spTree>
    <p:extLst>
      <p:ext uri="{BB962C8B-B14F-4D97-AF65-F5344CB8AC3E}">
        <p14:creationId xmlns:p14="http://schemas.microsoft.com/office/powerpoint/2010/main" val="115952552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Microadventures</a:t>
            </a:r>
            <a:endParaRPr lang="en-GB" dirty="0"/>
          </a:p>
        </p:txBody>
      </p:sp>
      <p:sp>
        <p:nvSpPr>
          <p:cNvPr id="3" name="Content Placeholder 2"/>
          <p:cNvSpPr>
            <a:spLocks noGrp="1"/>
          </p:cNvSpPr>
          <p:nvPr>
            <p:ph idx="1"/>
          </p:nvPr>
        </p:nvSpPr>
        <p:spPr>
          <a:xfrm>
            <a:off x="1451579" y="2015732"/>
            <a:ext cx="9751880" cy="3890798"/>
          </a:xfrm>
        </p:spPr>
        <p:txBody>
          <a:bodyPr>
            <a:normAutofit lnSpcReduction="10000"/>
          </a:bodyPr>
          <a:lstStyle/>
          <a:p>
            <a:r>
              <a:rPr lang="en-GB" dirty="0" smtClean="0"/>
              <a:t>Alistair Humphreys is credited with creating the concept of ‘microadventures</a:t>
            </a:r>
            <a:r>
              <a:rPr lang="en-GB" dirty="0"/>
              <a:t>’ </a:t>
            </a:r>
            <a:endParaRPr lang="en-GB" dirty="0" smtClean="0"/>
          </a:p>
          <a:p>
            <a:r>
              <a:rPr lang="en-GB" dirty="0" smtClean="0"/>
              <a:t>These are ‘short</a:t>
            </a:r>
            <a:r>
              <a:rPr lang="en-GB" dirty="0"/>
              <a:t>, simple, local, cheap’ </a:t>
            </a:r>
            <a:r>
              <a:rPr lang="en-GB" dirty="0" smtClean="0"/>
              <a:t>means of achieving the ‘fun</a:t>
            </a:r>
            <a:r>
              <a:rPr lang="en-GB" dirty="0"/>
              <a:t>, exciting, challenging, refreshing and rewarding’ </a:t>
            </a:r>
            <a:r>
              <a:rPr lang="en-GB" dirty="0" smtClean="0"/>
              <a:t>outcomes of adventurous experiences (Humphreys</a:t>
            </a:r>
            <a:r>
              <a:rPr lang="en-GB" dirty="0"/>
              <a:t>, </a:t>
            </a:r>
            <a:r>
              <a:rPr lang="en-GB" dirty="0" smtClean="0"/>
              <a:t>2014). </a:t>
            </a:r>
            <a:endParaRPr lang="en-GB" dirty="0"/>
          </a:p>
          <a:p>
            <a:r>
              <a:rPr lang="en-GB" dirty="0" smtClean="0"/>
              <a:t>“It </a:t>
            </a:r>
            <a:r>
              <a:rPr lang="en-GB" dirty="0"/>
              <a:t>still captures the essence of big adventures, the challenge, the fun, the escapism, the learning experiences and the excitement” (Humphreys, 2014,p. 14</a:t>
            </a:r>
            <a:r>
              <a:rPr lang="en-GB" dirty="0" smtClean="0"/>
              <a:t>).</a:t>
            </a:r>
            <a:r>
              <a:rPr lang="en-GB" dirty="0"/>
              <a:t> </a:t>
            </a:r>
            <a:endParaRPr lang="en-GB" dirty="0" smtClean="0"/>
          </a:p>
          <a:p>
            <a:r>
              <a:rPr lang="en-GB" dirty="0" smtClean="0"/>
              <a:t>Humphreys </a:t>
            </a:r>
            <a:r>
              <a:rPr lang="en-GB" dirty="0"/>
              <a:t>advocates adopting an adventurous </a:t>
            </a:r>
            <a:r>
              <a:rPr lang="en-GB" dirty="0" err="1"/>
              <a:t>mindset</a:t>
            </a:r>
            <a:r>
              <a:rPr lang="en-GB" dirty="0"/>
              <a:t> rather than </a:t>
            </a:r>
            <a:r>
              <a:rPr lang="en-GB" dirty="0" smtClean="0"/>
              <a:t>set </a:t>
            </a:r>
            <a:r>
              <a:rPr lang="en-GB" dirty="0"/>
              <a:t>rules governing what constitutes a legitimate adventure (Humphreys, 2014) </a:t>
            </a:r>
            <a:endParaRPr lang="en-GB" dirty="0" smtClean="0"/>
          </a:p>
          <a:p>
            <a:r>
              <a:rPr lang="en-GB" dirty="0" smtClean="0"/>
              <a:t>Microadventures are not about diluting adventure, but coming up with a concentrated form, distilled like a shot of espresso! (Humphries, 2016 in </a:t>
            </a:r>
            <a:r>
              <a:rPr lang="en-GB" dirty="0" err="1" smtClean="0"/>
              <a:t>Beames</a:t>
            </a:r>
            <a:r>
              <a:rPr lang="en-GB" dirty="0" smtClean="0"/>
              <a:t> </a:t>
            </a:r>
            <a:r>
              <a:rPr lang="en-GB" i="1" dirty="0" smtClean="0"/>
              <a:t>et al </a:t>
            </a:r>
            <a:r>
              <a:rPr lang="en-GB" dirty="0" smtClean="0"/>
              <a:t>2019, p185)</a:t>
            </a:r>
          </a:p>
        </p:txBody>
      </p:sp>
    </p:spTree>
    <p:extLst>
      <p:ext uri="{BB962C8B-B14F-4D97-AF65-F5344CB8AC3E}">
        <p14:creationId xmlns:p14="http://schemas.microsoft.com/office/powerpoint/2010/main" val="302247316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000" dirty="0" smtClean="0"/>
              <a:t>Alistair Humphreys</a:t>
            </a:r>
            <a:br>
              <a:rPr lang="en-GB" sz="4000" dirty="0" smtClean="0"/>
            </a:br>
            <a:r>
              <a:rPr lang="en-GB" sz="2000" dirty="0" smtClean="0"/>
              <a:t>Living adventurously</a:t>
            </a:r>
            <a:endParaRPr lang="en-GB" sz="2000" dirty="0"/>
          </a:p>
        </p:txBody>
      </p:sp>
      <p:sp>
        <p:nvSpPr>
          <p:cNvPr id="3" name="Content Placeholder 2"/>
          <p:cNvSpPr>
            <a:spLocks noGrp="1"/>
          </p:cNvSpPr>
          <p:nvPr>
            <p:ph idx="1"/>
          </p:nvPr>
        </p:nvSpPr>
        <p:spPr>
          <a:xfrm>
            <a:off x="640080" y="2015732"/>
            <a:ext cx="11338559" cy="4710188"/>
          </a:xfrm>
        </p:spPr>
        <p:txBody>
          <a:bodyPr>
            <a:normAutofit fontScale="92500"/>
          </a:bodyPr>
          <a:lstStyle/>
          <a:p>
            <a:pPr marL="0" indent="0">
              <a:buNone/>
            </a:pPr>
            <a:r>
              <a:rPr lang="en-GB" dirty="0">
                <a:solidFill>
                  <a:srgbClr val="FF0000"/>
                </a:solidFill>
              </a:rPr>
              <a:t>A microadventure is an adventure that is short, simple, local, cheap – yet still fun, exciting, challenging, refreshing and rewarding</a:t>
            </a:r>
            <a:r>
              <a:rPr lang="en-GB" dirty="0" smtClean="0">
                <a:solidFill>
                  <a:srgbClr val="FF0000"/>
                </a:solidFill>
              </a:rPr>
              <a:t>.</a:t>
            </a:r>
            <a:endParaRPr lang="en-GB" dirty="0">
              <a:solidFill>
                <a:srgbClr val="FF0000"/>
              </a:solidFill>
            </a:endParaRPr>
          </a:p>
          <a:p>
            <a:pPr marL="0" indent="0">
              <a:buNone/>
            </a:pPr>
            <a:r>
              <a:rPr lang="en-GB" dirty="0">
                <a:solidFill>
                  <a:srgbClr val="FF0000"/>
                </a:solidFill>
              </a:rPr>
              <a:t>As the world’s population becomes increasingly urbanised, busy, and stuck in front of a screen, microadventures offer a realistic escape to wilderness, simplicity and the great outdoors, without the need to ski to the South Pole or go live in a cabin in Patagonia</a:t>
            </a:r>
            <a:r>
              <a:rPr lang="en-GB" dirty="0" smtClean="0">
                <a:solidFill>
                  <a:srgbClr val="FF0000"/>
                </a:solidFill>
              </a:rPr>
              <a:t>.</a:t>
            </a:r>
            <a:endParaRPr lang="en-GB" dirty="0">
              <a:solidFill>
                <a:srgbClr val="FF0000"/>
              </a:solidFill>
            </a:endParaRPr>
          </a:p>
          <a:p>
            <a:pPr marL="0" indent="0">
              <a:buNone/>
            </a:pPr>
            <a:r>
              <a:rPr lang="en-GB" dirty="0">
                <a:solidFill>
                  <a:srgbClr val="FF0000"/>
                </a:solidFill>
              </a:rPr>
              <a:t>The appeal of microadventures is that they make adventure accessible to people who may have very little outdoor experience</a:t>
            </a:r>
            <a:r>
              <a:rPr lang="en-GB" dirty="0" smtClean="0">
                <a:solidFill>
                  <a:srgbClr val="FF0000"/>
                </a:solidFill>
              </a:rPr>
              <a:t>.</a:t>
            </a:r>
          </a:p>
          <a:p>
            <a:pPr marL="0" indent="0">
              <a:buNone/>
            </a:pPr>
            <a:r>
              <a:rPr lang="en-GB" dirty="0" smtClean="0">
                <a:solidFill>
                  <a:srgbClr val="FF0000"/>
                </a:solidFill>
              </a:rPr>
              <a:t>Microadventure </a:t>
            </a:r>
            <a:r>
              <a:rPr lang="en-GB" dirty="0">
                <a:solidFill>
                  <a:srgbClr val="FF0000"/>
                </a:solidFill>
              </a:rPr>
              <a:t>- an introduction (Humphreys, </a:t>
            </a:r>
            <a:r>
              <a:rPr lang="en-GB" dirty="0" smtClean="0">
                <a:solidFill>
                  <a:srgbClr val="FF0000"/>
                </a:solidFill>
              </a:rPr>
              <a:t>2015) </a:t>
            </a:r>
            <a:r>
              <a:rPr lang="en-GB" dirty="0" smtClean="0">
                <a:hlinkClick r:id="rId3"/>
              </a:rPr>
              <a:t>https</a:t>
            </a:r>
            <a:r>
              <a:rPr lang="en-GB" dirty="0">
                <a:hlinkClick r:id="rId3"/>
              </a:rPr>
              <a:t>://</a:t>
            </a:r>
            <a:r>
              <a:rPr lang="en-GB" dirty="0" smtClean="0">
                <a:hlinkClick r:id="rId3"/>
              </a:rPr>
              <a:t>www.youtube.com/watch?v=vwHwXId0pxE&amp;t=1s</a:t>
            </a:r>
            <a:endParaRPr lang="en-GB" dirty="0" smtClean="0"/>
          </a:p>
          <a:p>
            <a:pPr marL="0" indent="0">
              <a:buNone/>
            </a:pPr>
            <a:endParaRPr lang="en-GB" dirty="0"/>
          </a:p>
          <a:p>
            <a:pPr marL="0" indent="0">
              <a:buNone/>
            </a:pPr>
            <a:r>
              <a:rPr lang="en-GB" dirty="0" smtClean="0"/>
              <a:t>Check his website for lots of excellent tips and inspiration on  microadventures and filmmaking:</a:t>
            </a:r>
            <a:endParaRPr lang="en-GB" dirty="0"/>
          </a:p>
          <a:p>
            <a:pPr marL="0" indent="0">
              <a:buNone/>
            </a:pPr>
            <a:r>
              <a:rPr lang="en-GB" dirty="0">
                <a:hlinkClick r:id="rId4"/>
              </a:rPr>
              <a:t>https://alastairhumphreys.com/microadventures-3</a:t>
            </a:r>
            <a:r>
              <a:rPr lang="en-GB" dirty="0" smtClean="0">
                <a:hlinkClick r:id="rId4"/>
              </a:rPr>
              <a:t>/</a:t>
            </a:r>
            <a:endParaRPr lang="en-GB" dirty="0" smtClean="0"/>
          </a:p>
          <a:p>
            <a:pPr marL="0" indent="0">
              <a:buNone/>
            </a:pPr>
            <a:endParaRPr lang="en-GB" dirty="0"/>
          </a:p>
          <a:p>
            <a:endParaRPr lang="en-GB" dirty="0"/>
          </a:p>
        </p:txBody>
      </p:sp>
    </p:spTree>
    <p:extLst>
      <p:ext uri="{BB962C8B-B14F-4D97-AF65-F5344CB8AC3E}">
        <p14:creationId xmlns:p14="http://schemas.microsoft.com/office/powerpoint/2010/main" val="181873512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000" b="-1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6124957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436880" y="1036320"/>
            <a:ext cx="10984057" cy="4552778"/>
          </a:xfrm>
          <a:prstGeom prst="rect">
            <a:avLst/>
          </a:prstGeom>
        </p:spPr>
        <p:txBody>
          <a:bodyPr>
            <a:normAutofit fontScale="92500" lnSpcReduction="20000"/>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GB" dirty="0" smtClean="0"/>
              <a:t>This movement reconceptualises adventure from being ‘out there’ (i.e., remote, time and resource intensive) to ‘right here’ (i.e., local, attainable) and reflects broader calls for </a:t>
            </a:r>
            <a:r>
              <a:rPr lang="en-GB" dirty="0" err="1" smtClean="0"/>
              <a:t>locavism</a:t>
            </a:r>
            <a:r>
              <a:rPr lang="en-GB" dirty="0" smtClean="0"/>
              <a:t>: short distance, lower-carbon travel that retains financial and social capital locally (</a:t>
            </a:r>
            <a:r>
              <a:rPr lang="en-GB" dirty="0" err="1" smtClean="0"/>
              <a:t>Hollenhorst</a:t>
            </a:r>
            <a:r>
              <a:rPr lang="en-GB" dirty="0" smtClean="0"/>
              <a:t>, </a:t>
            </a:r>
            <a:r>
              <a:rPr lang="en-GB" dirty="0" err="1" smtClean="0"/>
              <a:t>Houge</a:t>
            </a:r>
            <a:r>
              <a:rPr lang="en-GB" dirty="0" smtClean="0"/>
              <a:t> Mackenzie &amp; Ostergren, 2014, in </a:t>
            </a:r>
            <a:r>
              <a:rPr lang="en-GB" dirty="0" err="1" smtClean="0"/>
              <a:t>Goodnow</a:t>
            </a:r>
            <a:r>
              <a:rPr lang="en-GB" dirty="0" smtClean="0"/>
              <a:t> and Mackenzie 2020, p2)</a:t>
            </a:r>
          </a:p>
          <a:p>
            <a:r>
              <a:rPr lang="en-GB" dirty="0" smtClean="0"/>
              <a:t>Rawles (2013, p. 149) reflects on her experiences of cycling microadventures to analyse how local cycling can provide challenge, exploration, achievement and engagement with people and place locally without the need for the financial resources and physical fitness required for more traditional and carbon-intensive ‘expedition’ type adventures. </a:t>
            </a:r>
          </a:p>
          <a:p>
            <a:r>
              <a:rPr lang="en-GB" dirty="0" smtClean="0"/>
              <a:t>Microadventures require fewer resources and less time so can be more frequent, more central to life…</a:t>
            </a:r>
          </a:p>
          <a:p>
            <a:r>
              <a:rPr lang="en-GB" dirty="0" smtClean="0"/>
              <a:t>The new normal demands high quality low impact adventures (Rawles, 2013)</a:t>
            </a:r>
          </a:p>
          <a:p>
            <a:r>
              <a:rPr lang="en-GB" dirty="0" err="1" smtClean="0"/>
              <a:t>Beames</a:t>
            </a:r>
            <a:r>
              <a:rPr lang="en-GB" dirty="0" smtClean="0"/>
              <a:t>, Mackie and </a:t>
            </a:r>
            <a:r>
              <a:rPr lang="en-GB" dirty="0" err="1" smtClean="0"/>
              <a:t>Atencio</a:t>
            </a:r>
            <a:r>
              <a:rPr lang="en-GB" dirty="0" smtClean="0"/>
              <a:t> (2019, p188) instead of escape from everyday life, adventure can be repositioned as an asset… to create more equitable societies and healthier ecosystems. </a:t>
            </a:r>
          </a:p>
          <a:p>
            <a:r>
              <a:rPr lang="en-GB" dirty="0" smtClean="0"/>
              <a:t>Adventurers can become shining examples of caring, inclusive and environmentally conscious people!</a:t>
            </a:r>
            <a:endParaRPr lang="en-GB" dirty="0"/>
          </a:p>
        </p:txBody>
      </p:sp>
      <p:sp>
        <p:nvSpPr>
          <p:cNvPr id="3" name="Rectangle 2"/>
          <p:cNvSpPr/>
          <p:nvPr/>
        </p:nvSpPr>
        <p:spPr>
          <a:xfrm>
            <a:off x="436880" y="308094"/>
            <a:ext cx="5360595" cy="584775"/>
          </a:xfrm>
          <a:prstGeom prst="rect">
            <a:avLst/>
          </a:prstGeom>
        </p:spPr>
        <p:txBody>
          <a:bodyPr wrap="square">
            <a:spAutoFit/>
          </a:bodyPr>
          <a:lstStyle/>
          <a:p>
            <a:r>
              <a:rPr lang="en-GB" sz="3200" dirty="0">
                <a:solidFill>
                  <a:schemeClr val="accent1">
                    <a:lumMod val="75000"/>
                  </a:schemeClr>
                </a:solidFill>
              </a:rPr>
              <a:t>Microadventures continued</a:t>
            </a:r>
          </a:p>
        </p:txBody>
      </p:sp>
    </p:spTree>
    <p:extLst>
      <p:ext uri="{BB962C8B-B14F-4D97-AF65-F5344CB8AC3E}">
        <p14:creationId xmlns:p14="http://schemas.microsoft.com/office/powerpoint/2010/main" val="274451106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7000" b="-17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links to other microadventures</a:t>
            </a:r>
            <a:endParaRPr lang="en-GB" dirty="0"/>
          </a:p>
        </p:txBody>
      </p:sp>
      <p:sp>
        <p:nvSpPr>
          <p:cNvPr id="3" name="Content Placeholder 2"/>
          <p:cNvSpPr>
            <a:spLocks noGrp="1"/>
          </p:cNvSpPr>
          <p:nvPr>
            <p:ph idx="1"/>
          </p:nvPr>
        </p:nvSpPr>
        <p:spPr>
          <a:xfrm>
            <a:off x="1451579" y="2015732"/>
            <a:ext cx="10295578" cy="3450613"/>
          </a:xfrm>
        </p:spPr>
        <p:txBody>
          <a:bodyPr>
            <a:normAutofit/>
          </a:bodyPr>
          <a:lstStyle/>
          <a:p>
            <a:r>
              <a:rPr lang="en-GB" dirty="0" err="1" smtClean="0"/>
              <a:t>Howies</a:t>
            </a:r>
            <a:r>
              <a:rPr lang="en-GB" dirty="0" smtClean="0"/>
              <a:t> (now based opposite UWTSD in Carmarthen) </a:t>
            </a:r>
            <a:r>
              <a:rPr lang="en-GB" dirty="0"/>
              <a:t>microadventure </a:t>
            </a:r>
            <a:r>
              <a:rPr lang="en-GB" dirty="0" smtClean="0"/>
              <a:t>2011.  A very basic film of a simple microadventure: </a:t>
            </a:r>
            <a:r>
              <a:rPr lang="en-GB" dirty="0">
                <a:hlinkClick r:id="rId3"/>
              </a:rPr>
              <a:t>https://</a:t>
            </a:r>
            <a:r>
              <a:rPr lang="en-GB" dirty="0" smtClean="0">
                <a:hlinkClick r:id="rId3"/>
              </a:rPr>
              <a:t>www.youtube.com/watch?v=yYN7kBhK12A</a:t>
            </a:r>
            <a:endParaRPr lang="en-GB" dirty="0" smtClean="0"/>
          </a:p>
          <a:p>
            <a:r>
              <a:rPr lang="en-GB" dirty="0"/>
              <a:t>Spring microadventure (Humphreys, </a:t>
            </a:r>
            <a:r>
              <a:rPr lang="en-GB" dirty="0" smtClean="0"/>
              <a:t>2015) </a:t>
            </a:r>
            <a:r>
              <a:rPr lang="en-GB" dirty="0" smtClean="0">
                <a:hlinkClick r:id="rId4"/>
              </a:rPr>
              <a:t>https</a:t>
            </a:r>
            <a:r>
              <a:rPr lang="en-GB" dirty="0">
                <a:hlinkClick r:id="rId4"/>
              </a:rPr>
              <a:t>://</a:t>
            </a:r>
            <a:r>
              <a:rPr lang="en-GB" dirty="0" smtClean="0">
                <a:hlinkClick r:id="rId4"/>
              </a:rPr>
              <a:t>www.youtube.com/watch?v=17HMSwHA_sA</a:t>
            </a:r>
            <a:endParaRPr lang="en-GB" dirty="0" smtClean="0"/>
          </a:p>
          <a:p>
            <a:r>
              <a:rPr lang="en-GB" dirty="0" err="1" smtClean="0"/>
              <a:t>Slowtech</a:t>
            </a:r>
            <a:r>
              <a:rPr lang="en-GB" dirty="0"/>
              <a:t>: </a:t>
            </a:r>
            <a:r>
              <a:rPr lang="en-GB" dirty="0">
                <a:hlinkClick r:id="rId5"/>
              </a:rPr>
              <a:t>http://slowtech.org/2013/04/micro-adventures</a:t>
            </a:r>
            <a:r>
              <a:rPr lang="en-GB" dirty="0" smtClean="0">
                <a:hlinkClick r:id="rId5"/>
              </a:rPr>
              <a:t>/</a:t>
            </a:r>
            <a:endParaRPr lang="en-GB" dirty="0"/>
          </a:p>
          <a:p>
            <a:r>
              <a:rPr lang="en-GB" dirty="0" smtClean="0"/>
              <a:t>Back </a:t>
            </a:r>
            <a:r>
              <a:rPr lang="en-GB" dirty="0"/>
              <a:t>of beyond, offer micro adventures in London and area for paddlers with </a:t>
            </a:r>
            <a:r>
              <a:rPr lang="en-GB" dirty="0" smtClean="0"/>
              <a:t>money! </a:t>
            </a:r>
            <a:r>
              <a:rPr lang="en-GB" dirty="0" smtClean="0">
                <a:hlinkClick r:id="rId6"/>
              </a:rPr>
              <a:t>https</a:t>
            </a:r>
            <a:r>
              <a:rPr lang="en-GB" dirty="0">
                <a:hlinkClick r:id="rId6"/>
              </a:rPr>
              <a:t>://backofbeyonduk.com/</a:t>
            </a:r>
            <a:endParaRPr lang="en-GB" dirty="0"/>
          </a:p>
          <a:p>
            <a:endParaRPr lang="en-GB" dirty="0" smtClean="0"/>
          </a:p>
          <a:p>
            <a:endParaRPr lang="en-GB" dirty="0"/>
          </a:p>
        </p:txBody>
      </p:sp>
    </p:spTree>
    <p:extLst>
      <p:ext uri="{BB962C8B-B14F-4D97-AF65-F5344CB8AC3E}">
        <p14:creationId xmlns:p14="http://schemas.microsoft.com/office/powerpoint/2010/main" val="274107126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68272830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4000" cy="6350000"/>
          </a:xfrm>
          <a:prstGeom prst="rect">
            <a:avLst/>
          </a:prstGeom>
        </p:spPr>
      </p:pic>
    </p:spTree>
    <p:extLst>
      <p:ext uri="{BB962C8B-B14F-4D97-AF65-F5344CB8AC3E}">
        <p14:creationId xmlns:p14="http://schemas.microsoft.com/office/powerpoint/2010/main" val="42190917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20382"/>
            <a:ext cx="10515600" cy="1325563"/>
          </a:xfrm>
        </p:spPr>
        <p:txBody>
          <a:bodyPr/>
          <a:lstStyle/>
          <a:p>
            <a:r>
              <a:rPr lang="en-GB" dirty="0" smtClean="0"/>
              <a:t>Critiquing Microadventures</a:t>
            </a:r>
            <a:endParaRPr lang="en-GB" dirty="0"/>
          </a:p>
        </p:txBody>
      </p:sp>
      <p:sp>
        <p:nvSpPr>
          <p:cNvPr id="3" name="Content Placeholder 2"/>
          <p:cNvSpPr>
            <a:spLocks noGrp="1"/>
          </p:cNvSpPr>
          <p:nvPr>
            <p:ph idx="1"/>
          </p:nvPr>
        </p:nvSpPr>
        <p:spPr>
          <a:xfrm>
            <a:off x="838200" y="1937384"/>
            <a:ext cx="10439400" cy="4707255"/>
          </a:xfrm>
        </p:spPr>
        <p:txBody>
          <a:bodyPr>
            <a:normAutofit/>
          </a:bodyPr>
          <a:lstStyle/>
          <a:p>
            <a:r>
              <a:rPr lang="en-GB" dirty="0" smtClean="0"/>
              <a:t>If adventure is difficult to define, how clear is the concept of microadventures? </a:t>
            </a:r>
          </a:p>
          <a:p>
            <a:r>
              <a:rPr lang="en-GB" dirty="0" smtClean="0"/>
              <a:t>principally promoted by privileged white middle class males (privately educated, financially secure, etc.)</a:t>
            </a:r>
          </a:p>
          <a:p>
            <a:r>
              <a:rPr lang="en-GB" dirty="0" smtClean="0"/>
              <a:t>Assumption of agency- not everyone enjoys the freedoms taken for granted</a:t>
            </a:r>
          </a:p>
          <a:p>
            <a:r>
              <a:rPr lang="en-GB" dirty="0" smtClean="0"/>
              <a:t>Can they genuinely achieve the outcomes of grand adventures?</a:t>
            </a:r>
          </a:p>
          <a:p>
            <a:r>
              <a:rPr lang="en-GB" dirty="0"/>
              <a:t>Are microadventures really sustainable</a:t>
            </a:r>
            <a:r>
              <a:rPr lang="en-GB" dirty="0" smtClean="0"/>
              <a:t>? Is </a:t>
            </a:r>
            <a:r>
              <a:rPr lang="en-GB" dirty="0" smtClean="0"/>
              <a:t>it</a:t>
            </a:r>
            <a:r>
              <a:rPr lang="en-GB" dirty="0" smtClean="0"/>
              <a:t> </a:t>
            </a:r>
            <a:r>
              <a:rPr lang="en-GB" dirty="0" smtClean="0"/>
              <a:t>just </a:t>
            </a:r>
            <a:r>
              <a:rPr lang="en-GB" dirty="0" smtClean="0"/>
              <a:t>more </a:t>
            </a:r>
            <a:r>
              <a:rPr lang="en-GB" dirty="0" smtClean="0"/>
              <a:t>consumption?</a:t>
            </a:r>
            <a:endParaRPr lang="en-GB" dirty="0"/>
          </a:p>
          <a:p>
            <a:r>
              <a:rPr lang="en-GB" dirty="0" smtClean="0"/>
              <a:t>Is it simply an attempt to justify a chosen selfish lifestyle?</a:t>
            </a:r>
          </a:p>
          <a:p>
            <a:r>
              <a:rPr lang="en-GB" dirty="0" smtClean="0"/>
              <a:t>Is there any empirical research to support the concept?</a:t>
            </a:r>
          </a:p>
          <a:p>
            <a:endParaRPr lang="en-GB" dirty="0" smtClean="0"/>
          </a:p>
          <a:p>
            <a:endParaRPr lang="en-GB" dirty="0" smtClean="0"/>
          </a:p>
          <a:p>
            <a:endParaRPr lang="en-GB" dirty="0"/>
          </a:p>
          <a:p>
            <a:endParaRPr lang="en-GB" dirty="0"/>
          </a:p>
        </p:txBody>
      </p:sp>
    </p:spTree>
    <p:extLst>
      <p:ext uri="{BB962C8B-B14F-4D97-AF65-F5344CB8AC3E}">
        <p14:creationId xmlns:p14="http://schemas.microsoft.com/office/powerpoint/2010/main" val="4793717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6000" b="-6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207030"/>
            <a:ext cx="10515600" cy="1325563"/>
          </a:xfrm>
        </p:spPr>
        <p:txBody>
          <a:bodyPr/>
          <a:lstStyle/>
          <a:p>
            <a:r>
              <a:rPr lang="en-GB" dirty="0" smtClean="0">
                <a:solidFill>
                  <a:schemeClr val="bg1">
                    <a:lumMod val="95000"/>
                  </a:schemeClr>
                </a:solidFill>
              </a:rPr>
              <a:t>The big problem with microadventures…</a:t>
            </a:r>
            <a:endParaRPr lang="en-GB" dirty="0">
              <a:solidFill>
                <a:schemeClr val="bg1">
                  <a:lumMod val="95000"/>
                </a:schemeClr>
              </a:solidFill>
            </a:endParaRPr>
          </a:p>
        </p:txBody>
      </p:sp>
      <p:sp>
        <p:nvSpPr>
          <p:cNvPr id="6" name="TextBox 5"/>
          <p:cNvSpPr txBox="1"/>
          <p:nvPr/>
        </p:nvSpPr>
        <p:spPr>
          <a:xfrm>
            <a:off x="614680" y="1868219"/>
            <a:ext cx="11430000" cy="3416320"/>
          </a:xfrm>
          <a:prstGeom prst="rect">
            <a:avLst/>
          </a:prstGeom>
          <a:noFill/>
        </p:spPr>
        <p:txBody>
          <a:bodyPr wrap="square" rtlCol="0">
            <a:spAutoFit/>
          </a:bodyPr>
          <a:lstStyle/>
          <a:p>
            <a:pPr marL="342900" indent="-342900">
              <a:buFont typeface="Arial" panose="020B0604020202020204" pitchFamily="34" charset="0"/>
              <a:buChar char="•"/>
            </a:pPr>
            <a:r>
              <a:rPr lang="en-GB" sz="2400" b="1" dirty="0" smtClean="0">
                <a:solidFill>
                  <a:schemeClr val="bg1"/>
                </a:solidFill>
              </a:rPr>
              <a:t>Wild camping is illegal in England and wales</a:t>
            </a:r>
          </a:p>
          <a:p>
            <a:pPr marL="342900" indent="-342900">
              <a:buFont typeface="Arial" panose="020B0604020202020204" pitchFamily="34" charset="0"/>
              <a:buChar char="•"/>
            </a:pPr>
            <a:r>
              <a:rPr lang="en-GB" sz="2400" b="1" dirty="0">
                <a:solidFill>
                  <a:schemeClr val="bg1"/>
                </a:solidFill>
              </a:rPr>
              <a:t>Rise in fly-camping and campervan numbers puts nature at risk: https://www.countryfile.com/wildlife/wildlife-stories/rise-in-fly-camping-and-campervan-numbers-puts-nature-at-risk/  </a:t>
            </a:r>
            <a:endParaRPr lang="en-GB" sz="2400" b="1" dirty="0" smtClean="0">
              <a:solidFill>
                <a:schemeClr val="bg1"/>
              </a:solidFill>
            </a:endParaRPr>
          </a:p>
          <a:p>
            <a:pPr marL="342900" indent="-342900">
              <a:buFont typeface="Arial" panose="020B0604020202020204" pitchFamily="34" charset="0"/>
              <a:buChar char="•"/>
            </a:pPr>
            <a:r>
              <a:rPr lang="en-GB" sz="2400" b="1" dirty="0" smtClean="0">
                <a:solidFill>
                  <a:schemeClr val="bg1"/>
                </a:solidFill>
              </a:rPr>
              <a:t>“it was like a bomb had hit </a:t>
            </a:r>
            <a:r>
              <a:rPr lang="en-GB" sz="2400" b="1" dirty="0">
                <a:solidFill>
                  <a:schemeClr val="bg1"/>
                </a:solidFill>
              </a:rPr>
              <a:t>an off-licence”: https://www.theguardian.com/environment/2020/jul/19/it-was-like-a-bomb-had-hit-an-off-licence-rise-in-wild-camping-hits-beauty-spots</a:t>
            </a:r>
          </a:p>
          <a:p>
            <a:pPr marL="342900" indent="-342900">
              <a:buFont typeface="Arial" panose="020B0604020202020204" pitchFamily="34" charset="0"/>
              <a:buChar char="•"/>
            </a:pPr>
            <a:endParaRPr lang="en-GB" sz="2400" dirty="0" smtClean="0">
              <a:solidFill>
                <a:schemeClr val="bg1"/>
              </a:solidFill>
            </a:endParaRPr>
          </a:p>
          <a:p>
            <a:pPr marL="342900" indent="-342900">
              <a:buFont typeface="Arial" panose="020B0604020202020204" pitchFamily="34" charset="0"/>
              <a:buChar char="•"/>
            </a:pPr>
            <a:endParaRPr lang="en-GB" sz="2400" dirty="0">
              <a:solidFill>
                <a:schemeClr val="bg1"/>
              </a:solidFill>
            </a:endParaRPr>
          </a:p>
        </p:txBody>
      </p:sp>
    </p:spTree>
    <p:extLst>
      <p:ext uri="{BB962C8B-B14F-4D97-AF65-F5344CB8AC3E}">
        <p14:creationId xmlns:p14="http://schemas.microsoft.com/office/powerpoint/2010/main" val="17492277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45440" y="4784725"/>
            <a:ext cx="10515600" cy="1325563"/>
          </a:xfrm>
        </p:spPr>
        <p:txBody>
          <a:bodyPr>
            <a:normAutofit fontScale="90000"/>
          </a:bodyPr>
          <a:lstStyle/>
          <a:p>
            <a:r>
              <a:rPr lang="en-GB" dirty="0">
                <a:solidFill>
                  <a:srgbClr val="FFFFFF"/>
                </a:solidFill>
                <a:latin typeface="Rubik"/>
              </a:rPr>
              <a:t>The North Face x Gucci Collab is The Crossover We’re Not Sure We Need</a:t>
            </a:r>
            <a:br>
              <a:rPr lang="en-GB" dirty="0">
                <a:solidFill>
                  <a:srgbClr val="FFFFFF"/>
                </a:solidFill>
                <a:latin typeface="Rubik"/>
              </a:rPr>
            </a:br>
            <a:r>
              <a:rPr lang="en-GB" sz="2200" dirty="0">
                <a:solidFill>
                  <a:srgbClr val="FFFFFF"/>
                </a:solidFill>
                <a:latin typeface="Rubik"/>
                <a:hlinkClick r:id="rId3"/>
              </a:rPr>
              <a:t>https://</a:t>
            </a:r>
            <a:r>
              <a:rPr lang="en-GB" sz="2200" dirty="0" smtClean="0">
                <a:solidFill>
                  <a:srgbClr val="FFFFFF"/>
                </a:solidFill>
                <a:latin typeface="Rubik"/>
                <a:hlinkClick r:id="rId3"/>
              </a:rPr>
              <a:t>www.youtube.com/watch?v=78wHAsOPNRs&amp;t=93s</a:t>
            </a:r>
            <a:r>
              <a:rPr lang="en-GB" sz="2200" dirty="0" smtClean="0">
                <a:solidFill>
                  <a:srgbClr val="FFFFFF"/>
                </a:solidFill>
                <a:latin typeface="Rubik"/>
              </a:rPr>
              <a:t/>
            </a:r>
            <a:br>
              <a:rPr lang="en-GB" sz="2200" dirty="0" smtClean="0">
                <a:solidFill>
                  <a:srgbClr val="FFFFFF"/>
                </a:solidFill>
                <a:latin typeface="Rubik"/>
              </a:rPr>
            </a:br>
            <a:r>
              <a:rPr lang="en-GB" sz="2200" dirty="0">
                <a:solidFill>
                  <a:srgbClr val="FFFFFF"/>
                </a:solidFill>
                <a:latin typeface="Rubik"/>
              </a:rPr>
              <a:t/>
            </a:r>
            <a:br>
              <a:rPr lang="en-GB" sz="2200" dirty="0">
                <a:solidFill>
                  <a:srgbClr val="FFFFFF"/>
                </a:solidFill>
                <a:latin typeface="Rubik"/>
              </a:rPr>
            </a:br>
            <a:r>
              <a:rPr lang="en-GB" sz="2200" dirty="0">
                <a:solidFill>
                  <a:srgbClr val="FFFFFF"/>
                </a:solidFill>
                <a:latin typeface="Rubik"/>
                <a:hlinkClick r:id="rId4"/>
              </a:rPr>
              <a:t>https://</a:t>
            </a:r>
            <a:r>
              <a:rPr lang="en-GB" sz="2200" dirty="0" smtClean="0">
                <a:solidFill>
                  <a:srgbClr val="FFFFFF"/>
                </a:solidFill>
                <a:latin typeface="Rubik"/>
                <a:hlinkClick r:id="rId4"/>
              </a:rPr>
              <a:t>www.youtube.com/watch?v=PWs5IvESFdM</a:t>
            </a:r>
            <a:r>
              <a:rPr lang="en-GB" sz="2200" dirty="0" smtClean="0">
                <a:solidFill>
                  <a:srgbClr val="FFFFFF"/>
                </a:solidFill>
                <a:latin typeface="Rubik"/>
              </a:rPr>
              <a:t/>
            </a:r>
            <a:br>
              <a:rPr lang="en-GB" sz="2200" dirty="0" smtClean="0">
                <a:solidFill>
                  <a:srgbClr val="FFFFFF"/>
                </a:solidFill>
                <a:latin typeface="Rubik"/>
              </a:rPr>
            </a:br>
            <a:endParaRPr lang="en-GB" sz="2200" dirty="0"/>
          </a:p>
        </p:txBody>
      </p:sp>
    </p:spTree>
    <p:extLst>
      <p:ext uri="{BB962C8B-B14F-4D97-AF65-F5344CB8AC3E}">
        <p14:creationId xmlns:p14="http://schemas.microsoft.com/office/powerpoint/2010/main" val="36893632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2254885"/>
            <a:ext cx="10515600" cy="1325563"/>
          </a:xfrm>
        </p:spPr>
        <p:txBody>
          <a:bodyPr>
            <a:normAutofit fontScale="90000"/>
          </a:bodyPr>
          <a:lstStyle/>
          <a:p>
            <a:r>
              <a:rPr lang="en-GB" b="1" dirty="0"/>
              <a:t>Adventure in the </a:t>
            </a:r>
            <a:r>
              <a:rPr lang="en-GB" b="1" dirty="0" smtClean="0"/>
              <a:t>Age </a:t>
            </a:r>
            <a:r>
              <a:rPr lang="en-GB" b="1" dirty="0"/>
              <a:t>of </a:t>
            </a:r>
            <a:r>
              <a:rPr lang="en-GB" b="1" dirty="0" smtClean="0"/>
              <a:t>COVID-19: </a:t>
            </a:r>
            <a:r>
              <a:rPr lang="en-GB" b="1" dirty="0"/>
              <a:t>Embracing </a:t>
            </a:r>
            <a:r>
              <a:rPr lang="en-GB" b="1" dirty="0" smtClean="0"/>
              <a:t> </a:t>
            </a:r>
            <a:r>
              <a:rPr lang="en-GB" b="1" dirty="0"/>
              <a:t>Microadventures and </a:t>
            </a:r>
            <a:r>
              <a:rPr lang="en-GB" b="1" dirty="0" err="1"/>
              <a:t>Locavism</a:t>
            </a:r>
            <a:r>
              <a:rPr lang="en-GB" b="1" dirty="0"/>
              <a:t> in a Post-Pandemic World </a:t>
            </a:r>
            <a:r>
              <a:rPr lang="en-GB" b="1" dirty="0" smtClean="0"/>
              <a:t/>
            </a:r>
            <a:br>
              <a:rPr lang="en-GB" b="1" dirty="0" smtClean="0"/>
            </a:br>
            <a:r>
              <a:rPr lang="en-GB" b="1" dirty="0"/>
              <a:t/>
            </a:r>
            <a:br>
              <a:rPr lang="en-GB" b="1" dirty="0"/>
            </a:br>
            <a:r>
              <a:rPr lang="en-GB" b="1" dirty="0" smtClean="0"/>
              <a:t>time to quickly re-read or to collect notes and thoughts on this paper</a:t>
            </a:r>
            <a:endParaRPr lang="en-GB" b="1" dirty="0"/>
          </a:p>
        </p:txBody>
      </p:sp>
      <p:sp>
        <p:nvSpPr>
          <p:cNvPr id="3" name="Content Placeholder 2"/>
          <p:cNvSpPr>
            <a:spLocks noGrp="1"/>
          </p:cNvSpPr>
          <p:nvPr>
            <p:ph idx="1"/>
          </p:nvPr>
        </p:nvSpPr>
        <p:spPr>
          <a:xfrm>
            <a:off x="1325880" y="5141849"/>
            <a:ext cx="10515600" cy="1027303"/>
          </a:xfrm>
        </p:spPr>
        <p:txBody>
          <a:bodyPr>
            <a:normAutofit fontScale="70000" lnSpcReduction="20000"/>
          </a:bodyPr>
          <a:lstStyle/>
          <a:p>
            <a:pPr marL="0" indent="0">
              <a:buNone/>
            </a:pPr>
            <a:endParaRPr lang="en-GB" dirty="0" smtClean="0">
              <a:hlinkClick r:id="rId2"/>
            </a:endParaRPr>
          </a:p>
          <a:p>
            <a:endParaRPr lang="en-GB" dirty="0">
              <a:hlinkClick r:id="rId2"/>
            </a:endParaRPr>
          </a:p>
          <a:p>
            <a:pPr marL="0" indent="0">
              <a:buNone/>
            </a:pPr>
            <a:r>
              <a:rPr lang="en-GB" dirty="0" smtClean="0">
                <a:hlinkClick r:id="rId2"/>
              </a:rPr>
              <a:t>https</a:t>
            </a:r>
            <a:r>
              <a:rPr lang="en-GB" dirty="0">
                <a:hlinkClick r:id="rId2"/>
              </a:rPr>
              <a:t>://</a:t>
            </a:r>
            <a:r>
              <a:rPr lang="en-GB" dirty="0" smtClean="0">
                <a:hlinkClick r:id="rId2"/>
              </a:rPr>
              <a:t>moodle.uwtsd.ac.uk/mod/resource/view.php?id=329640</a:t>
            </a:r>
            <a:endParaRPr lang="en-GB" dirty="0" smtClean="0"/>
          </a:p>
          <a:p>
            <a:endParaRPr lang="en-GB" dirty="0"/>
          </a:p>
        </p:txBody>
      </p:sp>
    </p:spTree>
    <p:extLst>
      <p:ext uri="{BB962C8B-B14F-4D97-AF65-F5344CB8AC3E}">
        <p14:creationId xmlns:p14="http://schemas.microsoft.com/office/powerpoint/2010/main" val="28212205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Microadventures and …</a:t>
            </a:r>
            <a:endParaRPr lang="en-GB" dirty="0"/>
          </a:p>
        </p:txBody>
      </p:sp>
      <p:sp>
        <p:nvSpPr>
          <p:cNvPr id="3" name="Content Placeholder 2"/>
          <p:cNvSpPr>
            <a:spLocks noGrp="1"/>
          </p:cNvSpPr>
          <p:nvPr>
            <p:ph idx="1"/>
          </p:nvPr>
        </p:nvSpPr>
        <p:spPr/>
        <p:txBody>
          <a:bodyPr/>
          <a:lstStyle/>
          <a:p>
            <a:pPr marL="0" indent="0">
              <a:buNone/>
            </a:pPr>
            <a:r>
              <a:rPr lang="en-GB" b="1" dirty="0" smtClean="0"/>
              <a:t>Phenomenology</a:t>
            </a:r>
            <a:r>
              <a:rPr lang="en-GB" dirty="0" smtClean="0"/>
              <a:t>: the </a:t>
            </a:r>
            <a:r>
              <a:rPr lang="en-GB" dirty="0"/>
              <a:t>study of structures of consciousness as experienced from the </a:t>
            </a:r>
            <a:r>
              <a:rPr lang="en-GB" b="1" dirty="0"/>
              <a:t>first-person point of view</a:t>
            </a:r>
            <a:r>
              <a:rPr lang="en-GB" dirty="0"/>
              <a:t>. </a:t>
            </a:r>
            <a:r>
              <a:rPr lang="en-GB" dirty="0" smtClean="0"/>
              <a:t>Its a </a:t>
            </a:r>
            <a:r>
              <a:rPr lang="en-GB" dirty="0"/>
              <a:t>way of thinking about </a:t>
            </a:r>
            <a:r>
              <a:rPr lang="en-GB" dirty="0" smtClean="0"/>
              <a:t>ourselves and how we experience our world. </a:t>
            </a:r>
          </a:p>
          <a:p>
            <a:pPr marL="0" indent="0">
              <a:buNone/>
            </a:pPr>
            <a:r>
              <a:rPr lang="en-GB" i="1" dirty="0" smtClean="0"/>
              <a:t>Phenomena</a:t>
            </a:r>
            <a:r>
              <a:rPr lang="en-GB" dirty="0" smtClean="0"/>
              <a:t> are</a:t>
            </a:r>
            <a:r>
              <a:rPr lang="en-GB" dirty="0"/>
              <a:t> experiences that we get from </a:t>
            </a:r>
            <a:r>
              <a:rPr lang="en-GB" dirty="0" smtClean="0"/>
              <a:t>our senses- how we perceive our experiences.</a:t>
            </a:r>
          </a:p>
          <a:p>
            <a:pPr marL="0" indent="0">
              <a:buNone/>
            </a:pPr>
            <a:r>
              <a:rPr lang="en-GB" dirty="0" smtClean="0"/>
              <a:t>Phenomenology </a:t>
            </a:r>
            <a:r>
              <a:rPr lang="en-GB" dirty="0"/>
              <a:t>does not ask if what we are seeing is </a:t>
            </a:r>
            <a:r>
              <a:rPr lang="en-GB" i="1" dirty="0"/>
              <a:t>actually</a:t>
            </a:r>
            <a:r>
              <a:rPr lang="en-GB" dirty="0"/>
              <a:t> there: for example it is not where we see an object (whether in real life, a dream or a hallucination) that is important, but it is the significance of the object that is </a:t>
            </a:r>
            <a:r>
              <a:rPr lang="en-GB" dirty="0" smtClean="0"/>
              <a:t>important</a:t>
            </a:r>
          </a:p>
          <a:p>
            <a:pPr marL="0" indent="0">
              <a:buNone/>
            </a:pPr>
            <a:r>
              <a:rPr lang="en-GB" smtClean="0"/>
              <a:t>Sartre </a:t>
            </a:r>
            <a:r>
              <a:rPr lang="en-GB"/>
              <a:t>(</a:t>
            </a:r>
            <a:r>
              <a:rPr lang="en-GB"/>
              <a:t>1905-1980</a:t>
            </a:r>
            <a:r>
              <a:rPr lang="en-GB" smtClean="0"/>
              <a:t>) and </a:t>
            </a:r>
            <a:r>
              <a:rPr lang="en-GB" dirty="0" smtClean="0"/>
              <a:t>the lack </a:t>
            </a:r>
            <a:r>
              <a:rPr lang="en-GB" smtClean="0"/>
              <a:t>of </a:t>
            </a:r>
            <a:r>
              <a:rPr lang="en-GB" dirty="0" err="1"/>
              <a:t>P</a:t>
            </a:r>
            <a:r>
              <a:rPr lang="en-GB" smtClean="0"/>
              <a:t>ierre </a:t>
            </a:r>
            <a:endParaRPr lang="en-GB" dirty="0"/>
          </a:p>
        </p:txBody>
      </p:sp>
    </p:spTree>
    <p:extLst>
      <p:ext uri="{BB962C8B-B14F-4D97-AF65-F5344CB8AC3E}">
        <p14:creationId xmlns:p14="http://schemas.microsoft.com/office/powerpoint/2010/main" val="14189645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4000" cy="6350000"/>
          </a:xfrm>
          <a:prstGeom prst="rect">
            <a:avLst/>
          </a:prstGeom>
        </p:spPr>
      </p:pic>
    </p:spTree>
    <p:extLst>
      <p:ext uri="{BB962C8B-B14F-4D97-AF65-F5344CB8AC3E}">
        <p14:creationId xmlns:p14="http://schemas.microsoft.com/office/powerpoint/2010/main" val="23329755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4317210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346659" y="964858"/>
            <a:ext cx="8637073" cy="2541431"/>
          </a:xfrm>
        </p:spPr>
        <p:txBody>
          <a:bodyPr>
            <a:noAutofit/>
          </a:bodyPr>
          <a:lstStyle/>
          <a:p>
            <a:pPr algn="ctr"/>
            <a:r>
              <a:rPr lang="en-GB" sz="4800" dirty="0"/>
              <a:t>Adventure is not in the guidebook and beauty is not on the map.</a:t>
            </a:r>
            <a:br>
              <a:rPr lang="en-GB" sz="4800" dirty="0"/>
            </a:br>
            <a:r>
              <a:rPr lang="en-GB" sz="4800" dirty="0"/>
              <a:t>Seek and ye shall find</a:t>
            </a:r>
          </a:p>
        </p:txBody>
      </p:sp>
    </p:spTree>
    <p:extLst>
      <p:ext uri="{BB962C8B-B14F-4D97-AF65-F5344CB8AC3E}">
        <p14:creationId xmlns:p14="http://schemas.microsoft.com/office/powerpoint/2010/main" val="50742922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0"/>
            <a:ext cx="12249665" cy="7583253"/>
          </a:xfrm>
          <a:prstGeom prst="rect">
            <a:avLst/>
          </a:prstGeom>
        </p:spPr>
      </p:pic>
      <p:sp>
        <p:nvSpPr>
          <p:cNvPr id="3" name="Content Placeholder 2"/>
          <p:cNvSpPr>
            <a:spLocks noGrp="1"/>
          </p:cNvSpPr>
          <p:nvPr>
            <p:ph idx="1"/>
          </p:nvPr>
        </p:nvSpPr>
        <p:spPr>
          <a:xfrm>
            <a:off x="626077" y="2279343"/>
            <a:ext cx="4489620" cy="2375034"/>
          </a:xfrm>
        </p:spPr>
        <p:txBody>
          <a:bodyPr>
            <a:normAutofit/>
          </a:bodyPr>
          <a:lstStyle/>
          <a:p>
            <a:pPr marL="0" indent="0">
              <a:buNone/>
            </a:pPr>
            <a:r>
              <a:rPr lang="en-GB" dirty="0">
                <a:solidFill>
                  <a:srgbClr val="00B0F0"/>
                </a:solidFill>
              </a:rPr>
              <a:t>Sign up for free here: </a:t>
            </a:r>
            <a:r>
              <a:rPr lang="en-GB" u="sng" dirty="0">
                <a:hlinkClick r:id="rId3"/>
              </a:rPr>
              <a:t>https://us02web.zoom.us/webinar/register/WN_-kuKV_mjRFWMWICG5asGiQ</a:t>
            </a:r>
            <a:endParaRPr lang="en-GB" dirty="0" smtClean="0"/>
          </a:p>
        </p:txBody>
      </p:sp>
    </p:spTree>
    <p:extLst>
      <p:ext uri="{BB962C8B-B14F-4D97-AF65-F5344CB8AC3E}">
        <p14:creationId xmlns:p14="http://schemas.microsoft.com/office/powerpoint/2010/main" val="152306796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242126" y="113030"/>
            <a:ext cx="11622024" cy="5949696"/>
          </a:xfrm>
          <a:prstGeom prst="rect">
            <a:avLst/>
          </a:prstGeom>
        </p:spPr>
        <p:txBody>
          <a:bodyPr>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pPr marL="45720" indent="0">
              <a:buFont typeface="Arial" panose="020B0604020202020204" pitchFamily="34" charset="0"/>
              <a:buNone/>
            </a:pPr>
            <a:r>
              <a:rPr lang="en-GB" sz="2800" b="1" dirty="0" smtClean="0">
                <a:solidFill>
                  <a:schemeClr val="tx1">
                    <a:lumMod val="65000"/>
                    <a:lumOff val="35000"/>
                  </a:schemeClr>
                </a:solidFill>
              </a:rPr>
              <a:t>References</a:t>
            </a:r>
            <a:endParaRPr lang="en-GB" sz="1400" dirty="0">
              <a:solidFill>
                <a:schemeClr val="tx1">
                  <a:lumMod val="65000"/>
                  <a:lumOff val="35000"/>
                </a:schemeClr>
              </a:solidFill>
            </a:endParaRPr>
          </a:p>
          <a:p>
            <a:pPr marL="45720" indent="0">
              <a:buFont typeface="Arial" panose="020B0604020202020204" pitchFamily="34" charset="0"/>
              <a:buNone/>
            </a:pPr>
            <a:r>
              <a:rPr lang="en-GB" sz="1400" dirty="0" err="1" smtClean="0">
                <a:solidFill>
                  <a:schemeClr val="tx1">
                    <a:lumMod val="65000"/>
                    <a:lumOff val="35000"/>
                  </a:schemeClr>
                </a:solidFill>
              </a:rPr>
              <a:t>Beames</a:t>
            </a:r>
            <a:r>
              <a:rPr lang="en-GB" sz="1400" dirty="0" smtClean="0">
                <a:solidFill>
                  <a:schemeClr val="tx1">
                    <a:lumMod val="65000"/>
                    <a:lumOff val="35000"/>
                  </a:schemeClr>
                </a:solidFill>
              </a:rPr>
              <a:t>, S., and Brown, M. (2016). </a:t>
            </a:r>
            <a:r>
              <a:rPr lang="en-GB" sz="1400" i="1" dirty="0" smtClean="0">
                <a:solidFill>
                  <a:schemeClr val="tx1">
                    <a:lumMod val="65000"/>
                    <a:lumOff val="35000"/>
                  </a:schemeClr>
                </a:solidFill>
              </a:rPr>
              <a:t>Adventurous learning: A pedagogy for a changing world. </a:t>
            </a:r>
            <a:r>
              <a:rPr lang="en-GB" sz="1400" dirty="0" smtClean="0">
                <a:solidFill>
                  <a:schemeClr val="tx1">
                    <a:lumMod val="65000"/>
                    <a:lumOff val="35000"/>
                  </a:schemeClr>
                </a:solidFill>
              </a:rPr>
              <a:t>New York: Routledge.</a:t>
            </a:r>
          </a:p>
          <a:p>
            <a:pPr marL="45720" indent="0">
              <a:buFont typeface="Arial" panose="020B0604020202020204" pitchFamily="34" charset="0"/>
              <a:buNone/>
            </a:pPr>
            <a:r>
              <a:rPr lang="en-GB" sz="1400" dirty="0" err="1" smtClean="0">
                <a:solidFill>
                  <a:schemeClr val="tx1">
                    <a:lumMod val="65000"/>
                    <a:lumOff val="35000"/>
                  </a:schemeClr>
                </a:solidFill>
              </a:rPr>
              <a:t>Beames</a:t>
            </a:r>
            <a:r>
              <a:rPr lang="en-GB" sz="1400" dirty="0" smtClean="0">
                <a:solidFill>
                  <a:schemeClr val="tx1">
                    <a:lumMod val="65000"/>
                    <a:lumOff val="35000"/>
                  </a:schemeClr>
                </a:solidFill>
              </a:rPr>
              <a:t> S., Mackie C., </a:t>
            </a:r>
            <a:r>
              <a:rPr lang="en-GB" sz="1400" dirty="0" err="1" smtClean="0">
                <a:solidFill>
                  <a:schemeClr val="tx1">
                    <a:lumMod val="65000"/>
                    <a:lumOff val="35000"/>
                  </a:schemeClr>
                </a:solidFill>
              </a:rPr>
              <a:t>Atencio</a:t>
            </a:r>
            <a:r>
              <a:rPr lang="en-GB" sz="1400" dirty="0" smtClean="0">
                <a:solidFill>
                  <a:schemeClr val="tx1">
                    <a:lumMod val="65000"/>
                    <a:lumOff val="35000"/>
                  </a:schemeClr>
                </a:solidFill>
              </a:rPr>
              <a:t> M. (2019).  Adventure and Sustainability. In: </a:t>
            </a:r>
            <a:r>
              <a:rPr lang="en-GB" sz="1400" i="1" dirty="0" smtClean="0">
                <a:solidFill>
                  <a:schemeClr val="tx1">
                    <a:lumMod val="65000"/>
                    <a:lumOff val="35000"/>
                  </a:schemeClr>
                </a:solidFill>
              </a:rPr>
              <a:t>Adventure and Society</a:t>
            </a:r>
            <a:r>
              <a:rPr lang="en-GB" sz="1400" dirty="0" smtClean="0">
                <a:solidFill>
                  <a:schemeClr val="tx1">
                    <a:lumMod val="65000"/>
                    <a:lumOff val="35000"/>
                  </a:schemeClr>
                </a:solidFill>
              </a:rPr>
              <a:t>. Palgrave Macmillan, Cham. https://doi.org/10.1007/978-3-319-96062-3_11</a:t>
            </a:r>
          </a:p>
          <a:p>
            <a:pPr marL="45720" indent="0">
              <a:buFont typeface="Arial" panose="020B0604020202020204" pitchFamily="34" charset="0"/>
              <a:buNone/>
            </a:pPr>
            <a:r>
              <a:rPr lang="en-GB" sz="1400" dirty="0" smtClean="0">
                <a:solidFill>
                  <a:schemeClr val="tx1">
                    <a:lumMod val="65000"/>
                    <a:lumOff val="35000"/>
                  </a:schemeClr>
                </a:solidFill>
              </a:rPr>
              <a:t>Beery, T. (2020). What We Can Learn from Environmental and Outdoor Education during COVID-19: A Lesson in Participatory Risk Management. </a:t>
            </a:r>
            <a:r>
              <a:rPr lang="en-GB" sz="1400" i="1" dirty="0" smtClean="0">
                <a:solidFill>
                  <a:schemeClr val="tx1">
                    <a:lumMod val="65000"/>
                    <a:lumOff val="35000"/>
                  </a:schemeClr>
                </a:solidFill>
              </a:rPr>
              <a:t>Sustainability</a:t>
            </a:r>
            <a:r>
              <a:rPr lang="en-GB" sz="1400" dirty="0" smtClean="0">
                <a:solidFill>
                  <a:schemeClr val="tx1">
                    <a:lumMod val="65000"/>
                    <a:lumOff val="35000"/>
                  </a:schemeClr>
                </a:solidFill>
              </a:rPr>
              <a:t>, 12(21), 9096.</a:t>
            </a:r>
          </a:p>
          <a:p>
            <a:pPr marL="45720" indent="0">
              <a:buFont typeface="Arial" panose="020B0604020202020204" pitchFamily="34" charset="0"/>
              <a:buNone/>
            </a:pPr>
            <a:r>
              <a:rPr lang="en-GB" sz="1400" dirty="0" smtClean="0">
                <a:solidFill>
                  <a:schemeClr val="tx1">
                    <a:lumMod val="65000"/>
                    <a:lumOff val="35000"/>
                  </a:schemeClr>
                </a:solidFill>
              </a:rPr>
              <a:t>Collins, M.; </a:t>
            </a:r>
            <a:r>
              <a:rPr lang="en-GB" sz="1400" dirty="0" err="1" smtClean="0">
                <a:solidFill>
                  <a:schemeClr val="tx1">
                    <a:lumMod val="65000"/>
                    <a:lumOff val="35000"/>
                  </a:schemeClr>
                </a:solidFill>
              </a:rPr>
              <a:t>Dorph</a:t>
            </a:r>
            <a:r>
              <a:rPr lang="en-GB" sz="1400" dirty="0" smtClean="0">
                <a:solidFill>
                  <a:schemeClr val="tx1">
                    <a:lumMod val="65000"/>
                    <a:lumOff val="35000"/>
                  </a:schemeClr>
                </a:solidFill>
              </a:rPr>
              <a:t>, R.; Foreman, J.; </a:t>
            </a:r>
            <a:r>
              <a:rPr lang="en-GB" sz="1400" dirty="0" err="1" smtClean="0">
                <a:solidFill>
                  <a:schemeClr val="tx1">
                    <a:lumMod val="65000"/>
                    <a:lumOff val="35000"/>
                  </a:schemeClr>
                </a:solidFill>
              </a:rPr>
              <a:t>Pande</a:t>
            </a:r>
            <a:r>
              <a:rPr lang="en-GB" sz="1400" dirty="0" smtClean="0">
                <a:solidFill>
                  <a:schemeClr val="tx1">
                    <a:lumMod val="65000"/>
                    <a:lumOff val="35000"/>
                  </a:schemeClr>
                </a:solidFill>
              </a:rPr>
              <a:t>, A.; </a:t>
            </a:r>
            <a:r>
              <a:rPr lang="en-GB" sz="1400" dirty="0" err="1" smtClean="0">
                <a:solidFill>
                  <a:schemeClr val="tx1">
                    <a:lumMod val="65000"/>
                    <a:lumOff val="35000"/>
                  </a:schemeClr>
                </a:solidFill>
              </a:rPr>
              <a:t>Strang</a:t>
            </a:r>
            <a:r>
              <a:rPr lang="en-GB" sz="1400" dirty="0" smtClean="0">
                <a:solidFill>
                  <a:schemeClr val="tx1">
                    <a:lumMod val="65000"/>
                    <a:lumOff val="35000"/>
                  </a:schemeClr>
                </a:solidFill>
              </a:rPr>
              <a:t>, C. and  Young, A. (2020). </a:t>
            </a:r>
            <a:r>
              <a:rPr lang="en-GB" sz="1400" i="1" dirty="0" smtClean="0">
                <a:solidFill>
                  <a:schemeClr val="tx1">
                    <a:lumMod val="65000"/>
                    <a:lumOff val="35000"/>
                  </a:schemeClr>
                </a:solidFill>
              </a:rPr>
              <a:t>A Field at Risk: The Impact of COVID-19 on Environmental and Outdoor Science Education. </a:t>
            </a:r>
            <a:r>
              <a:rPr lang="en-GB" sz="1400" dirty="0" smtClean="0">
                <a:solidFill>
                  <a:schemeClr val="tx1">
                    <a:lumMod val="65000"/>
                    <a:lumOff val="35000"/>
                  </a:schemeClr>
                </a:solidFill>
              </a:rPr>
              <a:t>The Lawrence Hall of Science, Policy Brief.  Available at: </a:t>
            </a:r>
            <a:r>
              <a:rPr lang="en-GB" sz="1400" dirty="0" smtClean="0">
                <a:solidFill>
                  <a:schemeClr val="tx1">
                    <a:lumMod val="65000"/>
                    <a:lumOff val="35000"/>
                  </a:schemeClr>
                </a:solidFill>
                <a:hlinkClick r:id="rId2"/>
              </a:rPr>
              <a:t>https://www.lawrencehallofscience.org/about/newsroom/press_releases/environmentaloutdoors-edu-threatened-covid</a:t>
            </a:r>
            <a:r>
              <a:rPr lang="en-GB" sz="1400" dirty="0" smtClean="0">
                <a:solidFill>
                  <a:schemeClr val="tx1">
                    <a:lumMod val="65000"/>
                    <a:lumOff val="35000"/>
                  </a:schemeClr>
                </a:solidFill>
              </a:rPr>
              <a:t> [accessed 3</a:t>
            </a:r>
            <a:r>
              <a:rPr lang="en-GB" sz="1400" baseline="30000" dirty="0" smtClean="0">
                <a:solidFill>
                  <a:schemeClr val="tx1">
                    <a:lumMod val="65000"/>
                    <a:lumOff val="35000"/>
                  </a:schemeClr>
                </a:solidFill>
              </a:rPr>
              <a:t>rd</a:t>
            </a:r>
            <a:r>
              <a:rPr lang="en-GB" sz="1400" dirty="0" smtClean="0">
                <a:solidFill>
                  <a:schemeClr val="tx1">
                    <a:lumMod val="65000"/>
                    <a:lumOff val="35000"/>
                  </a:schemeClr>
                </a:solidFill>
              </a:rPr>
              <a:t> march 2021].</a:t>
            </a:r>
          </a:p>
          <a:p>
            <a:pPr marL="45720" indent="0">
              <a:buFont typeface="Arial" panose="020B0604020202020204" pitchFamily="34" charset="0"/>
              <a:buNone/>
            </a:pPr>
            <a:r>
              <a:rPr lang="en-GB" sz="1400" dirty="0" err="1" smtClean="0">
                <a:solidFill>
                  <a:schemeClr val="tx1">
                    <a:lumMod val="65000"/>
                    <a:lumOff val="35000"/>
                  </a:schemeClr>
                </a:solidFill>
              </a:rPr>
              <a:t>Ewart</a:t>
            </a:r>
            <a:r>
              <a:rPr lang="en-GB" sz="1400" dirty="0" smtClean="0">
                <a:solidFill>
                  <a:schemeClr val="tx1">
                    <a:lumMod val="65000"/>
                    <a:lumOff val="35000"/>
                  </a:schemeClr>
                </a:solidFill>
              </a:rPr>
              <a:t>, A., &amp; Davidson, C. (2021). After the Plague: Revisiting Experiential and Adventure Education Outcome Variables After Covid-19. </a:t>
            </a:r>
            <a:r>
              <a:rPr lang="en-GB" sz="1400" i="1" dirty="0" smtClean="0">
                <a:solidFill>
                  <a:schemeClr val="tx1">
                    <a:lumMod val="65000"/>
                    <a:lumOff val="35000"/>
                  </a:schemeClr>
                </a:solidFill>
              </a:rPr>
              <a:t>Journal of Experiential Education</a:t>
            </a:r>
            <a:r>
              <a:rPr lang="en-GB" sz="1400" dirty="0" smtClean="0">
                <a:solidFill>
                  <a:schemeClr val="tx1">
                    <a:lumMod val="65000"/>
                    <a:lumOff val="35000"/>
                  </a:schemeClr>
                </a:solidFill>
              </a:rPr>
              <a:t>, 1053825921992388</a:t>
            </a:r>
          </a:p>
          <a:p>
            <a:pPr marL="45720" indent="0">
              <a:buNone/>
            </a:pPr>
            <a:r>
              <a:rPr lang="en-GB" sz="1400" dirty="0">
                <a:solidFill>
                  <a:schemeClr val="tx1">
                    <a:lumMod val="65000"/>
                    <a:lumOff val="35000"/>
                  </a:schemeClr>
                </a:solidFill>
              </a:rPr>
              <a:t>Hess, S. (2010). Imagining an everyday nature. Interdisciplinary </a:t>
            </a:r>
            <a:r>
              <a:rPr lang="en-GB" sz="1400" i="1" dirty="0">
                <a:solidFill>
                  <a:schemeClr val="tx1">
                    <a:lumMod val="65000"/>
                    <a:lumOff val="35000"/>
                  </a:schemeClr>
                </a:solidFill>
              </a:rPr>
              <a:t>Studies in Literature, </a:t>
            </a:r>
            <a:r>
              <a:rPr lang="en-GB" sz="1400" dirty="0">
                <a:solidFill>
                  <a:schemeClr val="tx1">
                    <a:lumMod val="65000"/>
                    <a:lumOff val="35000"/>
                  </a:schemeClr>
                </a:solidFill>
              </a:rPr>
              <a:t>17, 85–112.</a:t>
            </a:r>
          </a:p>
          <a:p>
            <a:pPr marL="45720" indent="0">
              <a:buNone/>
            </a:pPr>
            <a:r>
              <a:rPr lang="en-GB" sz="1400" dirty="0">
                <a:solidFill>
                  <a:schemeClr val="tx1">
                    <a:lumMod val="65000"/>
                    <a:lumOff val="35000"/>
                  </a:schemeClr>
                </a:solidFill>
              </a:rPr>
              <a:t>https://doi.org/10.1093/isle/isp152Hickman, M., Stokes, P., Beard, C., &amp; Inkster, A. (2017). Doing the plastic fantastic: ‘Artificial’ adventure and older adult climbers. </a:t>
            </a:r>
            <a:r>
              <a:rPr lang="en-GB" sz="1400" i="1" dirty="0">
                <a:solidFill>
                  <a:schemeClr val="tx1">
                    <a:lumMod val="65000"/>
                    <a:lumOff val="35000"/>
                  </a:schemeClr>
                </a:solidFill>
              </a:rPr>
              <a:t>Journal of Adventure Education and Outdoor Learning,</a:t>
            </a:r>
            <a:r>
              <a:rPr lang="en-GB" sz="1400" dirty="0">
                <a:solidFill>
                  <a:schemeClr val="tx1">
                    <a:lumMod val="65000"/>
                    <a:lumOff val="35000"/>
                  </a:schemeClr>
                </a:solidFill>
              </a:rPr>
              <a:t> 1–11. </a:t>
            </a:r>
            <a:r>
              <a:rPr lang="en-GB" sz="1400" dirty="0" smtClean="0">
                <a:solidFill>
                  <a:schemeClr val="tx1">
                    <a:lumMod val="65000"/>
                    <a:lumOff val="35000"/>
                  </a:schemeClr>
                </a:solidFill>
              </a:rPr>
              <a:t>doi:10.1080/14729679.2017.1308874 </a:t>
            </a:r>
            <a:endParaRPr lang="en-GB" sz="1400" dirty="0">
              <a:solidFill>
                <a:schemeClr val="tx1">
                  <a:lumMod val="65000"/>
                  <a:lumOff val="35000"/>
                </a:schemeClr>
              </a:solidFill>
            </a:endParaRPr>
          </a:p>
          <a:p>
            <a:pPr marL="45720" indent="0">
              <a:buNone/>
            </a:pPr>
            <a:r>
              <a:rPr lang="en-GB" sz="1400" dirty="0" err="1" smtClean="0">
                <a:solidFill>
                  <a:schemeClr val="tx1">
                    <a:lumMod val="65000"/>
                    <a:lumOff val="35000"/>
                  </a:schemeClr>
                </a:solidFill>
              </a:rPr>
              <a:t>Hinscliff</a:t>
            </a:r>
            <a:r>
              <a:rPr lang="en-GB" sz="1400" dirty="0" smtClean="0">
                <a:solidFill>
                  <a:schemeClr val="tx1">
                    <a:lumMod val="65000"/>
                    <a:lumOff val="35000"/>
                  </a:schemeClr>
                </a:solidFill>
              </a:rPr>
              <a:t>, G. (2021) </a:t>
            </a:r>
            <a:r>
              <a:rPr lang="en-GB" sz="1400" i="1" dirty="0" smtClean="0">
                <a:solidFill>
                  <a:schemeClr val="tx1">
                    <a:lumMod val="65000"/>
                    <a:lumOff val="35000"/>
                  </a:schemeClr>
                </a:solidFill>
              </a:rPr>
              <a:t>What can we take with us from lockdown to make life better than before? </a:t>
            </a:r>
            <a:r>
              <a:rPr lang="en-GB" sz="1400" dirty="0" smtClean="0">
                <a:solidFill>
                  <a:schemeClr val="tx1">
                    <a:lumMod val="65000"/>
                    <a:lumOff val="35000"/>
                  </a:schemeClr>
                </a:solidFill>
              </a:rPr>
              <a:t>Available at </a:t>
            </a:r>
            <a:r>
              <a:rPr lang="en-GB" sz="1400" dirty="0" smtClean="0">
                <a:solidFill>
                  <a:schemeClr val="tx1">
                    <a:lumMod val="65000"/>
                    <a:lumOff val="35000"/>
                  </a:schemeClr>
                </a:solidFill>
                <a:hlinkClick r:id="rId3"/>
              </a:rPr>
              <a:t>https://www.theguardian.com/commentisfree/2021/mar/01/covid-life-flexible-working-lockdown</a:t>
            </a:r>
            <a:r>
              <a:rPr lang="en-GB" sz="1400" dirty="0" smtClean="0">
                <a:solidFill>
                  <a:schemeClr val="tx1">
                    <a:lumMod val="65000"/>
                    <a:lumOff val="35000"/>
                  </a:schemeClr>
                </a:solidFill>
              </a:rPr>
              <a:t> [accessed 2nd March 2021]</a:t>
            </a:r>
          </a:p>
          <a:p>
            <a:pPr marL="45720" indent="0">
              <a:buNone/>
            </a:pPr>
            <a:r>
              <a:rPr lang="en-GB" sz="1400" dirty="0">
                <a:solidFill>
                  <a:schemeClr val="tx1">
                    <a:lumMod val="65000"/>
                    <a:lumOff val="35000"/>
                  </a:schemeClr>
                </a:solidFill>
              </a:rPr>
              <a:t>Hopkins, D., &amp; Putnam, R. (1994). Personal growth through adventure. Abingdon, UK: Routledge </a:t>
            </a:r>
            <a:endParaRPr lang="en-GB" sz="1400" dirty="0" smtClean="0">
              <a:solidFill>
                <a:schemeClr val="tx1">
                  <a:lumMod val="65000"/>
                  <a:lumOff val="35000"/>
                </a:schemeClr>
              </a:solidFill>
            </a:endParaRPr>
          </a:p>
          <a:p>
            <a:pPr marL="45720" indent="0">
              <a:buFont typeface="Arial" panose="020B0604020202020204" pitchFamily="34" charset="0"/>
              <a:buNone/>
            </a:pPr>
            <a:endParaRPr lang="en-GB" sz="1400" dirty="0"/>
          </a:p>
        </p:txBody>
      </p:sp>
      <p:sp>
        <p:nvSpPr>
          <p:cNvPr id="4" name="AutoShape 2" descr="OpenURL OpenURL">
            <a:hlinkClick r:id="rId4" tooltip="OpenURL OpenURL"/>
          </p:cNvPr>
          <p:cNvSpPr>
            <a:spLocks noChangeAspect="1" noChangeArrowheads="1"/>
          </p:cNvSpPr>
          <p:nvPr/>
        </p:nvSpPr>
        <p:spPr bwMode="auto">
          <a:xfrm>
            <a:off x="600075" y="-27305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3" descr="OpenURL OpenURL">
            <a:hlinkClick r:id="rId5" tooltip="OpenURL OpenURL"/>
          </p:cNvPr>
          <p:cNvSpPr>
            <a:spLocks noChangeAspect="1" noChangeArrowheads="1"/>
          </p:cNvSpPr>
          <p:nvPr/>
        </p:nvSpPr>
        <p:spPr bwMode="auto">
          <a:xfrm>
            <a:off x="7829550" y="-9048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4" descr="OpenURL OpenURL">
            <a:hlinkClick r:id="rId6" tooltip="OpenURL OpenURL"/>
          </p:cNvPr>
          <p:cNvSpPr>
            <a:spLocks noChangeAspect="1" noChangeArrowheads="1"/>
          </p:cNvSpPr>
          <p:nvPr/>
        </p:nvSpPr>
        <p:spPr bwMode="auto">
          <a:xfrm>
            <a:off x="5900738" y="920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80343801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301625"/>
            <a:ext cx="9872663" cy="500063"/>
          </a:xfrm>
        </p:spPr>
        <p:txBody>
          <a:bodyPr>
            <a:normAutofit/>
          </a:bodyPr>
          <a:lstStyle/>
          <a:p>
            <a:r>
              <a:rPr lang="en-GB" sz="2800" b="1" dirty="0" smtClean="0">
                <a:solidFill>
                  <a:schemeClr val="bg2">
                    <a:lumMod val="75000"/>
                  </a:schemeClr>
                </a:solidFill>
              </a:rPr>
              <a:t>References continued…</a:t>
            </a:r>
            <a:endParaRPr lang="en-GB" sz="2800" b="1" dirty="0">
              <a:solidFill>
                <a:schemeClr val="bg2">
                  <a:lumMod val="75000"/>
                </a:schemeClr>
              </a:solidFill>
            </a:endParaRPr>
          </a:p>
        </p:txBody>
      </p:sp>
      <p:sp>
        <p:nvSpPr>
          <p:cNvPr id="3" name="Content Placeholder 2"/>
          <p:cNvSpPr>
            <a:spLocks noGrp="1"/>
          </p:cNvSpPr>
          <p:nvPr>
            <p:ph idx="4294967295"/>
          </p:nvPr>
        </p:nvSpPr>
        <p:spPr>
          <a:xfrm>
            <a:off x="129828" y="889407"/>
            <a:ext cx="11631613" cy="5767388"/>
          </a:xfrm>
        </p:spPr>
        <p:txBody>
          <a:bodyPr>
            <a:noAutofit/>
          </a:bodyPr>
          <a:lstStyle/>
          <a:p>
            <a:pPr marL="45720" indent="0">
              <a:buNone/>
            </a:pPr>
            <a:r>
              <a:rPr lang="en-GB" sz="1200" dirty="0">
                <a:solidFill>
                  <a:schemeClr val="tx1">
                    <a:lumMod val="65000"/>
                    <a:lumOff val="35000"/>
                  </a:schemeClr>
                </a:solidFill>
              </a:rPr>
              <a:t>Humphreys, A. (2014). Microadventures: Local discoveries for great escapes. Williams Collins. </a:t>
            </a:r>
          </a:p>
          <a:p>
            <a:pPr marL="45720" indent="0">
              <a:buNone/>
            </a:pPr>
            <a:r>
              <a:rPr lang="en-GB" sz="1200" dirty="0">
                <a:solidFill>
                  <a:srgbClr val="00B0F0"/>
                </a:solidFill>
              </a:rPr>
              <a:t>Mackenzie, S. and </a:t>
            </a:r>
            <a:r>
              <a:rPr lang="en-GB" sz="1200" dirty="0" err="1">
                <a:solidFill>
                  <a:srgbClr val="00B0F0"/>
                </a:solidFill>
              </a:rPr>
              <a:t>Goodnow</a:t>
            </a:r>
            <a:r>
              <a:rPr lang="en-GB" sz="1200" dirty="0">
                <a:solidFill>
                  <a:srgbClr val="00B0F0"/>
                </a:solidFill>
              </a:rPr>
              <a:t> , J.(2020): Adventure in the Age of COVID-19: Embracing Microadventures and </a:t>
            </a:r>
            <a:r>
              <a:rPr lang="en-GB" sz="1200" dirty="0" err="1">
                <a:solidFill>
                  <a:srgbClr val="00B0F0"/>
                </a:solidFill>
              </a:rPr>
              <a:t>Locavism</a:t>
            </a:r>
            <a:r>
              <a:rPr lang="en-GB" sz="1200" dirty="0">
                <a:solidFill>
                  <a:srgbClr val="00B0F0"/>
                </a:solidFill>
              </a:rPr>
              <a:t> in a Post-Pandemic World, </a:t>
            </a:r>
            <a:r>
              <a:rPr lang="en-GB" sz="1200" i="1" dirty="0">
                <a:solidFill>
                  <a:srgbClr val="00B0F0"/>
                </a:solidFill>
              </a:rPr>
              <a:t>Leisure Sciences,</a:t>
            </a:r>
            <a:r>
              <a:rPr lang="en-GB" sz="1200" dirty="0">
                <a:solidFill>
                  <a:srgbClr val="00B0F0"/>
                </a:solidFill>
              </a:rPr>
              <a:t> DOI: 10.1080/01490400.2020.1773984</a:t>
            </a:r>
          </a:p>
          <a:p>
            <a:pPr marL="45720" lvl="0" indent="0">
              <a:buClr>
                <a:srgbClr val="A6B727"/>
              </a:buClr>
              <a:buNone/>
            </a:pPr>
            <a:r>
              <a:rPr lang="en-GB" sz="1200" dirty="0" err="1" smtClean="0">
                <a:solidFill>
                  <a:schemeClr val="tx1">
                    <a:lumMod val="65000"/>
                    <a:lumOff val="35000"/>
                  </a:schemeClr>
                </a:solidFill>
              </a:rPr>
              <a:t>Noack</a:t>
            </a:r>
            <a:r>
              <a:rPr lang="en-GB" sz="1200" dirty="0">
                <a:solidFill>
                  <a:schemeClr val="tx1">
                    <a:lumMod val="65000"/>
                    <a:lumOff val="35000"/>
                  </a:schemeClr>
                </a:solidFill>
              </a:rPr>
              <a:t>, R</a:t>
            </a:r>
            <a:r>
              <a:rPr lang="en-GB" sz="1200" dirty="0" smtClean="0">
                <a:solidFill>
                  <a:schemeClr val="tx1">
                    <a:lumMod val="65000"/>
                    <a:lumOff val="35000"/>
                  </a:schemeClr>
                </a:solidFill>
              </a:rPr>
              <a:t>.(2020) </a:t>
            </a:r>
            <a:r>
              <a:rPr lang="en-GB" sz="1200" dirty="0">
                <a:solidFill>
                  <a:schemeClr val="tx1">
                    <a:lumMod val="65000"/>
                    <a:lumOff val="35000"/>
                  </a:schemeClr>
                </a:solidFill>
              </a:rPr>
              <a:t>In Denmark, the forest is the new classroom. Washington Post. 7 September 2020. Available online: </a:t>
            </a:r>
            <a:r>
              <a:rPr lang="en-GB" sz="1200" dirty="0">
                <a:solidFill>
                  <a:schemeClr val="tx1">
                    <a:lumMod val="65000"/>
                    <a:lumOff val="35000"/>
                  </a:schemeClr>
                </a:solidFill>
                <a:hlinkClick r:id="rId2"/>
              </a:rPr>
              <a:t>https://www.washingtonpost.com/world/2020/09/16/outdoor-school-coronavirus-denmark-europe-forest</a:t>
            </a:r>
            <a:r>
              <a:rPr lang="en-GB" sz="1200" dirty="0">
                <a:solidFill>
                  <a:schemeClr val="tx1">
                    <a:lumMod val="65000"/>
                    <a:lumOff val="35000"/>
                  </a:schemeClr>
                </a:solidFill>
              </a:rPr>
              <a:t> [accessed 2nd march 2021]</a:t>
            </a:r>
          </a:p>
          <a:p>
            <a:pPr marL="45720" indent="0">
              <a:buClr>
                <a:srgbClr val="A6B727"/>
              </a:buClr>
              <a:buNone/>
            </a:pPr>
            <a:r>
              <a:rPr lang="en-GB" sz="1200" dirty="0" smtClean="0">
                <a:solidFill>
                  <a:schemeClr val="tx1">
                    <a:lumMod val="65000"/>
                    <a:lumOff val="35000"/>
                  </a:schemeClr>
                </a:solidFill>
              </a:rPr>
              <a:t>NRW (2020) Outdoor learning gains new prominence amid pandemic.  </a:t>
            </a:r>
            <a:r>
              <a:rPr lang="en-GB" sz="1200" dirty="0" err="1" smtClean="0">
                <a:solidFill>
                  <a:schemeClr val="tx1">
                    <a:lumMod val="65000"/>
                    <a:lumOff val="35000"/>
                  </a:schemeClr>
                </a:solidFill>
              </a:rPr>
              <a:t>Availale</a:t>
            </a:r>
            <a:r>
              <a:rPr lang="en-GB" sz="1200" dirty="0">
                <a:solidFill>
                  <a:schemeClr val="tx1">
                    <a:lumMod val="65000"/>
                    <a:lumOff val="35000"/>
                  </a:schemeClr>
                </a:solidFill>
              </a:rPr>
              <a:t> at: </a:t>
            </a:r>
            <a:r>
              <a:rPr lang="en-GB" sz="1200" dirty="0">
                <a:solidFill>
                  <a:schemeClr val="tx1">
                    <a:lumMod val="65000"/>
                    <a:lumOff val="35000"/>
                  </a:schemeClr>
                </a:solidFill>
                <a:hlinkClick r:id="rId3"/>
              </a:rPr>
              <a:t>https://naturalresources.wales/about-us/news-and-events/news/outdoor-learning-gains-new-prominence-amid-pandemic/?</a:t>
            </a:r>
            <a:r>
              <a:rPr lang="en-GB" sz="1200" dirty="0" smtClean="0">
                <a:solidFill>
                  <a:schemeClr val="tx1">
                    <a:lumMod val="65000"/>
                    <a:lumOff val="35000"/>
                  </a:schemeClr>
                </a:solidFill>
                <a:hlinkClick r:id="rId3"/>
              </a:rPr>
              <a:t>lang=en</a:t>
            </a:r>
            <a:r>
              <a:rPr lang="en-GB" sz="1200" dirty="0" smtClean="0">
                <a:solidFill>
                  <a:schemeClr val="tx1">
                    <a:lumMod val="65000"/>
                    <a:lumOff val="35000"/>
                  </a:schemeClr>
                </a:solidFill>
              </a:rPr>
              <a:t>  </a:t>
            </a:r>
            <a:r>
              <a:rPr lang="en-GB" sz="1200" dirty="0">
                <a:solidFill>
                  <a:schemeClr val="tx1">
                    <a:lumMod val="65000"/>
                    <a:lumOff val="35000"/>
                  </a:schemeClr>
                </a:solidFill>
              </a:rPr>
              <a:t>[accessed 2nd march 2021]</a:t>
            </a:r>
          </a:p>
          <a:p>
            <a:pPr marL="45720" lvl="0" indent="0">
              <a:buClr>
                <a:srgbClr val="A6B727"/>
              </a:buClr>
              <a:buNone/>
            </a:pPr>
            <a:r>
              <a:rPr lang="en-GB" sz="1200" dirty="0" smtClean="0">
                <a:solidFill>
                  <a:schemeClr val="tx1">
                    <a:lumMod val="65000"/>
                    <a:lumOff val="35000"/>
                  </a:schemeClr>
                </a:solidFill>
              </a:rPr>
              <a:t>Quay</a:t>
            </a:r>
            <a:r>
              <a:rPr lang="en-GB" sz="1200" dirty="0">
                <a:solidFill>
                  <a:schemeClr val="tx1">
                    <a:lumMod val="65000"/>
                    <a:lumOff val="35000"/>
                  </a:schemeClr>
                </a:solidFill>
              </a:rPr>
              <a:t>, J., </a:t>
            </a:r>
            <a:r>
              <a:rPr lang="en-GB" sz="1200" dirty="0" err="1">
                <a:solidFill>
                  <a:schemeClr val="tx1">
                    <a:lumMod val="65000"/>
                    <a:lumOff val="35000"/>
                  </a:schemeClr>
                </a:solidFill>
              </a:rPr>
              <a:t>Gray</a:t>
            </a:r>
            <a:r>
              <a:rPr lang="en-GB" sz="1200" dirty="0">
                <a:solidFill>
                  <a:schemeClr val="tx1">
                    <a:lumMod val="65000"/>
                    <a:lumOff val="35000"/>
                  </a:schemeClr>
                </a:solidFill>
              </a:rPr>
              <a:t>, T., Thomas, G., Allen-Craig, S., </a:t>
            </a:r>
            <a:r>
              <a:rPr lang="en-GB" sz="1200" dirty="0" err="1">
                <a:solidFill>
                  <a:schemeClr val="tx1">
                    <a:lumMod val="65000"/>
                    <a:lumOff val="35000"/>
                  </a:schemeClr>
                </a:solidFill>
              </a:rPr>
              <a:t>Asfeldt</a:t>
            </a:r>
            <a:r>
              <a:rPr lang="en-GB" sz="1200" dirty="0">
                <a:solidFill>
                  <a:schemeClr val="tx1">
                    <a:lumMod val="65000"/>
                    <a:lumOff val="35000"/>
                  </a:schemeClr>
                </a:solidFill>
              </a:rPr>
              <a:t>, M., </a:t>
            </a:r>
            <a:r>
              <a:rPr lang="en-GB" sz="1200" dirty="0" err="1">
                <a:solidFill>
                  <a:schemeClr val="tx1">
                    <a:lumMod val="65000"/>
                    <a:lumOff val="35000"/>
                  </a:schemeClr>
                </a:solidFill>
              </a:rPr>
              <a:t>Andkjaer</a:t>
            </a:r>
            <a:r>
              <a:rPr lang="en-GB" sz="1200" dirty="0">
                <a:solidFill>
                  <a:schemeClr val="tx1">
                    <a:lumMod val="65000"/>
                    <a:lumOff val="35000"/>
                  </a:schemeClr>
                </a:solidFill>
              </a:rPr>
              <a:t>, S., </a:t>
            </a:r>
            <a:r>
              <a:rPr lang="en-GB" sz="1200" dirty="0" err="1">
                <a:solidFill>
                  <a:schemeClr val="tx1">
                    <a:lumMod val="65000"/>
                    <a:lumOff val="35000"/>
                  </a:schemeClr>
                </a:solidFill>
              </a:rPr>
              <a:t>Beames</a:t>
            </a:r>
            <a:r>
              <a:rPr lang="en-GB" sz="1200" dirty="0">
                <a:solidFill>
                  <a:schemeClr val="tx1">
                    <a:lumMod val="65000"/>
                    <a:lumOff val="35000"/>
                  </a:schemeClr>
                </a:solidFill>
              </a:rPr>
              <a:t>, S., </a:t>
            </a:r>
            <a:r>
              <a:rPr lang="en-GB" sz="1200" dirty="0" err="1">
                <a:solidFill>
                  <a:schemeClr val="tx1">
                    <a:lumMod val="65000"/>
                    <a:lumOff val="35000"/>
                  </a:schemeClr>
                </a:solidFill>
              </a:rPr>
              <a:t>Cosgriff</a:t>
            </a:r>
            <a:r>
              <a:rPr lang="en-GB" sz="1200" dirty="0">
                <a:solidFill>
                  <a:schemeClr val="tx1">
                    <a:lumMod val="65000"/>
                    <a:lumOff val="35000"/>
                  </a:schemeClr>
                </a:solidFill>
              </a:rPr>
              <a:t>, M., </a:t>
            </a:r>
            <a:r>
              <a:rPr lang="en-GB" sz="1200" dirty="0" err="1">
                <a:solidFill>
                  <a:schemeClr val="tx1">
                    <a:lumMod val="65000"/>
                    <a:lumOff val="35000"/>
                  </a:schemeClr>
                </a:solidFill>
              </a:rPr>
              <a:t>Dyment</a:t>
            </a:r>
            <a:r>
              <a:rPr lang="en-GB" sz="1200" dirty="0">
                <a:solidFill>
                  <a:schemeClr val="tx1">
                    <a:lumMod val="65000"/>
                    <a:lumOff val="35000"/>
                  </a:schemeClr>
                </a:solidFill>
              </a:rPr>
              <a:t>, J., Higgins, P. and </a:t>
            </a:r>
            <a:r>
              <a:rPr lang="en-GB" sz="1200" dirty="0" err="1">
                <a:solidFill>
                  <a:schemeClr val="tx1">
                    <a:lumMod val="65000"/>
                    <a:lumOff val="35000"/>
                  </a:schemeClr>
                </a:solidFill>
              </a:rPr>
              <a:t>Ho</a:t>
            </a:r>
            <a:r>
              <a:rPr lang="en-GB" sz="1200" dirty="0">
                <a:solidFill>
                  <a:schemeClr val="tx1">
                    <a:lumMod val="65000"/>
                    <a:lumOff val="35000"/>
                  </a:schemeClr>
                </a:solidFill>
              </a:rPr>
              <a:t>, S.,( 2020). What future/s for outdoor and environmental education in a world that has contended with COVID-19?. </a:t>
            </a:r>
            <a:r>
              <a:rPr lang="en-GB" sz="1200" i="1" dirty="0">
                <a:solidFill>
                  <a:schemeClr val="tx1">
                    <a:lumMod val="65000"/>
                    <a:lumOff val="35000"/>
                  </a:schemeClr>
                </a:solidFill>
              </a:rPr>
              <a:t>Journal of Outdoor and Environmental Education</a:t>
            </a:r>
            <a:r>
              <a:rPr lang="en-GB" sz="1200" dirty="0">
                <a:solidFill>
                  <a:schemeClr val="tx1">
                    <a:lumMod val="65000"/>
                    <a:lumOff val="35000"/>
                  </a:schemeClr>
                </a:solidFill>
              </a:rPr>
              <a:t>, </a:t>
            </a:r>
            <a:r>
              <a:rPr lang="en-GB" sz="1200" i="1" dirty="0">
                <a:solidFill>
                  <a:schemeClr val="tx1">
                    <a:lumMod val="65000"/>
                    <a:lumOff val="35000"/>
                  </a:schemeClr>
                </a:solidFill>
              </a:rPr>
              <a:t>23</a:t>
            </a:r>
            <a:r>
              <a:rPr lang="en-GB" sz="1200" dirty="0">
                <a:solidFill>
                  <a:schemeClr val="tx1">
                    <a:lumMod val="65000"/>
                    <a:lumOff val="35000"/>
                  </a:schemeClr>
                </a:solidFill>
              </a:rPr>
              <a:t>(2), pp.93-117.</a:t>
            </a:r>
          </a:p>
          <a:p>
            <a:pPr marL="45720" lvl="0" indent="0">
              <a:buClr>
                <a:srgbClr val="A6B727"/>
              </a:buClr>
              <a:buNone/>
            </a:pPr>
            <a:r>
              <a:rPr lang="en-GB" sz="1200" dirty="0">
                <a:solidFill>
                  <a:schemeClr val="tx1">
                    <a:lumMod val="65000"/>
                    <a:lumOff val="35000"/>
                  </a:schemeClr>
                </a:solidFill>
              </a:rPr>
              <a:t>Rawles, K. (2013). Adventure in a carbon-light era. In E. Pike &amp; S. </a:t>
            </a:r>
            <a:r>
              <a:rPr lang="en-GB" sz="1200" dirty="0" err="1">
                <a:solidFill>
                  <a:schemeClr val="tx1">
                    <a:lumMod val="65000"/>
                    <a:lumOff val="35000"/>
                  </a:schemeClr>
                </a:solidFill>
              </a:rPr>
              <a:t>Beames</a:t>
            </a:r>
            <a:r>
              <a:rPr lang="en-GB" sz="1200" dirty="0">
                <a:solidFill>
                  <a:schemeClr val="tx1">
                    <a:lumMod val="65000"/>
                    <a:lumOff val="35000"/>
                  </a:schemeClr>
                </a:solidFill>
              </a:rPr>
              <a:t> (Eds.), </a:t>
            </a:r>
            <a:r>
              <a:rPr lang="en-GB" sz="1200" i="1" dirty="0">
                <a:solidFill>
                  <a:schemeClr val="tx1">
                    <a:lumMod val="65000"/>
                    <a:lumOff val="35000"/>
                  </a:schemeClr>
                </a:solidFill>
              </a:rPr>
              <a:t>Outdoor adventure and social theory </a:t>
            </a:r>
            <a:r>
              <a:rPr lang="en-GB" sz="1200" dirty="0">
                <a:solidFill>
                  <a:schemeClr val="tx1">
                    <a:lumMod val="65000"/>
                    <a:lumOff val="35000"/>
                  </a:schemeClr>
                </a:solidFill>
              </a:rPr>
              <a:t>(pp. 147–159). Abingdon, UK: Routledge</a:t>
            </a:r>
            <a:r>
              <a:rPr lang="en-GB" sz="1200" dirty="0" smtClean="0">
                <a:solidFill>
                  <a:schemeClr val="tx1">
                    <a:lumMod val="65000"/>
                    <a:lumOff val="35000"/>
                  </a:schemeClr>
                </a:solidFill>
              </a:rPr>
              <a:t>.</a:t>
            </a:r>
          </a:p>
          <a:p>
            <a:pPr marL="45720" lvl="0" indent="0">
              <a:buClr>
                <a:srgbClr val="A6B727"/>
              </a:buClr>
              <a:buNone/>
            </a:pPr>
            <a:r>
              <a:rPr lang="en-GB" sz="1200" dirty="0" smtClean="0">
                <a:solidFill>
                  <a:srgbClr val="00B0F0"/>
                </a:solidFill>
              </a:rPr>
              <a:t>Roberts</a:t>
            </a:r>
            <a:r>
              <a:rPr lang="en-GB" sz="1200" dirty="0">
                <a:solidFill>
                  <a:srgbClr val="00B0F0"/>
                </a:solidFill>
              </a:rPr>
              <a:t>, N. S. (2020). Outdoor Adventure Education: Trends and New Directions—Introduction to a Special Collection of Research. </a:t>
            </a:r>
            <a:r>
              <a:rPr lang="en-GB" sz="1200" i="1" dirty="0">
                <a:solidFill>
                  <a:srgbClr val="00B0F0"/>
                </a:solidFill>
              </a:rPr>
              <a:t>Education Sciences</a:t>
            </a:r>
            <a:r>
              <a:rPr lang="en-GB" sz="1200" dirty="0">
                <a:solidFill>
                  <a:srgbClr val="00B0F0"/>
                </a:solidFill>
              </a:rPr>
              <a:t>, </a:t>
            </a:r>
            <a:r>
              <a:rPr lang="en-GB" sz="1200" i="1" dirty="0">
                <a:solidFill>
                  <a:srgbClr val="00B0F0"/>
                </a:solidFill>
              </a:rPr>
              <a:t>11</a:t>
            </a:r>
            <a:r>
              <a:rPr lang="en-GB" sz="1200" dirty="0">
                <a:solidFill>
                  <a:srgbClr val="00B0F0"/>
                </a:solidFill>
              </a:rPr>
              <a:t>(1), 7. doi:10.3390/educsci11010007</a:t>
            </a:r>
          </a:p>
          <a:p>
            <a:pPr marL="45720" lvl="0" indent="0">
              <a:buClr>
                <a:srgbClr val="A6B727"/>
              </a:buClr>
              <a:buNone/>
            </a:pPr>
            <a:r>
              <a:rPr lang="en-GB" sz="1200" dirty="0">
                <a:solidFill>
                  <a:schemeClr val="tx1">
                    <a:lumMod val="65000"/>
                    <a:lumOff val="35000"/>
                  </a:schemeClr>
                </a:solidFill>
              </a:rPr>
              <a:t>Sivan, A. (2020). Reflection on leisure during COVID-19. </a:t>
            </a:r>
            <a:r>
              <a:rPr lang="en-GB" sz="1200" i="1" dirty="0">
                <a:solidFill>
                  <a:schemeClr val="tx1">
                    <a:lumMod val="65000"/>
                    <a:lumOff val="35000"/>
                  </a:schemeClr>
                </a:solidFill>
              </a:rPr>
              <a:t>World Leisure Journal</a:t>
            </a:r>
            <a:r>
              <a:rPr lang="en-GB" sz="1200" dirty="0">
                <a:solidFill>
                  <a:schemeClr val="tx1">
                    <a:lumMod val="65000"/>
                    <a:lumOff val="35000"/>
                  </a:schemeClr>
                </a:solidFill>
              </a:rPr>
              <a:t>, 62 (4), 296-299. </a:t>
            </a:r>
            <a:r>
              <a:rPr lang="en-GB" sz="1200" dirty="0" err="1">
                <a:solidFill>
                  <a:schemeClr val="tx1">
                    <a:lumMod val="65000"/>
                    <a:lumOff val="35000"/>
                  </a:schemeClr>
                </a:solidFill>
              </a:rPr>
              <a:t>doi</a:t>
            </a:r>
            <a:r>
              <a:rPr lang="en-GB" sz="1200" dirty="0">
                <a:solidFill>
                  <a:schemeClr val="tx1">
                    <a:lumMod val="65000"/>
                    <a:lumOff val="35000"/>
                  </a:schemeClr>
                </a:solidFill>
              </a:rPr>
              <a:t>: </a:t>
            </a:r>
            <a:r>
              <a:rPr lang="en-GB" sz="1200" dirty="0">
                <a:solidFill>
                  <a:schemeClr val="tx1">
                    <a:lumMod val="65000"/>
                    <a:lumOff val="35000"/>
                  </a:schemeClr>
                </a:solidFill>
                <a:hlinkClick r:id="rId4"/>
              </a:rPr>
              <a:t>https://doi.org/10.1080/16078055.2020.1825260</a:t>
            </a:r>
            <a:endParaRPr lang="en-GB" sz="1200" dirty="0">
              <a:solidFill>
                <a:schemeClr val="tx1">
                  <a:lumMod val="65000"/>
                  <a:lumOff val="35000"/>
                </a:schemeClr>
              </a:solidFill>
            </a:endParaRPr>
          </a:p>
          <a:p>
            <a:pPr marL="45720" lvl="0" indent="0">
              <a:buClr>
                <a:srgbClr val="A6B727"/>
              </a:buClr>
              <a:buNone/>
            </a:pPr>
            <a:r>
              <a:rPr lang="en-GB" sz="1200" dirty="0" err="1">
                <a:solidFill>
                  <a:schemeClr val="tx1">
                    <a:lumMod val="65000"/>
                    <a:lumOff val="35000"/>
                  </a:schemeClr>
                </a:solidFill>
              </a:rPr>
              <a:t>Wattchow</a:t>
            </a:r>
            <a:r>
              <a:rPr lang="en-GB" sz="1200" dirty="0">
                <a:solidFill>
                  <a:schemeClr val="tx1">
                    <a:lumMod val="65000"/>
                    <a:lumOff val="35000"/>
                  </a:schemeClr>
                </a:solidFill>
              </a:rPr>
              <a:t>, B. and Brown, M. (2011). </a:t>
            </a:r>
            <a:r>
              <a:rPr lang="en-GB" sz="1200" i="1" dirty="0">
                <a:solidFill>
                  <a:schemeClr val="tx1">
                    <a:lumMod val="65000"/>
                    <a:lumOff val="35000"/>
                  </a:schemeClr>
                </a:solidFill>
              </a:rPr>
              <a:t>A Pedagogy of Place: Outdoor education for a changing world.</a:t>
            </a:r>
            <a:r>
              <a:rPr lang="en-GB" sz="1200" dirty="0">
                <a:solidFill>
                  <a:schemeClr val="tx1">
                    <a:lumMod val="65000"/>
                    <a:lumOff val="35000"/>
                  </a:schemeClr>
                </a:solidFill>
              </a:rPr>
              <a:t> Monash University Publishing, Clayton, Australia. ISBN: 978-0-9806512-4-9</a:t>
            </a:r>
          </a:p>
          <a:p>
            <a:pPr marL="45720" indent="0">
              <a:buNone/>
            </a:pPr>
            <a:endParaRPr lang="en-GB" sz="2400" dirty="0"/>
          </a:p>
        </p:txBody>
      </p:sp>
    </p:spTree>
    <p:extLst>
      <p:ext uri="{BB962C8B-B14F-4D97-AF65-F5344CB8AC3E}">
        <p14:creationId xmlns:p14="http://schemas.microsoft.com/office/powerpoint/2010/main" val="574908918"/>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__PE_POLL_EMBED_ID" val="7e065dc1-72ef-460a-8bef-52659ff30647"/>
</p:tagLst>
</file>

<file path=ppt/tags/tag2.xml><?xml version="1.0" encoding="utf-8"?>
<p:tagLst xmlns:a="http://schemas.openxmlformats.org/drawingml/2006/main" xmlns:r="http://schemas.openxmlformats.org/officeDocument/2006/relationships" xmlns:p="http://schemas.openxmlformats.org/presentationml/2006/main">
  <p:tag name="__PE_POLL_EMBED_ID" val="5dd6cda3-8449-46a0-9ef7-78d1b37823a8"/>
</p:tagLst>
</file>

<file path=ppt/tags/tag3.xml><?xml version="1.0" encoding="utf-8"?>
<p:tagLst xmlns:a="http://schemas.openxmlformats.org/drawingml/2006/main" xmlns:r="http://schemas.openxmlformats.org/officeDocument/2006/relationships" xmlns:p="http://schemas.openxmlformats.org/presentationml/2006/main">
  <p:tag name="__PE_POLL_EMBED_ID" val="2dc7855f-edea-41a4-87b7-c68471f10633"/>
</p:tagLst>
</file>

<file path=ppt/tags/tag4.xml><?xml version="1.0" encoding="utf-8"?>
<p:tagLst xmlns:a="http://schemas.openxmlformats.org/drawingml/2006/main" xmlns:r="http://schemas.openxmlformats.org/officeDocument/2006/relationships" xmlns:p="http://schemas.openxmlformats.org/presentationml/2006/main">
  <p:tag name="__PE_POLL_EMBED_ID" val="3a4a99b4-d470-41e5-9f06-91f49a4854e0"/>
</p:tagLst>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TM10001114[[fn=Gallery]]</Template>
  <TotalTime>9736</TotalTime>
  <Words>2455</Words>
  <Application>Microsoft Office PowerPoint</Application>
  <PresentationFormat>Widescreen</PresentationFormat>
  <Paragraphs>120</Paragraphs>
  <Slides>30</Slides>
  <Notes>4</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30</vt:i4>
      </vt:variant>
    </vt:vector>
  </HeadingPairs>
  <TitlesOfParts>
    <vt:vector size="39" baseType="lpstr">
      <vt:lpstr>Arial</vt:lpstr>
      <vt:lpstr>Calibri</vt:lpstr>
      <vt:lpstr>Calibri Light</vt:lpstr>
      <vt:lpstr>Corbel</vt:lpstr>
      <vt:lpstr>Gill Sans MT</vt:lpstr>
      <vt:lpstr>Rubik</vt:lpstr>
      <vt:lpstr>Gallery</vt:lpstr>
      <vt:lpstr>Office Theme</vt:lpstr>
      <vt:lpstr>Basis</vt:lpstr>
      <vt:lpstr>Sustainable journeys</vt:lpstr>
      <vt:lpstr>Sustainable journeys: Microadventures</vt:lpstr>
      <vt:lpstr>PowerPoint Presentation</vt:lpstr>
      <vt:lpstr>Assessment 1: Essay</vt:lpstr>
      <vt:lpstr>PowerPoint Presentation</vt:lpstr>
      <vt:lpstr>adventure</vt:lpstr>
      <vt:lpstr>PowerPoint Presentation</vt:lpstr>
      <vt:lpstr>What is adventure? </vt:lpstr>
      <vt:lpstr>Characteristics of adventure</vt:lpstr>
      <vt:lpstr>Adventure- isolated and abstract</vt:lpstr>
      <vt:lpstr>PowerPoint Presentation</vt:lpstr>
      <vt:lpstr>Place responsive OAE</vt:lpstr>
      <vt:lpstr>Microadventures</vt:lpstr>
      <vt:lpstr>Alistair Humphreys Living adventurously</vt:lpstr>
      <vt:lpstr>PowerPoint Presentation</vt:lpstr>
      <vt:lpstr>PowerPoint Presentation</vt:lpstr>
      <vt:lpstr>Some links to other microadventures</vt:lpstr>
      <vt:lpstr>PowerPoint Presentation</vt:lpstr>
      <vt:lpstr>PowerPoint Presentation</vt:lpstr>
      <vt:lpstr>Critiquing Microadventures</vt:lpstr>
      <vt:lpstr>The big problem with microadventures…</vt:lpstr>
      <vt:lpstr>The North Face x Gucci Collab is The Crossover We’re Not Sure We Need https://www.youtube.com/watch?v=78wHAsOPNRs&amp;t=93s  https://www.youtube.com/watch?v=PWs5IvESFdM </vt:lpstr>
      <vt:lpstr>Adventure in the Age of COVID-19: Embracing  Microadventures and Locavism in a Post-Pandemic World   time to quickly re-read or to collect notes and thoughts on this paper</vt:lpstr>
      <vt:lpstr>Microadventures and …</vt:lpstr>
      <vt:lpstr>PowerPoint Presentation</vt:lpstr>
      <vt:lpstr>PowerPoint Presentation</vt:lpstr>
      <vt:lpstr>Adventure is not in the guidebook and beauty is not on the map. Seek and ye shall find</vt:lpstr>
      <vt:lpstr>PowerPoint Presentation</vt:lpstr>
      <vt:lpstr>PowerPoint Presentation</vt:lpstr>
      <vt:lpstr>References continued…</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Micro adventures</dc:title>
  <dc:creator>Graham Harvey</dc:creator>
  <cp:lastModifiedBy>Graham Harvey</cp:lastModifiedBy>
  <cp:revision>53</cp:revision>
  <dcterms:created xsi:type="dcterms:W3CDTF">2021-03-03T22:53:58Z</dcterms:created>
  <dcterms:modified xsi:type="dcterms:W3CDTF">2021-03-11T09:53:30Z</dcterms:modified>
</cp:coreProperties>
</file>