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5"/>
  </p:notesMasterIdLst>
  <p:handoutMasterIdLst>
    <p:handoutMasterId r:id="rId16"/>
  </p:handoutMasterIdLst>
  <p:sldIdLst>
    <p:sldId id="257" r:id="rId3"/>
    <p:sldId id="291" r:id="rId4"/>
    <p:sldId id="292" r:id="rId5"/>
    <p:sldId id="293" r:id="rId6"/>
    <p:sldId id="294" r:id="rId7"/>
    <p:sldId id="295" r:id="rId8"/>
    <p:sldId id="296" r:id="rId9"/>
    <p:sldId id="297" r:id="rId10"/>
    <p:sldId id="298" r:id="rId11"/>
    <p:sldId id="299" r:id="rId12"/>
    <p:sldId id="300" r:id="rId13"/>
    <p:sldId id="301" r:id="rId14"/>
  </p:sldIdLst>
  <p:sldSz cx="12192000" cy="6858000"/>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微软雅黑 Light" pitchFamily="34" charset="-122"/>
        <a:ea typeface="微软雅黑 Light" pitchFamily="34" charset="-122"/>
        <a:cs typeface="+mn-cs"/>
      </a:defRPr>
    </a:lvl1pPr>
    <a:lvl2pPr marL="457200" lvl="1" indent="0" algn="l" defTabSz="914400" rtl="0" eaLnBrk="1" fontAlgn="base" latinLnBrk="0" hangingPunct="1">
      <a:lnSpc>
        <a:spcPct val="100000"/>
      </a:lnSpc>
      <a:spcBef>
        <a:spcPct val="0"/>
      </a:spcBef>
      <a:spcAft>
        <a:spcPct val="0"/>
      </a:spcAft>
      <a:buFont typeface="Arial" panose="020B0704020202020204" pitchFamily="34" charset="0"/>
      <a:buNone/>
      <a:defRPr b="0" i="0" u="none" kern="1200" baseline="0">
        <a:solidFill>
          <a:schemeClr val="tx1"/>
        </a:solidFill>
        <a:latin typeface="微软雅黑 Light" pitchFamily="34" charset="-122"/>
        <a:ea typeface="微软雅黑 Light" pitchFamily="34" charset="-122"/>
        <a:cs typeface="+mn-cs"/>
      </a:defRPr>
    </a:lvl2pPr>
    <a:lvl3pPr marL="914400" lvl="2"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微软雅黑 Light" pitchFamily="34" charset="-122"/>
        <a:ea typeface="微软雅黑 Light" pitchFamily="34" charset="-122"/>
        <a:cs typeface="+mn-cs"/>
      </a:defRPr>
    </a:lvl3pPr>
    <a:lvl4pPr marL="1371600" lvl="3" indent="0" algn="l" defTabSz="914400" rtl="0" eaLnBrk="1" fontAlgn="base" latinLnBrk="0" hangingPunct="1">
      <a:lnSpc>
        <a:spcPct val="100000"/>
      </a:lnSpc>
      <a:spcBef>
        <a:spcPct val="0"/>
      </a:spcBef>
      <a:spcAft>
        <a:spcPct val="0"/>
      </a:spcAft>
      <a:buFont typeface="Arial" panose="020B0704020202020204" pitchFamily="34" charset="0"/>
      <a:buNone/>
      <a:defRPr b="0" i="0" u="none" kern="1200" baseline="0">
        <a:solidFill>
          <a:schemeClr val="tx1"/>
        </a:solidFill>
        <a:latin typeface="微软雅黑 Light" pitchFamily="34" charset="-122"/>
        <a:ea typeface="微软雅黑 Light" pitchFamily="34" charset="-122"/>
        <a:cs typeface="+mn-cs"/>
      </a:defRPr>
    </a:lvl4pPr>
    <a:lvl5pPr marL="1828800" lvl="4"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微软雅黑 Light" pitchFamily="34" charset="-122"/>
        <a:ea typeface="微软雅黑 Light" pitchFamily="34" charset="-122"/>
        <a:cs typeface="+mn-cs"/>
      </a:defRPr>
    </a:lvl5pPr>
    <a:lvl6pPr marL="2286000" lvl="5"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微软雅黑 Light" pitchFamily="34" charset="-122"/>
        <a:ea typeface="微软雅黑 Light" pitchFamily="34" charset="-122"/>
        <a:cs typeface="+mn-cs"/>
      </a:defRPr>
    </a:lvl6pPr>
    <a:lvl7pPr marL="2743200" lvl="6"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微软雅黑 Light" pitchFamily="34" charset="-122"/>
        <a:ea typeface="微软雅黑 Light" pitchFamily="34" charset="-122"/>
        <a:cs typeface="+mn-cs"/>
      </a:defRPr>
    </a:lvl7pPr>
    <a:lvl8pPr marL="3200400" lvl="7"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微软雅黑 Light" pitchFamily="34" charset="-122"/>
        <a:ea typeface="微软雅黑 Light" pitchFamily="34" charset="-122"/>
        <a:cs typeface="+mn-cs"/>
      </a:defRPr>
    </a:lvl8pPr>
    <a:lvl9pPr marL="3657600" lvl="8"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微软雅黑 Light" pitchFamily="34" charset="-122"/>
        <a:ea typeface="微软雅黑 Light" pitchFamily="34" charset="-122"/>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19ADD"/>
    <a:srgbClr val="338BC7"/>
    <a:srgbClr val="026FA6"/>
    <a:srgbClr val="01629D"/>
    <a:srgbClr val="063C5E"/>
    <a:srgbClr val="81B5E6"/>
    <a:srgbClr val="4496CF"/>
    <a:srgbClr val="0283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147"/>
    <p:restoredTop sz="94660"/>
  </p:normalViewPr>
  <p:slideViewPr>
    <p:cSldViewPr snapToGrid="0" showGuides="1">
      <p:cViewPr varScale="1">
        <p:scale>
          <a:sx n="79" d="100"/>
          <a:sy n="79" d="100"/>
        </p:scale>
        <p:origin x="414" y="102"/>
      </p:cViewPr>
      <p:guideLst>
        <p:guide orient="horz" pos="2160"/>
        <p:guide pos="3840"/>
      </p:guideLst>
    </p:cSldViewPr>
  </p:slideViewPr>
  <p:notesTextViewPr>
    <p:cViewPr>
      <p:scale>
        <a:sx n="1" d="1"/>
        <a:sy n="1" d="1"/>
      </p:scale>
      <p:origin x="0" y="0"/>
    </p:cViewPr>
  </p:notesTextViewPr>
  <p:sorterViewPr showFormatting="0">
    <p:cViewPr>
      <p:scale>
        <a:sx n="39" d="100"/>
        <a:sy n="39"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9" Type="http://schemas.openxmlformats.org/officeDocument/2006/relationships/tableStyles" Target="tableStyles.xml"/><Relationship Id="rId18" Type="http://schemas.openxmlformats.org/officeDocument/2006/relationships/viewProps" Target="viewProps.xml"/><Relationship Id="rId17" Type="http://schemas.openxmlformats.org/officeDocument/2006/relationships/presProps" Target="presProps.xml"/><Relationship Id="rId16" Type="http://schemas.openxmlformats.org/officeDocument/2006/relationships/handoutMaster" Target="handoutMasters/handoutMaster1.xml"/><Relationship Id="rId15" Type="http://schemas.openxmlformats.org/officeDocument/2006/relationships/notesMaster" Target="notesMasters/notesMaster1.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fontAlgn="base"/>
            <a:endParaRPr lang="zh-CN" altLang="en-US" strike="noStrike" noProof="1"/>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fontAlgn="base"/>
            <a:fld id="{0F9B84EA-7D68-4D60-9CB1-D50884785D1C}" type="datetimeFigureOut">
              <a:rPr lang="zh-CN" altLang="en-US" strike="noStrike" noProof="1" smtClean="0">
                <a:latin typeface="微软雅黑 Light" pitchFamily="34" charset="-122"/>
                <a:ea typeface="微软雅黑 Light" pitchFamily="34" charset="-122"/>
                <a:cs typeface="+mn-cs"/>
              </a:rPr>
            </a:fld>
            <a:endParaRPr lang="zh-CN" altLang="en-US" strike="noStrike" noProof="1"/>
          </a:p>
        </p:txBody>
      </p:sp>
      <p:sp>
        <p:nvSpPr>
          <p:cNvPr id="4" name="页脚占位符 3"/>
          <p:cNvSpPr>
            <a:spLocks noGrp="1"/>
          </p:cNvSpPr>
          <p:nvPr>
            <p:ph type="ftr" sz="quarter" idx="2"/>
          </p:nvPr>
        </p:nvSpPr>
        <p:spPr>
          <a:xfrm>
            <a:off x="0" y="8685213"/>
            <a:ext cx="2971800" cy="458788"/>
          </a:xfrm>
          <a:prstGeom prst="rect">
            <a:avLst/>
          </a:prstGeom>
        </p:spPr>
        <p:txBody>
          <a:bodyPr vert="horz" lIns="91440" tIns="45720" rIns="91440" bIns="45720" rtlCol="0" anchor="b"/>
          <a:lstStyle>
            <a:lvl1pPr algn="l">
              <a:defRPr sz="1200"/>
            </a:lvl1pPr>
          </a:lstStyle>
          <a:p>
            <a:pPr fontAlgn="base"/>
            <a:endParaRPr lang="zh-CN" altLang="en-US" strike="noStrike" noProof="1"/>
          </a:p>
        </p:txBody>
      </p:sp>
      <p:sp>
        <p:nvSpPr>
          <p:cNvPr id="5" name="灯片编号占位符 4"/>
          <p:cNvSpPr>
            <a:spLocks noGrp="1"/>
          </p:cNvSpPr>
          <p:nvPr>
            <p:ph type="sldNum" sz="quarter" idx="3"/>
          </p:nvPr>
        </p:nvSpPr>
        <p:spPr>
          <a:xfrm>
            <a:off x="3884613" y="8685213"/>
            <a:ext cx="2971800" cy="458788"/>
          </a:xfrm>
          <a:prstGeom prst="rect">
            <a:avLst/>
          </a:prstGeom>
        </p:spPr>
        <p:txBody>
          <a:bodyPr vert="horz" lIns="91440" tIns="45720" rIns="91440" bIns="45720" rtlCol="0" anchor="b"/>
          <a:lstStyle>
            <a:lvl1pPr algn="r">
              <a:defRPr sz="1200"/>
            </a:lvl1pPr>
          </a:lstStyle>
          <a:p>
            <a:pPr fontAlgn="base"/>
            <a:fld id="{8D4E0FC9-F1F8-4FAE-9988-3BA365CFD46F}" type="slidenum">
              <a:rPr lang="zh-CN" altLang="en-US" strike="noStrike" noProof="1" smtClean="0">
                <a:latin typeface="微软雅黑 Light" pitchFamily="34" charset="-122"/>
                <a:ea typeface="微软雅黑 Light" pitchFamily="34" charset="-122"/>
                <a:cs typeface="+mn-cs"/>
              </a:rPr>
            </a:fld>
            <a:endParaRPr lang="zh-CN" altLang="en-US" strike="noStrike" noProof="1"/>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Arial" panose="020B07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ea typeface="Arial" panose="020B0704020202020204" pitchFamily="34" charset="0"/>
              </a:defRPr>
            </a:lvl1pPr>
          </a:lstStyle>
          <a:p>
            <a:pPr marL="0" marR="0" lvl="0" indent="0" algn="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cs typeface="+mn-cs"/>
            </a:endParaRPr>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200" strike="noStrike" noProof="0" smtClean="0">
                <a:ln>
                  <a:noFill/>
                </a:ln>
                <a:effectLst/>
                <a:uLnTx/>
                <a:uFillTx/>
                <a:sym typeface="+mn-ea"/>
              </a:rPr>
              <a:t>Click to edit Master text style</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defRPr/>
            </a:pPr>
            <a:r>
              <a:rPr lang="zh-CN" altLang="en-US" sz="1200" strike="noStrike" noProof="0" smtClean="0">
                <a:ln>
                  <a:noFill/>
                </a:ln>
                <a:effectLst/>
                <a:uLnTx/>
                <a:uFillTx/>
                <a:sym typeface="+mn-ea"/>
              </a:rPr>
              <a:t>Second level</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1" fontAlgn="auto" latinLnBrk="0" hangingPunct="1">
              <a:lnSpc>
                <a:spcPct val="100000"/>
              </a:lnSpc>
              <a:spcBef>
                <a:spcPts val="0"/>
              </a:spcBef>
              <a:spcAft>
                <a:spcPts val="0"/>
              </a:spcAft>
              <a:buClrTx/>
              <a:buSzTx/>
              <a:buFontTx/>
              <a:buNone/>
              <a:defRPr/>
            </a:pPr>
            <a:r>
              <a:rPr lang="zh-CN" altLang="en-US" sz="1200" strike="noStrike" noProof="0" smtClean="0">
                <a:ln>
                  <a:noFill/>
                </a:ln>
                <a:effectLst/>
                <a:uLnTx/>
                <a:uFillTx/>
                <a:sym typeface="+mn-ea"/>
              </a:rPr>
              <a:t>Third level</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defRPr/>
            </a:pPr>
            <a:r>
              <a:rPr lang="zh-CN" altLang="en-US" sz="1200" strike="noStrike" noProof="0" smtClean="0">
                <a:ln>
                  <a:noFill/>
                </a:ln>
                <a:effectLst/>
                <a:uLnTx/>
                <a:uFillTx/>
                <a:sym typeface="+mn-ea"/>
              </a:rPr>
              <a:t>Fourth level</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1" fontAlgn="auto" latinLnBrk="0" hangingPunct="1">
              <a:lnSpc>
                <a:spcPct val="100000"/>
              </a:lnSpc>
              <a:spcBef>
                <a:spcPts val="0"/>
              </a:spcBef>
              <a:spcAft>
                <a:spcPts val="0"/>
              </a:spcAft>
              <a:buClrTx/>
              <a:buSzTx/>
              <a:buFontTx/>
              <a:buNone/>
              <a:defRPr/>
            </a:pPr>
            <a:r>
              <a:rPr lang="zh-CN" altLang="en-US" sz="1200" strike="noStrike" noProof="0" smtClean="0">
                <a:ln>
                  <a:noFill/>
                </a:ln>
                <a:effectLst/>
                <a:uLnTx/>
                <a:uFillTx/>
                <a:sym typeface="+mn-ea"/>
              </a:rPr>
              <a:t>Fifth level</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Arial" panose="020B07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ea typeface="+mn-ea"/>
              </a:defRPr>
            </a:lvl1pPr>
          </a:lstStyle>
          <a:p>
            <a:pPr marL="0" marR="0" lvl="0" indent="0" algn="r" defTabSz="914400" rtl="0" eaLnBrk="1" fontAlgn="auto" latinLnBrk="0" hangingPunct="1">
              <a:lnSpc>
                <a:spcPct val="100000"/>
              </a:lnSpc>
              <a:spcBef>
                <a:spcPts val="0"/>
              </a:spcBef>
              <a:spcAft>
                <a:spcPts val="0"/>
              </a:spcAft>
              <a:buClrTx/>
              <a:buSzTx/>
              <a:buFontTx/>
              <a:buNone/>
              <a:defRPr/>
            </a:pPr>
            <a:fld id="{F2036E69-9C6A-450C-9501-10DB366851F3}" type="slidenum">
              <a:rPr kumimoji="0" lang="zh-CN" altLang="en-US" sz="1200" b="0" i="0" u="none" strike="noStrike" kern="1200" cap="none" spc="0" normalizeH="0" baseline="0" noProof="0">
                <a:ln>
                  <a:noFill/>
                </a:ln>
                <a:solidFill>
                  <a:schemeClr val="tx1"/>
                </a:solidFill>
                <a:effectLst/>
                <a:uLnTx/>
                <a:uFillTx/>
                <a:latin typeface="+mn-lt"/>
                <a:ea typeface="Arial" panose="020B0704020202020204" pitchFamily="34" charset="0"/>
                <a:cs typeface="+mn-cs"/>
              </a:rPr>
            </a:fld>
            <a:endParaRPr kumimoji="0" lang="zh-CN" altLang="en-US" sz="1200" b="0" i="0" u="none" strike="noStrike" kern="1200" cap="none" spc="0" normalizeH="0" baseline="0" noProof="0">
              <a:ln>
                <a:noFill/>
              </a:ln>
              <a:solidFill>
                <a:schemeClr val="tx1"/>
              </a:solidFill>
              <a:effectLst/>
              <a:uLnTx/>
              <a:uFillTx/>
              <a:latin typeface="+mn-lt"/>
              <a:ea typeface="Arial" panose="020B0704020202020204" pitchFamily="34" charset="0"/>
              <a:cs typeface="+mn-cs"/>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Arial" panose="020B0704020202020204" pitchFamily="34" charset="0"/>
        <a:cs typeface="+mn-cs"/>
        <a:sym typeface="Arial" panose="020B0704020202020204" pitchFamily="34" charset="0"/>
      </a:defRPr>
    </a:lvl1pPr>
    <a:lvl2pPr marL="457200" algn="l" rtl="0" eaLnBrk="0" fontAlgn="base" hangingPunct="0">
      <a:spcBef>
        <a:spcPct val="30000"/>
      </a:spcBef>
      <a:spcAft>
        <a:spcPct val="0"/>
      </a:spcAft>
      <a:defRPr sz="1200" kern="1200">
        <a:solidFill>
          <a:schemeClr val="tx1"/>
        </a:solidFill>
        <a:latin typeface="+mn-lt"/>
        <a:ea typeface="Arial" panose="020B0704020202020204" pitchFamily="34" charset="0"/>
        <a:cs typeface="+mn-cs"/>
        <a:sym typeface="Arial" panose="020B0704020202020204" pitchFamily="34" charset="0"/>
      </a:defRPr>
    </a:lvl2pPr>
    <a:lvl3pPr marL="914400" algn="l" rtl="0" eaLnBrk="0" fontAlgn="base" hangingPunct="0">
      <a:spcBef>
        <a:spcPct val="30000"/>
      </a:spcBef>
      <a:spcAft>
        <a:spcPct val="0"/>
      </a:spcAft>
      <a:defRPr sz="1200" kern="1200">
        <a:solidFill>
          <a:schemeClr val="tx1"/>
        </a:solidFill>
        <a:latin typeface="+mn-lt"/>
        <a:ea typeface="Arial" panose="020B0704020202020204" pitchFamily="34" charset="0"/>
        <a:cs typeface="+mn-cs"/>
        <a:sym typeface="Arial" panose="020B0704020202020204" pitchFamily="34" charset="0"/>
      </a:defRPr>
    </a:lvl3pPr>
    <a:lvl4pPr marL="1371600" algn="l" rtl="0" eaLnBrk="0" fontAlgn="base" hangingPunct="0">
      <a:spcBef>
        <a:spcPct val="30000"/>
      </a:spcBef>
      <a:spcAft>
        <a:spcPct val="0"/>
      </a:spcAft>
      <a:defRPr sz="1200" kern="1200">
        <a:solidFill>
          <a:schemeClr val="tx1"/>
        </a:solidFill>
        <a:latin typeface="+mn-lt"/>
        <a:ea typeface="Arial" panose="020B0704020202020204" pitchFamily="34" charset="0"/>
        <a:cs typeface="+mn-cs"/>
        <a:sym typeface="Arial" panose="020B0704020202020204" pitchFamily="34" charset="0"/>
      </a:defRPr>
    </a:lvl4pPr>
    <a:lvl5pPr marL="1828800" algn="l" rtl="0" eaLnBrk="0" fontAlgn="base" hangingPunct="0">
      <a:spcBef>
        <a:spcPct val="30000"/>
      </a:spcBef>
      <a:spcAft>
        <a:spcPct val="0"/>
      </a:spcAft>
      <a:defRPr sz="1200" kern="1200">
        <a:solidFill>
          <a:schemeClr val="tx1"/>
        </a:solidFill>
        <a:latin typeface="+mn-lt"/>
        <a:ea typeface="Arial" panose="020B0704020202020204" pitchFamily="34" charset="0"/>
        <a:cs typeface="+mn-cs"/>
        <a:sym typeface="Arial" panose="020B07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1026795" y="1122680"/>
            <a:ext cx="10327005" cy="2387600"/>
          </a:xfrm>
        </p:spPr>
        <p:txBody>
          <a:bodyPr anchor="b"/>
          <a:lstStyle>
            <a:lvl1pPr algn="ctr">
              <a:defRPr sz="6000" b="0"/>
            </a:lvl1pPr>
          </a:lstStyle>
          <a:p>
            <a:pPr fontAlgn="base"/>
            <a:r>
              <a:rPr lang="zh-CN" altLang="en-US" strike="noStrike" noProof="1" smtClean="0"/>
              <a:t>Click to edit Master title style</a:t>
            </a:r>
            <a:endParaRPr lang="zh-CN" altLang="en-US" strike="noStrike" noProof="1" smtClean="0"/>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base"/>
            <a:r>
              <a:rPr lang="zh-CN" altLang="en-US" strike="noStrike" noProof="1" smtClean="0"/>
              <a:t>Click to edit Master title style</a:t>
            </a:r>
            <a:endParaRPr lang="zh-CN" altLang="en-US" strike="noStrike" noProof="1" smtClean="0"/>
          </a:p>
        </p:txBody>
      </p:sp>
      <p:sp>
        <p:nvSpPr>
          <p:cNvPr id="4" name="Date Placeholder 3"/>
          <p:cNvSpPr>
            <a:spLocks noGrp="1"/>
          </p:cNvSpPr>
          <p:nvPr>
            <p:ph type="dt" sz="half" idx="10"/>
          </p:nvPr>
        </p:nvSpPr>
        <p:spPr>
          <a:xfrm>
            <a:off x="838200" y="6356350"/>
            <a:ext cx="2743200" cy="365125"/>
          </a:xfrm>
          <a:prstGeom prst="rect">
            <a:avLst/>
          </a:prstGeom>
        </p:spPr>
        <p:txBody>
          <a:bodyPr vert="horz" lIns="91440" tIns="45720" rIns="91440" bIns="45720" rtlCol="0" anchor="ctr"/>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t>
            </a: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t>
            </a: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p>
            <a:pPr marL="0" marR="0" lvl="0" indent="0" algn="r" defTabSz="914400" rtl="0" eaLnBrk="1" fontAlgn="auto" latinLnBrk="0" hangingPunct="1">
              <a:lnSpc>
                <a:spcPct val="100000"/>
              </a:lnSpc>
              <a:spcBef>
                <a:spcPts val="0"/>
              </a:spcBef>
              <a:spcAft>
                <a:spcPts val="0"/>
              </a:spcAft>
              <a:buClrTx/>
              <a:buSzTx/>
              <a:buFontTx/>
              <a:buNone/>
              <a:defRPr/>
            </a:pPr>
            <a:fld id="{0A96BE2E-5B40-4153-8735-B2C10949955C}" type="slidenum">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Click to edit Master title style</a:t>
            </a:r>
            <a:endParaRPr lang="zh-CN" altLang="en-US" strike="noStrike" noProof="1" smtClean="0"/>
          </a:p>
        </p:txBody>
      </p:sp>
      <p:sp>
        <p:nvSpPr>
          <p:cNvPr id="3" name="内容占位符 2"/>
          <p:cNvSpPr>
            <a:spLocks noGrp="1"/>
          </p:cNvSpPr>
          <p:nvPr>
            <p:ph idx="1" hasCustomPrompt="1"/>
          </p:nvPr>
        </p:nvSpPr>
        <p:spPr/>
        <p:txBody>
          <a:bodyPr/>
          <a:lstStyle/>
          <a:p>
            <a:pPr lvl="0" fontAlgn="base"/>
            <a:r>
              <a:rPr lang="zh-CN" altLang="en-US" strike="noStrike" noProof="1" smtClean="0"/>
              <a:t>Click to edit Master </a:t>
            </a:r>
            <a:r>
              <a:rPr lang="zh-CN" altLang="en-US" strike="noStrike" noProof="1" dirty="0">
                <a:sym typeface="+mn-ea"/>
              </a:rPr>
              <a:t>text</a:t>
            </a:r>
            <a:r>
              <a:rPr lang="zh-CN" altLang="en-US" strike="noStrike" noProof="1" smtClean="0"/>
              <a:t> style</a:t>
            </a:r>
            <a:endParaRPr lang="zh-CN" altLang="en-US" strike="noStrike" noProof="1" smtClean="0"/>
          </a:p>
          <a:p>
            <a:pPr lvl="1" fontAlgn="base"/>
            <a:r>
              <a:rPr lang="zh-CN" altLang="en-US" strike="noStrike" noProof="1" smtClean="0"/>
              <a:t>Second level</a:t>
            </a:r>
            <a:endParaRPr lang="zh-CN" altLang="en-US" strike="noStrike" noProof="1" smtClean="0"/>
          </a:p>
          <a:p>
            <a:pPr lvl="2" fontAlgn="base"/>
            <a:r>
              <a:rPr lang="zh-CN" altLang="en-US" strike="noStrike" noProof="1" smtClean="0"/>
              <a:t>Third level</a:t>
            </a:r>
            <a:endParaRPr lang="zh-CN" altLang="en-US" strike="noStrike" noProof="1" smtClean="0"/>
          </a:p>
          <a:p>
            <a:pPr lvl="3" fontAlgn="base"/>
            <a:r>
              <a:rPr lang="zh-CN" altLang="en-US" strike="noStrike" noProof="1" smtClean="0"/>
              <a:t>Fourth level</a:t>
            </a:r>
            <a:endParaRPr lang="zh-CN" altLang="en-US" strike="noStrike" noProof="1" smtClean="0"/>
          </a:p>
          <a:p>
            <a:pPr lvl="4" fontAlgn="base"/>
            <a:r>
              <a:rPr lang="zh-CN" altLang="en-US" strike="noStrike" noProof="1" smtClean="0"/>
              <a:t>Fifth level</a:t>
            </a:r>
            <a:endParaRPr lang="zh-CN" altLang="en-US" strike="noStrike" noProof="1" smtClean="0"/>
          </a:p>
        </p:txBody>
      </p:sp>
      <p:sp>
        <p:nvSpPr>
          <p:cNvPr id="4" name="Date Placeholder 3"/>
          <p:cNvSpPr>
            <a:spLocks noGrp="1"/>
          </p:cNvSpPr>
          <p:nvPr>
            <p:ph type="dt" sz="half" idx="10"/>
          </p:nvPr>
        </p:nvSpPr>
        <p:spPr>
          <a:xfrm>
            <a:off x="838200" y="6356350"/>
            <a:ext cx="2743200" cy="365125"/>
          </a:xfrm>
          <a:prstGeom prst="rect">
            <a:avLst/>
          </a:prstGeom>
        </p:spPr>
        <p:txBody>
          <a:bodyPr vert="horz" lIns="91440" tIns="45720" rIns="91440" bIns="45720" rtlCol="0" anchor="ctr"/>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t>
            </a: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t>
            </a: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p>
            <a:pPr marL="0" marR="0" lvl="0" indent="0" algn="r" defTabSz="914400" rtl="0" eaLnBrk="1" fontAlgn="auto" latinLnBrk="0" hangingPunct="1">
              <a:lnSpc>
                <a:spcPct val="100000"/>
              </a:lnSpc>
              <a:spcBef>
                <a:spcPts val="0"/>
              </a:spcBef>
              <a:spcAft>
                <a:spcPts val="0"/>
              </a:spcAft>
              <a:buClrTx/>
              <a:buSzTx/>
              <a:buFontTx/>
              <a:buNone/>
              <a:defRPr/>
            </a:pPr>
            <a:fld id="{0A96BE2E-5B40-4153-8735-B2C10949955C}" type="slidenum">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bg1"/>
        </a:solid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vert="horz" lIns="91440" tIns="45720" rIns="91440" bIns="45720" rtlCol="0" anchor="ctr"/>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t>
            </a: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Footer Placeholder 2"/>
          <p:cNvSpPr>
            <a:spLocks noGrp="1"/>
          </p:cNvSpPr>
          <p:nvPr>
            <p:ph type="ftr" sz="quarter" idx="11"/>
          </p:nvPr>
        </p:nvSpPr>
        <p:spPr>
          <a:xfrm>
            <a:off x="4038600" y="6356350"/>
            <a:ext cx="4114800" cy="365125"/>
          </a:xfrm>
          <a:prstGeom prst="rect">
            <a:avLst/>
          </a:prstGeom>
        </p:spPr>
        <p:txBody>
          <a:bodyPr vert="horz" lIns="91440" tIns="45720" rIns="91440" bIns="45720" rtlCol="0" anchor="ctr"/>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t>
            </a: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Slide Number Placeholder 3"/>
          <p:cNvSpPr>
            <a:spLocks noGrp="1"/>
          </p:cNvSpPr>
          <p:nvPr>
            <p:ph type="sldNum" sz="quarter" idx="12"/>
          </p:nvPr>
        </p:nvSpPr>
        <p:spPr>
          <a:xfrm>
            <a:off x="8610600" y="6356350"/>
            <a:ext cx="2743200" cy="365125"/>
          </a:xfrm>
          <a:prstGeom prst="rect">
            <a:avLst/>
          </a:prstGeom>
        </p:spPr>
        <p:txBody>
          <a:bodyPr vert="horz" lIns="91440" tIns="45720" rIns="91440" bIns="45720" rtlCol="0" anchor="ctr"/>
          <a:p>
            <a:pPr marL="0" marR="0" lvl="0" indent="0" algn="r" defTabSz="914400" rtl="0" eaLnBrk="1" fontAlgn="auto" latinLnBrk="0" hangingPunct="1">
              <a:lnSpc>
                <a:spcPct val="100000"/>
              </a:lnSpc>
              <a:spcBef>
                <a:spcPts val="0"/>
              </a:spcBef>
              <a:spcAft>
                <a:spcPts val="0"/>
              </a:spcAft>
              <a:buClrTx/>
              <a:buSzTx/>
              <a:buFontTx/>
              <a:buNone/>
              <a:defRPr/>
            </a:pPr>
            <a:fld id="{0A96BE2E-5B40-4153-8735-B2C10949955C}" type="slidenum">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标题占位符 1"/>
          <p:cNvSpPr>
            <a:spLocks noGrp="1"/>
          </p:cNvSpPr>
          <p:nvPr>
            <p:ph type="title"/>
          </p:nvPr>
        </p:nvSpPr>
        <p:spPr>
          <a:xfrm>
            <a:off x="838200" y="365125"/>
            <a:ext cx="10515600" cy="1325563"/>
          </a:xfrm>
          <a:prstGeom prst="rect">
            <a:avLst/>
          </a:prstGeom>
          <a:noFill/>
          <a:ln w="9525">
            <a:noFill/>
          </a:ln>
        </p:spPr>
        <p:txBody>
          <a:bodyPr anchor="ctr" anchorCtr="0"/>
          <a:p>
            <a:pPr lvl="0"/>
            <a:r>
              <a:rPr lang="zh-CN" altLang="en-US" dirty="0"/>
              <a:t>Click to edit Master title style</a:t>
            </a:r>
            <a:endParaRPr lang="zh-CN" altLang="en-US" dirty="0"/>
          </a:p>
        </p:txBody>
      </p:sp>
      <p:sp>
        <p:nvSpPr>
          <p:cNvPr id="1027" name="文本占位符 2"/>
          <p:cNvSpPr>
            <a:spLocks noGrp="1"/>
          </p:cNvSpPr>
          <p:nvPr>
            <p:ph type="body"/>
          </p:nvPr>
        </p:nvSpPr>
        <p:spPr>
          <a:xfrm>
            <a:off x="838200" y="1825625"/>
            <a:ext cx="10515600" cy="4351338"/>
          </a:xfrm>
          <a:prstGeom prst="rect">
            <a:avLst/>
          </a:prstGeom>
          <a:noFill/>
          <a:ln w="9525">
            <a:noFill/>
          </a:ln>
        </p:spPr>
        <p:txBody>
          <a:bodyPr anchor="t" anchorCtr="0"/>
          <a:p>
            <a:pPr lvl="0"/>
            <a:r>
              <a:rPr lang="zh-CN" altLang="en-US" dirty="0"/>
              <a:t>Click to edit Master text style</a:t>
            </a:r>
            <a:endParaRPr lang="zh-CN" altLang="en-US" dirty="0"/>
          </a:p>
          <a:p>
            <a:pPr lvl="1"/>
            <a:r>
              <a:rPr lang="zh-CN" altLang="en-US" dirty="0"/>
              <a:t>Second level</a:t>
            </a:r>
            <a:endParaRPr lang="zh-CN" altLang="en-US" dirty="0"/>
          </a:p>
          <a:p>
            <a:pPr lvl="2"/>
            <a:r>
              <a:rPr lang="zh-CN" altLang="en-US" dirty="0"/>
              <a:t>Third level</a:t>
            </a:r>
            <a:endParaRPr lang="zh-CN" altLang="en-US" dirty="0"/>
          </a:p>
          <a:p>
            <a:pPr lvl="3"/>
            <a:r>
              <a:rPr lang="zh-CN" altLang="en-US" dirty="0"/>
              <a:t>Fourth level</a:t>
            </a:r>
            <a:endParaRPr lang="zh-CN" altLang="en-US" dirty="0"/>
          </a:p>
          <a:p>
            <a:pPr lvl="4"/>
            <a:r>
              <a:rPr lang="zh-CN" altLang="en-US" dirty="0"/>
              <a:t>Fifth level</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Arial" panose="020B0704020202020204" pitchFamily="34" charset="0"/>
                <a:ea typeface="Arial" panose="020B0704020202020204" pitchFamily="34" charset="0"/>
                <a:sym typeface="Arial" panose="020B07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a:ln>
                  <a:noFill/>
                </a:ln>
                <a:solidFill>
                  <a:schemeClr val="tx1">
                    <a:tint val="75000"/>
                  </a:schemeClr>
                </a:solidFill>
                <a:effectLst/>
                <a:uLnTx/>
                <a:uFillTx/>
                <a:latin typeface="Arial" panose="020B0704020202020204" pitchFamily="34" charset="0"/>
                <a:ea typeface="Arial" panose="020B0704020202020204" pitchFamily="34" charset="0"/>
                <a:cs typeface="+mn-cs"/>
              </a:rPr>
              <a:t> </a:t>
            </a:r>
            <a:endParaRPr kumimoji="0" lang="zh-CN" altLang="en-US" sz="1200" b="0" i="0" u="none" strike="noStrike" kern="1200" cap="none" spc="0" normalizeH="0" baseline="0" noProof="0">
              <a:ln>
                <a:noFill/>
              </a:ln>
              <a:solidFill>
                <a:schemeClr val="tx1">
                  <a:tint val="75000"/>
                </a:schemeClr>
              </a:solidFill>
              <a:effectLst/>
              <a:uLnTx/>
              <a:uFillTx/>
              <a:cs typeface="+mn-cs"/>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Arial" panose="020B0704020202020204" pitchFamily="34" charset="0"/>
                <a:ea typeface="Arial" panose="020B0704020202020204" pitchFamily="34" charset="0"/>
                <a:sym typeface="Arial" panose="020B070402020202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a:ln>
                  <a:noFill/>
                </a:ln>
                <a:solidFill>
                  <a:schemeClr val="tx1">
                    <a:tint val="75000"/>
                  </a:schemeClr>
                </a:solidFill>
                <a:effectLst/>
                <a:uLnTx/>
                <a:uFillTx/>
                <a:latin typeface="Arial" panose="020B0704020202020204" pitchFamily="34" charset="0"/>
                <a:ea typeface="Arial" panose="020B0704020202020204" pitchFamily="34" charset="0"/>
                <a:cs typeface="+mn-cs"/>
              </a:rPr>
              <a:t> </a:t>
            </a:r>
            <a:endParaRPr kumimoji="0" lang="zh-CN" altLang="en-US" sz="1200" b="0" i="0" u="none" strike="noStrike" kern="1200" cap="none" spc="0" normalizeH="0" baseline="0" noProof="0">
              <a:ln>
                <a:noFill/>
              </a:ln>
              <a:solidFill>
                <a:schemeClr val="tx1">
                  <a:tint val="75000"/>
                </a:schemeClr>
              </a:solidFill>
              <a:effectLst/>
              <a:uLnTx/>
              <a:uFillTx/>
              <a:cs typeface="+mn-cs"/>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ea typeface="+mn-ea"/>
              </a:defRPr>
            </a:lvl1pPr>
          </a:lstStyle>
          <a:p>
            <a:pPr marL="0" marR="0" lvl="0" indent="0" algn="r" defTabSz="914400" rtl="0" eaLnBrk="1" fontAlgn="auto" latinLnBrk="0" hangingPunct="1">
              <a:lnSpc>
                <a:spcPct val="100000"/>
              </a:lnSpc>
              <a:spcBef>
                <a:spcPts val="0"/>
              </a:spcBef>
              <a:spcAft>
                <a:spcPts val="0"/>
              </a:spcAft>
              <a:buClrTx/>
              <a:buSzTx/>
              <a:buFontTx/>
              <a:buNone/>
              <a:defRPr/>
            </a:pPr>
            <a:fld id="{0A96BE2E-5B40-4153-8735-B2C10949955C}" type="slidenum">
              <a:rPr kumimoji="0" lang="zh-CN" altLang="en-US" sz="1200" b="0" i="0" u="none" strike="noStrike" kern="1200" cap="none" spc="0" normalizeH="0" baseline="0" noProof="0">
                <a:ln>
                  <a:noFill/>
                </a:ln>
                <a:solidFill>
                  <a:schemeClr val="tx1">
                    <a:tint val="75000"/>
                  </a:schemeClr>
                </a:solidFill>
                <a:effectLst/>
                <a:uLnTx/>
                <a:uFillTx/>
                <a:latin typeface="Arial" panose="020B0704020202020204" pitchFamily="34" charset="0"/>
                <a:ea typeface="Arial" panose="020B0704020202020204" pitchFamily="34" charset="0"/>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704020202020204" pitchFamily="34" charset="0"/>
              <a:ea typeface="Arial" panose="020B0704020202020204" pitchFamily="34" charset="0"/>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lvl1pPr algn="l" rtl="0" eaLnBrk="0" fontAlgn="base" hangingPunct="0">
        <a:lnSpc>
          <a:spcPct val="90000"/>
        </a:lnSpc>
        <a:spcBef>
          <a:spcPct val="0"/>
        </a:spcBef>
        <a:spcAft>
          <a:spcPct val="0"/>
        </a:spcAft>
        <a:defRPr sz="4400" kern="1200">
          <a:solidFill>
            <a:schemeClr val="tx1"/>
          </a:solidFill>
          <a:latin typeface="Arial" panose="020B0704020202020204" pitchFamily="34" charset="0"/>
          <a:ea typeface="Arial" panose="020B0704020202020204" pitchFamily="34" charset="0"/>
          <a:cs typeface="+mj-cs"/>
        </a:defRPr>
      </a:lvl1pPr>
      <a:lvl2pPr algn="l" rtl="0" eaLnBrk="0" fontAlgn="base" hangingPunct="0">
        <a:lnSpc>
          <a:spcPct val="90000"/>
        </a:lnSpc>
        <a:spcBef>
          <a:spcPct val="0"/>
        </a:spcBef>
        <a:spcAft>
          <a:spcPct val="0"/>
        </a:spcAft>
        <a:defRPr sz="4400">
          <a:solidFill>
            <a:schemeClr val="tx1"/>
          </a:solidFill>
          <a:latin typeface="Microsoft YaHei" pitchFamily="34" charset="-122"/>
          <a:ea typeface="Microsoft YaHei" pitchFamily="34" charset="-122"/>
        </a:defRPr>
      </a:lvl2pPr>
      <a:lvl3pPr algn="l" rtl="0" eaLnBrk="0" fontAlgn="base" hangingPunct="0">
        <a:lnSpc>
          <a:spcPct val="90000"/>
        </a:lnSpc>
        <a:spcBef>
          <a:spcPct val="0"/>
        </a:spcBef>
        <a:spcAft>
          <a:spcPct val="0"/>
        </a:spcAft>
        <a:defRPr sz="4400">
          <a:solidFill>
            <a:schemeClr val="tx1"/>
          </a:solidFill>
          <a:latin typeface="Microsoft YaHei" pitchFamily="34" charset="-122"/>
          <a:ea typeface="Microsoft YaHei" pitchFamily="34" charset="-122"/>
        </a:defRPr>
      </a:lvl3pPr>
      <a:lvl4pPr algn="l" rtl="0" eaLnBrk="0" fontAlgn="base" hangingPunct="0">
        <a:lnSpc>
          <a:spcPct val="90000"/>
        </a:lnSpc>
        <a:spcBef>
          <a:spcPct val="0"/>
        </a:spcBef>
        <a:spcAft>
          <a:spcPct val="0"/>
        </a:spcAft>
        <a:defRPr sz="4400">
          <a:solidFill>
            <a:schemeClr val="tx1"/>
          </a:solidFill>
          <a:latin typeface="Microsoft YaHei" pitchFamily="34" charset="-122"/>
          <a:ea typeface="Microsoft YaHei" pitchFamily="34" charset="-122"/>
        </a:defRPr>
      </a:lvl4pPr>
      <a:lvl5pPr algn="l" rtl="0" eaLnBrk="0" fontAlgn="base" hangingPunct="0">
        <a:lnSpc>
          <a:spcPct val="90000"/>
        </a:lnSpc>
        <a:spcBef>
          <a:spcPct val="0"/>
        </a:spcBef>
        <a:spcAft>
          <a:spcPct val="0"/>
        </a:spcAft>
        <a:defRPr sz="4400">
          <a:solidFill>
            <a:schemeClr val="tx1"/>
          </a:solidFill>
          <a:latin typeface="Microsoft YaHei" pitchFamily="34" charset="-122"/>
          <a:ea typeface="Microsoft YaHei" pitchFamily="34" charset="-122"/>
        </a:defRPr>
      </a:lvl5pPr>
      <a:lvl6pPr marL="457200" algn="l" rtl="0" fontAlgn="base">
        <a:lnSpc>
          <a:spcPct val="90000"/>
        </a:lnSpc>
        <a:spcBef>
          <a:spcPct val="0"/>
        </a:spcBef>
        <a:spcAft>
          <a:spcPct val="0"/>
        </a:spcAft>
        <a:defRPr sz="4400">
          <a:solidFill>
            <a:schemeClr val="tx1"/>
          </a:solidFill>
          <a:latin typeface="微软雅黑 Light" pitchFamily="34" charset="-122"/>
          <a:ea typeface="微软雅黑 Light" pitchFamily="34" charset="-122"/>
        </a:defRPr>
      </a:lvl6pPr>
      <a:lvl7pPr marL="914400" algn="l" rtl="0" fontAlgn="base">
        <a:lnSpc>
          <a:spcPct val="90000"/>
        </a:lnSpc>
        <a:spcBef>
          <a:spcPct val="0"/>
        </a:spcBef>
        <a:spcAft>
          <a:spcPct val="0"/>
        </a:spcAft>
        <a:defRPr sz="4400">
          <a:solidFill>
            <a:schemeClr val="tx1"/>
          </a:solidFill>
          <a:latin typeface="微软雅黑 Light" pitchFamily="34" charset="-122"/>
          <a:ea typeface="微软雅黑 Light" pitchFamily="34" charset="-122"/>
        </a:defRPr>
      </a:lvl7pPr>
      <a:lvl8pPr marL="1371600" algn="l" rtl="0" fontAlgn="base">
        <a:lnSpc>
          <a:spcPct val="90000"/>
        </a:lnSpc>
        <a:spcBef>
          <a:spcPct val="0"/>
        </a:spcBef>
        <a:spcAft>
          <a:spcPct val="0"/>
        </a:spcAft>
        <a:defRPr sz="4400">
          <a:solidFill>
            <a:schemeClr val="tx1"/>
          </a:solidFill>
          <a:latin typeface="微软雅黑 Light" pitchFamily="34" charset="-122"/>
          <a:ea typeface="微软雅黑 Light" pitchFamily="34" charset="-122"/>
        </a:defRPr>
      </a:lvl8pPr>
      <a:lvl9pPr marL="1828800" algn="l" rtl="0" fontAlgn="base">
        <a:lnSpc>
          <a:spcPct val="90000"/>
        </a:lnSpc>
        <a:spcBef>
          <a:spcPct val="0"/>
        </a:spcBef>
        <a:spcAft>
          <a:spcPct val="0"/>
        </a:spcAft>
        <a:defRPr sz="4400">
          <a:solidFill>
            <a:schemeClr val="tx1"/>
          </a:solidFill>
          <a:latin typeface="微软雅黑 Light" pitchFamily="34" charset="-122"/>
          <a:ea typeface="微软雅黑 Light" pitchFamily="34" charset="-122"/>
        </a:defRPr>
      </a:lvl9pPr>
    </p:titleStyle>
    <p:bodyStyle>
      <a:lvl1pPr marL="228600" indent="-228600" algn="l" rtl="0" eaLnBrk="0" fontAlgn="base" hangingPunct="0">
        <a:lnSpc>
          <a:spcPct val="90000"/>
        </a:lnSpc>
        <a:spcBef>
          <a:spcPts val="1000"/>
        </a:spcBef>
        <a:spcAft>
          <a:spcPct val="0"/>
        </a:spcAft>
        <a:buFont typeface="Arial" panose="020B0704020202020204" pitchFamily="34" charset="0"/>
        <a:buChar char="•"/>
        <a:defRPr sz="2800" kern="1200">
          <a:solidFill>
            <a:schemeClr val="tx1"/>
          </a:solidFill>
          <a:latin typeface="Arial" panose="020B0704020202020204" pitchFamily="34" charset="0"/>
          <a:ea typeface="Arial" panose="020B0704020202020204" pitchFamily="34" charset="0"/>
          <a:cs typeface="+mn-cs"/>
        </a:defRPr>
      </a:lvl1pPr>
      <a:lvl2pPr marL="685800" indent="-228600" algn="l" rtl="0" eaLnBrk="0" fontAlgn="base" hangingPunct="0">
        <a:lnSpc>
          <a:spcPct val="90000"/>
        </a:lnSpc>
        <a:spcBef>
          <a:spcPts val="500"/>
        </a:spcBef>
        <a:spcAft>
          <a:spcPct val="0"/>
        </a:spcAft>
        <a:buFont typeface="Arial" panose="020B0704020202020204" pitchFamily="34" charset="0"/>
        <a:buChar char="•"/>
        <a:defRPr sz="2400" kern="1200">
          <a:solidFill>
            <a:schemeClr val="tx1"/>
          </a:solidFill>
          <a:latin typeface="Arial" panose="020B0704020202020204" pitchFamily="34" charset="0"/>
          <a:ea typeface="Arial" panose="020B0704020202020204" pitchFamily="34" charset="0"/>
          <a:cs typeface="+mn-cs"/>
        </a:defRPr>
      </a:lvl2pPr>
      <a:lvl3pPr marL="1143000" indent="-228600" algn="l" rtl="0" eaLnBrk="0" fontAlgn="base" hangingPunct="0">
        <a:lnSpc>
          <a:spcPct val="90000"/>
        </a:lnSpc>
        <a:spcBef>
          <a:spcPts val="500"/>
        </a:spcBef>
        <a:spcAft>
          <a:spcPct val="0"/>
        </a:spcAft>
        <a:buFont typeface="Arial" panose="020B0704020202020204" pitchFamily="34" charset="0"/>
        <a:buChar char="•"/>
        <a:defRPr sz="2000" kern="1200">
          <a:solidFill>
            <a:schemeClr val="tx1"/>
          </a:solidFill>
          <a:latin typeface="Arial" panose="020B0704020202020204" pitchFamily="34" charset="0"/>
          <a:ea typeface="Arial" panose="020B0704020202020204" pitchFamily="34" charset="0"/>
          <a:cs typeface="+mn-cs"/>
        </a:defRPr>
      </a:lvl3pPr>
      <a:lvl4pPr marL="1600200" indent="-228600" algn="l" rtl="0" eaLnBrk="0" fontAlgn="base" hangingPunct="0">
        <a:lnSpc>
          <a:spcPct val="90000"/>
        </a:lnSpc>
        <a:spcBef>
          <a:spcPts val="500"/>
        </a:spcBef>
        <a:spcAft>
          <a:spcPct val="0"/>
        </a:spcAft>
        <a:buFont typeface="Arial" panose="020B0704020202020204" pitchFamily="34" charset="0"/>
        <a:buChar char="•"/>
        <a:defRPr sz="2000" kern="1200">
          <a:solidFill>
            <a:schemeClr val="tx1"/>
          </a:solidFill>
          <a:latin typeface="Arial" panose="020B0704020202020204" pitchFamily="34" charset="0"/>
          <a:ea typeface="Arial" panose="020B0704020202020204" pitchFamily="34" charset="0"/>
          <a:cs typeface="+mn-cs"/>
        </a:defRPr>
      </a:lvl4pPr>
      <a:lvl5pPr marL="2057400" indent="-228600" algn="l" rtl="0" eaLnBrk="0" fontAlgn="base" hangingPunct="0">
        <a:lnSpc>
          <a:spcPct val="90000"/>
        </a:lnSpc>
        <a:spcBef>
          <a:spcPts val="500"/>
        </a:spcBef>
        <a:spcAft>
          <a:spcPct val="0"/>
        </a:spcAft>
        <a:buFont typeface="Arial" panose="020B0704020202020204" pitchFamily="34" charset="0"/>
        <a:buChar char="•"/>
        <a:defRPr sz="2000" kern="1200">
          <a:solidFill>
            <a:schemeClr val="tx1"/>
          </a:solidFill>
          <a:latin typeface="Arial" panose="020B0704020202020204" pitchFamily="34" charset="0"/>
          <a:ea typeface="Arial" panose="020B0704020202020204" pitchFamily="34" charset="0"/>
          <a:cs typeface="+mn-cs"/>
        </a:defRPr>
      </a:lvl5pPr>
      <a:lvl6pPr marL="2514600" indent="-228600" algn="l" defTabSz="914400" rtl="0" eaLnBrk="1" latinLnBrk="0" hangingPunct="1">
        <a:lnSpc>
          <a:spcPct val="90000"/>
        </a:lnSpc>
        <a:spcBef>
          <a:spcPts val="500"/>
        </a:spcBef>
        <a:buFont typeface="Arial" panose="020B07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7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7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7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3.jpeg"/><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3.jpeg"/><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3.jpeg"/><Relationship Id="rId1"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5.png"/><Relationship Id="rId1"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5.png"/><Relationship Id="rId1"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169" name="图片 1"/>
          <p:cNvPicPr>
            <a:picLocks noChangeAspect="1"/>
          </p:cNvPicPr>
          <p:nvPr/>
        </p:nvPicPr>
        <p:blipFill>
          <a:blip r:embed="rId1"/>
          <a:srcRect l="2" r="301" b="4710"/>
          <a:stretch>
            <a:fillRect/>
          </a:stretch>
        </p:blipFill>
        <p:spPr>
          <a:xfrm>
            <a:off x="0" y="0"/>
            <a:ext cx="12192000" cy="6858000"/>
          </a:xfrm>
          <a:prstGeom prst="rect">
            <a:avLst/>
          </a:prstGeom>
          <a:noFill/>
          <a:ln w="9525">
            <a:noFill/>
          </a:ln>
        </p:spPr>
      </p:pic>
      <p:sp>
        <p:nvSpPr>
          <p:cNvPr id="3" name="剪去单角的矩形 2"/>
          <p:cNvSpPr/>
          <p:nvPr/>
        </p:nvSpPr>
        <p:spPr>
          <a:xfrm>
            <a:off x="0" y="1794510"/>
            <a:ext cx="9326880" cy="3814445"/>
          </a:xfrm>
          <a:prstGeom prst="snip1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ea"/>
              <a:sym typeface="+mn-lt"/>
            </a:endParaRPr>
          </a:p>
        </p:txBody>
      </p:sp>
      <p:sp>
        <p:nvSpPr>
          <p:cNvPr id="7171" name="文本框 3"/>
          <p:cNvSpPr txBox="1"/>
          <p:nvPr/>
        </p:nvSpPr>
        <p:spPr>
          <a:xfrm>
            <a:off x="184785" y="2585085"/>
            <a:ext cx="5507355" cy="796925"/>
          </a:xfrm>
          <a:prstGeom prst="rect">
            <a:avLst/>
          </a:prstGeom>
          <a:noFill/>
          <a:ln w="9525">
            <a:noFill/>
          </a:ln>
        </p:spPr>
        <p:txBody>
          <a:bodyPr wrap="square" anchor="t" anchorCtr="0">
            <a:noAutofit/>
          </a:bodyPr>
          <a:p>
            <a:r>
              <a:rPr lang="en-US" altLang="zh-CN" sz="4000" dirty="0">
                <a:solidFill>
                  <a:srgbClr val="3B3838"/>
                </a:solidFill>
                <a:latin typeface="Arial" panose="020B0704020202020204" pitchFamily="34" charset="0"/>
                <a:ea typeface="Arial" panose="020B0704020202020204" pitchFamily="34" charset="0"/>
                <a:sym typeface="Arial" panose="020B0704020202020204" pitchFamily="34" charset="0"/>
              </a:rPr>
              <a:t>Be part of our family!</a:t>
            </a:r>
            <a:endParaRPr lang="en-US" altLang="zh-CN" sz="4000" dirty="0">
              <a:solidFill>
                <a:srgbClr val="3B3838"/>
              </a:solidFill>
              <a:latin typeface="Arial" panose="020B0704020202020204" pitchFamily="34" charset="0"/>
              <a:ea typeface="Arial" panose="020B0704020202020204" pitchFamily="34" charset="0"/>
              <a:sym typeface="Arial" panose="020B0704020202020204" pitchFamily="34" charset="0"/>
            </a:endParaRPr>
          </a:p>
        </p:txBody>
      </p:sp>
      <p:sp>
        <p:nvSpPr>
          <p:cNvPr id="2" name="文本框 3"/>
          <p:cNvSpPr txBox="1"/>
          <p:nvPr/>
        </p:nvSpPr>
        <p:spPr>
          <a:xfrm>
            <a:off x="311785" y="3429635"/>
            <a:ext cx="6239510" cy="1451610"/>
          </a:xfrm>
          <a:prstGeom prst="rect">
            <a:avLst/>
          </a:prstGeom>
          <a:noFill/>
          <a:ln w="9525">
            <a:noFill/>
          </a:ln>
        </p:spPr>
        <p:txBody>
          <a:bodyPr wrap="square" anchor="t" anchorCtr="0">
            <a:noAutofit/>
          </a:bodyPr>
          <a:p>
            <a:r>
              <a:rPr lang="en-US" altLang="zh-CN" sz="1600" dirty="0">
                <a:solidFill>
                  <a:srgbClr val="3B3838"/>
                </a:solidFill>
                <a:latin typeface="Arial" panose="020B0704020202020204" pitchFamily="34" charset="0"/>
                <a:ea typeface="Arial" panose="020B0704020202020204" pitchFamily="34" charset="0"/>
                <a:sym typeface="Arial" panose="020B0704020202020204" pitchFamily="34" charset="0"/>
              </a:rPr>
              <a:t>Module name: Developing and Managing Individuals and Teams</a:t>
            </a:r>
            <a:endParaRPr lang="en-US" altLang="zh-CN" sz="1600" dirty="0">
              <a:solidFill>
                <a:srgbClr val="3B3838"/>
              </a:solidFill>
              <a:latin typeface="Arial" panose="020B0704020202020204" pitchFamily="34" charset="0"/>
              <a:ea typeface="Arial" panose="020B0704020202020204" pitchFamily="34" charset="0"/>
              <a:sym typeface="Arial" panose="020B0704020202020204" pitchFamily="34" charset="0"/>
            </a:endParaRPr>
          </a:p>
          <a:p>
            <a:r>
              <a:rPr lang="en-US" altLang="zh-CN" sz="1600" dirty="0">
                <a:solidFill>
                  <a:srgbClr val="3B3838"/>
                </a:solidFill>
                <a:latin typeface="Arial" panose="020B0704020202020204" pitchFamily="34" charset="0"/>
                <a:ea typeface="Arial" panose="020B0704020202020204" pitchFamily="34" charset="0"/>
                <a:sym typeface="Arial" panose="020B0704020202020204" pitchFamily="34" charset="0"/>
              </a:rPr>
              <a:t>Module Cod: </a:t>
            </a:r>
            <a:r>
              <a:rPr lang="en-US" altLang="en-US" sz="1600" dirty="0">
                <a:solidFill>
                  <a:srgbClr val="3B3838"/>
                </a:solidFill>
                <a:latin typeface="Arial" panose="020B0704020202020204" pitchFamily="34" charset="0"/>
                <a:ea typeface="Arial" panose="020B0704020202020204" pitchFamily="34" charset="0"/>
                <a:sym typeface="Arial" panose="020B0704020202020204" pitchFamily="34" charset="0"/>
              </a:rPr>
              <a:t>LCLM5002</a:t>
            </a:r>
            <a:endParaRPr lang="en-US" altLang="en-US" sz="1600" dirty="0">
              <a:solidFill>
                <a:srgbClr val="3B3838"/>
              </a:solidFill>
              <a:latin typeface="Arial" panose="020B0704020202020204" pitchFamily="34" charset="0"/>
              <a:ea typeface="Arial" panose="020B0704020202020204" pitchFamily="34" charset="0"/>
              <a:sym typeface="Arial" panose="020B0704020202020204" pitchFamily="34" charset="0"/>
            </a:endParaRPr>
          </a:p>
          <a:p>
            <a:r>
              <a:rPr lang="en-US" altLang="zh-CN" sz="1600" dirty="0">
                <a:solidFill>
                  <a:srgbClr val="3B3838"/>
                </a:solidFill>
                <a:latin typeface="Arial" panose="020B0704020202020204" pitchFamily="34" charset="0"/>
                <a:ea typeface="Arial" panose="020B0704020202020204" pitchFamily="34" charset="0"/>
                <a:sym typeface="Arial" panose="020B0704020202020204" pitchFamily="34" charset="0"/>
              </a:rPr>
              <a:t>Name/Surname: Nicoleta-Iulia Gutul</a:t>
            </a:r>
            <a:endParaRPr lang="en-US" altLang="zh-CN" sz="1600" dirty="0">
              <a:solidFill>
                <a:srgbClr val="3B3838"/>
              </a:solidFill>
              <a:latin typeface="Arial" panose="020B0704020202020204" pitchFamily="34" charset="0"/>
              <a:ea typeface="Arial" panose="020B0704020202020204" pitchFamily="34" charset="0"/>
              <a:sym typeface="Arial" panose="020B0704020202020204" pitchFamily="34" charset="0"/>
            </a:endParaRPr>
          </a:p>
          <a:p>
            <a:r>
              <a:rPr lang="en-US" altLang="zh-CN" sz="1600" dirty="0">
                <a:solidFill>
                  <a:srgbClr val="3B3838"/>
                </a:solidFill>
                <a:latin typeface="Arial" panose="020B0704020202020204" pitchFamily="34" charset="0"/>
                <a:ea typeface="Arial" panose="020B0704020202020204" pitchFamily="34" charset="0"/>
                <a:sym typeface="Arial" panose="020B0704020202020204" pitchFamily="34" charset="0"/>
              </a:rPr>
              <a:t>Student number: 2426899</a:t>
            </a:r>
            <a:endParaRPr lang="en-US" altLang="zh-CN" sz="1600" dirty="0">
              <a:solidFill>
                <a:srgbClr val="3B3838"/>
              </a:solidFill>
              <a:latin typeface="Arial" panose="020B0704020202020204" pitchFamily="34" charset="0"/>
              <a:ea typeface="Arial" panose="020B0704020202020204" pitchFamily="34" charset="0"/>
              <a:sym typeface="Arial" panose="020B0704020202020204" pitchFamily="34" charset="0"/>
            </a:endParaRPr>
          </a:p>
          <a:p>
            <a:r>
              <a:rPr lang="en-US" altLang="zh-CN" sz="1600" dirty="0">
                <a:solidFill>
                  <a:srgbClr val="3B3838"/>
                </a:solidFill>
                <a:latin typeface="Arial" panose="020B0704020202020204" pitchFamily="34" charset="0"/>
                <a:ea typeface="Arial" panose="020B0704020202020204" pitchFamily="34" charset="0"/>
                <a:sym typeface="Arial" panose="020B0704020202020204" pitchFamily="34" charset="0"/>
              </a:rPr>
              <a:t>Lecturer name: </a:t>
            </a:r>
            <a:r>
              <a:rPr lang="en-US" altLang="en-US" sz="1600" dirty="0">
                <a:solidFill>
                  <a:srgbClr val="3B3838"/>
                </a:solidFill>
                <a:latin typeface="Arial" panose="020B0704020202020204" pitchFamily="34" charset="0"/>
                <a:ea typeface="Arial" panose="020B0704020202020204" pitchFamily="34" charset="0"/>
                <a:sym typeface="Arial" panose="020B0704020202020204" pitchFamily="34" charset="0"/>
              </a:rPr>
              <a:t>Amer Kareem</a:t>
            </a:r>
            <a:endParaRPr lang="en-US" altLang="en-US" sz="1600" dirty="0">
              <a:solidFill>
                <a:srgbClr val="3B3838"/>
              </a:solidFill>
              <a:latin typeface="Arial" panose="020B0704020202020204" pitchFamily="34" charset="0"/>
              <a:ea typeface="Arial" panose="020B0704020202020204" pitchFamily="34" charset="0"/>
              <a:sym typeface="Arial" panose="020B0704020202020204" pitchFamily="34" charset="0"/>
            </a:endParaRPr>
          </a:p>
          <a:p>
            <a:endParaRPr lang="en-US" altLang="zh-CN" sz="1600" dirty="0">
              <a:solidFill>
                <a:srgbClr val="3B3838"/>
              </a:solidFill>
              <a:latin typeface="Arial" panose="020B0704020202020204" pitchFamily="34" charset="0"/>
              <a:ea typeface="Arial" panose="020B0704020202020204" pitchFamily="34" charset="0"/>
              <a:sym typeface="Arial" panose="020B07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Text Box 2"/>
          <p:cNvSpPr txBox="1"/>
          <p:nvPr/>
        </p:nvSpPr>
        <p:spPr>
          <a:xfrm>
            <a:off x="409575" y="571500"/>
            <a:ext cx="3750945" cy="678815"/>
          </a:xfrm>
          <a:prstGeom prst="rect">
            <a:avLst/>
          </a:prstGeom>
          <a:noFill/>
        </p:spPr>
        <p:txBody>
          <a:bodyPr wrap="square" rtlCol="0" anchor="t">
            <a:noAutofit/>
          </a:bodyPr>
          <a:p>
            <a:r>
              <a:rPr lang="en-US" sz="2800">
                <a:latin typeface="+mj-lt"/>
                <a:cs typeface="+mj-lt"/>
              </a:rPr>
              <a:t>Table of content</a:t>
            </a:r>
            <a:r>
              <a:rPr lang="en-US"/>
              <a:t> </a:t>
            </a:r>
            <a:endParaRPr lang="en-US"/>
          </a:p>
        </p:txBody>
      </p:sp>
      <p:sp>
        <p:nvSpPr>
          <p:cNvPr id="4" name="Text Box 3"/>
          <p:cNvSpPr txBox="1"/>
          <p:nvPr/>
        </p:nvSpPr>
        <p:spPr>
          <a:xfrm>
            <a:off x="409575" y="1520825"/>
            <a:ext cx="6096000" cy="3138170"/>
          </a:xfrm>
          <a:prstGeom prst="rect">
            <a:avLst/>
          </a:prstGeom>
          <a:noFill/>
        </p:spPr>
        <p:txBody>
          <a:bodyPr wrap="square" rtlCol="0" anchor="t">
            <a:spAutoFit/>
          </a:bodyPr>
          <a:p>
            <a:r>
              <a:rPr lang="en-US">
                <a:latin typeface="+mj-lt"/>
                <a:cs typeface="+mj-lt"/>
              </a:rPr>
              <a:t>Short company description ...............................................2</a:t>
            </a:r>
            <a:endParaRPr lang="en-US">
              <a:latin typeface="+mj-lt"/>
              <a:cs typeface="+mj-lt"/>
            </a:endParaRPr>
          </a:p>
          <a:p>
            <a:r>
              <a:rPr lang="en-US">
                <a:latin typeface="+mj-lt"/>
                <a:cs typeface="+mj-lt"/>
              </a:rPr>
              <a:t>Recruitment process..........................................................3</a:t>
            </a:r>
            <a:endParaRPr lang="en-US">
              <a:latin typeface="+mj-lt"/>
              <a:cs typeface="+mj-lt"/>
            </a:endParaRPr>
          </a:p>
          <a:p>
            <a:r>
              <a:rPr lang="en-US">
                <a:latin typeface="+mj-lt"/>
                <a:cs typeface="+mj-lt"/>
              </a:rPr>
              <a:t>Job analyses......................................................................4</a:t>
            </a:r>
            <a:endParaRPr lang="en-US">
              <a:latin typeface="+mj-lt"/>
              <a:cs typeface="+mj-lt"/>
            </a:endParaRPr>
          </a:p>
          <a:p>
            <a:r>
              <a:rPr lang="en-US">
                <a:latin typeface="+mj-lt"/>
                <a:cs typeface="+mj-lt"/>
              </a:rPr>
              <a:t>Job description .................................................................5</a:t>
            </a:r>
            <a:endParaRPr lang="en-US">
              <a:latin typeface="+mj-lt"/>
              <a:cs typeface="+mj-lt"/>
            </a:endParaRPr>
          </a:p>
          <a:p>
            <a:r>
              <a:rPr lang="en-US">
                <a:latin typeface="+mj-lt"/>
                <a:cs typeface="+mj-lt"/>
              </a:rPr>
              <a:t>Personal specification ......................................................6</a:t>
            </a:r>
            <a:endParaRPr lang="en-US">
              <a:latin typeface="+mj-lt"/>
              <a:cs typeface="+mj-lt"/>
            </a:endParaRPr>
          </a:p>
          <a:p>
            <a:r>
              <a:rPr lang="en-US">
                <a:latin typeface="+mj-lt"/>
                <a:cs typeface="+mj-lt"/>
              </a:rPr>
              <a:t>How should be the best candidat .....................................7</a:t>
            </a:r>
            <a:endParaRPr lang="en-US">
              <a:latin typeface="+mj-lt"/>
              <a:cs typeface="+mj-lt"/>
            </a:endParaRPr>
          </a:p>
          <a:p>
            <a:r>
              <a:rPr lang="en-US">
                <a:latin typeface="+mj-lt"/>
                <a:cs typeface="+mj-lt"/>
              </a:rPr>
              <a:t>Impruvments and development needs .............................8</a:t>
            </a:r>
            <a:endParaRPr lang="en-US">
              <a:latin typeface="+mj-lt"/>
              <a:cs typeface="+mj-lt"/>
            </a:endParaRPr>
          </a:p>
          <a:p>
            <a:r>
              <a:rPr lang="en-US">
                <a:latin typeface="+mj-lt"/>
                <a:cs typeface="+mj-lt"/>
              </a:rPr>
              <a:t>Development theories ......................................................9</a:t>
            </a:r>
            <a:endParaRPr lang="en-US">
              <a:latin typeface="+mj-lt"/>
              <a:cs typeface="+mj-lt"/>
            </a:endParaRPr>
          </a:p>
          <a:p>
            <a:r>
              <a:rPr lang="en-US">
                <a:latin typeface="+mj-lt"/>
                <a:cs typeface="+mj-lt"/>
              </a:rPr>
              <a:t>Conclusion ......................................................................10</a:t>
            </a:r>
            <a:endParaRPr lang="en-US">
              <a:latin typeface="+mj-lt"/>
              <a:cs typeface="+mj-lt"/>
            </a:endParaRPr>
          </a:p>
          <a:p>
            <a:r>
              <a:rPr lang="en-US">
                <a:latin typeface="+mj-lt"/>
                <a:cs typeface="+mj-lt"/>
              </a:rPr>
              <a:t>Reference .......................................................................11</a:t>
            </a:r>
            <a:endParaRPr lang="en-US">
              <a:latin typeface="+mj-lt"/>
              <a:cs typeface="+mj-lt"/>
            </a:endParaRPr>
          </a:p>
          <a:p>
            <a:endParaRPr lang="en-US">
              <a:latin typeface="+mj-lt"/>
              <a:cs typeface="+mj-lt"/>
            </a:endParaRPr>
          </a:p>
        </p:txBody>
      </p:sp>
      <p:pic>
        <p:nvPicPr>
          <p:cNvPr id="6" name="Picture 5"/>
          <p:cNvPicPr/>
          <p:nvPr/>
        </p:nvPicPr>
        <p:blipFill>
          <a:blip r:embed="rId1"/>
          <a:stretch>
            <a:fillRect/>
          </a:stretch>
        </p:blipFill>
        <p:spPr>
          <a:xfrm>
            <a:off x="7221855" y="1608455"/>
            <a:ext cx="3651885" cy="4010025"/>
          </a:xfrm>
          <a:prstGeom prst="rect">
            <a:avLst/>
          </a:prstGeom>
        </p:spPr>
      </p:pic>
      <p:pic>
        <p:nvPicPr>
          <p:cNvPr id="7" name="Picture 6"/>
          <p:cNvPicPr/>
          <p:nvPr/>
        </p:nvPicPr>
        <p:blipFill>
          <a:blip r:embed="rId2"/>
          <a:stretch>
            <a:fillRect/>
          </a:stretch>
        </p:blipFill>
        <p:spPr>
          <a:xfrm>
            <a:off x="7221855" y="6429375"/>
            <a:ext cx="1069975" cy="117538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 Box 1"/>
          <p:cNvSpPr txBox="1"/>
          <p:nvPr/>
        </p:nvSpPr>
        <p:spPr>
          <a:xfrm>
            <a:off x="392430" y="589280"/>
            <a:ext cx="9613900" cy="460375"/>
          </a:xfrm>
          <a:prstGeom prst="rect">
            <a:avLst/>
          </a:prstGeom>
          <a:noFill/>
        </p:spPr>
        <p:txBody>
          <a:bodyPr wrap="square" rtlCol="0" anchor="t">
            <a:spAutoFit/>
          </a:bodyPr>
          <a:p>
            <a:r>
              <a:rPr lang="en-US" sz="2400">
                <a:latin typeface="+mj-lt"/>
                <a:cs typeface="+mj-lt"/>
              </a:rPr>
              <a:t>Barclays plc- short company’s description</a:t>
            </a:r>
            <a:endParaRPr lang="en-US" sz="2400">
              <a:latin typeface="+mj-lt"/>
              <a:cs typeface="+mj-lt"/>
            </a:endParaRPr>
          </a:p>
        </p:txBody>
      </p:sp>
      <p:sp>
        <p:nvSpPr>
          <p:cNvPr id="3" name="Text Box 2"/>
          <p:cNvSpPr txBox="1"/>
          <p:nvPr/>
        </p:nvSpPr>
        <p:spPr>
          <a:xfrm>
            <a:off x="506095" y="2414270"/>
            <a:ext cx="4876165" cy="2256155"/>
          </a:xfrm>
          <a:prstGeom prst="rect">
            <a:avLst/>
          </a:prstGeom>
          <a:noFill/>
        </p:spPr>
        <p:txBody>
          <a:bodyPr wrap="square" rtlCol="0" anchor="t">
            <a:noAutofit/>
          </a:bodyPr>
          <a:p>
            <a:pPr algn="just"/>
            <a:r>
              <a:rPr lang="en-US" altLang="en-US">
                <a:latin typeface="+mj-lt"/>
                <a:cs typeface="+mj-lt"/>
                <a:sym typeface="+mn-ea"/>
              </a:rPr>
              <a:t>Barclays plc is a major UK-based multinational bank and financial services company headquartered in London. Founded in 1690, it provides a wide range of services including retail banking, credit cards, investment banking, and wealth management, serving millions of customers worldwide.</a:t>
            </a:r>
            <a:endParaRPr lang="en-US" altLang="en-US">
              <a:latin typeface="+mj-lt"/>
              <a:cs typeface="+mj-lt"/>
              <a:sym typeface="+mn-ea"/>
            </a:endParaRPr>
          </a:p>
          <a:p>
            <a:pPr algn="just"/>
            <a:endParaRPr lang="en-US" altLang="en-US">
              <a:latin typeface="+mj-lt"/>
              <a:cs typeface="+mj-lt"/>
              <a:sym typeface="+mn-ea"/>
            </a:endParaRPr>
          </a:p>
        </p:txBody>
      </p:sp>
      <p:pic>
        <p:nvPicPr>
          <p:cNvPr id="6" name="Picture 5"/>
          <p:cNvPicPr/>
          <p:nvPr/>
        </p:nvPicPr>
        <p:blipFill>
          <a:blip r:embed="rId1"/>
          <a:stretch>
            <a:fillRect/>
          </a:stretch>
        </p:blipFill>
        <p:spPr>
          <a:xfrm>
            <a:off x="7171055" y="1630045"/>
            <a:ext cx="3601085" cy="3447415"/>
          </a:xfrm>
          <a:prstGeom prst="rect">
            <a:avLst/>
          </a:prstGeom>
        </p:spPr>
      </p:pic>
      <p:pic>
        <p:nvPicPr>
          <p:cNvPr id="7" name="Picture 6"/>
          <p:cNvPicPr/>
          <p:nvPr/>
        </p:nvPicPr>
        <p:blipFill>
          <a:blip r:embed="rId2"/>
          <a:stretch>
            <a:fillRect/>
          </a:stretch>
        </p:blipFill>
        <p:spPr>
          <a:xfrm>
            <a:off x="7171055" y="6924675"/>
            <a:ext cx="1055370" cy="101028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 Box 1"/>
          <p:cNvSpPr txBox="1"/>
          <p:nvPr/>
        </p:nvSpPr>
        <p:spPr>
          <a:xfrm>
            <a:off x="287020" y="519430"/>
            <a:ext cx="6096000" cy="460375"/>
          </a:xfrm>
          <a:prstGeom prst="rect">
            <a:avLst/>
          </a:prstGeom>
          <a:noFill/>
        </p:spPr>
        <p:txBody>
          <a:bodyPr wrap="square" rtlCol="0" anchor="t">
            <a:spAutoFit/>
          </a:bodyPr>
          <a:p>
            <a:r>
              <a:rPr lang="en-US" sz="2400">
                <a:latin typeface="+mj-lt"/>
                <a:cs typeface="+mj-lt"/>
              </a:rPr>
              <a:t>Recruitment process </a:t>
            </a:r>
            <a:endParaRPr lang="en-US" sz="2400">
              <a:latin typeface="+mj-lt"/>
              <a:cs typeface="+mj-lt"/>
            </a:endParaRPr>
          </a:p>
        </p:txBody>
      </p:sp>
      <p:sp>
        <p:nvSpPr>
          <p:cNvPr id="3" name="Text Box 2"/>
          <p:cNvSpPr txBox="1"/>
          <p:nvPr/>
        </p:nvSpPr>
        <p:spPr>
          <a:xfrm>
            <a:off x="5879465" y="2163445"/>
            <a:ext cx="5876925" cy="2581910"/>
          </a:xfrm>
          <a:prstGeom prst="rect">
            <a:avLst/>
          </a:prstGeom>
          <a:noFill/>
        </p:spPr>
        <p:txBody>
          <a:bodyPr wrap="square" rtlCol="0" anchor="t">
            <a:noAutofit/>
          </a:bodyPr>
          <a:p>
            <a:pPr algn="just"/>
            <a:r>
              <a:rPr lang="en-US" altLang="en-US">
                <a:latin typeface="+mj-lt"/>
                <a:cs typeface="+mj-lt"/>
                <a:sym typeface="+mn-ea"/>
              </a:rPr>
              <a:t>The recruitment process at Barclays plc is typically multi-stage and competitive. It usually involves an online application, followed by aptitude tests, one or more interviews (phone/video), and sometimes an assessment centre with group tasks or case studies. Successful candidates then go through a final interview and background checks before receiving an offer.</a:t>
            </a:r>
            <a:endParaRPr lang="en-US" altLang="en-US">
              <a:latin typeface="+mj-lt"/>
              <a:cs typeface="+mj-lt"/>
              <a:sym typeface="+mn-ea"/>
            </a:endParaRPr>
          </a:p>
          <a:p>
            <a:pPr algn="just"/>
            <a:endParaRPr lang="en-US" altLang="en-US">
              <a:latin typeface="+mj-lt"/>
              <a:cs typeface="+mj-lt"/>
              <a:sym typeface="+mn-ea"/>
            </a:endParaRPr>
          </a:p>
        </p:txBody>
      </p:sp>
      <p:pic>
        <p:nvPicPr>
          <p:cNvPr id="4" name="Picture 3"/>
          <p:cNvPicPr/>
          <p:nvPr/>
        </p:nvPicPr>
        <p:blipFill>
          <a:blip r:embed="rId1"/>
          <a:stretch>
            <a:fillRect/>
          </a:stretch>
        </p:blipFill>
        <p:spPr>
          <a:xfrm>
            <a:off x="464185" y="1186180"/>
            <a:ext cx="4876800" cy="5200015"/>
          </a:xfrm>
          <a:prstGeom prst="rect">
            <a:avLst/>
          </a:prstGeom>
        </p:spPr>
      </p:pic>
      <p:pic>
        <p:nvPicPr>
          <p:cNvPr id="5" name="Picture 4"/>
          <p:cNvPicPr/>
          <p:nvPr/>
        </p:nvPicPr>
        <p:blipFill>
          <a:blip r:embed="rId2"/>
          <a:stretch>
            <a:fillRect/>
          </a:stretch>
        </p:blipFill>
        <p:spPr>
          <a:xfrm>
            <a:off x="464185" y="7720330"/>
            <a:ext cx="1428750" cy="152336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 Box 1"/>
          <p:cNvSpPr txBox="1"/>
          <p:nvPr/>
        </p:nvSpPr>
        <p:spPr>
          <a:xfrm>
            <a:off x="304800" y="554990"/>
            <a:ext cx="6096000" cy="460375"/>
          </a:xfrm>
          <a:prstGeom prst="rect">
            <a:avLst/>
          </a:prstGeom>
          <a:noFill/>
        </p:spPr>
        <p:txBody>
          <a:bodyPr wrap="square" rtlCol="0" anchor="t">
            <a:spAutoFit/>
          </a:bodyPr>
          <a:p>
            <a:r>
              <a:rPr lang="en-US" sz="2400">
                <a:latin typeface="+mj-lt"/>
                <a:cs typeface="+mj-lt"/>
              </a:rPr>
              <a:t>Job analysis</a:t>
            </a:r>
            <a:endParaRPr lang="en-US" sz="2400">
              <a:latin typeface="+mj-lt"/>
              <a:cs typeface="+mj-lt"/>
            </a:endParaRPr>
          </a:p>
        </p:txBody>
      </p:sp>
      <p:sp>
        <p:nvSpPr>
          <p:cNvPr id="3" name="Text Box 2"/>
          <p:cNvSpPr txBox="1"/>
          <p:nvPr/>
        </p:nvSpPr>
        <p:spPr>
          <a:xfrm>
            <a:off x="511175" y="1313815"/>
            <a:ext cx="11271250" cy="1706880"/>
          </a:xfrm>
          <a:prstGeom prst="rect">
            <a:avLst/>
          </a:prstGeom>
        </p:spPr>
        <p:txBody>
          <a:bodyPr wrap="square">
            <a:spAutoFit/>
          </a:bodyPr>
          <a:p>
            <a:pPr marL="0" indent="0">
              <a:lnSpc>
                <a:spcPct val="150000"/>
              </a:lnSpc>
              <a:spcBef>
                <a:spcPct val="0"/>
              </a:spcBef>
              <a:spcAft>
                <a:spcPct val="0"/>
              </a:spcAft>
            </a:pPr>
            <a:r>
              <a:rPr lang="en-US" altLang="en-US" sz="1400">
                <a:ln/>
                <a:solidFill>
                  <a:schemeClr val="tx1"/>
                </a:solidFill>
                <a:effectLst>
                  <a:outerShdw blurRad="38100" dist="19050" dir="2700000" algn="tl" rotWithShape="0">
                    <a:schemeClr val="dk1">
                      <a:alpha val="40000"/>
                      <a:alpha val="40000"/>
                    </a:schemeClr>
                  </a:outerShdw>
                </a:effectLst>
                <a:latin typeface="Arial Regular" panose="020B0704020202020204" charset="0"/>
                <a:cs typeface="Arial Regular" panose="020B0704020202020204" charset="0"/>
              </a:rPr>
              <a:t>Barclays hires for roles in Retail &amp; Personal Banking, Corporate &amp; Investment Banking, Technology &amp; Digital, Risk &amp; Compliance, Finance &amp; Accounting, Operations, and Graduate/Internship programs. Common positions include analysts, relationship managers, software engineers, risk officers, and financial planners.Barclays hires for roles in Retail &amp; Personal Banking, Corporate &amp; Investment Banking, Technology &amp; Digital, Risk &amp; Compliance, Finance &amp; Accounting, Operations, and Graduate/Internship programs. Common positions include analysts, relationship managers, software engineers, risk officers, and financial planners.</a:t>
            </a:r>
            <a:endParaRPr lang="en-US" altLang="en-US" sz="1400">
              <a:ln/>
              <a:solidFill>
                <a:schemeClr val="tx1"/>
              </a:solidFill>
              <a:effectLst>
                <a:outerShdw blurRad="38100" dist="19050" dir="2700000" algn="tl" rotWithShape="0">
                  <a:schemeClr val="dk1">
                    <a:alpha val="40000"/>
                    <a:alpha val="40000"/>
                  </a:schemeClr>
                </a:outerShdw>
              </a:effectLst>
              <a:latin typeface="Arial Regular" panose="020B0704020202020204" charset="0"/>
              <a:cs typeface="Arial Regular" panose="020B0704020202020204" charset="0"/>
            </a:endParaRPr>
          </a:p>
        </p:txBody>
      </p:sp>
      <p:sp>
        <p:nvSpPr>
          <p:cNvPr id="4" name="Text Box 3"/>
          <p:cNvSpPr txBox="1"/>
          <p:nvPr/>
        </p:nvSpPr>
        <p:spPr>
          <a:xfrm>
            <a:off x="649605" y="5088255"/>
            <a:ext cx="10968990" cy="1060450"/>
          </a:xfrm>
          <a:prstGeom prst="rect">
            <a:avLst/>
          </a:prstGeom>
        </p:spPr>
        <p:txBody>
          <a:bodyPr wrap="square">
            <a:spAutoFit/>
          </a:bodyPr>
          <a:p>
            <a:pPr marL="0" indent="0">
              <a:lnSpc>
                <a:spcPct val="150000"/>
              </a:lnSpc>
              <a:spcBef>
                <a:spcPct val="0"/>
              </a:spcBef>
              <a:spcAft>
                <a:spcPct val="0"/>
              </a:spcAft>
            </a:pPr>
            <a:r>
              <a:rPr lang="en-US" altLang="en-US" sz="1400">
                <a:ln/>
                <a:solidFill>
                  <a:schemeClr val="tx1"/>
                </a:solidFill>
                <a:effectLst>
                  <a:outerShdw blurRad="38100" dist="19050" dir="2700000" algn="tl" rotWithShape="0">
                    <a:schemeClr val="dk1">
                      <a:alpha val="40000"/>
                      <a:alpha val="40000"/>
                    </a:schemeClr>
                  </a:outerShdw>
                </a:effectLst>
                <a:latin typeface="Arial Regular" panose="020B0704020202020204" charset="0"/>
                <a:cs typeface="Arial Regular" panose="020B0704020202020204" charset="0"/>
              </a:rPr>
              <a:t>A Client Service Executive manages client relationships, addresses inquiries, resolves issues, and ensures a high level of customer satisfaction. They act as the main point of contact between the client and the company. supporting both account management and service delivery.</a:t>
            </a:r>
            <a:endParaRPr lang="en-US" altLang="en-US" sz="1400">
              <a:ln/>
              <a:solidFill>
                <a:schemeClr val="tx1"/>
              </a:solidFill>
              <a:effectLst>
                <a:outerShdw blurRad="38100" dist="19050" dir="2700000" algn="tl" rotWithShape="0">
                  <a:schemeClr val="dk1">
                    <a:alpha val="40000"/>
                    <a:alpha val="40000"/>
                  </a:schemeClr>
                </a:outerShdw>
              </a:effectLst>
              <a:latin typeface="Arial Regular" panose="020B0704020202020204" charset="0"/>
              <a:cs typeface="Arial Regular" panose="020B0704020202020204" charset="0"/>
            </a:endParaRPr>
          </a:p>
        </p:txBody>
      </p:sp>
      <p:pic>
        <p:nvPicPr>
          <p:cNvPr id="5" name="Picture 4"/>
          <p:cNvPicPr/>
          <p:nvPr/>
        </p:nvPicPr>
        <p:blipFill>
          <a:blip r:embed="rId1"/>
          <a:stretch>
            <a:fillRect/>
          </a:stretch>
        </p:blipFill>
        <p:spPr>
          <a:xfrm>
            <a:off x="-328930" y="1426427"/>
            <a:ext cx="12192000" cy="4722696"/>
          </a:xfrm>
          <a:prstGeom prst="rect">
            <a:avLst/>
          </a:prstGeom>
        </p:spPr>
      </p:pic>
      <p:pic>
        <p:nvPicPr>
          <p:cNvPr id="6" name="Picture 5"/>
          <p:cNvPicPr/>
          <p:nvPr/>
        </p:nvPicPr>
        <p:blipFill>
          <a:blip r:embed="rId2"/>
          <a:stretch>
            <a:fillRect/>
          </a:stretch>
        </p:blipFill>
        <p:spPr>
          <a:xfrm>
            <a:off x="4047808" y="3502025"/>
            <a:ext cx="3438525" cy="13335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 Box 1"/>
          <p:cNvSpPr txBox="1"/>
          <p:nvPr/>
        </p:nvSpPr>
        <p:spPr>
          <a:xfrm>
            <a:off x="287655" y="431800"/>
            <a:ext cx="6096000" cy="460375"/>
          </a:xfrm>
          <a:prstGeom prst="rect">
            <a:avLst/>
          </a:prstGeom>
          <a:noFill/>
        </p:spPr>
        <p:txBody>
          <a:bodyPr wrap="square" rtlCol="0" anchor="t">
            <a:spAutoFit/>
          </a:bodyPr>
          <a:p>
            <a:r>
              <a:rPr lang="en-US" sz="2400">
                <a:latin typeface="+mj-lt"/>
                <a:cs typeface="+mj-lt"/>
              </a:rPr>
              <a:t>Job description</a:t>
            </a:r>
            <a:endParaRPr lang="en-US" sz="2400">
              <a:latin typeface="+mj-lt"/>
              <a:cs typeface="+mj-lt"/>
            </a:endParaRPr>
          </a:p>
        </p:txBody>
      </p:sp>
      <p:sp>
        <p:nvSpPr>
          <p:cNvPr id="3" name="Text Box 2"/>
          <p:cNvSpPr txBox="1"/>
          <p:nvPr/>
        </p:nvSpPr>
        <p:spPr>
          <a:xfrm>
            <a:off x="485775" y="1290955"/>
            <a:ext cx="4954905" cy="4955540"/>
          </a:xfrm>
          <a:prstGeom prst="rect">
            <a:avLst/>
          </a:prstGeom>
        </p:spPr>
        <p:txBody>
          <a:bodyPr>
            <a:noAutofit/>
          </a:bodyPr>
          <a:p>
            <a:pPr marL="0" indent="0" algn="just">
              <a:lnSpc>
                <a:spcPct val="150000"/>
              </a:lnSpc>
              <a:spcBef>
                <a:spcPct val="0"/>
              </a:spcBef>
              <a:spcAft>
                <a:spcPct val="0"/>
              </a:spcAft>
            </a:pPr>
            <a:r>
              <a:rPr lang="en-US" altLang="en-US" sz="1400">
                <a:ln/>
                <a:solidFill>
                  <a:schemeClr val="tx1"/>
                </a:solidFill>
                <a:effectLst>
                  <a:outerShdw blurRad="38100" dist="19050" dir="2700000" algn="tl" rotWithShape="0">
                    <a:schemeClr val="dk1">
                      <a:alpha val="40000"/>
                      <a:alpha val="40000"/>
                    </a:schemeClr>
                  </a:outerShdw>
                </a:effectLst>
              </a:rPr>
              <a:t>Join us at Barclays and take on the exciting role of a Client Service Executive, where you will play a key part in delivering oxcoptional customer experiences. In this role, you will provide first-class support to our clients, assisting them with their day-to-day banking needs and guiding them through a variety of services and products. You will Interact with clients across multiple communication channels, including in-branch, phone, and digital platforms, ensuring their questions are answered, Issues are resolved promptly, and their overall banking experience is seamless. By understanding each client's Individual needs and building strong relationships, you will contribute to maintaining Barclays reputation for outstanding service while helping clients achieve their financial goals.</a:t>
            </a:r>
            <a:endParaRPr lang="en-US" altLang="en-US" sz="1400">
              <a:ln/>
              <a:solidFill>
                <a:schemeClr val="tx1"/>
              </a:solidFill>
              <a:effectLst>
                <a:outerShdw blurRad="38100" dist="19050" dir="2700000" algn="tl" rotWithShape="0">
                  <a:schemeClr val="dk1">
                    <a:alpha val="40000"/>
                    <a:alpha val="40000"/>
                  </a:schemeClr>
                </a:outerShdw>
              </a:effectLst>
            </a:endParaRPr>
          </a:p>
        </p:txBody>
      </p:sp>
      <p:pic>
        <p:nvPicPr>
          <p:cNvPr id="4" name="Picture 3"/>
          <p:cNvPicPr/>
          <p:nvPr/>
        </p:nvPicPr>
        <p:blipFill>
          <a:blip r:embed="rId1"/>
          <a:stretch>
            <a:fillRect/>
          </a:stretch>
        </p:blipFill>
        <p:spPr>
          <a:xfrm>
            <a:off x="6277610" y="1426210"/>
            <a:ext cx="4512310" cy="420560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 Box 1"/>
          <p:cNvSpPr txBox="1"/>
          <p:nvPr/>
        </p:nvSpPr>
        <p:spPr>
          <a:xfrm>
            <a:off x="287655" y="378460"/>
            <a:ext cx="6096000" cy="460375"/>
          </a:xfrm>
          <a:prstGeom prst="rect">
            <a:avLst/>
          </a:prstGeom>
          <a:noFill/>
        </p:spPr>
        <p:txBody>
          <a:bodyPr wrap="square" rtlCol="0" anchor="t">
            <a:spAutoFit/>
          </a:bodyPr>
          <a:p>
            <a:r>
              <a:rPr lang="en-US" sz="2400">
                <a:latin typeface="+mj-lt"/>
                <a:cs typeface="+mj-lt"/>
              </a:rPr>
              <a:t>Person specifiucation</a:t>
            </a:r>
            <a:endParaRPr lang="en-US" sz="2400">
              <a:latin typeface="+mj-lt"/>
              <a:cs typeface="+mj-lt"/>
            </a:endParaRPr>
          </a:p>
        </p:txBody>
      </p:sp>
      <p:sp>
        <p:nvSpPr>
          <p:cNvPr id="3" name="Text Box 2"/>
          <p:cNvSpPr txBox="1"/>
          <p:nvPr/>
        </p:nvSpPr>
        <p:spPr>
          <a:xfrm>
            <a:off x="674370" y="1767523"/>
            <a:ext cx="5080000" cy="3322955"/>
          </a:xfrm>
          <a:prstGeom prst="rect">
            <a:avLst/>
          </a:prstGeom>
        </p:spPr>
        <p:txBody>
          <a:bodyPr>
            <a:spAutoFit/>
          </a:bodyPr>
          <a:p>
            <a:pPr marL="285750" indent="-285750">
              <a:lnSpc>
                <a:spcPct val="150000"/>
              </a:lnSpc>
              <a:spcBef>
                <a:spcPct val="0"/>
              </a:spcBef>
              <a:spcAft>
                <a:spcPct val="0"/>
              </a:spcAft>
              <a:buFont typeface="Arial" panose="020B0704020202020204" pitchFamily="34" charset="0"/>
              <a:buChar char="•"/>
            </a:pPr>
            <a:r>
              <a:rPr lang="en-US" altLang="en-US" sz="1400">
                <a:ln/>
                <a:solidFill>
                  <a:schemeClr val="tx1"/>
                </a:solidFill>
                <a:effectLst>
                  <a:outerShdw blurRad="38100" dist="19050" dir="2700000" algn="tl" rotWithShape="0">
                    <a:schemeClr val="dk1">
                      <a:alpha val="40000"/>
                      <a:alpha val="40000"/>
                    </a:schemeClr>
                  </a:outerShdw>
                </a:effectLst>
                <a:latin typeface="Arial Regular" panose="020B0704020202020204" charset="0"/>
                <a:cs typeface="Arial Regular" panose="020B0704020202020204" charset="0"/>
              </a:rPr>
              <a:t>Qualifications: High school diploma (degree in finance/business is a plus)</a:t>
            </a:r>
            <a:endParaRPr lang="en-US" altLang="en-US" sz="1400">
              <a:ln/>
              <a:solidFill>
                <a:schemeClr val="tx1"/>
              </a:solidFill>
              <a:effectLst>
                <a:outerShdw blurRad="38100" dist="19050" dir="2700000" algn="tl" rotWithShape="0">
                  <a:schemeClr val="dk1">
                    <a:alpha val="40000"/>
                    <a:alpha val="40000"/>
                  </a:schemeClr>
                </a:outerShdw>
              </a:effectLst>
              <a:latin typeface="Arial Regular" panose="020B0704020202020204" charset="0"/>
              <a:cs typeface="Arial Regular" panose="020B0704020202020204" charset="0"/>
            </a:endParaRPr>
          </a:p>
          <a:p>
            <a:pPr marL="285750" indent="-285750">
              <a:lnSpc>
                <a:spcPct val="150000"/>
              </a:lnSpc>
              <a:spcBef>
                <a:spcPct val="0"/>
              </a:spcBef>
              <a:spcAft>
                <a:spcPct val="0"/>
              </a:spcAft>
              <a:buFont typeface="Arial" panose="020B0704020202020204" pitchFamily="34" charset="0"/>
              <a:buChar char="•"/>
            </a:pPr>
            <a:r>
              <a:rPr lang="en-US" altLang="en-US" sz="1400">
                <a:ln/>
                <a:solidFill>
                  <a:schemeClr val="tx1"/>
                </a:solidFill>
                <a:effectLst>
                  <a:outerShdw blurRad="38100" dist="19050" dir="2700000" algn="tl" rotWithShape="0">
                    <a:schemeClr val="dk1">
                      <a:alpha val="40000"/>
                      <a:alpha val="40000"/>
                    </a:schemeClr>
                  </a:outerShdw>
                </a:effectLst>
                <a:latin typeface="Arial Regular" panose="020B0704020202020204" charset="0"/>
                <a:cs typeface="Arial Regular" panose="020B0704020202020204" charset="0"/>
              </a:rPr>
              <a:t>Experience: Customer service or banking experience preferred</a:t>
            </a:r>
            <a:endParaRPr lang="en-US" altLang="en-US" sz="1400">
              <a:ln/>
              <a:solidFill>
                <a:schemeClr val="tx1"/>
              </a:solidFill>
              <a:effectLst>
                <a:outerShdw blurRad="38100" dist="19050" dir="2700000" algn="tl" rotWithShape="0">
                  <a:schemeClr val="dk1">
                    <a:alpha val="40000"/>
                    <a:alpha val="40000"/>
                  </a:schemeClr>
                </a:outerShdw>
              </a:effectLst>
              <a:latin typeface="Arial Regular" panose="020B0704020202020204" charset="0"/>
              <a:cs typeface="Arial Regular" panose="020B0704020202020204" charset="0"/>
            </a:endParaRPr>
          </a:p>
          <a:p>
            <a:pPr marL="285750" indent="-285750">
              <a:lnSpc>
                <a:spcPct val="150000"/>
              </a:lnSpc>
              <a:spcBef>
                <a:spcPct val="0"/>
              </a:spcBef>
              <a:spcAft>
                <a:spcPct val="0"/>
              </a:spcAft>
              <a:buFont typeface="Arial" panose="020B0704020202020204" pitchFamily="34" charset="0"/>
              <a:buChar char="•"/>
            </a:pPr>
            <a:r>
              <a:rPr lang="en-US" altLang="en-US" sz="1400">
                <a:ln/>
                <a:solidFill>
                  <a:schemeClr val="tx1"/>
                </a:solidFill>
                <a:effectLst>
                  <a:outerShdw blurRad="38100" dist="19050" dir="2700000" algn="tl" rotWithShape="0">
                    <a:schemeClr val="dk1">
                      <a:alpha val="40000"/>
                      <a:alpha val="40000"/>
                    </a:schemeClr>
                  </a:outerShdw>
                </a:effectLst>
                <a:latin typeface="Arial Regular" panose="020B0704020202020204" charset="0"/>
                <a:cs typeface="Arial Regular" panose="020B0704020202020204" charset="0"/>
              </a:rPr>
              <a:t>Skills: Strong communication, problem-solving, attention</a:t>
            </a:r>
            <a:endParaRPr lang="en-US" altLang="en-US" sz="1400">
              <a:ln/>
              <a:solidFill>
                <a:schemeClr val="tx1"/>
              </a:solidFill>
              <a:effectLst>
                <a:outerShdw blurRad="38100" dist="19050" dir="2700000" algn="tl" rotWithShape="0">
                  <a:schemeClr val="dk1">
                    <a:alpha val="40000"/>
                    <a:alpha val="40000"/>
                  </a:schemeClr>
                </a:outerShdw>
              </a:effectLst>
              <a:latin typeface="Arial Regular" panose="020B0704020202020204" charset="0"/>
              <a:cs typeface="Arial Regular" panose="020B0704020202020204" charset="0"/>
            </a:endParaRPr>
          </a:p>
          <a:p>
            <a:pPr marL="0" indent="0">
              <a:lnSpc>
                <a:spcPct val="150000"/>
              </a:lnSpc>
              <a:spcBef>
                <a:spcPct val="0"/>
              </a:spcBef>
              <a:spcAft>
                <a:spcPct val="0"/>
              </a:spcAft>
            </a:pPr>
            <a:r>
              <a:rPr lang="en-US" altLang="en-US" sz="1400">
                <a:ln/>
                <a:solidFill>
                  <a:schemeClr val="tx1"/>
                </a:solidFill>
                <a:effectLst>
                  <a:outerShdw blurRad="38100" dist="19050" dir="2700000" algn="tl" rotWithShape="0">
                    <a:schemeClr val="dk1">
                      <a:alpha val="40000"/>
                      <a:alpha val="40000"/>
                    </a:schemeClr>
                  </a:outerShdw>
                </a:effectLst>
                <a:latin typeface="Arial Regular" panose="020B0704020202020204" charset="0"/>
                <a:cs typeface="Arial Regular" panose="020B0704020202020204" charset="0"/>
              </a:rPr>
              <a:t>to detail, basic IT skills</a:t>
            </a:r>
            <a:endParaRPr lang="en-US" altLang="en-US" sz="1400">
              <a:ln/>
              <a:solidFill>
                <a:schemeClr val="tx1"/>
              </a:solidFill>
              <a:effectLst>
                <a:outerShdw blurRad="38100" dist="19050" dir="2700000" algn="tl" rotWithShape="0">
                  <a:schemeClr val="dk1">
                    <a:alpha val="40000"/>
                    <a:alpha val="40000"/>
                  </a:schemeClr>
                </a:outerShdw>
              </a:effectLst>
              <a:latin typeface="Arial Regular" panose="020B0704020202020204" charset="0"/>
              <a:cs typeface="Arial Regular" panose="020B0704020202020204" charset="0"/>
            </a:endParaRPr>
          </a:p>
          <a:p>
            <a:pPr marL="285750" indent="-285750">
              <a:lnSpc>
                <a:spcPct val="150000"/>
              </a:lnSpc>
              <a:spcBef>
                <a:spcPct val="0"/>
              </a:spcBef>
              <a:spcAft>
                <a:spcPct val="0"/>
              </a:spcAft>
              <a:buFont typeface="Arial" panose="020B0704020202020204" pitchFamily="34" charset="0"/>
              <a:buChar char="•"/>
            </a:pPr>
            <a:r>
              <a:rPr lang="" altLang="en-US" sz="1400">
                <a:ln/>
                <a:solidFill>
                  <a:schemeClr val="tx1"/>
                </a:solidFill>
                <a:effectLst>
                  <a:outerShdw blurRad="38100" dist="19050" dir="2700000" algn="tl" rotWithShape="0">
                    <a:schemeClr val="dk1">
                      <a:alpha val="40000"/>
                      <a:alpha val="40000"/>
                    </a:schemeClr>
                  </a:outerShdw>
                </a:effectLst>
                <a:latin typeface="Arial Regular" panose="020B0704020202020204" charset="0"/>
                <a:cs typeface="Arial Regular" panose="020B0704020202020204" charset="0"/>
              </a:rPr>
              <a:t>﻿﻿</a:t>
            </a:r>
            <a:r>
              <a:rPr lang="en-US" altLang="en-US" sz="1400">
                <a:ln/>
                <a:solidFill>
                  <a:schemeClr val="tx1"/>
                </a:solidFill>
                <a:effectLst>
                  <a:outerShdw blurRad="38100" dist="19050" dir="2700000" algn="tl" rotWithShape="0">
                    <a:schemeClr val="dk1">
                      <a:alpha val="40000"/>
                      <a:alpha val="40000"/>
                    </a:schemeClr>
                  </a:outerShdw>
                </a:effectLst>
                <a:latin typeface="Arial Regular" panose="020B0704020202020204" charset="0"/>
                <a:cs typeface="Arial Regular" panose="020B0704020202020204" charset="0"/>
              </a:rPr>
              <a:t>Attributes: Professional, customer-focused, adaptable, team player, trustworthy</a:t>
            </a:r>
            <a:endParaRPr lang="en-US" altLang="en-US" sz="1400">
              <a:ln/>
              <a:solidFill>
                <a:schemeClr val="tx1"/>
              </a:solidFill>
              <a:effectLst>
                <a:outerShdw blurRad="38100" dist="19050" dir="2700000" algn="tl" rotWithShape="0">
                  <a:schemeClr val="dk1">
                    <a:alpha val="40000"/>
                    <a:alpha val="40000"/>
                  </a:schemeClr>
                </a:outerShdw>
              </a:effectLst>
              <a:latin typeface="Arial Regular" panose="020B0704020202020204" charset="0"/>
              <a:cs typeface="Arial Regular" panose="020B0704020202020204" charset="0"/>
            </a:endParaRPr>
          </a:p>
          <a:p>
            <a:pPr marL="285750" indent="-285750">
              <a:lnSpc>
                <a:spcPct val="150000"/>
              </a:lnSpc>
              <a:spcBef>
                <a:spcPct val="0"/>
              </a:spcBef>
              <a:spcAft>
                <a:spcPct val="0"/>
              </a:spcAft>
              <a:buFont typeface="Arial" panose="020B0704020202020204" pitchFamily="34" charset="0"/>
              <a:buChar char="•"/>
            </a:pPr>
            <a:r>
              <a:rPr lang="" altLang="en-US" sz="1400">
                <a:ln/>
                <a:solidFill>
                  <a:schemeClr val="tx1"/>
                </a:solidFill>
                <a:effectLst>
                  <a:outerShdw blurRad="38100" dist="19050" dir="2700000" algn="tl" rotWithShape="0">
                    <a:schemeClr val="dk1">
                      <a:alpha val="40000"/>
                      <a:alpha val="40000"/>
                    </a:schemeClr>
                  </a:outerShdw>
                </a:effectLst>
                <a:latin typeface="Arial Regular" panose="020B0704020202020204" charset="0"/>
                <a:cs typeface="Arial Regular" panose="020B0704020202020204" charset="0"/>
              </a:rPr>
              <a:t>﻿﻿</a:t>
            </a:r>
            <a:r>
              <a:rPr lang="en-US" altLang="en-US" sz="1400">
                <a:ln/>
                <a:solidFill>
                  <a:schemeClr val="tx1"/>
                </a:solidFill>
                <a:effectLst>
                  <a:outerShdw blurRad="38100" dist="19050" dir="2700000" algn="tl" rotWithShape="0">
                    <a:schemeClr val="dk1">
                      <a:alpha val="40000"/>
                      <a:alpha val="40000"/>
                    </a:schemeClr>
                  </a:outerShdw>
                </a:effectLst>
                <a:latin typeface="Arial Regular" panose="020B0704020202020204" charset="0"/>
                <a:cs typeface="Arial Regular" panose="020B0704020202020204" charset="0"/>
              </a:rPr>
              <a:t>Other: Willingness to learn and work across shifts if needed</a:t>
            </a:r>
            <a:endParaRPr lang="en-US" altLang="en-US" sz="1400">
              <a:ln/>
              <a:solidFill>
                <a:schemeClr val="tx1"/>
              </a:solidFill>
              <a:effectLst>
                <a:outerShdw blurRad="38100" dist="19050" dir="2700000" algn="tl" rotWithShape="0">
                  <a:schemeClr val="dk1">
                    <a:alpha val="40000"/>
                    <a:alpha val="40000"/>
                  </a:schemeClr>
                </a:outerShdw>
              </a:effectLst>
              <a:latin typeface="Arial Regular" panose="020B0704020202020204" charset="0"/>
              <a:cs typeface="Arial Regular" panose="020B0704020202020204" charset="0"/>
            </a:endParaRPr>
          </a:p>
        </p:txBody>
      </p:sp>
      <p:pic>
        <p:nvPicPr>
          <p:cNvPr id="4" name="Picture 3"/>
          <p:cNvPicPr/>
          <p:nvPr/>
        </p:nvPicPr>
        <p:blipFill>
          <a:blip r:embed="rId1"/>
          <a:stretch>
            <a:fillRect/>
          </a:stretch>
        </p:blipFill>
        <p:spPr>
          <a:xfrm>
            <a:off x="6579870" y="972185"/>
            <a:ext cx="4876800" cy="5200015"/>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 Box 1"/>
          <p:cNvSpPr txBox="1"/>
          <p:nvPr/>
        </p:nvSpPr>
        <p:spPr>
          <a:xfrm>
            <a:off x="146050" y="219075"/>
            <a:ext cx="6096000" cy="460375"/>
          </a:xfrm>
          <a:prstGeom prst="rect">
            <a:avLst/>
          </a:prstGeom>
          <a:noFill/>
        </p:spPr>
        <p:txBody>
          <a:bodyPr wrap="square" rtlCol="0" anchor="t">
            <a:spAutoFit/>
          </a:bodyPr>
          <a:p>
            <a:r>
              <a:rPr lang="en-US" sz="2400">
                <a:latin typeface="+mj-lt"/>
                <a:cs typeface="+mj-lt"/>
              </a:rPr>
              <a:t>Best candidat sholud!</a:t>
            </a:r>
            <a:endParaRPr lang="en-US" sz="2400">
              <a:latin typeface="+mj-lt"/>
              <a:cs typeface="+mj-lt"/>
            </a:endParaRPr>
          </a:p>
        </p:txBody>
      </p:sp>
      <p:sp>
        <p:nvSpPr>
          <p:cNvPr id="3" name="Text Box 2"/>
          <p:cNvSpPr txBox="1"/>
          <p:nvPr/>
        </p:nvSpPr>
        <p:spPr>
          <a:xfrm>
            <a:off x="455930" y="1167130"/>
            <a:ext cx="10763250" cy="5262245"/>
          </a:xfrm>
          <a:prstGeom prst="rect">
            <a:avLst/>
          </a:prstGeom>
          <a:noFill/>
        </p:spPr>
        <p:txBody>
          <a:bodyPr wrap="square" rtlCol="0" anchor="t">
            <a:spAutoFit/>
          </a:bodyPr>
          <a:p>
            <a:pPr>
              <a:lnSpc>
                <a:spcPct val="150000"/>
              </a:lnSpc>
            </a:pPr>
            <a:r>
              <a:rPr lang="en-US" altLang="en-US" sz="1400"/>
              <a:t>For a customer service role at Barclays plc, the ideal candidate is someone who can deliver excellent support while representing the bank professionally.</a:t>
            </a:r>
            <a:endParaRPr lang="en-US" altLang="en-US" sz="1400"/>
          </a:p>
          <a:p>
            <a:pPr>
              <a:lnSpc>
                <a:spcPct val="150000"/>
              </a:lnSpc>
            </a:pPr>
            <a:endParaRPr lang="en-US" altLang="en-US" sz="1400"/>
          </a:p>
          <a:p>
            <a:pPr>
              <a:lnSpc>
                <a:spcPct val="150000"/>
              </a:lnSpc>
            </a:pPr>
            <a:r>
              <a:rPr lang="en-US" altLang="en-US" sz="1400"/>
              <a:t>In short, the best candidate should be:</a:t>
            </a:r>
            <a:endParaRPr lang="en-US" altLang="en-US" sz="1400"/>
          </a:p>
          <a:p>
            <a:pPr>
              <a:lnSpc>
                <a:spcPct val="150000"/>
              </a:lnSpc>
            </a:pPr>
            <a:endParaRPr lang="en-US" altLang="en-US" sz="1400"/>
          </a:p>
          <a:p>
            <a:pPr>
              <a:lnSpc>
                <a:spcPct val="150000"/>
              </a:lnSpc>
            </a:pPr>
            <a:r>
              <a:rPr lang="en-US" altLang="en-US" sz="1400"/>
              <a:t>Customer-focused – genuinely helpful, patient, and able to handle different types of customers</a:t>
            </a:r>
            <a:endParaRPr lang="en-US" altLang="en-US" sz="1400"/>
          </a:p>
          <a:p>
            <a:pPr>
              <a:lnSpc>
                <a:spcPct val="150000"/>
              </a:lnSpc>
            </a:pPr>
            <a:r>
              <a:rPr lang="en-US" altLang="en-US" sz="1400"/>
              <a:t>Strong communicator – clear, polite, and confident in speaking and writing</a:t>
            </a:r>
            <a:endParaRPr lang="en-US" altLang="en-US" sz="1400"/>
          </a:p>
          <a:p>
            <a:pPr>
              <a:lnSpc>
                <a:spcPct val="150000"/>
              </a:lnSpc>
            </a:pPr>
            <a:r>
              <a:rPr lang="en-US" altLang="en-US" sz="1400"/>
              <a:t>Problem-solver – able to quickly understand issues and provide accurate solutions</a:t>
            </a:r>
            <a:endParaRPr lang="en-US" altLang="en-US" sz="1400"/>
          </a:p>
          <a:p>
            <a:pPr>
              <a:lnSpc>
                <a:spcPct val="150000"/>
              </a:lnSpc>
            </a:pPr>
            <a:r>
              <a:rPr lang="en-US" altLang="en-US" sz="1400"/>
              <a:t>Calm under pressure – can deal with complaints or difficult situations professionally</a:t>
            </a:r>
            <a:endParaRPr lang="en-US" altLang="en-US" sz="1400"/>
          </a:p>
          <a:p>
            <a:pPr>
              <a:lnSpc>
                <a:spcPct val="150000"/>
              </a:lnSpc>
            </a:pPr>
            <a:r>
              <a:rPr lang="en-US" altLang="en-US" sz="1400"/>
              <a:t>Trustworthy and ethical – handles sensitive ficnancial information with care</a:t>
            </a:r>
            <a:endParaRPr lang="en-US" altLang="en-US" sz="1400"/>
          </a:p>
          <a:p>
            <a:pPr>
              <a:lnSpc>
                <a:spcPct val="150000"/>
              </a:lnSpc>
            </a:pPr>
            <a:r>
              <a:rPr lang="en-US" altLang="en-US" sz="1400"/>
              <a:t>Team player – works well with colleagues to ensure smooth service</a:t>
            </a:r>
            <a:endParaRPr lang="en-US" altLang="en-US" sz="1400"/>
          </a:p>
          <a:p>
            <a:pPr>
              <a:lnSpc>
                <a:spcPct val="150000"/>
              </a:lnSpc>
            </a:pPr>
            <a:r>
              <a:rPr lang="en-US" altLang="en-US" sz="1400"/>
              <a:t>Detail-oriented – accurate when dealing with accounts, transactions, or data</a:t>
            </a:r>
            <a:endParaRPr lang="en-US" altLang="en-US" sz="1400"/>
          </a:p>
          <a:p>
            <a:pPr>
              <a:lnSpc>
                <a:spcPct val="150000"/>
              </a:lnSpc>
            </a:pPr>
            <a:endParaRPr lang="en-US" altLang="en-US" sz="1400"/>
          </a:p>
          <a:p>
            <a:pPr>
              <a:lnSpc>
                <a:spcPct val="150000"/>
              </a:lnSpc>
            </a:pPr>
            <a:r>
              <a:rPr lang="en-US" altLang="en-US" sz="1400"/>
              <a:t>Overall, Barclays values candidates who are friendly, reliable, and able to build trust with customers while maintaining high professional standards.</a:t>
            </a:r>
            <a:endParaRPr lang="en-US" altLang="en-US" sz="1400"/>
          </a:p>
          <a:p>
            <a:pPr>
              <a:lnSpc>
                <a:spcPct val="150000"/>
              </a:lnSpc>
            </a:pPr>
            <a:endParaRPr lang="en-US" altLang="en-US" sz="14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 Box 1"/>
          <p:cNvSpPr txBox="1"/>
          <p:nvPr/>
        </p:nvSpPr>
        <p:spPr>
          <a:xfrm>
            <a:off x="518160" y="593725"/>
            <a:ext cx="6096000" cy="460375"/>
          </a:xfrm>
          <a:prstGeom prst="rect">
            <a:avLst/>
          </a:prstGeom>
          <a:noFill/>
        </p:spPr>
        <p:txBody>
          <a:bodyPr wrap="square" rtlCol="0" anchor="t">
            <a:spAutoFit/>
          </a:bodyPr>
          <a:p>
            <a:r>
              <a:rPr lang="en-US" sz="2400">
                <a:latin typeface="Arial Regular" panose="020B0704020202020204" charset="0"/>
                <a:cs typeface="Arial Regular" panose="020B0704020202020204" charset="0"/>
              </a:rPr>
              <a:t>Impruvments and development needs </a:t>
            </a:r>
            <a:endParaRPr lang="en-US" sz="2400">
              <a:latin typeface="Arial Regular" panose="020B0704020202020204" charset="0"/>
              <a:cs typeface="Arial Regular" panose="020B0704020202020204" charset="0"/>
            </a:endParaRPr>
          </a:p>
        </p:txBody>
      </p:sp>
      <p:sp>
        <p:nvSpPr>
          <p:cNvPr id="3" name="Text Box 2"/>
          <p:cNvSpPr txBox="1"/>
          <p:nvPr/>
        </p:nvSpPr>
        <p:spPr>
          <a:xfrm>
            <a:off x="770255" y="1130935"/>
            <a:ext cx="10814685" cy="5354320"/>
          </a:xfrm>
          <a:prstGeom prst="rect">
            <a:avLst/>
          </a:prstGeom>
          <a:noFill/>
        </p:spPr>
        <p:txBody>
          <a:bodyPr wrap="square" rtlCol="0" anchor="t">
            <a:spAutoFit/>
          </a:bodyPr>
          <a:p>
            <a:pPr>
              <a:lnSpc>
                <a:spcPct val="150000"/>
              </a:lnSpc>
            </a:pPr>
            <a:r>
              <a:rPr lang="en-US" altLang="en-US"/>
              <a:t>For a customer service role at Barclays plc, improvement and development areas usually focus on strengthening both skills and behaviour. Typical development needs include:</a:t>
            </a:r>
            <a:endParaRPr lang="en-US" altLang="en-US"/>
          </a:p>
          <a:p>
            <a:pPr>
              <a:lnSpc>
                <a:spcPct val="150000"/>
              </a:lnSpc>
            </a:pPr>
            <a:r>
              <a:rPr lang="en-US" altLang="en-US"/>
              <a:t>Communication skills – becoming clearer, more confident, and better at active listening</a:t>
            </a:r>
            <a:endParaRPr lang="en-US" altLang="en-US"/>
          </a:p>
          <a:p>
            <a:pPr>
              <a:lnSpc>
                <a:spcPct val="150000"/>
              </a:lnSpc>
            </a:pPr>
            <a:r>
              <a:rPr lang="en-US" altLang="en-US"/>
              <a:t>Product &amp; system knowledge – learning banking products, policies, and internal systems in more depth</a:t>
            </a:r>
            <a:endParaRPr lang="en-US" altLang="en-US"/>
          </a:p>
          <a:p>
            <a:pPr>
              <a:lnSpc>
                <a:spcPct val="150000"/>
              </a:lnSpc>
            </a:pPr>
            <a:r>
              <a:rPr lang="en-US" altLang="en-US"/>
              <a:t>Handling difficult customers – improving patience, empathy, and conflict resolution techniques</a:t>
            </a:r>
            <a:endParaRPr lang="en-US" altLang="en-US"/>
          </a:p>
          <a:p>
            <a:pPr>
              <a:lnSpc>
                <a:spcPct val="150000"/>
              </a:lnSpc>
            </a:pPr>
            <a:r>
              <a:rPr lang="en-US" altLang="en-US"/>
              <a:t>Time management – working more efficiently, especially when handling multiple queries</a:t>
            </a:r>
            <a:endParaRPr lang="en-US" altLang="en-US"/>
          </a:p>
          <a:p>
            <a:pPr>
              <a:lnSpc>
                <a:spcPct val="150000"/>
              </a:lnSpc>
            </a:pPr>
            <a:r>
              <a:rPr lang="en-US" altLang="en-US"/>
              <a:t>Attention to detail – reducing errors when dealing with financial information</a:t>
            </a:r>
            <a:endParaRPr lang="en-US" altLang="en-US"/>
          </a:p>
          <a:p>
            <a:pPr>
              <a:lnSpc>
                <a:spcPct val="150000"/>
              </a:lnSpc>
            </a:pPr>
            <a:r>
              <a:rPr lang="en-US" altLang="en-US"/>
              <a:t>Confidence &amp; decision-making – being more independent in resolving customer issues</a:t>
            </a:r>
            <a:endParaRPr lang="en-US" altLang="en-US"/>
          </a:p>
          <a:p>
            <a:pPr>
              <a:lnSpc>
                <a:spcPct val="150000"/>
              </a:lnSpc>
            </a:pPr>
            <a:r>
              <a:rPr lang="en-US" altLang="en-US"/>
              <a:t>Adaptability – staying effective during changes in procedures, technology, or workload</a:t>
            </a:r>
            <a:endParaRPr lang="en-US" altLang="en-US"/>
          </a:p>
          <a:p>
            <a:pPr>
              <a:lnSpc>
                <a:spcPct val="150000"/>
              </a:lnSpc>
            </a:pPr>
            <a:r>
              <a:rPr lang="en-US" altLang="en-US"/>
              <a:t>Overall, development is about becoming more confident, accurate, and customer-focused while maintaining professionalism and trust.</a:t>
            </a:r>
            <a:endParaRPr lang="en-US" altLang="en-US"/>
          </a:p>
          <a:p>
            <a:endParaRPr lang="en-US"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 Box 1"/>
          <p:cNvSpPr txBox="1"/>
          <p:nvPr/>
        </p:nvSpPr>
        <p:spPr>
          <a:xfrm>
            <a:off x="375920" y="466725"/>
            <a:ext cx="6096000" cy="460375"/>
          </a:xfrm>
          <a:prstGeom prst="rect">
            <a:avLst/>
          </a:prstGeom>
          <a:noFill/>
        </p:spPr>
        <p:txBody>
          <a:bodyPr wrap="square" rtlCol="0" anchor="t">
            <a:spAutoFit/>
          </a:bodyPr>
          <a:p>
            <a:r>
              <a:rPr lang="en-US" sz="2400">
                <a:latin typeface="+mj-lt"/>
                <a:cs typeface="+mj-lt"/>
              </a:rPr>
              <a:t>Development theories </a:t>
            </a:r>
            <a:endParaRPr lang="en-US" sz="2400">
              <a:latin typeface="+mj-lt"/>
              <a:cs typeface="+mj-lt"/>
            </a:endParaRPr>
          </a:p>
        </p:txBody>
      </p:sp>
      <p:sp>
        <p:nvSpPr>
          <p:cNvPr id="3" name="Text Box 2"/>
          <p:cNvSpPr txBox="1"/>
          <p:nvPr/>
        </p:nvSpPr>
        <p:spPr>
          <a:xfrm>
            <a:off x="510540" y="1290320"/>
            <a:ext cx="6953885" cy="4507865"/>
          </a:xfrm>
          <a:prstGeom prst="rect">
            <a:avLst/>
          </a:prstGeom>
        </p:spPr>
        <p:txBody>
          <a:bodyPr wrap="square">
            <a:spAutoFit/>
          </a:bodyPr>
          <a:p>
            <a:pPr marL="0" indent="0">
              <a:lnSpc>
                <a:spcPct val="150000"/>
              </a:lnSpc>
            </a:pPr>
            <a:r>
              <a:rPr lang="en-US" altLang="en-US" sz="1400" b="0" i="0">
                <a:solidFill>
                  <a:srgbClr val="000000"/>
                </a:solidFill>
                <a:latin typeface="Arial Regular" panose="020B0704020202020204" charset="0"/>
                <a:cs typeface="Arial Regular" panose="020B0704020202020204" charset="0"/>
              </a:rPr>
              <a:t>At Barclays plc, a customer service employee may need development in communication, product knowledge, confidence, and handling difficult customers.</a:t>
            </a:r>
            <a:endParaRPr lang="en-US" altLang="en-US" sz="1400" b="0" i="0">
              <a:solidFill>
                <a:srgbClr val="000000"/>
              </a:solidFill>
              <a:latin typeface="Arial Regular" panose="020B0704020202020204" charset="0"/>
              <a:cs typeface="Arial Regular" panose="020B0704020202020204" charset="0"/>
            </a:endParaRPr>
          </a:p>
          <a:p>
            <a:pPr marL="0" indent="0">
              <a:lnSpc>
                <a:spcPct val="150000"/>
              </a:lnSpc>
            </a:pPr>
            <a:r>
              <a:rPr lang="en-US" altLang="en-US" sz="1400" b="0" i="0">
                <a:solidFill>
                  <a:srgbClr val="000000"/>
                </a:solidFill>
                <a:latin typeface="Arial Regular" panose="020B0704020202020204" charset="0"/>
                <a:cs typeface="Arial Regular" panose="020B0704020202020204" charset="0"/>
              </a:rPr>
              <a:t>These needs can be explained using learning theories:</a:t>
            </a:r>
            <a:endParaRPr lang="en-US" altLang="en-US" sz="1400" b="0" i="0">
              <a:solidFill>
                <a:srgbClr val="000000"/>
              </a:solidFill>
              <a:latin typeface="Arial Regular" panose="020B0704020202020204" charset="0"/>
              <a:cs typeface="Arial Regular" panose="020B0704020202020204" charset="0"/>
            </a:endParaRPr>
          </a:p>
          <a:p>
            <a:pPr marL="0" indent="0">
              <a:lnSpc>
                <a:spcPct val="150000"/>
              </a:lnSpc>
            </a:pPr>
            <a:r>
              <a:rPr lang="en-US" altLang="en-US" sz="1400" b="0" i="0">
                <a:solidFill>
                  <a:srgbClr val="000000"/>
                </a:solidFill>
                <a:latin typeface="Arial Regular" panose="020B0704020202020204" charset="0"/>
                <a:cs typeface="Arial Regular" panose="020B0704020202020204" charset="0"/>
              </a:rPr>
              <a:t>Behaviourist theory (B.F. Skinner): skills improve through practice and feedback, helping with communication and customer handling.</a:t>
            </a:r>
            <a:endParaRPr lang="en-US" altLang="en-US" sz="1400" b="0" i="0">
              <a:solidFill>
                <a:srgbClr val="000000"/>
              </a:solidFill>
              <a:latin typeface="Arial Regular" panose="020B0704020202020204" charset="0"/>
              <a:cs typeface="Arial Regular" panose="020B0704020202020204" charset="0"/>
            </a:endParaRPr>
          </a:p>
          <a:p>
            <a:pPr marL="0" indent="0">
              <a:lnSpc>
                <a:spcPct val="150000"/>
              </a:lnSpc>
            </a:pPr>
            <a:r>
              <a:rPr lang="en-US" altLang="en-US" sz="1400" b="0" i="0">
                <a:solidFill>
                  <a:srgbClr val="000000"/>
                </a:solidFill>
                <a:latin typeface="Arial Regular" panose="020B0704020202020204" charset="0"/>
                <a:cs typeface="Arial Regular" panose="020B0704020202020204" charset="0"/>
              </a:rPr>
              <a:t>Cognitivist theory (Jean Piaget): focuses on understanding systems and products, improving problem-solving and decision-making.</a:t>
            </a:r>
            <a:endParaRPr lang="en-US" altLang="en-US" sz="1400" b="0" i="0">
              <a:solidFill>
                <a:srgbClr val="000000"/>
              </a:solidFill>
              <a:latin typeface="Arial Regular" panose="020B0704020202020204" charset="0"/>
              <a:cs typeface="Arial Regular" panose="020B0704020202020204" charset="0"/>
            </a:endParaRPr>
          </a:p>
          <a:p>
            <a:pPr marL="0" indent="0">
              <a:lnSpc>
                <a:spcPct val="150000"/>
              </a:lnSpc>
            </a:pPr>
            <a:r>
              <a:rPr lang="en-US" altLang="en-US" sz="1400" b="0" i="0">
                <a:solidFill>
                  <a:srgbClr val="000000"/>
                </a:solidFill>
                <a:latin typeface="Arial Regular" panose="020B0704020202020204" charset="0"/>
                <a:cs typeface="Arial Regular" panose="020B0704020202020204" charset="0"/>
              </a:rPr>
              <a:t>Humanist theory (Abraham Maslow): supports personal growth, confidence, and motivation.</a:t>
            </a:r>
            <a:endParaRPr lang="en-US" altLang="en-US" sz="1400" b="0" i="0">
              <a:solidFill>
                <a:srgbClr val="000000"/>
              </a:solidFill>
              <a:latin typeface="Arial Regular" panose="020B0704020202020204" charset="0"/>
              <a:cs typeface="Arial Regular" panose="020B0704020202020204" charset="0"/>
            </a:endParaRPr>
          </a:p>
          <a:p>
            <a:pPr marL="0" indent="0">
              <a:lnSpc>
                <a:spcPct val="150000"/>
              </a:lnSpc>
            </a:pPr>
            <a:r>
              <a:rPr lang="en-US" altLang="en-US" sz="1400" b="0" i="0">
                <a:solidFill>
                  <a:srgbClr val="000000"/>
                </a:solidFill>
                <a:latin typeface="Arial Regular" panose="020B0704020202020204" charset="0"/>
                <a:cs typeface="Arial Regular" panose="020B0704020202020204" charset="0"/>
              </a:rPr>
              <a:t>Experiential learning (David Kolb): learning through real customer interactions and reflection improves practical skills.</a:t>
            </a:r>
            <a:endParaRPr lang="en-US" altLang="en-US" sz="1400" b="0" i="0">
              <a:solidFill>
                <a:srgbClr val="000000"/>
              </a:solidFill>
              <a:latin typeface="Arial Regular" panose="020B0704020202020204" charset="0"/>
              <a:cs typeface="Arial Regular" panose="020B0704020202020204" charset="0"/>
            </a:endParaRPr>
          </a:p>
          <a:p>
            <a:pPr marL="0" indent="0">
              <a:lnSpc>
                <a:spcPct val="150000"/>
              </a:lnSpc>
            </a:pPr>
            <a:r>
              <a:rPr lang="en-US" altLang="en-US" sz="1400" b="0" i="0">
                <a:solidFill>
                  <a:srgbClr val="000000"/>
                </a:solidFill>
                <a:latin typeface="Arial Regular" panose="020B0704020202020204" charset="0"/>
                <a:cs typeface="Arial Regular" panose="020B0704020202020204" charset="0"/>
              </a:rPr>
              <a:t>Overall, combining these approaches helps employees become more confident, knowledgeable, and customer-focused.</a:t>
            </a:r>
            <a:endParaRPr lang="en-US" altLang="en-US" sz="1400" b="0" i="0">
              <a:solidFill>
                <a:srgbClr val="000000"/>
              </a:solidFill>
              <a:latin typeface="Arial Regular" panose="020B0704020202020204" charset="0"/>
              <a:cs typeface="Arial Regular" panose="020B0704020202020204" charset="0"/>
            </a:endParaRPr>
          </a:p>
          <a:p>
            <a:pPr marL="0" indent="0"/>
            <a:endParaRPr lang="en-US" altLang="en-US" sz="1400" b="0" i="0">
              <a:solidFill>
                <a:srgbClr val="000000"/>
              </a:solidFill>
              <a:latin typeface="Arial Regular" panose="020B0704020202020204" charset="0"/>
              <a:cs typeface="Arial Regular" panose="020B0704020202020204" charset="0"/>
            </a:endParaRPr>
          </a:p>
        </p:txBody>
      </p:sp>
      <p:pic>
        <p:nvPicPr>
          <p:cNvPr id="4" name="Picture 3"/>
          <p:cNvPicPr/>
          <p:nvPr/>
        </p:nvPicPr>
        <p:blipFill>
          <a:blip r:embed="rId1"/>
          <a:stretch>
            <a:fillRect/>
          </a:stretch>
        </p:blipFill>
        <p:spPr>
          <a:xfrm>
            <a:off x="7464425" y="1437640"/>
            <a:ext cx="3983355" cy="450786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 Box 1"/>
          <p:cNvSpPr txBox="1"/>
          <p:nvPr/>
        </p:nvSpPr>
        <p:spPr>
          <a:xfrm>
            <a:off x="340360" y="448945"/>
            <a:ext cx="6096000" cy="460375"/>
          </a:xfrm>
          <a:prstGeom prst="rect">
            <a:avLst/>
          </a:prstGeom>
          <a:noFill/>
        </p:spPr>
        <p:txBody>
          <a:bodyPr wrap="square" rtlCol="0" anchor="t">
            <a:spAutoFit/>
          </a:bodyPr>
          <a:p>
            <a:r>
              <a:rPr lang="en-US" sz="2400">
                <a:latin typeface="+mj-lt"/>
                <a:cs typeface="+mj-lt"/>
              </a:rPr>
              <a:t>Conclusion</a:t>
            </a:r>
            <a:endParaRPr lang="en-US" sz="2400">
              <a:latin typeface="+mj-lt"/>
              <a:cs typeface="+mj-lt"/>
            </a:endParaRPr>
          </a:p>
        </p:txBody>
      </p:sp>
      <p:sp>
        <p:nvSpPr>
          <p:cNvPr id="3" name="Text Box 2"/>
          <p:cNvSpPr txBox="1"/>
          <p:nvPr/>
        </p:nvSpPr>
        <p:spPr>
          <a:xfrm>
            <a:off x="2021205" y="1905635"/>
            <a:ext cx="8350885" cy="2376170"/>
          </a:xfrm>
          <a:prstGeom prst="rect">
            <a:avLst/>
          </a:prstGeom>
        </p:spPr>
        <p:txBody>
          <a:bodyPr wrap="square">
            <a:noAutofit/>
          </a:bodyPr>
          <a:p>
            <a:pPr marL="0" indent="0">
              <a:lnSpc>
                <a:spcPct val="150000"/>
              </a:lnSpc>
            </a:pPr>
            <a:r>
              <a:rPr lang="en-US" altLang="zh-CN" sz="1400" b="0" i="0">
                <a:solidFill>
                  <a:srgbClr val="000000"/>
                </a:solidFill>
                <a:latin typeface="Arial Regular" panose="020B0704020202020204" charset="0"/>
                <a:cs typeface="Arial Regular" panose="020B0704020202020204" charset="0"/>
              </a:rPr>
              <a:t>In conclusion, effective learning and development at Barclays plc is essential for building strong customer service employees. By addressing key needs such as communication, product knowledge, and confidence—and applying theories like behaviourist, cognitivist, humanist, and experiential learning—the organisation can support continuous improvement. This ensures employees deliver high-quality service, adapt to challenges, and contribute positively to both customer satisfaction and business success.</a:t>
            </a:r>
            <a:endParaRPr lang="en-US" altLang="zh-CN" sz="1400" b="0" i="0">
              <a:solidFill>
                <a:srgbClr val="000000"/>
              </a:solidFill>
              <a:latin typeface="Arial Regular" panose="020B0704020202020204" charset="0"/>
              <a:cs typeface="Arial Regular" panose="020B0704020202020204" charset="0"/>
            </a:endParaRPr>
          </a:p>
        </p:txBody>
      </p:sp>
      <p:pic>
        <p:nvPicPr>
          <p:cNvPr id="4" name="Picture 3"/>
          <p:cNvPicPr/>
          <p:nvPr/>
        </p:nvPicPr>
        <p:blipFill>
          <a:blip r:embed="rId1"/>
          <a:stretch>
            <a:fillRect/>
          </a:stretch>
        </p:blipFill>
        <p:spPr>
          <a:xfrm>
            <a:off x="868045" y="4282440"/>
            <a:ext cx="10160635" cy="2360295"/>
          </a:xfrm>
          <a:prstGeom prst="rect">
            <a:avLst/>
          </a:prstGeom>
        </p:spPr>
      </p:pic>
      <p:pic>
        <p:nvPicPr>
          <p:cNvPr id="5" name="Picture 4"/>
          <p:cNvPicPr/>
          <p:nvPr/>
        </p:nvPicPr>
        <p:blipFill>
          <a:blip r:embed="rId2"/>
          <a:stretch>
            <a:fillRect/>
          </a:stretch>
        </p:blipFill>
        <p:spPr>
          <a:xfrm>
            <a:off x="-16256635" y="7700645"/>
            <a:ext cx="1183640" cy="27559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 Box 1"/>
          <p:cNvSpPr txBox="1"/>
          <p:nvPr/>
        </p:nvSpPr>
        <p:spPr>
          <a:xfrm>
            <a:off x="323215" y="607695"/>
            <a:ext cx="6096000" cy="460375"/>
          </a:xfrm>
          <a:prstGeom prst="rect">
            <a:avLst/>
          </a:prstGeom>
          <a:noFill/>
        </p:spPr>
        <p:txBody>
          <a:bodyPr wrap="square" rtlCol="0" anchor="t">
            <a:spAutoFit/>
          </a:bodyPr>
          <a:p>
            <a:r>
              <a:rPr lang="en-US" sz="2400">
                <a:latin typeface="+mj-lt"/>
                <a:cs typeface="+mj-lt"/>
              </a:rPr>
              <a:t>Reference</a:t>
            </a:r>
            <a:endParaRPr lang="en-US" sz="2400">
              <a:latin typeface="+mj-lt"/>
              <a:cs typeface="+mj-lt"/>
            </a:endParaRPr>
          </a:p>
        </p:txBody>
      </p:sp>
      <p:sp>
        <p:nvSpPr>
          <p:cNvPr id="3" name="Text Box 2"/>
          <p:cNvSpPr txBox="1"/>
          <p:nvPr/>
        </p:nvSpPr>
        <p:spPr>
          <a:xfrm>
            <a:off x="422910" y="1707515"/>
            <a:ext cx="10892790" cy="2205355"/>
          </a:xfrm>
          <a:prstGeom prst="rect">
            <a:avLst/>
          </a:prstGeom>
        </p:spPr>
        <p:txBody>
          <a:bodyPr wrap="square">
            <a:noAutofit/>
          </a:bodyPr>
          <a:p>
            <a:pPr marL="0" indent="0">
              <a:lnSpc>
                <a:spcPct val="150000"/>
              </a:lnSpc>
              <a:buAutoNum type="arabicPeriod"/>
            </a:pPr>
            <a:r>
              <a:rPr lang="en-US" altLang="zh-CN" sz="1400" b="0" i="0">
                <a:solidFill>
                  <a:srgbClr val="000000"/>
                </a:solidFill>
                <a:latin typeface="Arial Regular" panose="020B0704020202020204" charset="0"/>
                <a:cs typeface="Arial Regular" panose="020B0704020202020204" charset="0"/>
              </a:rPr>
              <a:t>Muhajirah, M. (2020). Basic of Learning Theory: Behaviorism, Cognitivism, Constructivism, and Humanism. International Journal of Asian Education. </a:t>
            </a:r>
            <a:endParaRPr lang="en-US" altLang="zh-CN" sz="1400" b="0" i="0">
              <a:solidFill>
                <a:srgbClr val="000000"/>
              </a:solidFill>
              <a:latin typeface="Arial Regular" panose="020B0704020202020204" charset="0"/>
              <a:cs typeface="Arial Regular" panose="020B0704020202020204" charset="0"/>
            </a:endParaRPr>
          </a:p>
          <a:p>
            <a:pPr marL="0" indent="0">
              <a:lnSpc>
                <a:spcPct val="150000"/>
              </a:lnSpc>
              <a:buAutoNum type="arabicPeriod"/>
            </a:pPr>
            <a:r>
              <a:rPr lang="en-US" altLang="zh-CN" sz="1400" b="0" i="0">
                <a:solidFill>
                  <a:srgbClr val="000000"/>
                </a:solidFill>
                <a:latin typeface="Arial Regular" panose="020B0704020202020204" charset="0"/>
                <a:cs typeface="Arial Regular" panose="020B0704020202020204" charset="0"/>
              </a:rPr>
              <a:t>StatPearls Publishing (2023). Learning Theories. NCBI Bookshelf. </a:t>
            </a:r>
            <a:endParaRPr lang="en-US" altLang="zh-CN" sz="1400" b="0" i="0">
              <a:solidFill>
                <a:srgbClr val="000000"/>
              </a:solidFill>
              <a:latin typeface="Arial Regular" panose="020B0704020202020204" charset="0"/>
              <a:cs typeface="Arial Regular" panose="020B0704020202020204" charset="0"/>
            </a:endParaRPr>
          </a:p>
          <a:p>
            <a:pPr marL="0" indent="0">
              <a:lnSpc>
                <a:spcPct val="150000"/>
              </a:lnSpc>
              <a:buAutoNum type="arabicPeriod"/>
            </a:pPr>
            <a:r>
              <a:rPr lang="en-US" altLang="zh-CN" sz="1400" b="0" i="0">
                <a:solidFill>
                  <a:srgbClr val="000000"/>
                </a:solidFill>
                <a:latin typeface="Arial Regular" panose="020B0704020202020204" charset="0"/>
                <a:cs typeface="Arial Regular" panose="020B0704020202020204" charset="0"/>
              </a:rPr>
              <a:t>Kolb, D. A. (1984). Experiential Learning: Experience as the Source of Learning and Development. Prentice Hall.</a:t>
            </a:r>
            <a:endParaRPr lang="en-US" altLang="zh-CN" sz="1400" b="0" i="0">
              <a:solidFill>
                <a:srgbClr val="000000"/>
              </a:solidFill>
              <a:latin typeface="Arial Regular" panose="020B0704020202020204" charset="0"/>
              <a:cs typeface="Arial Regular" panose="020B0704020202020204" charset="0"/>
            </a:endParaRPr>
          </a:p>
          <a:p>
            <a:pPr marL="0" indent="0">
              <a:lnSpc>
                <a:spcPct val="150000"/>
              </a:lnSpc>
              <a:buAutoNum type="arabicPeriod"/>
            </a:pPr>
            <a:r>
              <a:rPr lang="en-US" altLang="zh-CN" sz="1400" b="0" i="0">
                <a:solidFill>
                  <a:srgbClr val="000000"/>
                </a:solidFill>
                <a:latin typeface="Arial Regular" panose="020B0704020202020204" charset="0"/>
                <a:cs typeface="Arial Regular" panose="020B0704020202020204" charset="0"/>
              </a:rPr>
              <a:t>Maslow, A. H. (1943). A Theory of Human Motivation. Psychological Review.</a:t>
            </a:r>
            <a:endParaRPr lang="en-US" altLang="zh-CN" sz="1400" b="0" i="0">
              <a:solidFill>
                <a:srgbClr val="000000"/>
              </a:solidFill>
              <a:latin typeface="Arial Regular" panose="020B0704020202020204" charset="0"/>
              <a:cs typeface="Arial Regular" panose="020B0704020202020204" charset="0"/>
            </a:endParaRPr>
          </a:p>
          <a:p>
            <a:pPr marL="0" indent="0">
              <a:lnSpc>
                <a:spcPct val="150000"/>
              </a:lnSpc>
              <a:buAutoNum type="arabicPeriod"/>
            </a:pPr>
            <a:r>
              <a:rPr lang="en-US" altLang="zh-CN" sz="1400" b="0" i="0">
                <a:solidFill>
                  <a:srgbClr val="000000"/>
                </a:solidFill>
                <a:latin typeface="Arial Regular" panose="020B0704020202020204" charset="0"/>
                <a:cs typeface="Arial Regular" panose="020B0704020202020204" charset="0"/>
              </a:rPr>
              <a:t>Skinner, B. F. (1953). Science and Human Behavior. Macmillan.</a:t>
            </a:r>
            <a:endParaRPr lang="en-US" altLang="zh-CN" sz="1400" b="0" i="0">
              <a:solidFill>
                <a:srgbClr val="000000"/>
              </a:solidFill>
              <a:latin typeface="Arial Regular" panose="020B0704020202020204" charset="0"/>
              <a:cs typeface="Arial Regular" panose="020B0704020202020204" charset="0"/>
            </a:endParaRPr>
          </a:p>
        </p:txBody>
      </p:sp>
      <p:pic>
        <p:nvPicPr>
          <p:cNvPr id="5" name="Picture 4"/>
          <p:cNvPicPr/>
          <p:nvPr/>
        </p:nvPicPr>
        <p:blipFill>
          <a:blip r:embed="rId1"/>
          <a:stretch>
            <a:fillRect/>
          </a:stretch>
        </p:blipFill>
        <p:spPr>
          <a:xfrm>
            <a:off x="323215" y="3061970"/>
            <a:ext cx="11412855" cy="3514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p">
      <a:majorFont>
        <a:latin typeface="Arial"/>
        <a:ea typeface="Arial"/>
        <a:cs typeface=""/>
      </a:majorFont>
      <a:minorFont>
        <a:latin typeface="Arial"/>
        <a:ea typeface="Arial"/>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Arial"/>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Arial"/>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Arial"/>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Arial"/>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7417</Words>
  <Application>WPS Presentation</Application>
  <PresentationFormat>宽屏</PresentationFormat>
  <Paragraphs>105</Paragraphs>
  <Slides>12</Slides>
  <Notes>3</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12</vt:i4>
      </vt:variant>
    </vt:vector>
  </HeadingPairs>
  <TitlesOfParts>
    <vt:vector size="28" baseType="lpstr">
      <vt:lpstr>Arial</vt:lpstr>
      <vt:lpstr>SimSun</vt:lpstr>
      <vt:lpstr>Wingdings</vt:lpstr>
      <vt:lpstr>微软雅黑 Light</vt:lpstr>
      <vt:lpstr>黑体-简</vt:lpstr>
      <vt:lpstr>Microsoft YaHei</vt:lpstr>
      <vt:lpstr>汉仪旗黑</vt:lpstr>
      <vt:lpstr>Arial Regular</vt:lpstr>
      <vt:lpstr>Microsoft YaHei</vt:lpstr>
      <vt:lpstr>Arial Unicode MS</vt:lpstr>
      <vt:lpstr>Calibri</vt:lpstr>
      <vt:lpstr>Helvetica Neue</vt:lpstr>
      <vt:lpstr>helvetica neue</vt:lpstr>
      <vt:lpstr>宋体-简</vt:lpstr>
      <vt:lpstr>Arial</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DELL</dc:creator>
  <cp:lastModifiedBy>Iulia Gutul</cp:lastModifiedBy>
  <cp:revision>74</cp:revision>
  <dcterms:created xsi:type="dcterms:W3CDTF">2026-03-28T09:06:21Z</dcterms:created>
  <dcterms:modified xsi:type="dcterms:W3CDTF">2026-03-28T09:06:21Z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1033-12.1.23135.23135</vt:lpwstr>
  </property>
  <property fmtid="{D5CDD505-2E9C-101B-9397-08002B2CF9AE}" pid="3" name="ICV">
    <vt:lpwstr>EDB25DE8C6B84D790D9AC769095F65DA_43</vt:lpwstr>
  </property>
</Properties>
</file>