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6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64" r:id="rId1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39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38328410-2D2A-431B-A34D-B352229DB0FD}" type="datetimeFigureOut">
              <a:rPr lang="en-GB"/>
              <a:pPr/>
              <a:t>03/02/2012</a:t>
            </a:fld>
            <a:endParaRPr lang="en-GB"/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891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7FDC7A46-50D7-4A44-B953-AD17022000A2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 Diagonal Corner Rectangle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/>
          <a:lstStyle>
            <a:lvl1pPr marL="0" algn="r">
              <a:defRPr sz="4800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E7F8BF12-FDCE-458F-9A34-4237FE368EE1}" type="datetimeFigureOut">
              <a:rPr lang="en-US"/>
              <a:pPr>
                <a:defRPr/>
              </a:pPr>
              <a:t>2/3/2012</a:t>
            </a:fld>
            <a:endParaRPr lang="en-GB"/>
          </a:p>
        </p:txBody>
      </p:sp>
      <p:sp>
        <p:nvSpPr>
          <p:cNvPr id="6" name="Slide Number Placeholder 10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FB9C6F19-370F-4AEA-BE71-1036CCCC024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CE3450B-B7F1-457C-9AAA-D35B3E6D7D94}" type="datetimeFigureOut">
              <a:rPr lang="en-US"/>
              <a:pPr>
                <a:defRPr/>
              </a:pPr>
              <a:t>2/3/2012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A790762-0C93-4688-8AD9-1321E5BADD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1000125" y="3267075"/>
            <a:ext cx="74072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15B81A4A-6FDA-4FC7-8727-2FC0C6F6E4E2}" type="datetimeFigureOut">
              <a:rPr lang="en-US"/>
              <a:pPr>
                <a:defRPr/>
              </a:pPr>
              <a:t>2/3/2012</a:t>
            </a:fld>
            <a:endParaRPr lang="en-GB"/>
          </a:p>
        </p:txBody>
      </p:sp>
      <p:sp>
        <p:nvSpPr>
          <p:cNvPr id="6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BDDB16BE-10A7-4F02-A839-EF5694E90B7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9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3A4E0F2-D38E-4D31-8BA3-0DB777E6D8A9}" type="datetimeFigureOut">
              <a:rPr lang="en-US"/>
              <a:pPr>
                <a:defRPr/>
              </a:pPr>
              <a:t>2/3/2012</a:t>
            </a:fld>
            <a:endParaRPr lang="en-GB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C65B576-5A58-45A2-A6E6-4FC554E08CA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/>
          <p:cNvSpPr/>
          <p:nvPr/>
        </p:nvSpPr>
        <p:spPr>
          <a:xfrm>
            <a:off x="617538" y="2165350"/>
            <a:ext cx="3748087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0"/>
          <p:cNvSpPr/>
          <p:nvPr/>
        </p:nvSpPr>
        <p:spPr>
          <a:xfrm>
            <a:off x="4800600" y="2165350"/>
            <a:ext cx="37496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9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CB7B715-3393-427C-B653-7046CDA7AFE5}" type="datetimeFigureOut">
              <a:rPr lang="en-US"/>
              <a:pPr>
                <a:defRPr/>
              </a:pPr>
              <a:t>2/3/2012</a:t>
            </a:fld>
            <a:endParaRPr lang="en-GB"/>
          </a:p>
        </p:txBody>
      </p:sp>
      <p:sp>
        <p:nvSpPr>
          <p:cNvPr id="10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684DB0E-9E47-42FE-97A6-536FEDC98A6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6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9E131FA-941E-4645-9CA6-C58B51C8CFE5}" type="datetimeFigureOut">
              <a:rPr lang="en-US"/>
              <a:pPr>
                <a:defRPr/>
              </a:pPr>
              <a:t>2/3/2012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E8F22B3-62D5-4BCD-8AF2-95043AD481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59A535-A9D8-4A8C-89D2-4DEBA6D82E28}" type="datetimeFigureOut">
              <a:rPr lang="en-US"/>
              <a:pPr>
                <a:defRPr/>
              </a:pPr>
              <a:t>2/3/2012</a:t>
            </a:fld>
            <a:endParaRPr lang="en-GB"/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B8602C-71CF-4639-A99C-BFF81F8D108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5057775" y="1057275"/>
            <a:ext cx="3748088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8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BD06A8C5-839D-4078-BC11-FACEA4BB3B98}" type="datetimeFigureOut">
              <a:rPr lang="en-US"/>
              <a:pPr>
                <a:defRPr/>
              </a:pPr>
              <a:t>2/3/2012</a:t>
            </a:fld>
            <a:endParaRPr lang="en-GB"/>
          </a:p>
        </p:txBody>
      </p:sp>
      <p:sp>
        <p:nvSpPr>
          <p:cNvPr id="7" name="Slide Number Placeholder 9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3C75699E-2E22-4A3C-AB97-2C64EEEE592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8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5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68AC4F9E-00F1-4FD2-A167-0A72B9FA408B}" type="datetimeFigureOut">
              <a:rPr lang="en-US"/>
              <a:pPr>
                <a:defRPr/>
              </a:pPr>
              <a:t>2/3/2012</a:t>
            </a:fld>
            <a:endParaRPr lang="en-GB"/>
          </a:p>
        </p:txBody>
      </p:sp>
      <p:sp>
        <p:nvSpPr>
          <p:cNvPr id="6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572F08A6-BCF5-4680-BE7A-32AEB6E2B3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E4CF6D-CCB8-4579-9B60-405804231A5B}" type="datetimeFigureOut">
              <a:rPr lang="en-US"/>
              <a:pPr>
                <a:defRPr/>
              </a:pPr>
              <a:t>2/3/2012</a:t>
            </a:fld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BC5EA7-7CD3-4F28-8D78-5FB7301C1C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A1871E-5461-4ADE-8D32-399ECD9FC329}" type="datetimeFigureOut">
              <a:rPr lang="en-US"/>
              <a:pPr>
                <a:defRPr/>
              </a:pPr>
              <a:t>2/3/2012</a:t>
            </a:fld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A25A42-A9FD-4DE9-A2C5-D6BC1F31D70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1638" cy="274638"/>
          </a:xfrm>
          <a:prstGeom prst="rect">
            <a:avLst/>
          </a:prstGeom>
        </p:spPr>
        <p:txBody>
          <a:bodyPr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1963" cy="274638"/>
          </a:xfrm>
          <a:prstGeom prst="rect">
            <a:avLst/>
          </a:prstGeom>
        </p:spPr>
        <p:txBody>
          <a:bodyPr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1A6B8136-4842-403C-8F7A-23AFDCB9A8E5}" type="datetimeFigureOut">
              <a:rPr lang="en-US"/>
              <a:pPr>
                <a:defRPr/>
              </a:pPr>
              <a:t>2/3/2012</a:t>
            </a:fld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39175" y="6515100"/>
            <a:ext cx="463550" cy="273050"/>
          </a:xfrm>
          <a:prstGeom prst="rect">
            <a:avLst/>
          </a:prstGeom>
        </p:spPr>
        <p:txBody>
          <a:bodyPr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>
                <a:solidFill>
                  <a:schemeClr val="tx2">
                    <a:shade val="9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914E003A-59D3-45B6-B3D6-A8B17674094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54000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33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16462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69" r:id="rId7"/>
    <p:sldLayoutId id="2147483678" r:id="rId8"/>
    <p:sldLayoutId id="2147483679" r:id="rId9"/>
    <p:sldLayoutId id="2147483670" r:id="rId10"/>
    <p:sldLayoutId id="2147483671" r:id="rId11"/>
  </p:sldLayoutIdLst>
  <p:txStyles>
    <p:titleStyle>
      <a:lvl1pPr marL="53975" indent="-53975" algn="r" rtl="0" eaLnBrk="0" fontAlgn="base" hangingPunct="0">
        <a:spcBef>
          <a:spcPct val="0"/>
        </a:spcBef>
        <a:spcAft>
          <a:spcPct val="0"/>
        </a:spcAft>
        <a:defRPr sz="4600" kern="1200">
          <a:solidFill>
            <a:srgbClr val="E6DABB"/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lvl2pPr marL="53975" indent="-53975" algn="r" rtl="0" eaLnBrk="0" fontAlgn="base" hangingPunct="0">
        <a:spcBef>
          <a:spcPct val="0"/>
        </a:spcBef>
        <a:spcAft>
          <a:spcPct val="0"/>
        </a:spcAft>
        <a:defRPr sz="4600">
          <a:solidFill>
            <a:srgbClr val="E6DABB"/>
          </a:solidFill>
          <a:latin typeface="Rockwell" pitchFamily="18" charset="0"/>
        </a:defRPr>
      </a:lvl2pPr>
      <a:lvl3pPr marL="53975" indent="-53975" algn="r" rtl="0" eaLnBrk="0" fontAlgn="base" hangingPunct="0">
        <a:spcBef>
          <a:spcPct val="0"/>
        </a:spcBef>
        <a:spcAft>
          <a:spcPct val="0"/>
        </a:spcAft>
        <a:defRPr sz="4600">
          <a:solidFill>
            <a:srgbClr val="E6DABB"/>
          </a:solidFill>
          <a:latin typeface="Rockwell" pitchFamily="18" charset="0"/>
        </a:defRPr>
      </a:lvl3pPr>
      <a:lvl4pPr marL="53975" indent="-53975" algn="r" rtl="0" eaLnBrk="0" fontAlgn="base" hangingPunct="0">
        <a:spcBef>
          <a:spcPct val="0"/>
        </a:spcBef>
        <a:spcAft>
          <a:spcPct val="0"/>
        </a:spcAft>
        <a:defRPr sz="4600">
          <a:solidFill>
            <a:srgbClr val="E6DABB"/>
          </a:solidFill>
          <a:latin typeface="Rockwell" pitchFamily="18" charset="0"/>
        </a:defRPr>
      </a:lvl4pPr>
      <a:lvl5pPr marL="53975" indent="-53975" algn="r" rtl="0" eaLnBrk="0" fontAlgn="base" hangingPunct="0">
        <a:spcBef>
          <a:spcPct val="0"/>
        </a:spcBef>
        <a:spcAft>
          <a:spcPct val="0"/>
        </a:spcAft>
        <a:defRPr sz="4600">
          <a:solidFill>
            <a:srgbClr val="E6DABB"/>
          </a:solidFill>
          <a:latin typeface="Rockwell" pitchFamily="18" charset="0"/>
        </a:defRPr>
      </a:lvl5pPr>
      <a:lvl6pPr marL="511175" indent="-53975" algn="r" rtl="0" fontAlgn="base">
        <a:spcBef>
          <a:spcPct val="0"/>
        </a:spcBef>
        <a:spcAft>
          <a:spcPct val="0"/>
        </a:spcAft>
        <a:defRPr sz="4600">
          <a:solidFill>
            <a:srgbClr val="E6DABB"/>
          </a:solidFill>
          <a:latin typeface="Rockwell" pitchFamily="18" charset="0"/>
        </a:defRPr>
      </a:lvl6pPr>
      <a:lvl7pPr marL="968375" indent="-53975" algn="r" rtl="0" fontAlgn="base">
        <a:spcBef>
          <a:spcPct val="0"/>
        </a:spcBef>
        <a:spcAft>
          <a:spcPct val="0"/>
        </a:spcAft>
        <a:defRPr sz="4600">
          <a:solidFill>
            <a:srgbClr val="E6DABB"/>
          </a:solidFill>
          <a:latin typeface="Rockwell" pitchFamily="18" charset="0"/>
        </a:defRPr>
      </a:lvl7pPr>
      <a:lvl8pPr marL="1425575" indent="-53975" algn="r" rtl="0" fontAlgn="base">
        <a:spcBef>
          <a:spcPct val="0"/>
        </a:spcBef>
        <a:spcAft>
          <a:spcPct val="0"/>
        </a:spcAft>
        <a:defRPr sz="4600">
          <a:solidFill>
            <a:srgbClr val="E6DABB"/>
          </a:solidFill>
          <a:latin typeface="Rockwell" pitchFamily="18" charset="0"/>
        </a:defRPr>
      </a:lvl8pPr>
      <a:lvl9pPr marL="1882775" indent="-53975" algn="r" rtl="0" fontAlgn="base">
        <a:spcBef>
          <a:spcPct val="0"/>
        </a:spcBef>
        <a:spcAft>
          <a:spcPct val="0"/>
        </a:spcAft>
        <a:defRPr sz="4600">
          <a:solidFill>
            <a:srgbClr val="E6DABB"/>
          </a:solidFill>
          <a:latin typeface="Rockwell" pitchFamily="18" charset="0"/>
        </a:defRPr>
      </a:lvl9pPr>
      <a:extLst/>
    </p:titleStyle>
    <p:bodyStyle>
      <a:lvl1pPr marL="292100" indent="-292100" algn="l" rtl="0" eaLnBrk="0" fontAlgn="base" hangingPunct="0">
        <a:spcBef>
          <a:spcPct val="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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28600" algn="l" rtl="0" eaLnBrk="0" fontAlgn="base" hangingPunct="0">
        <a:spcBef>
          <a:spcPts val="400"/>
        </a:spcBef>
        <a:spcAft>
          <a:spcPct val="0"/>
        </a:spcAft>
        <a:buClr>
          <a:schemeClr val="accent2"/>
        </a:buClr>
        <a:buSzPct val="9000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190500" algn="l" rtl="0" eaLnBrk="0" fontAlgn="base" hangingPunct="0">
        <a:spcBef>
          <a:spcPts val="400"/>
        </a:spcBef>
        <a:spcAft>
          <a:spcPct val="0"/>
        </a:spcAft>
        <a:buClr>
          <a:srgbClr val="1B587C"/>
        </a:buClr>
        <a:buSzPct val="100000"/>
        <a:buFont typeface="Wingdings 2" pitchFamily="18" charset="2"/>
        <a:buChar char="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0" fontAlgn="base" hangingPunct="0">
        <a:spcBef>
          <a:spcPts val="400"/>
        </a:spcBef>
        <a:spcAft>
          <a:spcPct val="0"/>
        </a:spcAft>
        <a:buClr>
          <a:srgbClr val="1B587C"/>
        </a:buClr>
        <a:buSzPct val="100000"/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82563" algn="l" rtl="0" eaLnBrk="0" fontAlgn="base" hangingPunct="0">
        <a:spcBef>
          <a:spcPts val="400"/>
        </a:spcBef>
        <a:spcAft>
          <a:spcPct val="0"/>
        </a:spcAft>
        <a:buClr>
          <a:srgbClr val="1B587C"/>
        </a:buClr>
        <a:buSzPct val="100000"/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en/c/ce/Edward_the_Confessor_sealed_writ.jpg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Subtitle 2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59550" cy="1752600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smtClean="0"/>
              <a:t>Governing England: 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kings and kingship</a:t>
            </a:r>
          </a:p>
        </p:txBody>
      </p:sp>
      <p:sp>
        <p:nvSpPr>
          <p:cNvPr id="13314" name="Text Box 4"/>
          <p:cNvSpPr txBox="1">
            <a:spLocks noChangeArrowheads="1"/>
          </p:cNvSpPr>
          <p:nvPr/>
        </p:nvSpPr>
        <p:spPr bwMode="auto">
          <a:xfrm>
            <a:off x="2824163" y="908050"/>
            <a:ext cx="5859462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400">
                <a:latin typeface="Rockwell" pitchFamily="18" charset="0"/>
              </a:rPr>
              <a:t>MEDIEVAL BRITAIN</a:t>
            </a:r>
          </a:p>
        </p:txBody>
      </p:sp>
      <p:pic>
        <p:nvPicPr>
          <p:cNvPr id="13315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2924175"/>
            <a:ext cx="2503488" cy="374491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2214546" y="4857760"/>
            <a:ext cx="6312297" cy="714380"/>
          </a:xfrm>
        </p:spPr>
        <p:txBody>
          <a:bodyPr>
            <a:normAutofit fontScale="90000"/>
          </a:bodyPr>
          <a:lstStyle/>
          <a:p>
            <a:pPr indent="0" eaLnBrk="1" fontAlgn="auto" hangingPunct="1">
              <a:spcAft>
                <a:spcPts val="0"/>
              </a:spcAft>
              <a:defRPr/>
            </a:pPr>
            <a:r>
              <a:rPr lang="en-GB" sz="28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Silver Penny of Edward the Confessor</a:t>
            </a:r>
            <a:endParaRPr lang="en-GB" sz="2800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14338" name="Text Placeholder 8"/>
          <p:cNvSpPr>
            <a:spLocks noGrp="1"/>
          </p:cNvSpPr>
          <p:nvPr>
            <p:ph type="body" sz="half" idx="2"/>
          </p:nvPr>
        </p:nvSpPr>
        <p:spPr>
          <a:xfrm>
            <a:off x="3040063" y="5389563"/>
            <a:ext cx="5486400" cy="91122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pic>
        <p:nvPicPr>
          <p:cNvPr id="7" name="Picture 5" descr="edconfl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/>
          <a:srcRect t="2165" b="2165"/>
          <a:stretch>
            <a:fillRect/>
          </a:stretch>
        </p:blipFill>
        <p:spPr>
          <a:xfrm>
            <a:off x="285750" y="500063"/>
            <a:ext cx="8534400" cy="4343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Kings of Wessex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638" y="571500"/>
            <a:ext cx="8043862" cy="59467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emma&amp;Cnu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75" y="1714500"/>
            <a:ext cx="3500438" cy="46640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0" y="253218"/>
            <a:ext cx="7543824" cy="1143000"/>
          </a:xfrm>
        </p:spPr>
        <p:txBody>
          <a:bodyPr/>
          <a:lstStyle/>
          <a:p>
            <a:pPr marL="54864" indent="0"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Emma and Cnut</a:t>
            </a:r>
            <a:endParaRPr lang="en-GB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889448"/>
          </a:xfrm>
        </p:spPr>
        <p:txBody>
          <a:bodyPr/>
          <a:lstStyle/>
          <a:p>
            <a:pPr marL="54864" indent="0" eaLnBrk="1" fontAlgn="auto" hangingPunct="1">
              <a:spcAft>
                <a:spcPts val="0"/>
              </a:spcAft>
              <a:defRPr/>
            </a:pPr>
            <a:r>
              <a:rPr lang="en-GB" sz="44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Edward the Confessor</a:t>
            </a:r>
            <a:endParaRPr lang="en-GB" sz="4400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pic>
        <p:nvPicPr>
          <p:cNvPr id="12" name="Picture 3" descr="D:\knights 008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643063" y="1643063"/>
            <a:ext cx="6143625" cy="4605337"/>
          </a:xfrm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7411" name="Text Placeholder 7"/>
          <p:cNvSpPr>
            <a:spLocks noGrp="1"/>
          </p:cNvSpPr>
          <p:nvPr>
            <p:ph sz="half" idx="2"/>
          </p:nvPr>
        </p:nvSpPr>
        <p:spPr>
          <a:xfrm>
            <a:off x="4648200" y="1646238"/>
            <a:ext cx="4038600" cy="4525962"/>
          </a:xfrm>
        </p:spPr>
        <p:txBody>
          <a:bodyPr/>
          <a:lstStyle/>
          <a:p>
            <a:pPr eaLnBrk="1" hangingPunct="1"/>
            <a:endParaRPr lang="en-GB" smtClean="0"/>
          </a:p>
          <a:p>
            <a:pPr eaLnBrk="1" hangingPunct="1"/>
            <a:endParaRPr lang="en-GB" smtClean="0"/>
          </a:p>
          <a:p>
            <a:pPr eaLnBrk="1" hangingPunct="1"/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BayTap 013"/>
          <p:cNvPicPr>
            <a:picLocks noChangeAspect="1" noChangeArrowheads="1"/>
          </p:cNvPicPr>
          <p:nvPr/>
        </p:nvPicPr>
        <p:blipFill>
          <a:blip r:embed="rId2"/>
          <a:srcRect l="18340" t="16148" r="12457" b="10611"/>
          <a:stretch>
            <a:fillRect/>
          </a:stretch>
        </p:blipFill>
        <p:spPr bwMode="auto">
          <a:xfrm>
            <a:off x="1714500" y="1714500"/>
            <a:ext cx="5678488" cy="45069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53218"/>
            <a:ext cx="7615262" cy="1143000"/>
          </a:xfrm>
        </p:spPr>
        <p:txBody>
          <a:bodyPr/>
          <a:lstStyle/>
          <a:p>
            <a:pPr marL="54864" indent="0"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Harold II</a:t>
            </a:r>
            <a:endParaRPr lang="en-GB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53218"/>
            <a:ext cx="7543824" cy="1143000"/>
          </a:xfrm>
        </p:spPr>
        <p:txBody>
          <a:bodyPr/>
          <a:lstStyle/>
          <a:p>
            <a:pPr marL="54864" indent="0"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The Witan</a:t>
            </a:r>
            <a:endParaRPr lang="en-GB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pic>
        <p:nvPicPr>
          <p:cNvPr id="4" name="Picture 6" descr="Witan_hexateuch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1785938"/>
            <a:ext cx="6357937" cy="45958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4663" y="318305"/>
            <a:ext cx="7901013" cy="889767"/>
          </a:xfrm>
        </p:spPr>
        <p:txBody>
          <a:bodyPr/>
          <a:lstStyle/>
          <a:p>
            <a:pPr marL="54864" indent="0"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Shires of England</a:t>
            </a:r>
            <a:endParaRPr lang="en-GB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pic>
        <p:nvPicPr>
          <p:cNvPr id="3" name="Picture 6" descr="shires of england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313" y="1785938"/>
            <a:ext cx="4000500" cy="45100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/>
          </p:cNvSpPr>
          <p:nvPr>
            <p:ph type="title" idx="4294967295"/>
          </p:nvPr>
        </p:nvSpPr>
        <p:spPr bwMode="auto">
          <a:noFill/>
        </p:spPr>
        <p:txBody>
          <a:bodyPr vert="horz" wrap="square" lIns="91440" tIns="45720" bIns="45720" numCol="1" anchorCtr="0" compatLnSpc="1">
            <a:prstTxWarp prst="textNoShape">
              <a:avLst/>
            </a:prstTxWarp>
          </a:bodyPr>
          <a:lstStyle/>
          <a:p>
            <a:pPr algn="l"/>
            <a:r>
              <a:rPr lang="en-GB" sz="3600" smtClean="0">
                <a:effectLst/>
              </a:rPr>
              <a:t>Significance of shire and sheriff in late Anglo-Saxon England</a:t>
            </a:r>
          </a:p>
        </p:txBody>
      </p:sp>
      <p:sp>
        <p:nvSpPr>
          <p:cNvPr id="30723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989138"/>
            <a:ext cx="8229600" cy="4183062"/>
          </a:xfrm>
        </p:spPr>
        <p:txBody>
          <a:bodyPr/>
          <a:lstStyle/>
          <a:p>
            <a:r>
              <a:rPr lang="en-GB" smtClean="0"/>
              <a:t>Transmission of government from centre to regions</a:t>
            </a:r>
          </a:p>
          <a:p>
            <a:r>
              <a:rPr lang="en-GB" smtClean="0"/>
              <a:t>Financial management of the king’s interests</a:t>
            </a:r>
          </a:p>
          <a:p>
            <a:r>
              <a:rPr lang="en-GB" smtClean="0"/>
              <a:t>Maintenance of justice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/>
          </p:cNvSpPr>
          <p:nvPr>
            <p:ph type="title" idx="4294967295"/>
          </p:nvPr>
        </p:nvSpPr>
        <p:spPr bwMode="auto">
          <a:noFill/>
        </p:spPr>
        <p:txBody>
          <a:bodyPr vert="horz" wrap="square" lIns="91440" tIns="45720" bIns="45720" numCol="1" anchorCtr="0" compatLnSpc="1">
            <a:prstTxWarp prst="textNoShape">
              <a:avLst/>
            </a:prstTxWarp>
          </a:bodyPr>
          <a:lstStyle/>
          <a:p>
            <a:pPr algn="l"/>
            <a:r>
              <a:rPr lang="en-GB" smtClean="0">
                <a:effectLst/>
              </a:rPr>
              <a:t>Sheriff</a:t>
            </a:r>
          </a:p>
        </p:txBody>
      </p:sp>
      <p:sp>
        <p:nvSpPr>
          <p:cNvPr id="31747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en-GB" smtClean="0"/>
              <a:t>King’s agent in the localities</a:t>
            </a:r>
          </a:p>
          <a:p>
            <a:r>
              <a:rPr lang="en-GB" smtClean="0"/>
              <a:t>Administered royal demesne (king’s own estates)</a:t>
            </a:r>
          </a:p>
          <a:p>
            <a:r>
              <a:rPr lang="en-GB" smtClean="0"/>
              <a:t>Collected royal revenue</a:t>
            </a:r>
          </a:p>
          <a:p>
            <a:r>
              <a:rPr lang="en-GB" smtClean="0"/>
              <a:t>Supervised the royal interests</a:t>
            </a:r>
          </a:p>
          <a:p>
            <a:r>
              <a:rPr lang="en-GB" smtClean="0"/>
              <a:t>Eg., Godric-  sheriff of Buckinghamshire and Berkshire between 1055 and 1067 ; mentioned fighting for King Harold at Hastings 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/>
          </p:cNvSpPr>
          <p:nvPr>
            <p:ph type="title" idx="4294967295"/>
          </p:nvPr>
        </p:nvSpPr>
        <p:spPr bwMode="auto">
          <a:noFill/>
        </p:spPr>
        <p:txBody>
          <a:bodyPr vert="horz" wrap="square" lIns="91440" tIns="45720" bIns="45720" numCol="1" anchorCtr="0" compatLnSpc="1">
            <a:prstTxWarp prst="textNoShape">
              <a:avLst/>
            </a:prstTxWarp>
          </a:bodyPr>
          <a:lstStyle/>
          <a:p>
            <a:pPr algn="l"/>
            <a:r>
              <a:rPr lang="en-GB" smtClean="0">
                <a:effectLst/>
              </a:rPr>
              <a:t>Late Anglo-Saxon Writs</a:t>
            </a:r>
          </a:p>
        </p:txBody>
      </p:sp>
      <p:sp>
        <p:nvSpPr>
          <p:cNvPr id="32777" name="Rectangle 9"/>
          <p:cNvSpPr>
            <a:spLocks noGrp="1"/>
          </p:cNvSpPr>
          <p:nvPr>
            <p:ph type="body" sz="half" idx="4294967295"/>
          </p:nvPr>
        </p:nvSpPr>
        <p:spPr>
          <a:xfrm>
            <a:off x="457200" y="1646238"/>
            <a:ext cx="4038600" cy="452596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400" smtClean="0"/>
              <a:t>Short, concise document, easy to read</a:t>
            </a:r>
          </a:p>
          <a:p>
            <a:pPr>
              <a:lnSpc>
                <a:spcPct val="80000"/>
              </a:lnSpc>
            </a:pPr>
            <a:r>
              <a:rPr lang="en-GB" sz="2400" smtClean="0"/>
              <a:t>Language AS or OE; Latin (language of government) replaced OE in writs in 1070</a:t>
            </a:r>
          </a:p>
          <a:p>
            <a:pPr>
              <a:lnSpc>
                <a:spcPct val="80000"/>
              </a:lnSpc>
            </a:pPr>
            <a:r>
              <a:rPr lang="en-GB" sz="2400" smtClean="0"/>
              <a:t>Contains wax seal of king which authenticates writ</a:t>
            </a:r>
          </a:p>
          <a:p>
            <a:pPr>
              <a:lnSpc>
                <a:spcPct val="80000"/>
              </a:lnSpc>
            </a:pPr>
            <a:r>
              <a:rPr lang="en-GB" sz="2400" smtClean="0"/>
              <a:t>Transmitted royal command</a:t>
            </a:r>
          </a:p>
          <a:p>
            <a:pPr>
              <a:lnSpc>
                <a:spcPct val="80000"/>
              </a:lnSpc>
            </a:pPr>
            <a:r>
              <a:rPr lang="en-GB" sz="2400" smtClean="0"/>
              <a:t>Read by sheriff at shire court</a:t>
            </a:r>
          </a:p>
          <a:p>
            <a:pPr>
              <a:lnSpc>
                <a:spcPct val="80000"/>
              </a:lnSpc>
            </a:pPr>
            <a:r>
              <a:rPr lang="en-GB" sz="2400" smtClean="0"/>
              <a:t>Writ was a response to growth of government</a:t>
            </a:r>
          </a:p>
        </p:txBody>
      </p:sp>
      <p:sp>
        <p:nvSpPr>
          <p:cNvPr id="32778" name="Rectangle 10"/>
          <p:cNvSpPr>
            <a:spLocks noGrp="1"/>
          </p:cNvSpPr>
          <p:nvPr>
            <p:ph sz="half" idx="4294967295"/>
          </p:nvPr>
        </p:nvSpPr>
        <p:spPr>
          <a:xfrm>
            <a:off x="4648200" y="1646238"/>
            <a:ext cx="4038600" cy="4525962"/>
          </a:xfrm>
        </p:spPr>
        <p:txBody>
          <a:bodyPr/>
          <a:lstStyle/>
          <a:p>
            <a:pPr>
              <a:lnSpc>
                <a:spcPct val="80000"/>
              </a:lnSpc>
            </a:pPr>
            <a:endParaRPr lang="en-GB" sz="2400" smtClean="0"/>
          </a:p>
        </p:txBody>
      </p:sp>
      <p:sp>
        <p:nvSpPr>
          <p:cNvPr id="32774" name="Text Box 6"/>
          <p:cNvSpPr txBox="1">
            <a:spLocks noChangeArrowheads="1"/>
          </p:cNvSpPr>
          <p:nvPr/>
        </p:nvSpPr>
        <p:spPr bwMode="auto">
          <a:xfrm>
            <a:off x="7359650" y="5105400"/>
            <a:ext cx="247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 </a:t>
            </a:r>
          </a:p>
        </p:txBody>
      </p:sp>
      <p:pic>
        <p:nvPicPr>
          <p:cNvPr id="32776" name="Picture 8" descr="File:Edward the Confessor sealed writ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3" y="2276475"/>
            <a:ext cx="4319587" cy="3365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/>
          </p:cNvSpPr>
          <p:nvPr>
            <p:ph type="title" idx="4294967295"/>
          </p:nvPr>
        </p:nvSpPr>
        <p:spPr bwMode="auto">
          <a:noFill/>
        </p:spPr>
        <p:txBody>
          <a:bodyPr vert="horz" wrap="square" lIns="91440" tIns="45720" bIns="45720" numCol="1" anchorCtr="0" compatLnSpc="1">
            <a:prstTxWarp prst="textNoShape">
              <a:avLst/>
            </a:prstTxWarp>
          </a:bodyPr>
          <a:lstStyle/>
          <a:p>
            <a:pPr algn="l"/>
            <a:r>
              <a:rPr lang="en-GB" sz="3600" smtClean="0">
                <a:effectLst/>
              </a:rPr>
              <a:t>Sheriff as king’s financial agent </a:t>
            </a:r>
            <a:br>
              <a:rPr lang="en-GB" sz="3600" smtClean="0">
                <a:effectLst/>
              </a:rPr>
            </a:br>
            <a:r>
              <a:rPr lang="en-GB" sz="3600" smtClean="0">
                <a:effectLst/>
              </a:rPr>
              <a:t>in the shire</a:t>
            </a:r>
          </a:p>
        </p:txBody>
      </p:sp>
      <p:sp>
        <p:nvSpPr>
          <p:cNvPr id="35844" name="Rectangle 4"/>
          <p:cNvSpPr>
            <a:spLocks noGrp="1"/>
          </p:cNvSpPr>
          <p:nvPr>
            <p:ph sz="half" idx="4294967295"/>
          </p:nvPr>
        </p:nvSpPr>
        <p:spPr>
          <a:xfrm>
            <a:off x="457200" y="1646238"/>
            <a:ext cx="4038600" cy="4525962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GB" sz="2800" smtClean="0"/>
          </a:p>
        </p:txBody>
      </p:sp>
      <p:sp>
        <p:nvSpPr>
          <p:cNvPr id="35845" name="Rectangle 5"/>
          <p:cNvSpPr>
            <a:spLocks noGrp="1"/>
          </p:cNvSpPr>
          <p:nvPr>
            <p:ph type="body" sz="half" idx="4294967295"/>
          </p:nvPr>
        </p:nvSpPr>
        <p:spPr>
          <a:xfrm>
            <a:off x="4648200" y="1989138"/>
            <a:ext cx="4038600" cy="418306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800" smtClean="0"/>
              <a:t>Administered system of food rents from royal manors</a:t>
            </a:r>
          </a:p>
          <a:p>
            <a:pPr>
              <a:lnSpc>
                <a:spcPct val="90000"/>
              </a:lnSpc>
            </a:pPr>
            <a:r>
              <a:rPr lang="en-GB" sz="2800" smtClean="0"/>
              <a:t>Collected profits of justice and customary payments from boroughs</a:t>
            </a:r>
          </a:p>
          <a:p>
            <a:pPr>
              <a:lnSpc>
                <a:spcPct val="90000"/>
              </a:lnSpc>
            </a:pPr>
            <a:r>
              <a:rPr lang="en-GB" sz="2800" smtClean="0"/>
              <a:t>Finances rendered to exchequer annually by sheriff</a:t>
            </a:r>
          </a:p>
        </p:txBody>
      </p:sp>
      <p:pic>
        <p:nvPicPr>
          <p:cNvPr id="35847" name="Picture 7" descr="Anglo+Saxon+Shilli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1989138"/>
            <a:ext cx="3741737" cy="38163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57200" y="254000"/>
            <a:ext cx="8229600" cy="1014413"/>
          </a:xfrm>
          <a:noFill/>
        </p:spPr>
        <p:txBody>
          <a:bodyPr vert="horz" wrap="square" lIns="91440" tIns="45720" bIns="45720" numCol="1" anchorCtr="0" compatLnSpc="1">
            <a:prstTxWarp prst="textNoShape">
              <a:avLst/>
            </a:prstTxWarp>
          </a:bodyPr>
          <a:lstStyle/>
          <a:p>
            <a:pPr algn="l"/>
            <a:r>
              <a:rPr lang="en-GB" sz="3600" smtClean="0">
                <a:effectLst/>
              </a:rPr>
              <a:t>The Shires</a:t>
            </a:r>
          </a:p>
        </p:txBody>
      </p:sp>
      <p:sp>
        <p:nvSpPr>
          <p:cNvPr id="37891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mtClean="0"/>
              <a:t>Important units in administration of justice</a:t>
            </a:r>
          </a:p>
          <a:p>
            <a:pPr>
              <a:lnSpc>
                <a:spcPct val="90000"/>
              </a:lnSpc>
            </a:pPr>
            <a:r>
              <a:rPr lang="en-GB" smtClean="0"/>
              <a:t>Shire court – </a:t>
            </a:r>
          </a:p>
          <a:p>
            <a:pPr>
              <a:lnSpc>
                <a:spcPct val="90000"/>
              </a:lnSpc>
            </a:pPr>
            <a:r>
              <a:rPr lang="en-GB" smtClean="0"/>
              <a:t>Popular institution, for the keeping of law and order</a:t>
            </a:r>
          </a:p>
          <a:p>
            <a:pPr>
              <a:lnSpc>
                <a:spcPct val="90000"/>
              </a:lnSpc>
            </a:pPr>
            <a:r>
              <a:rPr lang="en-GB" smtClean="0"/>
              <a:t>Seen as responsibility of the community</a:t>
            </a:r>
          </a:p>
          <a:p>
            <a:pPr>
              <a:lnSpc>
                <a:spcPct val="90000"/>
              </a:lnSpc>
            </a:pPr>
            <a:r>
              <a:rPr lang="en-GB" smtClean="0"/>
              <a:t>Shires subdivided in Hundreds (Wapentakes in Danish areas)</a:t>
            </a:r>
          </a:p>
          <a:p>
            <a:pPr>
              <a:lnSpc>
                <a:spcPct val="90000"/>
              </a:lnSpc>
            </a:pPr>
            <a:r>
              <a:rPr lang="en-GB" smtClean="0"/>
              <a:t>These courts met monthly, dealt with less serious matters  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638" y="246868"/>
            <a:ext cx="8229600" cy="889766"/>
          </a:xfrm>
        </p:spPr>
        <p:txBody>
          <a:bodyPr/>
          <a:lstStyle/>
          <a:p>
            <a:pPr marL="54864" indent="0"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Earldoms of England</a:t>
            </a:r>
            <a:endParaRPr lang="en-GB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pic>
        <p:nvPicPr>
          <p:cNvPr id="3" name="Picture 4" descr="EnglandMapHeptarch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14625" y="1643063"/>
            <a:ext cx="3500438" cy="47831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oundry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Foundry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oundry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123</TotalTime>
  <Words>191</Words>
  <Application>Microsoft Office PowerPoint</Application>
  <PresentationFormat>On-screen Show (4:3)</PresentationFormat>
  <Paragraphs>33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Design Template</vt:lpstr>
      </vt:variant>
      <vt:variant>
        <vt:i4>9</vt:i4>
      </vt:variant>
      <vt:variant>
        <vt:lpstr>Slide Titles</vt:lpstr>
      </vt:variant>
      <vt:variant>
        <vt:i4>14</vt:i4>
      </vt:variant>
    </vt:vector>
  </HeadingPairs>
  <TitlesOfParts>
    <vt:vector size="27" baseType="lpstr">
      <vt:lpstr>Arial</vt:lpstr>
      <vt:lpstr>Rockwell</vt:lpstr>
      <vt:lpstr>Wingdings 2</vt:lpstr>
      <vt:lpstr>Calibri</vt:lpstr>
      <vt:lpstr>Foundry</vt:lpstr>
      <vt:lpstr>Foundry</vt:lpstr>
      <vt:lpstr>Foundry</vt:lpstr>
      <vt:lpstr>Foundry</vt:lpstr>
      <vt:lpstr>Foundry</vt:lpstr>
      <vt:lpstr>Foundry</vt:lpstr>
      <vt:lpstr>Foundry</vt:lpstr>
      <vt:lpstr>Foundry</vt:lpstr>
      <vt:lpstr>Foundry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Significance of shire and sheriff in late Anglo-Saxon England</vt:lpstr>
      <vt:lpstr>Sheriff</vt:lpstr>
      <vt:lpstr>Late Anglo-Saxon Writs</vt:lpstr>
      <vt:lpstr>Sheriff as king’s financial agent  in the shire</vt:lpstr>
      <vt:lpstr>The Shires</vt:lpstr>
      <vt:lpstr>Slide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MEDIEVAL ENGLAND 1042-1215</dc:title>
  <dc:creator>andy</dc:creator>
  <cp:lastModifiedBy>sb015</cp:lastModifiedBy>
  <cp:revision>14</cp:revision>
  <dcterms:created xsi:type="dcterms:W3CDTF">2009-10-01T15:20:00Z</dcterms:created>
  <dcterms:modified xsi:type="dcterms:W3CDTF">2012-02-03T11:56:32Z</dcterms:modified>
</cp:coreProperties>
</file>