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8" r:id="rId5"/>
    <p:sldId id="286" r:id="rId6"/>
    <p:sldId id="287" r:id="rId7"/>
    <p:sldId id="296" r:id="rId8"/>
    <p:sldId id="297" r:id="rId9"/>
    <p:sldId id="289" r:id="rId10"/>
    <p:sldId id="290" r:id="rId11"/>
    <p:sldId id="291" r:id="rId12"/>
    <p:sldId id="292" r:id="rId13"/>
    <p:sldId id="295" r:id="rId14"/>
    <p:sldId id="301" r:id="rId15"/>
    <p:sldId id="298" r:id="rId16"/>
    <p:sldId id="299" r:id="rId17"/>
    <p:sldId id="288" r:id="rId18"/>
    <p:sldId id="300" r:id="rId19"/>
    <p:sldId id="285" r:id="rId20"/>
  </p:sldIdLst>
  <p:sldSz cx="9144000" cy="6858000" type="screen4x3"/>
  <p:notesSz cx="6797675" cy="9926638"/>
  <p:custShowLst>
    <p:custShow name="Custom Show 1" id="0">
      <p:sldLst>
        <p:sld r:id="rId4"/>
        <p:sld r:id="rId5"/>
        <p:sld r:id="rId11"/>
        <p:sld r:id="rId18"/>
        <p:sld r:id="rId13"/>
        <p:sld r:id="rId9"/>
        <p:sld r:id="rId16"/>
        <p:sld r:id="rId17"/>
        <p:sld r:id="rId8"/>
        <p:sld r:id="rId2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179" autoAdjust="0"/>
  </p:normalViewPr>
  <p:slideViewPr>
    <p:cSldViewPr>
      <p:cViewPr varScale="1">
        <p:scale>
          <a:sx n="86" d="100"/>
          <a:sy n="86" d="100"/>
        </p:scale>
        <p:origin x="126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controllers/actions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controllers/routin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https://docs.microsoft.com/en-us/aspnet/core/mvc/controllers/actions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37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primary function of the action method is to choose the type of response to return.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controller does not generate the response sent to the user. It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Chooses the type of response required e.g. a view, redirect, etc.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any data is required for the response, the controller prepares that data to return with the response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 view then generates (formats) the response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967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https://docs.microsoft.com/en-us/aspnet/core/mvc/controllers/routing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458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parameters typically map to a model or view model.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More on this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52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307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interfa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ebsite.com/Product/Edit/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First Look </a:t>
            </a:r>
            <a:r>
              <a:rPr lang="en-GB" dirty="0" smtClean="0"/>
              <a:t>at Controllers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</a:t>
            </a:r>
            <a:r>
              <a:rPr lang="en-GB" dirty="0" smtClean="0"/>
              <a:t>a: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03-Feb-2020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Controllers</a:t>
            </a:r>
          </a:p>
          <a:p>
            <a:r>
              <a:rPr lang="en-GB" dirty="0" smtClean="0"/>
              <a:t>Routing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55CB5-ABF9-45B1-8044-5EB9F7F0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E9A2A-3BA6-4B87-80B2-CD5C8727C3A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Defines and groups a set of </a:t>
            </a:r>
            <a:r>
              <a:rPr lang="en-GB" b="1" dirty="0" smtClean="0"/>
              <a:t>action methods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An action, or action method, is a method that runs in response to a request</a:t>
            </a:r>
            <a:r>
              <a:rPr lang="en-GB" dirty="0" smtClean="0"/>
              <a:t>.</a:t>
            </a:r>
          </a:p>
          <a:p>
            <a:r>
              <a:rPr lang="en-GB" dirty="0" smtClean="0"/>
              <a:t>Controllers logically group similar actions together.</a:t>
            </a:r>
            <a:endParaRPr lang="en-GB" dirty="0"/>
          </a:p>
          <a:p>
            <a:r>
              <a:rPr lang="en-GB" dirty="0"/>
              <a:t>Action methods can be:</a:t>
            </a:r>
          </a:p>
          <a:p>
            <a:pPr lvl="1"/>
            <a:r>
              <a:rPr lang="en-GB" dirty="0" smtClean="0"/>
              <a:t>Synchronous: usually </a:t>
            </a:r>
            <a:r>
              <a:rPr lang="en-GB" dirty="0"/>
              <a:t>returns </a:t>
            </a:r>
            <a:r>
              <a:rPr lang="en-GB" dirty="0" err="1"/>
              <a:t>IActionResult</a:t>
            </a:r>
            <a:endParaRPr lang="en-GB" dirty="0"/>
          </a:p>
          <a:p>
            <a:pPr lvl="1"/>
            <a:r>
              <a:rPr lang="en-GB" dirty="0" smtClean="0"/>
              <a:t>Asynchronous: usually </a:t>
            </a:r>
            <a:r>
              <a:rPr lang="en-GB" dirty="0"/>
              <a:t>returns Task&lt;</a:t>
            </a:r>
            <a:r>
              <a:rPr lang="en-GB" dirty="0" err="1"/>
              <a:t>IActionResult</a:t>
            </a:r>
            <a:r>
              <a:rPr lang="en-GB" dirty="0" smtClean="0"/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71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DC79-B67A-4943-8710-419CFAF3F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Controller Action </a:t>
            </a:r>
            <a:r>
              <a:rPr lang="en-GB" dirty="0" smtClean="0"/>
              <a:t>Methods 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54A59-CA03-47C7-9D56-081E18F8303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Controller action methods are responsible for:</a:t>
            </a:r>
            <a:endParaRPr lang="en-GB" dirty="0"/>
          </a:p>
          <a:p>
            <a:pPr lvl="1"/>
            <a:r>
              <a:rPr lang="en-GB" dirty="0" smtClean="0"/>
              <a:t>Confirming </a:t>
            </a:r>
            <a:r>
              <a:rPr lang="en-GB" dirty="0"/>
              <a:t>that the incoming request is valid.</a:t>
            </a:r>
          </a:p>
          <a:p>
            <a:pPr lvl="1"/>
            <a:r>
              <a:rPr lang="en-GB" dirty="0" smtClean="0"/>
              <a:t>Invoking </a:t>
            </a:r>
            <a:r>
              <a:rPr lang="en-GB" dirty="0"/>
              <a:t>the appropriate business logic corresponding to the request.</a:t>
            </a:r>
          </a:p>
          <a:p>
            <a:pPr lvl="1"/>
            <a:r>
              <a:rPr lang="en-GB" dirty="0" smtClean="0"/>
              <a:t>Choosing </a:t>
            </a:r>
            <a:r>
              <a:rPr lang="en-GB" dirty="0"/>
              <a:t>the right type of response to return and gets the data required for that type of response.</a:t>
            </a:r>
          </a:p>
          <a:p>
            <a:pPr lvl="2"/>
            <a:r>
              <a:rPr lang="en-GB" dirty="0"/>
              <a:t>Does not generate the response, the view does.</a:t>
            </a:r>
          </a:p>
          <a:p>
            <a:r>
              <a:rPr lang="en-GB" dirty="0" smtClean="0"/>
              <a:t>Action methods can return anything:</a:t>
            </a:r>
          </a:p>
          <a:p>
            <a:pPr lvl="1"/>
            <a:r>
              <a:rPr lang="en-GB" dirty="0" smtClean="0"/>
              <a:t>Usually return </a:t>
            </a:r>
            <a:r>
              <a:rPr lang="en-GB" dirty="0" err="1" smtClean="0"/>
              <a:t>IActionResult</a:t>
            </a:r>
            <a:r>
              <a:rPr lang="en-GB" dirty="0" smtClean="0"/>
              <a:t> or Task&lt;</a:t>
            </a:r>
            <a:r>
              <a:rPr lang="en-GB" dirty="0" err="1" smtClean="0"/>
              <a:t>IActionResult</a:t>
            </a:r>
            <a:r>
              <a:rPr lang="en-GB" dirty="0" smtClean="0"/>
              <a:t>&gt;.</a:t>
            </a:r>
          </a:p>
          <a:p>
            <a:pPr lvl="1"/>
            <a:r>
              <a:rPr lang="en-GB" dirty="0" smtClean="0"/>
              <a:t>Can also return a redirect to another action method or destination, or a HTTP Status Code.</a:t>
            </a:r>
          </a:p>
        </p:txBody>
      </p:sp>
    </p:spTree>
    <p:extLst>
      <p:ext uri="{BB962C8B-B14F-4D97-AF65-F5344CB8AC3E}">
        <p14:creationId xmlns:p14="http://schemas.microsoft.com/office/powerpoint/2010/main" val="177853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F676A6-BACE-49FE-99F3-F285D937D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 Action Method Result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DD0763-EA37-499C-85F8-541CC8386F5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Returns an </a:t>
            </a:r>
            <a:r>
              <a:rPr lang="en-GB" b="1" dirty="0" err="1"/>
              <a:t>IActionResult</a:t>
            </a:r>
            <a:endParaRPr lang="en-GB" b="1" dirty="0"/>
          </a:p>
          <a:p>
            <a:pPr lvl="1"/>
            <a:r>
              <a:rPr lang="en-GB" dirty="0" err="1"/>
              <a:t>IActionResult</a:t>
            </a:r>
            <a:r>
              <a:rPr lang="en-GB" dirty="0"/>
              <a:t> is an </a:t>
            </a:r>
            <a:r>
              <a:rPr lang="en-GB" dirty="0">
                <a:hlinkClick r:id="rId2"/>
              </a:rPr>
              <a:t>interface</a:t>
            </a:r>
            <a:r>
              <a:rPr lang="en-GB" dirty="0"/>
              <a:t> that can be used to encapsulate different types of action results.</a:t>
            </a:r>
          </a:p>
          <a:p>
            <a:r>
              <a:rPr lang="en-GB" dirty="0"/>
              <a:t>The result will typically contain:</a:t>
            </a:r>
          </a:p>
          <a:p>
            <a:pPr lvl="1"/>
            <a:r>
              <a:rPr lang="en-GB" dirty="0"/>
              <a:t>Normal HTTP Status Codes (OK, Not Found, etc.)</a:t>
            </a:r>
          </a:p>
          <a:p>
            <a:pPr lvl="1"/>
            <a:r>
              <a:rPr lang="en-GB" dirty="0" smtClean="0"/>
              <a:t>Data being sent to the View</a:t>
            </a:r>
            <a:endParaRPr lang="en-GB" dirty="0"/>
          </a:p>
          <a:p>
            <a:r>
              <a:rPr lang="en-GB" dirty="0"/>
              <a:t>You can also have redirect results – redirects user to another route.</a:t>
            </a:r>
          </a:p>
        </p:txBody>
      </p:sp>
    </p:spTree>
    <p:extLst>
      <p:ext uri="{BB962C8B-B14F-4D97-AF65-F5344CB8AC3E}">
        <p14:creationId xmlns:p14="http://schemas.microsoft.com/office/powerpoint/2010/main" val="364797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14278-F6B3-48A9-B4F8-1207BB86D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</a:t>
            </a:r>
            <a:r>
              <a:rPr lang="en-GB" dirty="0" err="1"/>
              <a:t>IActionResult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64928A-AC1E-4A14-956E-D7977D80308C}"/>
              </a:ext>
            </a:extLst>
          </p:cNvPr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2359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:a16="http://schemas.microsoft.com/office/drawing/2014/main" val="4053213497"/>
                    </a:ext>
                  </a:extLst>
                </a:gridCol>
                <a:gridCol w="5922367">
                  <a:extLst>
                    <a:ext uri="{9D8B030D-6E8A-4147-A177-3AD203B41FA5}">
                      <a16:colId xmlns:a16="http://schemas.microsoft.com/office/drawing/2014/main" val="30998717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0189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ViewResult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Generates HTML 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567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RedirectResult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302 HTTP Request, redirecting to another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534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FileResult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file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332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ContentResult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string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899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StatusCodeResult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raw HTTP status code as the response</a:t>
                      </a:r>
                    </a:p>
                    <a:p>
                      <a:r>
                        <a:rPr lang="en-GB" dirty="0"/>
                        <a:t>Optionally may have associated response </a:t>
                      </a:r>
                      <a:r>
                        <a:rPr lang="en-GB" dirty="0" err="1"/>
                        <a:t>response</a:t>
                      </a:r>
                      <a:r>
                        <a:rPr lang="en-GB" dirty="0"/>
                        <a:t> body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6269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NotFoundResult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raw 404 HTTP status code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26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More…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88547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54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F4C7B-01F9-4232-AC97-290B43F63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4904D-5C00-435D-AB8B-FDCB540D1AF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Maps an incoming request to a specific handler i.e. the correct action method.</a:t>
            </a:r>
          </a:p>
          <a:p>
            <a:r>
              <a:rPr lang="en-GB" dirty="0"/>
              <a:t>Routes are </a:t>
            </a:r>
            <a:r>
              <a:rPr lang="en-GB" b="1" dirty="0"/>
              <a:t>friendly URL patterns</a:t>
            </a:r>
            <a:r>
              <a:rPr lang="en-GB" dirty="0"/>
              <a:t> and the most common pattern is: </a:t>
            </a:r>
          </a:p>
          <a:p>
            <a:pPr lvl="1"/>
            <a:r>
              <a:rPr lang="en-GB" dirty="0"/>
              <a:t>{</a:t>
            </a:r>
            <a:r>
              <a:rPr lang="en-GB" b="1" dirty="0"/>
              <a:t>Controller</a:t>
            </a:r>
            <a:r>
              <a:rPr lang="en-GB" dirty="0"/>
              <a:t>}/{</a:t>
            </a:r>
            <a:r>
              <a:rPr lang="en-GB" b="1" dirty="0"/>
              <a:t>Action</a:t>
            </a:r>
            <a:r>
              <a:rPr lang="en-GB" dirty="0"/>
              <a:t>}/{</a:t>
            </a:r>
            <a:r>
              <a:rPr lang="en-GB" b="1" dirty="0"/>
              <a:t>Id?</a:t>
            </a:r>
            <a:r>
              <a:rPr lang="en-GB" dirty="0"/>
              <a:t>}</a:t>
            </a:r>
            <a:endParaRPr lang="en-GB" b="1" dirty="0"/>
          </a:p>
          <a:p>
            <a:pPr lvl="2"/>
            <a:r>
              <a:rPr lang="en-GB" dirty="0"/>
              <a:t>Id is </a:t>
            </a:r>
            <a:r>
              <a:rPr lang="en-GB" dirty="0" smtClean="0"/>
              <a:t>optional</a:t>
            </a:r>
          </a:p>
          <a:p>
            <a:pPr lvl="2"/>
            <a:r>
              <a:rPr lang="en-GB" dirty="0" smtClean="0"/>
              <a:t>The action can execute without the ID provided but is unlikely to provide meaningful data to the view.</a:t>
            </a: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265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F9A63-1A98-45D1-B61C-203C279D7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Routing</a:t>
            </a:r>
            <a:br>
              <a:rPr lang="en-GB" dirty="0"/>
            </a:br>
            <a:r>
              <a:rPr lang="en-GB" sz="3100" dirty="0">
                <a:hlinkClick r:id="rId2"/>
              </a:rPr>
              <a:t>http://website.com/Product/Edit/5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9B057-0783-465B-A156-A6F6704086A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routing engine selects: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Product</a:t>
            </a:r>
            <a:r>
              <a:rPr lang="en-GB" dirty="0"/>
              <a:t> controller class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Edit</a:t>
            </a:r>
            <a:r>
              <a:rPr lang="en-GB" dirty="0"/>
              <a:t> action method in Product controller</a:t>
            </a:r>
          </a:p>
          <a:p>
            <a:pPr lvl="1"/>
            <a:r>
              <a:rPr lang="en-GB" dirty="0"/>
              <a:t>Passes the </a:t>
            </a:r>
            <a:r>
              <a:rPr lang="en-GB" b="1" dirty="0"/>
              <a:t>ID</a:t>
            </a:r>
            <a:r>
              <a:rPr lang="en-GB" dirty="0"/>
              <a:t> value, 5, to the Edit action.</a:t>
            </a:r>
          </a:p>
          <a:p>
            <a:endParaRPr lang="en-GB" dirty="0"/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95EB4343-768A-4D83-8CEC-5B98D1F64591}"/>
              </a:ext>
            </a:extLst>
          </p:cNvPr>
          <p:cNvSpPr/>
          <p:nvPr/>
        </p:nvSpPr>
        <p:spPr>
          <a:xfrm flipV="1">
            <a:off x="3059832" y="1635646"/>
            <a:ext cx="3888432" cy="792088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GB" dirty="0"/>
              <a:t>Request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93BEE8-0DAE-4793-93E3-FC92721D4541}"/>
              </a:ext>
            </a:extLst>
          </p:cNvPr>
          <p:cNvSpPr/>
          <p:nvPr/>
        </p:nvSpPr>
        <p:spPr>
          <a:xfrm>
            <a:off x="3923928" y="2924944"/>
            <a:ext cx="2160240" cy="72008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Routing Engine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79F162-F0D8-4AE1-BEC0-C5D49910718F}"/>
              </a:ext>
            </a:extLst>
          </p:cNvPr>
          <p:cNvSpPr/>
          <p:nvPr/>
        </p:nvSpPr>
        <p:spPr>
          <a:xfrm>
            <a:off x="6748646" y="2753680"/>
            <a:ext cx="2160240" cy="106260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Action</a:t>
            </a:r>
          </a:p>
          <a:p>
            <a:pPr algn="ctr"/>
            <a:r>
              <a:rPr lang="en-GB" dirty="0"/>
              <a:t>Edit method in </a:t>
            </a:r>
            <a:r>
              <a:rPr lang="en-GB" dirty="0" err="1"/>
              <a:t>ProductController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FD5E8C-F8BF-4613-97C6-D000BC4C6BFA}"/>
              </a:ext>
            </a:extLst>
          </p:cNvPr>
          <p:cNvSpPr/>
          <p:nvPr/>
        </p:nvSpPr>
        <p:spPr>
          <a:xfrm>
            <a:off x="107504" y="2852936"/>
            <a:ext cx="29523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Route Template</a:t>
            </a:r>
          </a:p>
          <a:p>
            <a:pPr algn="ctr"/>
            <a:r>
              <a:rPr lang="en-GB" dirty="0"/>
              <a:t>{Controller}/{Action}/{Id?}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4B3A1B-0975-4A7D-B0CA-8A0C19BF5526}"/>
              </a:ext>
            </a:extLst>
          </p:cNvPr>
          <p:cNvSpPr txBox="1"/>
          <p:nvPr/>
        </p:nvSpPr>
        <p:spPr>
          <a:xfrm flipH="1">
            <a:off x="3203848" y="205375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http://website.com/Product/Edit/5</a:t>
            </a:r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76FDC81-4F5D-4FD3-9934-2334C5DE5CC5}"/>
              </a:ext>
            </a:extLst>
          </p:cNvPr>
          <p:cNvCxnSpPr>
            <a:stCxn id="8" idx="3"/>
            <a:endCxn id="6" idx="1"/>
          </p:cNvCxnSpPr>
          <p:nvPr/>
        </p:nvCxnSpPr>
        <p:spPr>
          <a:xfrm>
            <a:off x="3059832" y="3284984"/>
            <a:ext cx="864096" cy="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04A0C95-12B9-4090-8FB7-0BDEE2ADB7CF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6084168" y="3284984"/>
            <a:ext cx="664478" cy="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ED6FCB8-B6B0-484E-BF3A-063CD411A7BF}"/>
              </a:ext>
            </a:extLst>
          </p:cNvPr>
          <p:cNvCxnSpPr>
            <a:cxnSpLocks/>
            <a:stCxn id="4" idx="0"/>
            <a:endCxn id="6" idx="0"/>
          </p:cNvCxnSpPr>
          <p:nvPr/>
        </p:nvCxnSpPr>
        <p:spPr>
          <a:xfrm>
            <a:off x="5004048" y="2427734"/>
            <a:ext cx="0" cy="497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26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EFD8-DBD1-4549-B566-B683DF7A8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Routing: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2758D-FFB5-485A-B01A-6B75D216DD7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have an </a:t>
            </a:r>
            <a:r>
              <a:rPr lang="en-GB" b="1" dirty="0"/>
              <a:t>area</a:t>
            </a:r>
            <a:r>
              <a:rPr lang="en-GB" dirty="0"/>
              <a:t> in route URLs:</a:t>
            </a:r>
          </a:p>
          <a:p>
            <a:r>
              <a:rPr lang="en-GB" dirty="0"/>
              <a:t>Areas are subsites within an MVC site</a:t>
            </a:r>
          </a:p>
          <a:p>
            <a:r>
              <a:rPr lang="en-GB" dirty="0"/>
              <a:t>The pattern is:</a:t>
            </a:r>
          </a:p>
          <a:p>
            <a:pPr lvl="1"/>
            <a:r>
              <a:rPr lang="en-GB" b="1" dirty="0"/>
              <a:t>Area</a:t>
            </a:r>
            <a:r>
              <a:rPr lang="en-GB" dirty="0"/>
              <a:t>/Controller/Action/Id?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1D5B3-27D2-48B7-A427-CC7B6AF7F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Routing: Additional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07DB-BFE2-4F8B-8608-274EB149B76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action methods require additional values.</a:t>
            </a:r>
          </a:p>
          <a:p>
            <a:r>
              <a:rPr lang="en-GB" dirty="0"/>
              <a:t>For example, action methods to:</a:t>
            </a:r>
          </a:p>
          <a:p>
            <a:pPr lvl="1"/>
            <a:r>
              <a:rPr lang="en-GB" dirty="0"/>
              <a:t>Add or update a new data record.</a:t>
            </a:r>
          </a:p>
          <a:p>
            <a:pPr lvl="1"/>
            <a:r>
              <a:rPr lang="en-GB" dirty="0"/>
              <a:t>Execute a search request</a:t>
            </a:r>
          </a:p>
          <a:p>
            <a:r>
              <a:rPr lang="en-GB" b="1" dirty="0"/>
              <a:t>Model binding </a:t>
            </a:r>
            <a:r>
              <a:rPr lang="en-GB" dirty="0"/>
              <a:t>is used to specify the </a:t>
            </a:r>
            <a:r>
              <a:rPr lang="en-GB" b="1" dirty="0"/>
              <a:t>additional values as parameters</a:t>
            </a:r>
            <a:r>
              <a:rPr lang="en-GB" dirty="0"/>
              <a:t> to the action method.</a:t>
            </a:r>
          </a:p>
          <a:p>
            <a:r>
              <a:rPr lang="en-GB" dirty="0"/>
              <a:t>The pattern is:</a:t>
            </a:r>
          </a:p>
          <a:p>
            <a:pPr lvl="1"/>
            <a:r>
              <a:rPr lang="en-GB" dirty="0"/>
              <a:t>{</a:t>
            </a:r>
            <a:r>
              <a:rPr lang="en-GB" b="1" dirty="0"/>
              <a:t>Controller</a:t>
            </a:r>
            <a:r>
              <a:rPr lang="en-GB" dirty="0"/>
              <a:t>}/{</a:t>
            </a:r>
            <a:r>
              <a:rPr lang="en-GB" b="1" dirty="0"/>
              <a:t>Action</a:t>
            </a:r>
            <a:r>
              <a:rPr lang="en-GB" dirty="0"/>
              <a:t>}/{</a:t>
            </a:r>
            <a:r>
              <a:rPr lang="en-GB" b="1" dirty="0"/>
              <a:t>Parameter Values</a:t>
            </a:r>
            <a:r>
              <a:rPr lang="en-GB" dirty="0"/>
              <a:t>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71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1811D-45FB-4C32-B839-5C30A1661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Data Model Controller</a:t>
            </a:r>
            <a:br>
              <a:rPr lang="en-GB" dirty="0"/>
            </a:br>
            <a:r>
              <a:rPr lang="en-GB" sz="3100" dirty="0"/>
              <a:t>Contains action methods for the CRUD operations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5DB5BC-9551-416E-A31C-A47E87D6AA4D}"/>
              </a:ext>
            </a:extLst>
          </p:cNvPr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953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94929">
                  <a:extLst>
                    <a:ext uri="{9D8B030D-6E8A-4147-A177-3AD203B41FA5}">
                      <a16:colId xmlns:a16="http://schemas.microsoft.com/office/drawing/2014/main" val="3438760004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120146241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3617049042"/>
                    </a:ext>
                  </a:extLst>
                </a:gridCol>
                <a:gridCol w="2898031">
                  <a:extLst>
                    <a:ext uri="{9D8B030D-6E8A-4147-A177-3AD203B41FA5}">
                      <a16:colId xmlns:a16="http://schemas.microsoft.com/office/drawing/2014/main" val="4111019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CRUD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910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blank data model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290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  <a:r>
                        <a:rPr lang="en-GB" dirty="0"/>
                        <a:t>([Bind(model post data)])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new input data received to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1242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Index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all items in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6180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Details</a:t>
                      </a:r>
                      <a:r>
                        <a:rPr lang="en-GB" dirty="0"/>
                        <a:t>(int? id)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details of item with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076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Edit</a:t>
                      </a:r>
                      <a:r>
                        <a:rPr lang="en-GB" dirty="0"/>
                        <a:t>(int?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data item with ID to edit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927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Edit</a:t>
                      </a:r>
                      <a:r>
                        <a:rPr lang="en-GB" dirty="0"/>
                        <a:t>([Bind(model post data)])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updated data received to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5700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  <a:r>
                        <a:rPr lang="en-GB" dirty="0"/>
                        <a:t>(int?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data item with ID to delete for confirmation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55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/>
                        <a:t>DeleteConfirmed</a:t>
                      </a:r>
                      <a:r>
                        <a:rPr lang="en-GB" dirty="0"/>
                        <a:t>(int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confirmed delete request for item with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6147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491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BindAttribute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Bind attribute on the POST action methods is used to </a:t>
            </a:r>
            <a:r>
              <a:rPr lang="en-GB" b="1" i="1" dirty="0" smtClean="0"/>
              <a:t>specify what input data fields for the model will be accepted</a:t>
            </a:r>
            <a:r>
              <a:rPr lang="en-GB" dirty="0" smtClean="0"/>
              <a:t> via the POST request for the method.</a:t>
            </a:r>
          </a:p>
          <a:p>
            <a:r>
              <a:rPr lang="en-GB" dirty="0" smtClean="0"/>
              <a:t>It is a form of security mechanism.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7059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0EB4B-C7FB-4FD8-AAB9-731DBC806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C8D9A-69FD-45B2-9CE6-F6D25780BFF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have a look: Scaffolding a controller and views</a:t>
            </a:r>
          </a:p>
        </p:txBody>
      </p:sp>
    </p:spTree>
    <p:extLst>
      <p:ext uri="{BB962C8B-B14F-4D97-AF65-F5344CB8AC3E}">
        <p14:creationId xmlns:p14="http://schemas.microsoft.com/office/powerpoint/2010/main" val="254346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Study the default views created.</a:t>
            </a:r>
          </a:p>
          <a:p>
            <a:r>
              <a:rPr lang="en-GB" dirty="0"/>
              <a:t>What is wrong with them?</a:t>
            </a:r>
          </a:p>
          <a:p>
            <a:r>
              <a:rPr lang="en-GB" dirty="0"/>
              <a:t>What marks do you think you will get in your assignment if this is all you do?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93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this better?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3504" y="1519025"/>
            <a:ext cx="5765592" cy="533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times the default view template(s) generated by the scaffolding tool do </a:t>
            </a:r>
            <a:r>
              <a:rPr lang="en-GB" dirty="0" smtClean="0"/>
              <a:t>not:</a:t>
            </a:r>
          </a:p>
          <a:p>
            <a:pPr lvl="1"/>
            <a:r>
              <a:rPr lang="en-GB" dirty="0" smtClean="0"/>
              <a:t>Meet </a:t>
            </a:r>
            <a:r>
              <a:rPr lang="en-GB" dirty="0"/>
              <a:t>the business requirements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Are not user-friendly and/or usable.</a:t>
            </a:r>
          </a:p>
          <a:p>
            <a:pPr lvl="1"/>
            <a:r>
              <a:rPr lang="en-GB" dirty="0" smtClean="0"/>
              <a:t>Consider security implications.</a:t>
            </a:r>
            <a:endParaRPr lang="en-GB" dirty="0"/>
          </a:p>
          <a:p>
            <a:r>
              <a:rPr lang="en-GB" dirty="0" smtClean="0"/>
              <a:t>Thus, the default view template created by the scaffolding tool needs to be changed.</a:t>
            </a:r>
          </a:p>
          <a:p>
            <a:r>
              <a:rPr lang="en-GB" dirty="0" smtClean="0"/>
              <a:t>You need to understand how views work – next slides.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945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16233</TotalTime>
  <Words>856</Words>
  <Application>Microsoft Office PowerPoint</Application>
  <PresentationFormat>On-screen Show (4:3)</PresentationFormat>
  <Paragraphs>154</Paragraphs>
  <Slides>17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  <vt:variant>
        <vt:lpstr>Custom Shows</vt:lpstr>
      </vt:variant>
      <vt:variant>
        <vt:i4>1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A First Look at Controllers</vt:lpstr>
      <vt:lpstr>Today’s Lecture</vt:lpstr>
      <vt:lpstr>Controllers</vt:lpstr>
      <vt:lpstr>Controller Action Methods </vt:lpstr>
      <vt:lpstr>Controller Action Method Result</vt:lpstr>
      <vt:lpstr>Different Types of IActionResult</vt:lpstr>
      <vt:lpstr>Routing</vt:lpstr>
      <vt:lpstr>Routing http://website.com/Product/Edit/5</vt:lpstr>
      <vt:lpstr>Routing: Areas</vt:lpstr>
      <vt:lpstr>Routing: Additional Parameters</vt:lpstr>
      <vt:lpstr>Typical Data Model Controller Contains action methods for the CRUD operations</vt:lpstr>
      <vt:lpstr>The BindAttribute</vt:lpstr>
      <vt:lpstr>Demo</vt:lpstr>
      <vt:lpstr>Exercise</vt:lpstr>
      <vt:lpstr>Is this better?</vt:lpstr>
      <vt:lpstr>Views</vt:lpstr>
      <vt:lpstr>Lab Exercise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1845</cp:revision>
  <cp:lastPrinted>2014-09-29T16:21:25Z</cp:lastPrinted>
  <dcterms:created xsi:type="dcterms:W3CDTF">2013-09-18T07:00:31Z</dcterms:created>
  <dcterms:modified xsi:type="dcterms:W3CDTF">2020-02-09T10:58:11Z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