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4"/>
  </p:sldMasterIdLst>
  <p:notesMasterIdLst>
    <p:notesMasterId r:id="rId9"/>
  </p:notesMasterIdLst>
  <p:handoutMasterIdLst>
    <p:handoutMasterId r:id="rId10"/>
  </p:handoutMasterIdLst>
  <p:sldIdLst>
    <p:sldId id="256" r:id="rId5"/>
    <p:sldId id="268" r:id="rId6"/>
    <p:sldId id="271" r:id="rId7"/>
    <p:sldId id="270" r:id="rId8"/>
  </p:sldIdLst>
  <p:sldSz cx="12192000" cy="6858000"/>
  <p:notesSz cx="6858000" cy="9144000"/>
  <p:defaultTextStyle>
    <a:defPPr rtl="0">
      <a:defRPr lang="en-gb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1616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63" d="100"/>
          <a:sy n="63" d="100"/>
        </p:scale>
        <p:origin x="804" y="5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89" d="100"/>
          <a:sy n="89" d="100"/>
        </p:scale>
        <p:origin x="3786" y="9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presProps" Target="presProps.xml"/><Relationship Id="rId5" Type="http://schemas.openxmlformats.org/officeDocument/2006/relationships/slide" Target="slides/slide1.xml"/><Relationship Id="rId10" Type="http://schemas.openxmlformats.org/officeDocument/2006/relationships/handoutMaster" Target="handoutMasters/handoutMaster1.xml"/><Relationship Id="rId4" Type="http://schemas.openxmlformats.org/officeDocument/2006/relationships/slideMaster" Target="slideMasters/slideMaster1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B7F6D4C3-146E-4428-B7FC-AAE3815ED07B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0861545-763A-4DC1-86CB-AB446902DC07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73C4FA4-6273-4FCD-9431-B2FA37A52B1D}" type="datetime1">
              <a:rPr lang="en-GB" smtClean="0"/>
              <a:t>21/04/2024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0255F93-EAD0-4AB3-9163-A50017B3786B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D2727E1-F6B7-4482-9E80-83A5B77A5F0D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8DA513D-FE0E-4BF1-B698-EDDAF4AFC6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4859312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993EA62-1A64-4FB3-96F1-53DEEE7C688D}" type="datetime1">
              <a:rPr lang="en-GB" noProof="0" smtClean="0"/>
              <a:t>21/04/2024</a:t>
            </a:fld>
            <a:endParaRPr lang="en-GB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noProof="0" dirty="0"/>
              <a:t>Edit Master text styles</a:t>
            </a:r>
          </a:p>
          <a:p>
            <a:pPr lvl="1"/>
            <a:r>
              <a:rPr lang="en-GB" noProof="0" dirty="0"/>
              <a:t>Second level</a:t>
            </a:r>
          </a:p>
          <a:p>
            <a:pPr lvl="2"/>
            <a:r>
              <a:rPr lang="en-GB" noProof="0" dirty="0"/>
              <a:t>Third level</a:t>
            </a:r>
          </a:p>
          <a:p>
            <a:pPr lvl="3"/>
            <a:r>
              <a:rPr lang="en-GB" noProof="0" dirty="0"/>
              <a:t>Fourth level</a:t>
            </a:r>
          </a:p>
          <a:p>
            <a:pPr lvl="4"/>
            <a:r>
              <a:rPr lang="en-GB" noProof="0" dirty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F17667F-63A3-4AF1-9BEF-619D4C86425F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272552210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17667F-63A3-4AF1-9BEF-619D4C86425F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754605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17667F-63A3-4AF1-9BEF-619D4C86425F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008106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17667F-63A3-4AF1-9BEF-619D4C86425F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345262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9" name="Group 88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90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0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1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2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3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4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5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6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7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8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9" name="Group 8"/>
          <p:cNvGrpSpPr/>
          <p:nvPr/>
        </p:nvGrpSpPr>
        <p:grpSpPr>
          <a:xfrm>
            <a:off x="1669293" y="1186483"/>
            <a:ext cx="8848345" cy="4477933"/>
            <a:chOff x="1669293" y="1186483"/>
            <a:chExt cx="8848345" cy="4477933"/>
          </a:xfrm>
        </p:grpSpPr>
        <p:sp>
          <p:nvSpPr>
            <p:cNvPr id="39" name="Rectangle 38"/>
            <p:cNvSpPr/>
            <p:nvPr/>
          </p:nvSpPr>
          <p:spPr>
            <a:xfrm>
              <a:off x="1674042" y="1186483"/>
              <a:ext cx="8843596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0" name="Isosceles Triangle 39"/>
            <p:cNvSpPr/>
            <p:nvPr/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1" name="Rectangle 40"/>
            <p:cNvSpPr/>
            <p:nvPr/>
          </p:nvSpPr>
          <p:spPr>
            <a:xfrm>
              <a:off x="1669293" y="1991156"/>
              <a:ext cx="8845667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9236" y="2075504"/>
            <a:ext cx="8679915" cy="1748729"/>
          </a:xfrm>
        </p:spPr>
        <p:txBody>
          <a:bodyPr bIns="0" rtlCol="0" anchor="b">
            <a:normAutofit/>
          </a:bodyPr>
          <a:lstStyle>
            <a:lvl1pPr algn="ctr">
              <a:lnSpc>
                <a:spcPct val="80000"/>
              </a:lnSpc>
              <a:defRPr sz="5400" spc="-150">
                <a:solidFill>
                  <a:srgbClr val="FFFEFF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9237" y="3906266"/>
            <a:ext cx="8673427" cy="1322587"/>
          </a:xfrm>
        </p:spPr>
        <p:txBody>
          <a:bodyPr tIns="0" rtlCol="0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 b="0">
                <a:solidFill>
                  <a:srgbClr val="FFFEFF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 vert="horz" lIns="91440" tIns="45720" rIns="91440" bIns="45720" rtlCol="0" anchor="ctr"/>
          <a:lstStyle>
            <a:lvl1pPr>
              <a:defRPr lang="en-US"/>
            </a:lvl1pPr>
          </a:lstStyle>
          <a:p>
            <a:pPr rtl="0"/>
            <a:fld id="{3865B756-601E-4FDC-928D-D793CCB5F9FC}" type="datetime1">
              <a:rPr lang="en-GB" noProof="0" smtClean="0"/>
              <a:t>21/04/2024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 rtlCol="0"/>
          <a:lstStyle>
            <a:lvl1pPr algn="ctr">
              <a:defRPr/>
            </a:lvl1pPr>
          </a:lstStyle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0" name="Group 79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81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0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1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7" name="Group 26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8" name="Rectangle 27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1" y="2349925"/>
            <a:ext cx="3498979" cy="2456442"/>
          </a:xfrm>
        </p:spPr>
        <p:txBody>
          <a:bodyPr rtlCol="0"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>
          <a:xfrm>
            <a:off x="5118447" y="803186"/>
            <a:ext cx="6281873" cy="5248622"/>
          </a:xfrm>
        </p:spPr>
        <p:txBody>
          <a:bodyPr rtlCol="0" anchor="ctr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78132C54-377C-44F6-80CC-8303565DEDAB}" type="datetime1">
              <a:rPr lang="en-GB" noProof="0" smtClean="0"/>
              <a:t>21/04/2024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" name="Group 76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78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9" name="Group 8"/>
          <p:cNvGrpSpPr/>
          <p:nvPr/>
        </p:nvGrpSpPr>
        <p:grpSpPr>
          <a:xfrm>
            <a:off x="3259545" y="1186483"/>
            <a:ext cx="5666145" cy="4477933"/>
            <a:chOff x="3259545" y="1186483"/>
            <a:chExt cx="5666145" cy="4477933"/>
          </a:xfrm>
        </p:grpSpPr>
        <p:sp>
          <p:nvSpPr>
            <p:cNvPr id="99" name="Rectangle 98"/>
            <p:cNvSpPr/>
            <p:nvPr/>
          </p:nvSpPr>
          <p:spPr>
            <a:xfrm>
              <a:off x="3259545" y="1186483"/>
              <a:ext cx="5657881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0" name="Isosceles Triangle 39"/>
            <p:cNvSpPr/>
            <p:nvPr/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1" name="Rectangle 100"/>
            <p:cNvSpPr/>
            <p:nvPr/>
          </p:nvSpPr>
          <p:spPr>
            <a:xfrm>
              <a:off x="3259545" y="1991156"/>
              <a:ext cx="5666145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44216" y="2074730"/>
            <a:ext cx="5490224" cy="1689390"/>
          </a:xfrm>
        </p:spPr>
        <p:txBody>
          <a:bodyPr bIns="0" rtlCol="0" anchor="b">
            <a:normAutofit/>
          </a:bodyPr>
          <a:lstStyle>
            <a:lvl1pPr algn="ctr">
              <a:defRPr sz="4400">
                <a:solidFill>
                  <a:srgbClr val="FFFEFF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 hasCustomPrompt="1"/>
          </p:nvPr>
        </p:nvSpPr>
        <p:spPr>
          <a:xfrm>
            <a:off x="3344215" y="3846851"/>
            <a:ext cx="5490223" cy="1383770"/>
          </a:xfrm>
        </p:spPr>
        <p:txBody>
          <a:bodyPr tIns="0" rtlCol="0">
            <a:normAutofit/>
          </a:bodyPr>
          <a:lstStyle>
            <a:lvl1pPr marL="0" indent="0" algn="ctr">
              <a:buNone/>
              <a:defRPr sz="1800">
                <a:solidFill>
                  <a:srgbClr val="FFFE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 rtlCol="0"/>
          <a:lstStyle/>
          <a:p>
            <a:pPr rtl="0"/>
            <a:fld id="{88F151EE-EDA6-41A5-80FF-96B7513F902D}" type="datetime1">
              <a:rPr lang="en-GB" noProof="0" smtClean="0"/>
              <a:t>21/04/2024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 rtlCol="0"/>
          <a:lstStyle>
            <a:lvl1pPr algn="ctr">
              <a:defRPr/>
            </a:lvl1pPr>
          </a:lstStyle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7" name="Group 36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38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9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0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2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59" name="Group 58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60" name="Rectangle 59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1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2" name="Rectangle 61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9000" y="2339669"/>
            <a:ext cx="3500828" cy="2470065"/>
          </a:xfrm>
        </p:spPr>
        <p:txBody>
          <a:bodyPr lIns="91440" tIns="91440" rIns="91440" bIns="91440" rtlCol="0"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 hasCustomPrompt="1"/>
          </p:nvPr>
        </p:nvSpPr>
        <p:spPr>
          <a:xfrm>
            <a:off x="5120878" y="803187"/>
            <a:ext cx="6269591" cy="2382651"/>
          </a:xfrm>
        </p:spPr>
        <p:txBody>
          <a:bodyPr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 hasCustomPrompt="1"/>
          </p:nvPr>
        </p:nvSpPr>
        <p:spPr>
          <a:xfrm>
            <a:off x="5118447" y="3672162"/>
            <a:ext cx="6272022" cy="2383586"/>
          </a:xfrm>
        </p:spPr>
        <p:txBody>
          <a:bodyPr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 rtlCol="0"/>
          <a:lstStyle/>
          <a:p>
            <a:pPr rtl="0"/>
            <a:fld id="{2EEE1B47-AF36-487A-83AD-23D006F7AF76}" type="datetime1">
              <a:rPr lang="en-GB" noProof="0" smtClean="0"/>
              <a:t>21/04/2024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9" name="Group 38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40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2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9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0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61" name="Group 60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62" name="Rectangle 61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3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4" name="Rectangle 63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9001" y="2363915"/>
            <a:ext cx="3500828" cy="2460497"/>
          </a:xfrm>
        </p:spPr>
        <p:txBody>
          <a:bodyPr lIns="91440" tIns="91440" rIns="91440" bIns="91440" rtlCol="0"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 hasCustomPrompt="1"/>
          </p:nvPr>
        </p:nvSpPr>
        <p:spPr>
          <a:xfrm>
            <a:off x="5125137" y="803185"/>
            <a:ext cx="6265088" cy="685800"/>
          </a:xfrm>
        </p:spPr>
        <p:txBody>
          <a:bodyPr rtlCol="0" anchor="ctr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 hasCustomPrompt="1"/>
          </p:nvPr>
        </p:nvSpPr>
        <p:spPr>
          <a:xfrm>
            <a:off x="5125305" y="1488985"/>
            <a:ext cx="6264350" cy="1696853"/>
          </a:xfrm>
        </p:spPr>
        <p:txBody>
          <a:bodyPr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 hasCustomPrompt="1"/>
          </p:nvPr>
        </p:nvSpPr>
        <p:spPr>
          <a:xfrm>
            <a:off x="5118653" y="3665887"/>
            <a:ext cx="6264414" cy="685800"/>
          </a:xfrm>
        </p:spPr>
        <p:txBody>
          <a:bodyPr rtlCol="0" anchor="ctr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 hasCustomPrompt="1"/>
          </p:nvPr>
        </p:nvSpPr>
        <p:spPr>
          <a:xfrm>
            <a:off x="5118447" y="4351687"/>
            <a:ext cx="6265588" cy="1704060"/>
          </a:xfrm>
        </p:spPr>
        <p:txBody>
          <a:bodyPr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 rtlCol="0"/>
          <a:lstStyle/>
          <a:p>
            <a:pPr rtl="0"/>
            <a:fld id="{8825F1D6-AE3F-48D3-BC73-46F13CBA98B1}" type="datetime1">
              <a:rPr lang="en-GB" noProof="0" smtClean="0"/>
              <a:t>21/04/2024</a:t>
            </a:fld>
            <a:endParaRPr lang="en-GB" noProof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" name="Group 76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8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4" name="Group 23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5" name="Rectangle 24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6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2" y="2349925"/>
            <a:ext cx="3501196" cy="2456442"/>
          </a:xfrm>
        </p:spPr>
        <p:txBody>
          <a:bodyPr rtlCol="0"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4E7F6F7C-B6FA-46D0-A968-88EEC1993D68}" type="datetime1">
              <a:rPr lang="en-GB" noProof="0" smtClean="0"/>
              <a:t>21/04/2024</a:t>
            </a:fld>
            <a:endParaRPr lang="en-GB" noProof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 rtlCol="0"/>
          <a:lstStyle/>
          <a:p>
            <a:pPr rtl="0"/>
            <a:fld id="{57972D4B-B38F-443F-A195-F14141166986}" type="datetime1">
              <a:rPr lang="en-GB" noProof="0" smtClean="0"/>
              <a:t>21/04/2024</a:t>
            </a:fld>
            <a:endParaRPr lang="en-GB" noProof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4" name="Group 73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5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6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1" name="Group 20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2" name="Rectangle 21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3" name="Rectangle 32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1" y="2352026"/>
            <a:ext cx="3501197" cy="1223298"/>
          </a:xfrm>
        </p:spPr>
        <p:txBody>
          <a:bodyPr bIns="0" rtlCol="0" anchor="b">
            <a:noAutofit/>
          </a:bodyPr>
          <a:lstStyle>
            <a:lvl1pPr algn="ctr">
              <a:defRPr sz="3200">
                <a:solidFill>
                  <a:srgbClr val="FFFEFF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>
          <a:xfrm>
            <a:off x="5109983" y="802809"/>
            <a:ext cx="6275035" cy="5249940"/>
          </a:xfrm>
        </p:spPr>
        <p:txBody>
          <a:bodyPr rtlCol="0" anchor="ctr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 hasCustomPrompt="1"/>
          </p:nvPr>
        </p:nvSpPr>
        <p:spPr>
          <a:xfrm>
            <a:off x="888631" y="3580186"/>
            <a:ext cx="3501197" cy="1221164"/>
          </a:xfrm>
        </p:spPr>
        <p:txBody>
          <a:bodyPr rtlCol="0"/>
          <a:lstStyle>
            <a:lvl1pPr marL="0" indent="0" algn="ctr">
              <a:buNone/>
              <a:defRPr sz="1600">
                <a:solidFill>
                  <a:srgbClr val="FFFE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3E01A9D8-4568-4437-AD87-917A5FF652A8}" type="datetime1">
              <a:rPr lang="en-GB" noProof="0" smtClean="0"/>
              <a:t>21/04/2024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3" name="Group 72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81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76" name="Group 75"/>
          <p:cNvGrpSpPr/>
          <p:nvPr/>
        </p:nvGrpSpPr>
        <p:grpSpPr>
          <a:xfrm>
            <a:off x="805336" y="1698331"/>
            <a:ext cx="5941540" cy="3470421"/>
            <a:chOff x="805336" y="1698331"/>
            <a:chExt cx="5941540" cy="3470421"/>
          </a:xfrm>
        </p:grpSpPr>
        <p:sp>
          <p:nvSpPr>
            <p:cNvPr id="77" name="Rectangle 76"/>
            <p:cNvSpPr/>
            <p:nvPr/>
          </p:nvSpPr>
          <p:spPr>
            <a:xfrm>
              <a:off x="805336" y="1698331"/>
              <a:ext cx="5941540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8" name="Isosceles Triangle 9"/>
            <p:cNvSpPr/>
            <p:nvPr/>
          </p:nvSpPr>
          <p:spPr>
            <a:xfrm rot="10800000">
              <a:off x="3618113" y="4896349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9" name="Rectangle 78"/>
            <p:cNvSpPr/>
            <p:nvPr/>
          </p:nvSpPr>
          <p:spPr>
            <a:xfrm>
              <a:off x="805336" y="2274403"/>
              <a:ext cx="5941540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43510" y="0"/>
            <a:ext cx="4648490" cy="6858000"/>
          </a:xfrm>
          <a:solidFill>
            <a:schemeClr val="bg1">
              <a:lumMod val="65000"/>
              <a:lumOff val="35000"/>
            </a:schemeClr>
          </a:solidFill>
          <a:ln w="9525" cap="sq">
            <a:noFill/>
            <a:miter lim="800000"/>
          </a:ln>
          <a:effectLst/>
        </p:spPr>
        <p:txBody>
          <a:bodyPr rtlCol="0"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5443" y="2360255"/>
            <a:ext cx="5776646" cy="1178032"/>
          </a:xfrm>
        </p:spPr>
        <p:txBody>
          <a:bodyPr bIns="0" rtlCol="0" anchor="b">
            <a:normAutofit/>
          </a:bodyPr>
          <a:lstStyle>
            <a:lvl1pPr>
              <a:defRPr sz="3600">
                <a:solidFill>
                  <a:srgbClr val="FFFEFF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 hasCustomPrompt="1"/>
          </p:nvPr>
        </p:nvSpPr>
        <p:spPr>
          <a:xfrm>
            <a:off x="885443" y="3545012"/>
            <a:ext cx="5776646" cy="1274198"/>
          </a:xfrm>
        </p:spPr>
        <p:txBody>
          <a:bodyPr rtlCol="0">
            <a:normAutofit/>
          </a:bodyPr>
          <a:lstStyle>
            <a:lvl1pPr marL="0" indent="0" algn="ctr">
              <a:buNone/>
              <a:defRPr sz="1800">
                <a:solidFill>
                  <a:srgbClr val="FFFE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 rtlCol="0"/>
          <a:lstStyle/>
          <a:p>
            <a:pPr rtl="0"/>
            <a:fld id="{18DD7E9E-9E71-4FC6-9C52-F0D5B94E0CBD}" type="datetime1">
              <a:rPr lang="en-GB" noProof="0" smtClean="0"/>
              <a:t>21/04/2024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5942203" cy="320040"/>
          </a:xfrm>
        </p:spPr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828377" y="320040"/>
            <a:ext cx="914400" cy="320040"/>
          </a:xfrm>
        </p:spPr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5" name="Group 74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6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2" name="Group 21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3" name="Rectangle 22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4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2" y="2349925"/>
            <a:ext cx="3501196" cy="2456441"/>
          </a:xfrm>
        </p:spPr>
        <p:txBody>
          <a:bodyPr rtlCol="0"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 hasCustomPrompt="1"/>
          </p:nvPr>
        </p:nvSpPr>
        <p:spPr>
          <a:xfrm>
            <a:off x="5109983" y="794719"/>
            <a:ext cx="6275035" cy="5257090"/>
          </a:xfrm>
        </p:spPr>
        <p:txBody>
          <a:bodyPr vert="eaVert"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D4860D7F-16AC-4474-8324-8E08C2C0E145}" type="datetime1">
              <a:rPr lang="en-GB" noProof="0" smtClean="0"/>
              <a:t>21/04/2024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5" name="Group 74"/>
          <p:cNvGrpSpPr/>
          <p:nvPr/>
        </p:nvGrpSpPr>
        <p:grpSpPr>
          <a:xfrm flipH="1">
            <a:off x="0" y="0"/>
            <a:ext cx="12584114" cy="6853238"/>
            <a:chOff x="-417513" y="0"/>
            <a:chExt cx="12584114" cy="6853238"/>
          </a:xfrm>
        </p:grpSpPr>
        <p:sp>
          <p:nvSpPr>
            <p:cNvPr id="76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2" name="Group 21"/>
          <p:cNvGrpSpPr/>
          <p:nvPr/>
        </p:nvGrpSpPr>
        <p:grpSpPr>
          <a:xfrm>
            <a:off x="7718948" y="1699589"/>
            <a:ext cx="3674476" cy="3470421"/>
            <a:chOff x="697883" y="1816768"/>
            <a:chExt cx="3674476" cy="3470421"/>
          </a:xfrm>
        </p:grpSpPr>
        <p:sp>
          <p:nvSpPr>
            <p:cNvPr id="23" name="Rectangle 22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4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807437" y="2349925"/>
            <a:ext cx="3501195" cy="2456442"/>
          </a:xfrm>
        </p:spPr>
        <p:txBody>
          <a:bodyPr vert="eaVert" rtlCol="0"/>
          <a:lstStyle>
            <a:lvl1pPr algn="l">
              <a:lnSpc>
                <a:spcPct val="80000"/>
              </a:lnSpc>
              <a:defRPr>
                <a:solidFill>
                  <a:srgbClr val="FFFEFF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 hasCustomPrompt="1"/>
          </p:nvPr>
        </p:nvSpPr>
        <p:spPr>
          <a:xfrm>
            <a:off x="802747" y="798444"/>
            <a:ext cx="6268622" cy="5257303"/>
          </a:xfrm>
        </p:spPr>
        <p:txBody>
          <a:bodyPr vert="eaVert" rtlCol="0"/>
          <a:lstStyle/>
          <a:p>
            <a:pPr lvl="0" rtl="0"/>
            <a:r>
              <a:rPr lang="en-GB" noProof="0"/>
              <a:t>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 rtlCol="0"/>
          <a:lstStyle/>
          <a:p>
            <a:pPr rtl="0"/>
            <a:fld id="{CD56A04D-BE69-4424-9C8A-5906633C8D11}" type="datetime1">
              <a:rPr lang="en-GB" noProof="0" smtClean="0"/>
              <a:t>21/04/2024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 rtlCol="0"/>
          <a:lstStyle/>
          <a:p>
            <a:pPr rtl="0"/>
            <a:fld id="{6D22F896-40B5-4ADD-8801-0D06FADFA095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91161" y="2358391"/>
            <a:ext cx="3498667" cy="2456485"/>
          </a:xfrm>
          <a:prstGeom prst="rect">
            <a:avLst/>
          </a:prstGeom>
        </p:spPr>
        <p:txBody>
          <a:bodyPr vert="horz" lIns="228600" tIns="228600" rIns="228600" bIns="228600" rtlCol="0" anchor="ctr">
            <a:normAutofit/>
          </a:bodyPr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34982" y="794719"/>
            <a:ext cx="5950036" cy="525709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04672" y="320040"/>
            <a:ext cx="36576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58F5BFF4-71AD-411B-9643-1BACC007E75D}" type="datetime1">
              <a:rPr lang="en-GB" noProof="0" smtClean="0"/>
              <a:t>21/04/2024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04672" y="6227064"/>
            <a:ext cx="10588752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69880" y="320040"/>
            <a:ext cx="9144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6D22F896-40B5-4ADD-8801-0D06FADFA09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lvl1pPr algn="ctr" defTabSz="914400" rtl="0" eaLnBrk="1" latinLnBrk="0" hangingPunct="1">
        <a:lnSpc>
          <a:spcPct val="85000"/>
        </a:lnSpc>
        <a:spcBef>
          <a:spcPct val="0"/>
        </a:spcBef>
        <a:buNone/>
        <a:defRPr sz="4000" b="0" i="0" kern="1200" cap="none" spc="-15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4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1" name="Rectangle 180">
            <a:extLst>
              <a:ext uri="{FF2B5EF4-FFF2-40B4-BE49-F238E27FC236}">
                <a16:creationId xmlns:a16="http://schemas.microsoft.com/office/drawing/2014/main" id="{9499C9FE-4B17-4937-9EB8-3E1A97E32D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/>
          </a:p>
        </p:txBody>
      </p:sp>
      <p:grpSp>
        <p:nvGrpSpPr>
          <p:cNvPr id="183" name="Group 182">
            <a:extLst>
              <a:ext uri="{FF2B5EF4-FFF2-40B4-BE49-F238E27FC236}">
                <a16:creationId xmlns:a16="http://schemas.microsoft.com/office/drawing/2014/main" id="{BA1AA859-8E3B-49BF-83F6-ADF050A2CF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184" name="Freeform 5">
              <a:extLst>
                <a:ext uri="{FF2B5EF4-FFF2-40B4-BE49-F238E27FC236}">
                  <a16:creationId xmlns:a16="http://schemas.microsoft.com/office/drawing/2014/main" id="{EA5E9A71-2A94-4FAA-859F-1930C2E918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329674" y="1298404"/>
              <a:ext cx="9702800" cy="5573512"/>
            </a:xfrm>
            <a:custGeom>
              <a:avLst/>
              <a:gdLst>
                <a:gd name="T0" fmla="*/ 1752 w 2038"/>
                <a:gd name="T1" fmla="*/ 1169 h 1169"/>
                <a:gd name="T2" fmla="*/ 1487 w 2038"/>
                <a:gd name="T3" fmla="*/ 334 h 1169"/>
                <a:gd name="T4" fmla="*/ 860 w 2038"/>
                <a:gd name="T5" fmla="*/ 22 h 1169"/>
                <a:gd name="T6" fmla="*/ 199 w 2038"/>
                <a:gd name="T7" fmla="*/ 318 h 1169"/>
                <a:gd name="T8" fmla="*/ 399 w 2038"/>
                <a:gd name="T9" fmla="*/ 1165 h 11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/>
            </a:p>
          </p:txBody>
        </p:sp>
        <p:sp>
          <p:nvSpPr>
            <p:cNvPr id="185" name="Freeform 6">
              <a:extLst>
                <a:ext uri="{FF2B5EF4-FFF2-40B4-BE49-F238E27FC236}">
                  <a16:creationId xmlns:a16="http://schemas.microsoft.com/office/drawing/2014/main" id="{15C43A1A-EE63-4F18-BA50-6BCC0C5FB0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70451" y="2018236"/>
              <a:ext cx="7373938" cy="4848892"/>
            </a:xfrm>
            <a:custGeom>
              <a:avLst/>
              <a:gdLst>
                <a:gd name="T0" fmla="*/ 1025 w 1549"/>
                <a:gd name="T1" fmla="*/ 1016 h 1017"/>
                <a:gd name="T2" fmla="*/ 1443 w 1549"/>
                <a:gd name="T3" fmla="*/ 592 h 1017"/>
                <a:gd name="T4" fmla="*/ 782 w 1549"/>
                <a:gd name="T5" fmla="*/ 53 h 1017"/>
                <a:gd name="T6" fmla="*/ 150 w 1549"/>
                <a:gd name="T7" fmla="*/ 329 h 1017"/>
                <a:gd name="T8" fmla="*/ 477 w 1549"/>
                <a:gd name="T9" fmla="*/ 1017 h 10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/>
            </a:p>
          </p:txBody>
        </p:sp>
        <p:sp>
          <p:nvSpPr>
            <p:cNvPr id="186" name="Freeform 7">
              <a:extLst>
                <a:ext uri="{FF2B5EF4-FFF2-40B4-BE49-F238E27FC236}">
                  <a16:creationId xmlns:a16="http://schemas.microsoft.com/office/drawing/2014/main" id="{D20E631E-2C68-4E27-B833-094ECE5095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1351" y="1788400"/>
              <a:ext cx="8035925" cy="5083516"/>
            </a:xfrm>
            <a:custGeom>
              <a:avLst/>
              <a:gdLst>
                <a:gd name="T0" fmla="*/ 1302 w 1688"/>
                <a:gd name="T1" fmla="*/ 1066 h 1066"/>
                <a:gd name="T2" fmla="*/ 1613 w 1688"/>
                <a:gd name="T3" fmla="*/ 850 h 1066"/>
                <a:gd name="T4" fmla="*/ 1517 w 1688"/>
                <a:gd name="T5" fmla="*/ 471 h 1066"/>
                <a:gd name="T6" fmla="*/ 798 w 1688"/>
                <a:gd name="T7" fmla="*/ 28 h 1066"/>
                <a:gd name="T8" fmla="*/ 181 w 1688"/>
                <a:gd name="T9" fmla="*/ 333 h 1066"/>
                <a:gd name="T10" fmla="*/ 420 w 1688"/>
                <a:gd name="T11" fmla="*/ 1066 h 10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/>
            </a:p>
          </p:txBody>
        </p:sp>
        <p:sp>
          <p:nvSpPr>
            <p:cNvPr id="187" name="Freeform 8">
              <a:extLst>
                <a:ext uri="{FF2B5EF4-FFF2-40B4-BE49-F238E27FC236}">
                  <a16:creationId xmlns:a16="http://schemas.microsoft.com/office/drawing/2014/main" id="{2446723A-FC6F-4012-8557-06069FA130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49842"/>
              <a:ext cx="10334625" cy="6322075"/>
            </a:xfrm>
            <a:custGeom>
              <a:avLst/>
              <a:gdLst>
                <a:gd name="T0" fmla="*/ 1873 w 2171"/>
                <a:gd name="T1" fmla="*/ 1326 h 1326"/>
                <a:gd name="T2" fmla="*/ 1609 w 2171"/>
                <a:gd name="T3" fmla="*/ 473 h 1326"/>
                <a:gd name="T4" fmla="*/ 880 w 2171"/>
                <a:gd name="T5" fmla="*/ 63 h 1326"/>
                <a:gd name="T6" fmla="*/ 0 w 2171"/>
                <a:gd name="T7" fmla="*/ 423 h 13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/>
            </a:p>
          </p:txBody>
        </p:sp>
        <p:sp>
          <p:nvSpPr>
            <p:cNvPr id="188" name="Freeform 9">
              <a:extLst>
                <a:ext uri="{FF2B5EF4-FFF2-40B4-BE49-F238E27FC236}">
                  <a16:creationId xmlns:a16="http://schemas.microsoft.com/office/drawing/2014/main" id="{7F3D87D4-252C-4471-A220-28B58BF439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6186246"/>
              <a:ext cx="504825" cy="681527"/>
            </a:xfrm>
            <a:custGeom>
              <a:avLst/>
              <a:gdLst>
                <a:gd name="T0" fmla="*/ 0 w 106"/>
                <a:gd name="T1" fmla="*/ 0 h 143"/>
                <a:gd name="T2" fmla="*/ 106 w 106"/>
                <a:gd name="T3" fmla="*/ 143 h 1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/>
            </a:p>
          </p:txBody>
        </p:sp>
        <p:sp>
          <p:nvSpPr>
            <p:cNvPr id="189" name="Freeform 10">
              <a:extLst>
                <a:ext uri="{FF2B5EF4-FFF2-40B4-BE49-F238E27FC236}">
                  <a16:creationId xmlns:a16="http://schemas.microsoft.com/office/drawing/2014/main" id="{054B916A-0FD0-4006-BD6C-9D29CA03AC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-51881"/>
              <a:ext cx="11091863" cy="6923796"/>
            </a:xfrm>
            <a:custGeom>
              <a:avLst/>
              <a:gdLst>
                <a:gd name="T0" fmla="*/ 2046 w 2330"/>
                <a:gd name="T1" fmla="*/ 1452 h 1452"/>
                <a:gd name="T2" fmla="*/ 1813 w 2330"/>
                <a:gd name="T3" fmla="*/ 601 h 1452"/>
                <a:gd name="T4" fmla="*/ 956 w 2330"/>
                <a:gd name="T5" fmla="*/ 97 h 1452"/>
                <a:gd name="T6" fmla="*/ 0 w 2330"/>
                <a:gd name="T7" fmla="*/ 366 h 14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/>
            </a:p>
          </p:txBody>
        </p:sp>
        <p:sp>
          <p:nvSpPr>
            <p:cNvPr id="190" name="Freeform 11">
              <a:extLst>
                <a:ext uri="{FF2B5EF4-FFF2-40B4-BE49-F238E27FC236}">
                  <a16:creationId xmlns:a16="http://schemas.microsoft.com/office/drawing/2014/main" id="{2133C3B4-D163-43CB-B3FC-A1B9A1DC38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426601" y="5579"/>
              <a:ext cx="5788025" cy="6847184"/>
            </a:xfrm>
            <a:custGeom>
              <a:avLst/>
              <a:gdLst>
                <a:gd name="T0" fmla="*/ 1094 w 1216"/>
                <a:gd name="T1" fmla="*/ 1436 h 1436"/>
                <a:gd name="T2" fmla="*/ 709 w 1216"/>
                <a:gd name="T3" fmla="*/ 551 h 1436"/>
                <a:gd name="T4" fmla="*/ 0 w 1216"/>
                <a:gd name="T5" fmla="*/ 0 h 14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/>
            </a:p>
          </p:txBody>
        </p:sp>
        <p:sp>
          <p:nvSpPr>
            <p:cNvPr id="191" name="Freeform 12">
              <a:extLst>
                <a:ext uri="{FF2B5EF4-FFF2-40B4-BE49-F238E27FC236}">
                  <a16:creationId xmlns:a16="http://schemas.microsoft.com/office/drawing/2014/main" id="{44DECBCA-815C-4296-B4DA-F12AD81F2D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1057275" cy="614491"/>
            </a:xfrm>
            <a:custGeom>
              <a:avLst/>
              <a:gdLst>
                <a:gd name="T0" fmla="*/ 222 w 222"/>
                <a:gd name="T1" fmla="*/ 0 h 129"/>
                <a:gd name="T2" fmla="*/ 0 w 222"/>
                <a:gd name="T3" fmla="*/ 129 h 1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/>
            </a:p>
          </p:txBody>
        </p:sp>
        <p:sp>
          <p:nvSpPr>
            <p:cNvPr id="246" name="Freeform 13">
              <a:extLst>
                <a:ext uri="{FF2B5EF4-FFF2-40B4-BE49-F238E27FC236}">
                  <a16:creationId xmlns:a16="http://schemas.microsoft.com/office/drawing/2014/main" id="{B6C3CA6F-2113-4095-B77D-19519074C1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21889" y="5579"/>
              <a:ext cx="5588000" cy="6866337"/>
            </a:xfrm>
            <a:custGeom>
              <a:avLst/>
              <a:gdLst>
                <a:gd name="T0" fmla="*/ 1067 w 1174"/>
                <a:gd name="T1" fmla="*/ 1440 h 1440"/>
                <a:gd name="T2" fmla="*/ 698 w 1174"/>
                <a:gd name="T3" fmla="*/ 577 h 1440"/>
                <a:gd name="T4" fmla="*/ 0 w 1174"/>
                <a:gd name="T5" fmla="*/ 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/>
            </a:p>
          </p:txBody>
        </p:sp>
        <p:sp>
          <p:nvSpPr>
            <p:cNvPr id="247" name="Freeform 14">
              <a:extLst>
                <a:ext uri="{FF2B5EF4-FFF2-40B4-BE49-F238E27FC236}">
                  <a16:creationId xmlns:a16="http://schemas.microsoft.com/office/drawing/2014/main" id="{6A23EEC5-4C2F-4460-B6F6-A6852C46F1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790"/>
              <a:ext cx="595313" cy="352734"/>
            </a:xfrm>
            <a:custGeom>
              <a:avLst/>
              <a:gdLst>
                <a:gd name="T0" fmla="*/ 125 w 125"/>
                <a:gd name="T1" fmla="*/ 0 h 74"/>
                <a:gd name="T2" fmla="*/ 0 w 125"/>
                <a:gd name="T3" fmla="*/ 74 h 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/>
            </a:p>
          </p:txBody>
        </p:sp>
        <p:sp>
          <p:nvSpPr>
            <p:cNvPr id="248" name="Freeform 15">
              <a:extLst>
                <a:ext uri="{FF2B5EF4-FFF2-40B4-BE49-F238E27FC236}">
                  <a16:creationId xmlns:a16="http://schemas.microsoft.com/office/drawing/2014/main" id="{9CAEC751-845A-4873-BCB3-29B7EF60FD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012389" y="5579"/>
              <a:ext cx="5497513" cy="6866337"/>
            </a:xfrm>
            <a:custGeom>
              <a:avLst/>
              <a:gdLst>
                <a:gd name="T0" fmla="*/ 1056 w 1155"/>
                <a:gd name="T1" fmla="*/ 1440 h 1440"/>
                <a:gd name="T2" fmla="*/ 686 w 1155"/>
                <a:gd name="T3" fmla="*/ 580 h 1440"/>
                <a:gd name="T4" fmla="*/ 0 w 1155"/>
                <a:gd name="T5" fmla="*/ 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/>
            </a:p>
          </p:txBody>
        </p:sp>
        <p:sp>
          <p:nvSpPr>
            <p:cNvPr id="249" name="Freeform 16">
              <a:extLst>
                <a:ext uri="{FF2B5EF4-FFF2-40B4-BE49-F238E27FC236}">
                  <a16:creationId xmlns:a16="http://schemas.microsoft.com/office/drawing/2014/main" id="{FA38FC93-11A4-4EB5-BC13-85FB353CD1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357188" cy="213875"/>
            </a:xfrm>
            <a:custGeom>
              <a:avLst/>
              <a:gdLst>
                <a:gd name="T0" fmla="*/ 75 w 75"/>
                <a:gd name="T1" fmla="*/ 0 h 45"/>
                <a:gd name="T2" fmla="*/ 0 w 75"/>
                <a:gd name="T3" fmla="*/ 45 h 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/>
            </a:p>
          </p:txBody>
        </p:sp>
        <p:sp>
          <p:nvSpPr>
            <p:cNvPr id="250" name="Freeform 17">
              <a:extLst>
                <a:ext uri="{FF2B5EF4-FFF2-40B4-BE49-F238E27FC236}">
                  <a16:creationId xmlns:a16="http://schemas.microsoft.com/office/drawing/2014/main" id="{B5B6AC4D-E640-47F2-AA5A-9F9A1DB88E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210826" y="790"/>
              <a:ext cx="5522913" cy="6871126"/>
            </a:xfrm>
            <a:custGeom>
              <a:avLst/>
              <a:gdLst>
                <a:gd name="T0" fmla="*/ 1053 w 1160"/>
                <a:gd name="T1" fmla="*/ 1441 h 1441"/>
                <a:gd name="T2" fmla="*/ 705 w 1160"/>
                <a:gd name="T3" fmla="*/ 599 h 1441"/>
                <a:gd name="T4" fmla="*/ 0 w 1160"/>
                <a:gd name="T5" fmla="*/ 0 h 14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/>
            </a:p>
          </p:txBody>
        </p:sp>
        <p:sp>
          <p:nvSpPr>
            <p:cNvPr id="251" name="Freeform 18">
              <a:extLst>
                <a:ext uri="{FF2B5EF4-FFF2-40B4-BE49-F238E27FC236}">
                  <a16:creationId xmlns:a16="http://schemas.microsoft.com/office/drawing/2014/main" id="{962630FB-473F-4D83-8B9F-EC52E31CA5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63239" y="5579"/>
              <a:ext cx="5413375" cy="6866337"/>
            </a:xfrm>
            <a:custGeom>
              <a:avLst/>
              <a:gdLst>
                <a:gd name="T0" fmla="*/ 1040 w 1137"/>
                <a:gd name="T1" fmla="*/ 1440 h 1440"/>
                <a:gd name="T2" fmla="*/ 698 w 1137"/>
                <a:gd name="T3" fmla="*/ 611 h 1440"/>
                <a:gd name="T4" fmla="*/ 0 w 1137"/>
                <a:gd name="T5" fmla="*/ 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/>
            </a:p>
          </p:txBody>
        </p:sp>
        <p:sp>
          <p:nvSpPr>
            <p:cNvPr id="252" name="Freeform 19">
              <a:extLst>
                <a:ext uri="{FF2B5EF4-FFF2-40B4-BE49-F238E27FC236}">
                  <a16:creationId xmlns:a16="http://schemas.microsoft.com/office/drawing/2014/main" id="{035721E2-E73B-4E57-92E2-DE71F0D170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877576" y="5579"/>
              <a:ext cx="5037138" cy="6861550"/>
            </a:xfrm>
            <a:custGeom>
              <a:avLst/>
              <a:gdLst>
                <a:gd name="T0" fmla="*/ 1011 w 1058"/>
                <a:gd name="T1" fmla="*/ 1439 h 1439"/>
                <a:gd name="T2" fmla="*/ 648 w 1058"/>
                <a:gd name="T3" fmla="*/ 617 h 1439"/>
                <a:gd name="T4" fmla="*/ 0 w 1058"/>
                <a:gd name="T5" fmla="*/ 0 h 14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/>
            </a:p>
          </p:txBody>
        </p:sp>
        <p:sp>
          <p:nvSpPr>
            <p:cNvPr id="253" name="Freeform 20">
              <a:extLst>
                <a:ext uri="{FF2B5EF4-FFF2-40B4-BE49-F238E27FC236}">
                  <a16:creationId xmlns:a16="http://schemas.microsoft.com/office/drawing/2014/main" id="{3071D074-66CD-4273-AF66-207364BA3E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768289" y="5579"/>
              <a:ext cx="3417888" cy="2742066"/>
            </a:xfrm>
            <a:custGeom>
              <a:avLst/>
              <a:gdLst>
                <a:gd name="T0" fmla="*/ 718 w 718"/>
                <a:gd name="T1" fmla="*/ 575 h 575"/>
                <a:gd name="T2" fmla="*/ 0 w 718"/>
                <a:gd name="T3" fmla="*/ 0 h 5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/>
            </a:p>
          </p:txBody>
        </p:sp>
        <p:sp>
          <p:nvSpPr>
            <p:cNvPr id="254" name="Freeform 21">
              <a:extLst>
                <a:ext uri="{FF2B5EF4-FFF2-40B4-BE49-F238E27FC236}">
                  <a16:creationId xmlns:a16="http://schemas.microsoft.com/office/drawing/2014/main" id="{4197CB22-95EA-4E41-94A6-6BCE8C0278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235014" y="10367"/>
              <a:ext cx="2951163" cy="2555325"/>
            </a:xfrm>
            <a:custGeom>
              <a:avLst/>
              <a:gdLst>
                <a:gd name="T0" fmla="*/ 620 w 620"/>
                <a:gd name="T1" fmla="*/ 536 h 536"/>
                <a:gd name="T2" fmla="*/ 0 w 620"/>
                <a:gd name="T3" fmla="*/ 0 h 5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/>
            </a:p>
          </p:txBody>
        </p:sp>
        <p:sp>
          <p:nvSpPr>
            <p:cNvPr id="255" name="Freeform 22">
              <a:extLst>
                <a:ext uri="{FF2B5EF4-FFF2-40B4-BE49-F238E27FC236}">
                  <a16:creationId xmlns:a16="http://schemas.microsoft.com/office/drawing/2014/main" id="{622F5B4E-EBC2-4021-A986-B40B49442B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20826" y="5579"/>
              <a:ext cx="2165350" cy="1358265"/>
            </a:xfrm>
            <a:custGeom>
              <a:avLst/>
              <a:gdLst>
                <a:gd name="T0" fmla="*/ 0 w 455"/>
                <a:gd name="T1" fmla="*/ 0 h 285"/>
                <a:gd name="T2" fmla="*/ 455 w 455"/>
                <a:gd name="T3" fmla="*/ 285 h 2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/>
            </a:p>
          </p:txBody>
        </p:sp>
        <p:sp>
          <p:nvSpPr>
            <p:cNvPr id="256" name="Freeform 23">
              <a:extLst>
                <a:ext uri="{FF2B5EF4-FFF2-40B4-BE49-F238E27FC236}">
                  <a16:creationId xmlns:a16="http://schemas.microsoft.com/office/drawing/2014/main" id="{A1450C78-508B-412D-8354-C6AE7E9F93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90826" y="5579"/>
              <a:ext cx="895350" cy="534687"/>
            </a:xfrm>
            <a:custGeom>
              <a:avLst/>
              <a:gdLst>
                <a:gd name="T0" fmla="*/ 0 w 188"/>
                <a:gd name="T1" fmla="*/ 0 h 112"/>
                <a:gd name="T2" fmla="*/ 188 w 188"/>
                <a:gd name="T3" fmla="*/ 112 h 1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/>
            </a:p>
          </p:txBody>
        </p:sp>
      </p:grpSp>
      <p:grpSp>
        <p:nvGrpSpPr>
          <p:cNvPr id="258" name="Group 257">
            <a:extLst>
              <a:ext uri="{FF2B5EF4-FFF2-40B4-BE49-F238E27FC236}">
                <a16:creationId xmlns:a16="http://schemas.microsoft.com/office/drawing/2014/main" id="{0D2C6055-EB42-4E7C-B358-308A54C713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07084" y="1186483"/>
            <a:ext cx="3822597" cy="4477933"/>
            <a:chOff x="807084" y="1186483"/>
            <a:chExt cx="3822597" cy="4477933"/>
          </a:xfrm>
        </p:grpSpPr>
        <p:sp>
          <p:nvSpPr>
            <p:cNvPr id="259" name="Rectangle 258">
              <a:extLst>
                <a:ext uri="{FF2B5EF4-FFF2-40B4-BE49-F238E27FC236}">
                  <a16:creationId xmlns:a16="http://schemas.microsoft.com/office/drawing/2014/main" id="{8A0384A8-C4E8-407C-BD44-2B989327E0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07531" y="1186483"/>
              <a:ext cx="3821702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/>
            </a:p>
          </p:txBody>
        </p:sp>
        <p:sp>
          <p:nvSpPr>
            <p:cNvPr id="260" name="Isosceles Triangle 39">
              <a:extLst>
                <a:ext uri="{FF2B5EF4-FFF2-40B4-BE49-F238E27FC236}">
                  <a16:creationId xmlns:a16="http://schemas.microsoft.com/office/drawing/2014/main" id="{B7F9FA9E-2650-4B17-BA91-C12C0C5F9D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2514766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/>
            </a:p>
          </p:txBody>
        </p:sp>
        <p:sp>
          <p:nvSpPr>
            <p:cNvPr id="261" name="Rectangle 260">
              <a:extLst>
                <a:ext uri="{FF2B5EF4-FFF2-40B4-BE49-F238E27FC236}">
                  <a16:creationId xmlns:a16="http://schemas.microsoft.com/office/drawing/2014/main" id="{E96B943E-BAEE-4DC2-87CB-78F6E433D5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07084" y="1991156"/>
              <a:ext cx="3822597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C6F0267-4FF4-4ED9-AA0B-3F0869CD6AF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94976" y="2233055"/>
            <a:ext cx="3654569" cy="1551616"/>
          </a:xfrm>
        </p:spPr>
        <p:txBody>
          <a:bodyPr rtlCol="0">
            <a:normAutofit/>
          </a:bodyPr>
          <a:lstStyle/>
          <a:p>
            <a:pPr rtl="0"/>
            <a:r>
              <a:rPr lang="en-GB" sz="4000" dirty="0">
                <a:latin typeface="Rockwell" panose="02060603020205020403" pitchFamily="18" charset="0"/>
              </a:rPr>
              <a:t>Disclosure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BE0B742-5E5D-34C0-7A1A-449340D298E1}"/>
              </a:ext>
            </a:extLst>
          </p:cNvPr>
          <p:cNvSpPr txBox="1"/>
          <p:nvPr/>
        </p:nvSpPr>
        <p:spPr>
          <a:xfrm>
            <a:off x="5088086" y="1445569"/>
            <a:ext cx="6012619" cy="46474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>
                <a:latin typeface="Rockwell" panose="02060603020205020403" pitchFamily="18" charset="0"/>
              </a:rPr>
              <a:t>A safeguarding issue? </a:t>
            </a:r>
          </a:p>
          <a:p>
            <a:pPr algn="ctr"/>
            <a:r>
              <a:rPr lang="en-GB" sz="2000" kern="100" dirty="0">
                <a:effectLst/>
                <a:latin typeface="Rockwell" panose="020606030202050204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Freddie </a:t>
            </a:r>
            <a:r>
              <a:rPr lang="en-GB" sz="2000" kern="100" dirty="0">
                <a:latin typeface="Rockwell" panose="020606030202050204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is wanting to share images but has also </a:t>
            </a:r>
            <a:r>
              <a:rPr lang="en-GB" sz="2000" kern="100">
                <a:latin typeface="Rockwell" panose="020606030202050204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disclosed the information </a:t>
            </a:r>
            <a:r>
              <a:rPr lang="en-GB" sz="2000" kern="100">
                <a:effectLst/>
                <a:latin typeface="Rockwell" panose="020606030202050204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 </a:t>
            </a:r>
            <a:endParaRPr lang="en-GB" sz="2000" dirty="0">
              <a:latin typeface="Rockwell" panose="02060603020205020403" pitchFamily="18" charset="0"/>
            </a:endParaRPr>
          </a:p>
          <a:p>
            <a:pPr algn="ctr"/>
            <a:endParaRPr lang="en-GB" sz="2000" dirty="0">
              <a:latin typeface="Rockwell" panose="02060603020205020403" pitchFamily="18" charset="0"/>
            </a:endParaRPr>
          </a:p>
          <a:p>
            <a:pPr algn="ctr"/>
            <a:endParaRPr lang="en-GB" sz="2000" dirty="0">
              <a:latin typeface="Rockwell" panose="02060603020205020403" pitchFamily="18" charset="0"/>
            </a:endParaRPr>
          </a:p>
          <a:p>
            <a:pPr algn="ctr"/>
            <a:r>
              <a:rPr lang="en-GB" sz="2000" dirty="0">
                <a:latin typeface="Rockwell" panose="02060603020205020403" pitchFamily="18" charset="0"/>
              </a:rPr>
              <a:t>A </a:t>
            </a:r>
            <a:r>
              <a:rPr lang="en-GB" sz="2400" b="1" dirty="0">
                <a:latin typeface="Rockwell" panose="02060603020205020403" pitchFamily="18" charset="0"/>
              </a:rPr>
              <a:t>disclosure</a:t>
            </a:r>
            <a:r>
              <a:rPr lang="en-GB" sz="2000" dirty="0">
                <a:latin typeface="Rockwell" panose="02060603020205020403" pitchFamily="18" charset="0"/>
              </a:rPr>
              <a:t> is “The act of making something known or the fact that it is made known” </a:t>
            </a:r>
            <a:r>
              <a:rPr lang="en-GB" sz="1600" kern="100" dirty="0">
                <a:effectLst/>
                <a:latin typeface="Rockwell" panose="020606030202050204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(Cambridge Dictionary, 2024)</a:t>
            </a:r>
          </a:p>
          <a:p>
            <a:pPr algn="ctr"/>
            <a:endParaRPr lang="en-GB" sz="2000" kern="100" dirty="0">
              <a:latin typeface="Rockwell" panose="02060603020205020403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/>
            <a:endParaRPr lang="en-GB" sz="2000" dirty="0">
              <a:latin typeface="Rockwell" panose="02060603020205020403" pitchFamily="18" charset="0"/>
            </a:endParaRPr>
          </a:p>
          <a:p>
            <a:pPr algn="ctr"/>
            <a:r>
              <a:rPr lang="en-GB" sz="2000" dirty="0">
                <a:latin typeface="Rockwell" panose="02060603020205020403" pitchFamily="18" charset="0"/>
              </a:rPr>
              <a:t>The Wales Safeguarding Procedures state that safeguarding is everyone's </a:t>
            </a:r>
            <a:r>
              <a:rPr lang="en-GB" sz="2000" dirty="0"/>
              <a:t>responsibility </a:t>
            </a:r>
            <a:r>
              <a:rPr lang="en-GB" sz="1600" kern="100" dirty="0">
                <a:effectLst/>
                <a:latin typeface="Rockwell" panose="020606030202050204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(Public Health Wales, ND)</a:t>
            </a:r>
            <a:endParaRPr lang="en-GB" sz="2000" dirty="0">
              <a:latin typeface="Rockwell" panose="02060603020205020403" pitchFamily="18" charset="0"/>
            </a:endParaRPr>
          </a:p>
          <a:p>
            <a:pPr algn="ctr"/>
            <a:endParaRPr lang="en-GB" sz="2000" dirty="0"/>
          </a:p>
          <a:p>
            <a:pPr algn="ctr"/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28182022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911545-BC11-3389-0707-FE5A69DEA1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312" y="2926079"/>
            <a:ext cx="3522936" cy="1646607"/>
          </a:xfrm>
        </p:spPr>
        <p:txBody>
          <a:bodyPr>
            <a:normAutofit/>
          </a:bodyPr>
          <a:lstStyle/>
          <a:p>
            <a:r>
              <a:rPr lang="en-GB" sz="4800" dirty="0">
                <a:latin typeface="Rockwell" panose="02060603020205020403" pitchFamily="18" charset="0"/>
              </a:rPr>
              <a:t>Action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072D8C-01D5-8EF5-003E-88424E6916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99576" y="1451153"/>
            <a:ext cx="6281873" cy="4969967"/>
          </a:xfrm>
        </p:spPr>
        <p:txBody>
          <a:bodyPr>
            <a:normAutofit fontScale="85000" lnSpcReduction="20000"/>
          </a:bodyPr>
          <a:lstStyle/>
          <a:p>
            <a:endParaRPr lang="en-GB" sz="2000" dirty="0">
              <a:latin typeface="Rockwell" panose="02060603020205020403" pitchFamily="18" charset="0"/>
            </a:endParaRPr>
          </a:p>
          <a:p>
            <a:pPr marL="0" indent="0">
              <a:buNone/>
            </a:pPr>
            <a:endParaRPr lang="en-GB" sz="2000" dirty="0">
              <a:latin typeface="Rockwell" panose="02060603020205020403" pitchFamily="18" charset="0"/>
            </a:endParaRPr>
          </a:p>
          <a:p>
            <a:pPr marL="0" indent="0" algn="ctr">
              <a:buNone/>
            </a:pPr>
            <a:r>
              <a:rPr lang="en-GB" sz="2400" dirty="0">
                <a:latin typeface="Rockwell" panose="02060603020205020403" pitchFamily="18" charset="0"/>
              </a:rPr>
              <a:t>So, what do we do?  </a:t>
            </a:r>
          </a:p>
          <a:p>
            <a:pPr marL="0" indent="0" algn="ctr">
              <a:buNone/>
            </a:pPr>
            <a:r>
              <a:rPr lang="en-GB" sz="2400" dirty="0">
                <a:latin typeface="Rockwell" panose="02060603020205020403" pitchFamily="18" charset="0"/>
              </a:rPr>
              <a:t>What action do we take? </a:t>
            </a:r>
          </a:p>
          <a:p>
            <a:pPr marL="0" indent="0" algn="ctr">
              <a:buNone/>
            </a:pPr>
            <a:endParaRPr lang="en-GB" sz="2400" dirty="0">
              <a:latin typeface="Rockwell" panose="02060603020205020403" pitchFamily="18" charset="0"/>
            </a:endParaRPr>
          </a:p>
          <a:p>
            <a:pPr lvl="1"/>
            <a:r>
              <a:rPr lang="en-GB" sz="2400" dirty="0">
                <a:latin typeface="Rockwell" panose="02060603020205020403" pitchFamily="18" charset="0"/>
              </a:rPr>
              <a:t>Listen! </a:t>
            </a:r>
          </a:p>
          <a:p>
            <a:pPr lvl="1"/>
            <a:r>
              <a:rPr lang="en-GB" sz="2400" dirty="0">
                <a:latin typeface="Rockwell" panose="02060603020205020403" pitchFamily="18" charset="0"/>
              </a:rPr>
              <a:t>Stay calm and reassure</a:t>
            </a:r>
          </a:p>
          <a:p>
            <a:pPr lvl="1"/>
            <a:r>
              <a:rPr lang="en-GB" sz="2400" dirty="0">
                <a:latin typeface="Rockwell" panose="02060603020205020403" pitchFamily="18" charset="0"/>
              </a:rPr>
              <a:t>Support both individuals</a:t>
            </a:r>
          </a:p>
          <a:p>
            <a:pPr lvl="1"/>
            <a:r>
              <a:rPr lang="en-GB" sz="2400" dirty="0">
                <a:latin typeface="Rockwell" panose="02060603020205020403" pitchFamily="18" charset="0"/>
              </a:rPr>
              <a:t>Do not assume the facts</a:t>
            </a:r>
          </a:p>
          <a:p>
            <a:pPr lvl="1"/>
            <a:r>
              <a:rPr lang="en-GB" sz="2400" dirty="0">
                <a:latin typeface="Rockwell" panose="02060603020205020403" pitchFamily="18" charset="0"/>
              </a:rPr>
              <a:t>Make a note of the conversation</a:t>
            </a:r>
          </a:p>
          <a:p>
            <a:pPr lvl="1"/>
            <a:r>
              <a:rPr lang="en-GB" sz="2400" dirty="0">
                <a:latin typeface="Rockwell" panose="02060603020205020403" pitchFamily="18" charset="0"/>
              </a:rPr>
              <a:t>Maintain confidentiality unless there is a moral reason not to</a:t>
            </a:r>
          </a:p>
          <a:p>
            <a:pPr lvl="1"/>
            <a:r>
              <a:rPr lang="en-GB" sz="2400" dirty="0">
                <a:latin typeface="Rockwell" panose="02060603020205020403" pitchFamily="18" charset="0"/>
              </a:rPr>
              <a:t>Follow policies and procedures and report </a:t>
            </a:r>
          </a:p>
          <a:p>
            <a:pPr marL="0" indent="0">
              <a:buNone/>
            </a:pPr>
            <a:endParaRPr lang="en-GB" sz="2000" dirty="0">
              <a:latin typeface="Rockwell" panose="02060603020205020403" pitchFamily="18" charset="0"/>
            </a:endParaRPr>
          </a:p>
          <a:p>
            <a:pPr marL="0" indent="0">
              <a:buNone/>
            </a:pPr>
            <a:endParaRPr lang="en-GB" sz="2400" dirty="0">
              <a:latin typeface="Rockwell" panose="02060603020205020403" pitchFamily="18" charset="0"/>
            </a:endParaRPr>
          </a:p>
          <a:p>
            <a:pPr marL="0" indent="0">
              <a:buNone/>
            </a:pPr>
            <a:endParaRPr lang="en-GB" sz="2400" dirty="0">
              <a:latin typeface="Rockwell" panose="02060603020205020403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414131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1" name="Rectangle 180">
            <a:extLst>
              <a:ext uri="{FF2B5EF4-FFF2-40B4-BE49-F238E27FC236}">
                <a16:creationId xmlns:a16="http://schemas.microsoft.com/office/drawing/2014/main" id="{9499C9FE-4B17-4937-9EB8-3E1A97E32D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/>
          </a:p>
        </p:txBody>
      </p:sp>
      <p:grpSp>
        <p:nvGrpSpPr>
          <p:cNvPr id="183" name="Group 182">
            <a:extLst>
              <a:ext uri="{FF2B5EF4-FFF2-40B4-BE49-F238E27FC236}">
                <a16:creationId xmlns:a16="http://schemas.microsoft.com/office/drawing/2014/main" id="{BA1AA859-8E3B-49BF-83F6-ADF050A2CF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184" name="Freeform 5">
              <a:extLst>
                <a:ext uri="{FF2B5EF4-FFF2-40B4-BE49-F238E27FC236}">
                  <a16:creationId xmlns:a16="http://schemas.microsoft.com/office/drawing/2014/main" id="{EA5E9A71-2A94-4FAA-859F-1930C2E918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329674" y="1298404"/>
              <a:ext cx="9702800" cy="5573512"/>
            </a:xfrm>
            <a:custGeom>
              <a:avLst/>
              <a:gdLst>
                <a:gd name="T0" fmla="*/ 1752 w 2038"/>
                <a:gd name="T1" fmla="*/ 1169 h 1169"/>
                <a:gd name="T2" fmla="*/ 1487 w 2038"/>
                <a:gd name="T3" fmla="*/ 334 h 1169"/>
                <a:gd name="T4" fmla="*/ 860 w 2038"/>
                <a:gd name="T5" fmla="*/ 22 h 1169"/>
                <a:gd name="T6" fmla="*/ 199 w 2038"/>
                <a:gd name="T7" fmla="*/ 318 h 1169"/>
                <a:gd name="T8" fmla="*/ 399 w 2038"/>
                <a:gd name="T9" fmla="*/ 1165 h 11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/>
            </a:p>
          </p:txBody>
        </p:sp>
        <p:sp>
          <p:nvSpPr>
            <p:cNvPr id="185" name="Freeform 6">
              <a:extLst>
                <a:ext uri="{FF2B5EF4-FFF2-40B4-BE49-F238E27FC236}">
                  <a16:creationId xmlns:a16="http://schemas.microsoft.com/office/drawing/2014/main" id="{15C43A1A-EE63-4F18-BA50-6BCC0C5FB0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70451" y="2018236"/>
              <a:ext cx="7373938" cy="4848892"/>
            </a:xfrm>
            <a:custGeom>
              <a:avLst/>
              <a:gdLst>
                <a:gd name="T0" fmla="*/ 1025 w 1549"/>
                <a:gd name="T1" fmla="*/ 1016 h 1017"/>
                <a:gd name="T2" fmla="*/ 1443 w 1549"/>
                <a:gd name="T3" fmla="*/ 592 h 1017"/>
                <a:gd name="T4" fmla="*/ 782 w 1549"/>
                <a:gd name="T5" fmla="*/ 53 h 1017"/>
                <a:gd name="T6" fmla="*/ 150 w 1549"/>
                <a:gd name="T7" fmla="*/ 329 h 1017"/>
                <a:gd name="T8" fmla="*/ 477 w 1549"/>
                <a:gd name="T9" fmla="*/ 1017 h 10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/>
            </a:p>
          </p:txBody>
        </p:sp>
        <p:sp>
          <p:nvSpPr>
            <p:cNvPr id="186" name="Freeform 7">
              <a:extLst>
                <a:ext uri="{FF2B5EF4-FFF2-40B4-BE49-F238E27FC236}">
                  <a16:creationId xmlns:a16="http://schemas.microsoft.com/office/drawing/2014/main" id="{D20E631E-2C68-4E27-B833-094ECE5095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1351" y="1788400"/>
              <a:ext cx="8035925" cy="5083516"/>
            </a:xfrm>
            <a:custGeom>
              <a:avLst/>
              <a:gdLst>
                <a:gd name="T0" fmla="*/ 1302 w 1688"/>
                <a:gd name="T1" fmla="*/ 1066 h 1066"/>
                <a:gd name="T2" fmla="*/ 1613 w 1688"/>
                <a:gd name="T3" fmla="*/ 850 h 1066"/>
                <a:gd name="T4" fmla="*/ 1517 w 1688"/>
                <a:gd name="T5" fmla="*/ 471 h 1066"/>
                <a:gd name="T6" fmla="*/ 798 w 1688"/>
                <a:gd name="T7" fmla="*/ 28 h 1066"/>
                <a:gd name="T8" fmla="*/ 181 w 1688"/>
                <a:gd name="T9" fmla="*/ 333 h 1066"/>
                <a:gd name="T10" fmla="*/ 420 w 1688"/>
                <a:gd name="T11" fmla="*/ 1066 h 10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/>
            </a:p>
          </p:txBody>
        </p:sp>
        <p:sp>
          <p:nvSpPr>
            <p:cNvPr id="187" name="Freeform 8">
              <a:extLst>
                <a:ext uri="{FF2B5EF4-FFF2-40B4-BE49-F238E27FC236}">
                  <a16:creationId xmlns:a16="http://schemas.microsoft.com/office/drawing/2014/main" id="{2446723A-FC6F-4012-8557-06069FA130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49842"/>
              <a:ext cx="10334625" cy="6322075"/>
            </a:xfrm>
            <a:custGeom>
              <a:avLst/>
              <a:gdLst>
                <a:gd name="T0" fmla="*/ 1873 w 2171"/>
                <a:gd name="T1" fmla="*/ 1326 h 1326"/>
                <a:gd name="T2" fmla="*/ 1609 w 2171"/>
                <a:gd name="T3" fmla="*/ 473 h 1326"/>
                <a:gd name="T4" fmla="*/ 880 w 2171"/>
                <a:gd name="T5" fmla="*/ 63 h 1326"/>
                <a:gd name="T6" fmla="*/ 0 w 2171"/>
                <a:gd name="T7" fmla="*/ 423 h 13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/>
            </a:p>
          </p:txBody>
        </p:sp>
        <p:sp>
          <p:nvSpPr>
            <p:cNvPr id="188" name="Freeform 9">
              <a:extLst>
                <a:ext uri="{FF2B5EF4-FFF2-40B4-BE49-F238E27FC236}">
                  <a16:creationId xmlns:a16="http://schemas.microsoft.com/office/drawing/2014/main" id="{7F3D87D4-252C-4471-A220-28B58BF439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6186246"/>
              <a:ext cx="504825" cy="681527"/>
            </a:xfrm>
            <a:custGeom>
              <a:avLst/>
              <a:gdLst>
                <a:gd name="T0" fmla="*/ 0 w 106"/>
                <a:gd name="T1" fmla="*/ 0 h 143"/>
                <a:gd name="T2" fmla="*/ 106 w 106"/>
                <a:gd name="T3" fmla="*/ 143 h 1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/>
            </a:p>
          </p:txBody>
        </p:sp>
        <p:sp>
          <p:nvSpPr>
            <p:cNvPr id="189" name="Freeform 10">
              <a:extLst>
                <a:ext uri="{FF2B5EF4-FFF2-40B4-BE49-F238E27FC236}">
                  <a16:creationId xmlns:a16="http://schemas.microsoft.com/office/drawing/2014/main" id="{054B916A-0FD0-4006-BD6C-9D29CA03AC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-51881"/>
              <a:ext cx="11091863" cy="6923796"/>
            </a:xfrm>
            <a:custGeom>
              <a:avLst/>
              <a:gdLst>
                <a:gd name="T0" fmla="*/ 2046 w 2330"/>
                <a:gd name="T1" fmla="*/ 1452 h 1452"/>
                <a:gd name="T2" fmla="*/ 1813 w 2330"/>
                <a:gd name="T3" fmla="*/ 601 h 1452"/>
                <a:gd name="T4" fmla="*/ 956 w 2330"/>
                <a:gd name="T5" fmla="*/ 97 h 1452"/>
                <a:gd name="T6" fmla="*/ 0 w 2330"/>
                <a:gd name="T7" fmla="*/ 366 h 14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/>
            </a:p>
          </p:txBody>
        </p:sp>
        <p:sp>
          <p:nvSpPr>
            <p:cNvPr id="190" name="Freeform 11">
              <a:extLst>
                <a:ext uri="{FF2B5EF4-FFF2-40B4-BE49-F238E27FC236}">
                  <a16:creationId xmlns:a16="http://schemas.microsoft.com/office/drawing/2014/main" id="{2133C3B4-D163-43CB-B3FC-A1B9A1DC38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426601" y="5579"/>
              <a:ext cx="5788025" cy="6847184"/>
            </a:xfrm>
            <a:custGeom>
              <a:avLst/>
              <a:gdLst>
                <a:gd name="T0" fmla="*/ 1094 w 1216"/>
                <a:gd name="T1" fmla="*/ 1436 h 1436"/>
                <a:gd name="T2" fmla="*/ 709 w 1216"/>
                <a:gd name="T3" fmla="*/ 551 h 1436"/>
                <a:gd name="T4" fmla="*/ 0 w 1216"/>
                <a:gd name="T5" fmla="*/ 0 h 14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/>
            </a:p>
          </p:txBody>
        </p:sp>
        <p:sp>
          <p:nvSpPr>
            <p:cNvPr id="191" name="Freeform 12">
              <a:extLst>
                <a:ext uri="{FF2B5EF4-FFF2-40B4-BE49-F238E27FC236}">
                  <a16:creationId xmlns:a16="http://schemas.microsoft.com/office/drawing/2014/main" id="{44DECBCA-815C-4296-B4DA-F12AD81F2D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1057275" cy="614491"/>
            </a:xfrm>
            <a:custGeom>
              <a:avLst/>
              <a:gdLst>
                <a:gd name="T0" fmla="*/ 222 w 222"/>
                <a:gd name="T1" fmla="*/ 0 h 129"/>
                <a:gd name="T2" fmla="*/ 0 w 222"/>
                <a:gd name="T3" fmla="*/ 129 h 1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/>
            </a:p>
          </p:txBody>
        </p:sp>
        <p:sp>
          <p:nvSpPr>
            <p:cNvPr id="246" name="Freeform 13">
              <a:extLst>
                <a:ext uri="{FF2B5EF4-FFF2-40B4-BE49-F238E27FC236}">
                  <a16:creationId xmlns:a16="http://schemas.microsoft.com/office/drawing/2014/main" id="{B6C3CA6F-2113-4095-B77D-19519074C1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21889" y="5579"/>
              <a:ext cx="5588000" cy="6866337"/>
            </a:xfrm>
            <a:custGeom>
              <a:avLst/>
              <a:gdLst>
                <a:gd name="T0" fmla="*/ 1067 w 1174"/>
                <a:gd name="T1" fmla="*/ 1440 h 1440"/>
                <a:gd name="T2" fmla="*/ 698 w 1174"/>
                <a:gd name="T3" fmla="*/ 577 h 1440"/>
                <a:gd name="T4" fmla="*/ 0 w 1174"/>
                <a:gd name="T5" fmla="*/ 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/>
            </a:p>
          </p:txBody>
        </p:sp>
        <p:sp>
          <p:nvSpPr>
            <p:cNvPr id="247" name="Freeform 14">
              <a:extLst>
                <a:ext uri="{FF2B5EF4-FFF2-40B4-BE49-F238E27FC236}">
                  <a16:creationId xmlns:a16="http://schemas.microsoft.com/office/drawing/2014/main" id="{6A23EEC5-4C2F-4460-B6F6-A6852C46F1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790"/>
              <a:ext cx="595313" cy="352734"/>
            </a:xfrm>
            <a:custGeom>
              <a:avLst/>
              <a:gdLst>
                <a:gd name="T0" fmla="*/ 125 w 125"/>
                <a:gd name="T1" fmla="*/ 0 h 74"/>
                <a:gd name="T2" fmla="*/ 0 w 125"/>
                <a:gd name="T3" fmla="*/ 74 h 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/>
            </a:p>
          </p:txBody>
        </p:sp>
        <p:sp>
          <p:nvSpPr>
            <p:cNvPr id="248" name="Freeform 15">
              <a:extLst>
                <a:ext uri="{FF2B5EF4-FFF2-40B4-BE49-F238E27FC236}">
                  <a16:creationId xmlns:a16="http://schemas.microsoft.com/office/drawing/2014/main" id="{9CAEC751-845A-4873-BCB3-29B7EF60FD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012389" y="5579"/>
              <a:ext cx="5497513" cy="6866337"/>
            </a:xfrm>
            <a:custGeom>
              <a:avLst/>
              <a:gdLst>
                <a:gd name="T0" fmla="*/ 1056 w 1155"/>
                <a:gd name="T1" fmla="*/ 1440 h 1440"/>
                <a:gd name="T2" fmla="*/ 686 w 1155"/>
                <a:gd name="T3" fmla="*/ 580 h 1440"/>
                <a:gd name="T4" fmla="*/ 0 w 1155"/>
                <a:gd name="T5" fmla="*/ 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/>
            </a:p>
          </p:txBody>
        </p:sp>
        <p:sp>
          <p:nvSpPr>
            <p:cNvPr id="249" name="Freeform 16">
              <a:extLst>
                <a:ext uri="{FF2B5EF4-FFF2-40B4-BE49-F238E27FC236}">
                  <a16:creationId xmlns:a16="http://schemas.microsoft.com/office/drawing/2014/main" id="{FA38FC93-11A4-4EB5-BC13-85FB353CD1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357188" cy="213875"/>
            </a:xfrm>
            <a:custGeom>
              <a:avLst/>
              <a:gdLst>
                <a:gd name="T0" fmla="*/ 75 w 75"/>
                <a:gd name="T1" fmla="*/ 0 h 45"/>
                <a:gd name="T2" fmla="*/ 0 w 75"/>
                <a:gd name="T3" fmla="*/ 45 h 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/>
            </a:p>
          </p:txBody>
        </p:sp>
        <p:sp>
          <p:nvSpPr>
            <p:cNvPr id="250" name="Freeform 17">
              <a:extLst>
                <a:ext uri="{FF2B5EF4-FFF2-40B4-BE49-F238E27FC236}">
                  <a16:creationId xmlns:a16="http://schemas.microsoft.com/office/drawing/2014/main" id="{B5B6AC4D-E640-47F2-AA5A-9F9A1DB88E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210826" y="790"/>
              <a:ext cx="5522913" cy="6871126"/>
            </a:xfrm>
            <a:custGeom>
              <a:avLst/>
              <a:gdLst>
                <a:gd name="T0" fmla="*/ 1053 w 1160"/>
                <a:gd name="T1" fmla="*/ 1441 h 1441"/>
                <a:gd name="T2" fmla="*/ 705 w 1160"/>
                <a:gd name="T3" fmla="*/ 599 h 1441"/>
                <a:gd name="T4" fmla="*/ 0 w 1160"/>
                <a:gd name="T5" fmla="*/ 0 h 14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/>
            </a:p>
          </p:txBody>
        </p:sp>
        <p:sp>
          <p:nvSpPr>
            <p:cNvPr id="251" name="Freeform 18">
              <a:extLst>
                <a:ext uri="{FF2B5EF4-FFF2-40B4-BE49-F238E27FC236}">
                  <a16:creationId xmlns:a16="http://schemas.microsoft.com/office/drawing/2014/main" id="{962630FB-473F-4D83-8B9F-EC52E31CA5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63239" y="5579"/>
              <a:ext cx="5413375" cy="6866337"/>
            </a:xfrm>
            <a:custGeom>
              <a:avLst/>
              <a:gdLst>
                <a:gd name="T0" fmla="*/ 1040 w 1137"/>
                <a:gd name="T1" fmla="*/ 1440 h 1440"/>
                <a:gd name="T2" fmla="*/ 698 w 1137"/>
                <a:gd name="T3" fmla="*/ 611 h 1440"/>
                <a:gd name="T4" fmla="*/ 0 w 1137"/>
                <a:gd name="T5" fmla="*/ 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/>
            </a:p>
          </p:txBody>
        </p:sp>
        <p:sp>
          <p:nvSpPr>
            <p:cNvPr id="252" name="Freeform 19">
              <a:extLst>
                <a:ext uri="{FF2B5EF4-FFF2-40B4-BE49-F238E27FC236}">
                  <a16:creationId xmlns:a16="http://schemas.microsoft.com/office/drawing/2014/main" id="{035721E2-E73B-4E57-92E2-DE71F0D170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877576" y="5579"/>
              <a:ext cx="5037138" cy="6861550"/>
            </a:xfrm>
            <a:custGeom>
              <a:avLst/>
              <a:gdLst>
                <a:gd name="T0" fmla="*/ 1011 w 1058"/>
                <a:gd name="T1" fmla="*/ 1439 h 1439"/>
                <a:gd name="T2" fmla="*/ 648 w 1058"/>
                <a:gd name="T3" fmla="*/ 617 h 1439"/>
                <a:gd name="T4" fmla="*/ 0 w 1058"/>
                <a:gd name="T5" fmla="*/ 0 h 14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/>
            </a:p>
          </p:txBody>
        </p:sp>
        <p:sp>
          <p:nvSpPr>
            <p:cNvPr id="253" name="Freeform 20">
              <a:extLst>
                <a:ext uri="{FF2B5EF4-FFF2-40B4-BE49-F238E27FC236}">
                  <a16:creationId xmlns:a16="http://schemas.microsoft.com/office/drawing/2014/main" id="{3071D074-66CD-4273-AF66-207364BA3E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768289" y="5579"/>
              <a:ext cx="3417888" cy="2742066"/>
            </a:xfrm>
            <a:custGeom>
              <a:avLst/>
              <a:gdLst>
                <a:gd name="T0" fmla="*/ 718 w 718"/>
                <a:gd name="T1" fmla="*/ 575 h 575"/>
                <a:gd name="T2" fmla="*/ 0 w 718"/>
                <a:gd name="T3" fmla="*/ 0 h 5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/>
            </a:p>
          </p:txBody>
        </p:sp>
        <p:sp>
          <p:nvSpPr>
            <p:cNvPr id="254" name="Freeform 21">
              <a:extLst>
                <a:ext uri="{FF2B5EF4-FFF2-40B4-BE49-F238E27FC236}">
                  <a16:creationId xmlns:a16="http://schemas.microsoft.com/office/drawing/2014/main" id="{4197CB22-95EA-4E41-94A6-6BCE8C0278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235014" y="10367"/>
              <a:ext cx="2951163" cy="2555325"/>
            </a:xfrm>
            <a:custGeom>
              <a:avLst/>
              <a:gdLst>
                <a:gd name="T0" fmla="*/ 620 w 620"/>
                <a:gd name="T1" fmla="*/ 536 h 536"/>
                <a:gd name="T2" fmla="*/ 0 w 620"/>
                <a:gd name="T3" fmla="*/ 0 h 5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/>
            </a:p>
          </p:txBody>
        </p:sp>
        <p:sp>
          <p:nvSpPr>
            <p:cNvPr id="255" name="Freeform 22">
              <a:extLst>
                <a:ext uri="{FF2B5EF4-FFF2-40B4-BE49-F238E27FC236}">
                  <a16:creationId xmlns:a16="http://schemas.microsoft.com/office/drawing/2014/main" id="{622F5B4E-EBC2-4021-A986-B40B49442B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20826" y="5579"/>
              <a:ext cx="2165350" cy="1358265"/>
            </a:xfrm>
            <a:custGeom>
              <a:avLst/>
              <a:gdLst>
                <a:gd name="T0" fmla="*/ 0 w 455"/>
                <a:gd name="T1" fmla="*/ 0 h 285"/>
                <a:gd name="T2" fmla="*/ 455 w 455"/>
                <a:gd name="T3" fmla="*/ 285 h 2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/>
            </a:p>
          </p:txBody>
        </p:sp>
        <p:sp>
          <p:nvSpPr>
            <p:cNvPr id="256" name="Freeform 23">
              <a:extLst>
                <a:ext uri="{FF2B5EF4-FFF2-40B4-BE49-F238E27FC236}">
                  <a16:creationId xmlns:a16="http://schemas.microsoft.com/office/drawing/2014/main" id="{A1450C78-508B-412D-8354-C6AE7E9F93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90826" y="5579"/>
              <a:ext cx="895350" cy="534687"/>
            </a:xfrm>
            <a:custGeom>
              <a:avLst/>
              <a:gdLst>
                <a:gd name="T0" fmla="*/ 0 w 188"/>
                <a:gd name="T1" fmla="*/ 0 h 112"/>
                <a:gd name="T2" fmla="*/ 188 w 188"/>
                <a:gd name="T3" fmla="*/ 112 h 1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/>
            </a:p>
          </p:txBody>
        </p:sp>
      </p:grpSp>
      <p:grpSp>
        <p:nvGrpSpPr>
          <p:cNvPr id="258" name="Group 257">
            <a:extLst>
              <a:ext uri="{FF2B5EF4-FFF2-40B4-BE49-F238E27FC236}">
                <a16:creationId xmlns:a16="http://schemas.microsoft.com/office/drawing/2014/main" id="{0D2C6055-EB42-4E7C-B358-308A54C713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07084" y="1186483"/>
            <a:ext cx="3822597" cy="4477933"/>
            <a:chOff x="807084" y="1186483"/>
            <a:chExt cx="3822597" cy="4477933"/>
          </a:xfrm>
        </p:grpSpPr>
        <p:sp>
          <p:nvSpPr>
            <p:cNvPr id="259" name="Rectangle 258">
              <a:extLst>
                <a:ext uri="{FF2B5EF4-FFF2-40B4-BE49-F238E27FC236}">
                  <a16:creationId xmlns:a16="http://schemas.microsoft.com/office/drawing/2014/main" id="{8A0384A8-C4E8-407C-BD44-2B989327E0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07531" y="1186483"/>
              <a:ext cx="3821702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/>
            </a:p>
          </p:txBody>
        </p:sp>
        <p:sp>
          <p:nvSpPr>
            <p:cNvPr id="260" name="Isosceles Triangle 39">
              <a:extLst>
                <a:ext uri="{FF2B5EF4-FFF2-40B4-BE49-F238E27FC236}">
                  <a16:creationId xmlns:a16="http://schemas.microsoft.com/office/drawing/2014/main" id="{B7F9FA9E-2650-4B17-BA91-C12C0C5F9D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2514766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/>
            </a:p>
          </p:txBody>
        </p:sp>
        <p:sp>
          <p:nvSpPr>
            <p:cNvPr id="261" name="Rectangle 260">
              <a:extLst>
                <a:ext uri="{FF2B5EF4-FFF2-40B4-BE49-F238E27FC236}">
                  <a16:creationId xmlns:a16="http://schemas.microsoft.com/office/drawing/2014/main" id="{E96B943E-BAEE-4DC2-87CB-78F6E433D5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07084" y="1991156"/>
              <a:ext cx="3822597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C6F0267-4FF4-4ED9-AA0B-3F0869CD6AF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94976" y="2233055"/>
            <a:ext cx="3654569" cy="1551616"/>
          </a:xfrm>
        </p:spPr>
        <p:txBody>
          <a:bodyPr rtlCol="0">
            <a:normAutofit/>
          </a:bodyPr>
          <a:lstStyle/>
          <a:p>
            <a:pPr rtl="0"/>
            <a:r>
              <a:rPr lang="en-GB" sz="4000" b="1" dirty="0">
                <a:latin typeface="Rockwell" panose="02060603020205020403" pitchFamily="18" charset="0"/>
              </a:rPr>
              <a:t>Reporting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BE0B742-5E5D-34C0-7A1A-449340D298E1}"/>
              </a:ext>
            </a:extLst>
          </p:cNvPr>
          <p:cNvSpPr txBox="1"/>
          <p:nvPr/>
        </p:nvSpPr>
        <p:spPr>
          <a:xfrm>
            <a:off x="4968645" y="1710324"/>
            <a:ext cx="6012619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>
                <a:latin typeface="Rockwell" panose="02060603020205020403" pitchFamily="18" charset="0"/>
              </a:rPr>
              <a:t>Who do we report to? </a:t>
            </a:r>
          </a:p>
          <a:p>
            <a:endParaRPr lang="en-GB" sz="2000" dirty="0">
              <a:latin typeface="Rockwell" panose="02060603020205020403" pitchFamily="18" charset="0"/>
            </a:endParaRPr>
          </a:p>
          <a:p>
            <a:r>
              <a:rPr lang="en-GB" sz="2000" dirty="0">
                <a:latin typeface="Rockwell" panose="02060603020205020403" pitchFamily="18" charset="0"/>
              </a:rPr>
              <a:t>All staff should be aware of who to report to if there is a disclosure or any safeguarding problem</a:t>
            </a:r>
          </a:p>
          <a:p>
            <a:endParaRPr lang="en-GB" sz="2000" dirty="0">
              <a:latin typeface="Rockwell" panose="02060603020205020403" pitchFamily="18" charset="0"/>
            </a:endParaRPr>
          </a:p>
          <a:p>
            <a:pPr algn="ctr"/>
            <a:r>
              <a:rPr lang="en-GB" sz="2000" b="1" dirty="0">
                <a:latin typeface="Rockwell" panose="02060603020205020403" pitchFamily="18" charset="0"/>
              </a:rPr>
              <a:t>DSP Designated Senior Person </a:t>
            </a:r>
          </a:p>
          <a:p>
            <a:pPr algn="ctr"/>
            <a:r>
              <a:rPr lang="en-GB" sz="1600" kern="100" dirty="0">
                <a:effectLst/>
                <a:latin typeface="Rockwell" panose="020606030202050204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(Welsh Government, 2023)</a:t>
            </a:r>
          </a:p>
          <a:p>
            <a:pPr marL="0" indent="0" algn="ctr">
              <a:buNone/>
            </a:pPr>
            <a:endParaRPr lang="en-GB" sz="2000" dirty="0">
              <a:latin typeface="Rockwell" panose="02060603020205020403" pitchFamily="18" charset="0"/>
            </a:endParaRPr>
          </a:p>
          <a:p>
            <a:pPr marL="0" indent="0" algn="ctr">
              <a:buNone/>
            </a:pPr>
            <a:r>
              <a:rPr lang="en-GB" sz="2000" dirty="0">
                <a:latin typeface="Rockwell" panose="02060603020205020403" pitchFamily="18" charset="0"/>
              </a:rPr>
              <a:t>Ensuring all staff undertake regular safeguarding training every 2 years </a:t>
            </a:r>
            <a:endParaRPr lang="en-GB" sz="2000" dirty="0"/>
          </a:p>
          <a:p>
            <a:pPr algn="ctr"/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8865255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1" name="Rectangle 180">
            <a:extLst>
              <a:ext uri="{FF2B5EF4-FFF2-40B4-BE49-F238E27FC236}">
                <a16:creationId xmlns:a16="http://schemas.microsoft.com/office/drawing/2014/main" id="{9499C9FE-4B17-4937-9EB8-3E1A97E32D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/>
          </a:p>
        </p:txBody>
      </p:sp>
      <p:grpSp>
        <p:nvGrpSpPr>
          <p:cNvPr id="183" name="Group 182">
            <a:extLst>
              <a:ext uri="{FF2B5EF4-FFF2-40B4-BE49-F238E27FC236}">
                <a16:creationId xmlns:a16="http://schemas.microsoft.com/office/drawing/2014/main" id="{BA1AA859-8E3B-49BF-83F6-ADF050A2CF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184" name="Freeform 5">
              <a:extLst>
                <a:ext uri="{FF2B5EF4-FFF2-40B4-BE49-F238E27FC236}">
                  <a16:creationId xmlns:a16="http://schemas.microsoft.com/office/drawing/2014/main" id="{EA5E9A71-2A94-4FAA-859F-1930C2E918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329674" y="1298404"/>
              <a:ext cx="9702800" cy="5573512"/>
            </a:xfrm>
            <a:custGeom>
              <a:avLst/>
              <a:gdLst>
                <a:gd name="T0" fmla="*/ 1752 w 2038"/>
                <a:gd name="T1" fmla="*/ 1169 h 1169"/>
                <a:gd name="T2" fmla="*/ 1487 w 2038"/>
                <a:gd name="T3" fmla="*/ 334 h 1169"/>
                <a:gd name="T4" fmla="*/ 860 w 2038"/>
                <a:gd name="T5" fmla="*/ 22 h 1169"/>
                <a:gd name="T6" fmla="*/ 199 w 2038"/>
                <a:gd name="T7" fmla="*/ 318 h 1169"/>
                <a:gd name="T8" fmla="*/ 399 w 2038"/>
                <a:gd name="T9" fmla="*/ 1165 h 11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/>
            </a:p>
          </p:txBody>
        </p:sp>
        <p:sp>
          <p:nvSpPr>
            <p:cNvPr id="185" name="Freeform 6">
              <a:extLst>
                <a:ext uri="{FF2B5EF4-FFF2-40B4-BE49-F238E27FC236}">
                  <a16:creationId xmlns:a16="http://schemas.microsoft.com/office/drawing/2014/main" id="{15C43A1A-EE63-4F18-BA50-6BCC0C5FB0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70451" y="2018236"/>
              <a:ext cx="7373938" cy="4848892"/>
            </a:xfrm>
            <a:custGeom>
              <a:avLst/>
              <a:gdLst>
                <a:gd name="T0" fmla="*/ 1025 w 1549"/>
                <a:gd name="T1" fmla="*/ 1016 h 1017"/>
                <a:gd name="T2" fmla="*/ 1443 w 1549"/>
                <a:gd name="T3" fmla="*/ 592 h 1017"/>
                <a:gd name="T4" fmla="*/ 782 w 1549"/>
                <a:gd name="T5" fmla="*/ 53 h 1017"/>
                <a:gd name="T6" fmla="*/ 150 w 1549"/>
                <a:gd name="T7" fmla="*/ 329 h 1017"/>
                <a:gd name="T8" fmla="*/ 477 w 1549"/>
                <a:gd name="T9" fmla="*/ 1017 h 10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/>
            </a:p>
          </p:txBody>
        </p:sp>
        <p:sp>
          <p:nvSpPr>
            <p:cNvPr id="186" name="Freeform 7">
              <a:extLst>
                <a:ext uri="{FF2B5EF4-FFF2-40B4-BE49-F238E27FC236}">
                  <a16:creationId xmlns:a16="http://schemas.microsoft.com/office/drawing/2014/main" id="{D20E631E-2C68-4E27-B833-094ECE5095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1351" y="1788400"/>
              <a:ext cx="8035925" cy="5083516"/>
            </a:xfrm>
            <a:custGeom>
              <a:avLst/>
              <a:gdLst>
                <a:gd name="T0" fmla="*/ 1302 w 1688"/>
                <a:gd name="T1" fmla="*/ 1066 h 1066"/>
                <a:gd name="T2" fmla="*/ 1613 w 1688"/>
                <a:gd name="T3" fmla="*/ 850 h 1066"/>
                <a:gd name="T4" fmla="*/ 1517 w 1688"/>
                <a:gd name="T5" fmla="*/ 471 h 1066"/>
                <a:gd name="T6" fmla="*/ 798 w 1688"/>
                <a:gd name="T7" fmla="*/ 28 h 1066"/>
                <a:gd name="T8" fmla="*/ 181 w 1688"/>
                <a:gd name="T9" fmla="*/ 333 h 1066"/>
                <a:gd name="T10" fmla="*/ 420 w 1688"/>
                <a:gd name="T11" fmla="*/ 1066 h 10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/>
            </a:p>
          </p:txBody>
        </p:sp>
        <p:sp>
          <p:nvSpPr>
            <p:cNvPr id="187" name="Freeform 8">
              <a:extLst>
                <a:ext uri="{FF2B5EF4-FFF2-40B4-BE49-F238E27FC236}">
                  <a16:creationId xmlns:a16="http://schemas.microsoft.com/office/drawing/2014/main" id="{2446723A-FC6F-4012-8557-06069FA130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49842"/>
              <a:ext cx="10334625" cy="6322075"/>
            </a:xfrm>
            <a:custGeom>
              <a:avLst/>
              <a:gdLst>
                <a:gd name="T0" fmla="*/ 1873 w 2171"/>
                <a:gd name="T1" fmla="*/ 1326 h 1326"/>
                <a:gd name="T2" fmla="*/ 1609 w 2171"/>
                <a:gd name="T3" fmla="*/ 473 h 1326"/>
                <a:gd name="T4" fmla="*/ 880 w 2171"/>
                <a:gd name="T5" fmla="*/ 63 h 1326"/>
                <a:gd name="T6" fmla="*/ 0 w 2171"/>
                <a:gd name="T7" fmla="*/ 423 h 13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/>
            </a:p>
          </p:txBody>
        </p:sp>
        <p:sp>
          <p:nvSpPr>
            <p:cNvPr id="188" name="Freeform 9">
              <a:extLst>
                <a:ext uri="{FF2B5EF4-FFF2-40B4-BE49-F238E27FC236}">
                  <a16:creationId xmlns:a16="http://schemas.microsoft.com/office/drawing/2014/main" id="{7F3D87D4-252C-4471-A220-28B58BF439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6186246"/>
              <a:ext cx="504825" cy="681527"/>
            </a:xfrm>
            <a:custGeom>
              <a:avLst/>
              <a:gdLst>
                <a:gd name="T0" fmla="*/ 0 w 106"/>
                <a:gd name="T1" fmla="*/ 0 h 143"/>
                <a:gd name="T2" fmla="*/ 106 w 106"/>
                <a:gd name="T3" fmla="*/ 143 h 1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/>
            </a:p>
          </p:txBody>
        </p:sp>
        <p:sp>
          <p:nvSpPr>
            <p:cNvPr id="189" name="Freeform 10">
              <a:extLst>
                <a:ext uri="{FF2B5EF4-FFF2-40B4-BE49-F238E27FC236}">
                  <a16:creationId xmlns:a16="http://schemas.microsoft.com/office/drawing/2014/main" id="{054B916A-0FD0-4006-BD6C-9D29CA03AC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-51881"/>
              <a:ext cx="11091863" cy="6923796"/>
            </a:xfrm>
            <a:custGeom>
              <a:avLst/>
              <a:gdLst>
                <a:gd name="T0" fmla="*/ 2046 w 2330"/>
                <a:gd name="T1" fmla="*/ 1452 h 1452"/>
                <a:gd name="T2" fmla="*/ 1813 w 2330"/>
                <a:gd name="T3" fmla="*/ 601 h 1452"/>
                <a:gd name="T4" fmla="*/ 956 w 2330"/>
                <a:gd name="T5" fmla="*/ 97 h 1452"/>
                <a:gd name="T6" fmla="*/ 0 w 2330"/>
                <a:gd name="T7" fmla="*/ 366 h 14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/>
            </a:p>
          </p:txBody>
        </p:sp>
        <p:sp>
          <p:nvSpPr>
            <p:cNvPr id="190" name="Freeform 11">
              <a:extLst>
                <a:ext uri="{FF2B5EF4-FFF2-40B4-BE49-F238E27FC236}">
                  <a16:creationId xmlns:a16="http://schemas.microsoft.com/office/drawing/2014/main" id="{2133C3B4-D163-43CB-B3FC-A1B9A1DC38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426601" y="5579"/>
              <a:ext cx="5788025" cy="6847184"/>
            </a:xfrm>
            <a:custGeom>
              <a:avLst/>
              <a:gdLst>
                <a:gd name="T0" fmla="*/ 1094 w 1216"/>
                <a:gd name="T1" fmla="*/ 1436 h 1436"/>
                <a:gd name="T2" fmla="*/ 709 w 1216"/>
                <a:gd name="T3" fmla="*/ 551 h 1436"/>
                <a:gd name="T4" fmla="*/ 0 w 1216"/>
                <a:gd name="T5" fmla="*/ 0 h 14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/>
            </a:p>
          </p:txBody>
        </p:sp>
        <p:sp>
          <p:nvSpPr>
            <p:cNvPr id="191" name="Freeform 12">
              <a:extLst>
                <a:ext uri="{FF2B5EF4-FFF2-40B4-BE49-F238E27FC236}">
                  <a16:creationId xmlns:a16="http://schemas.microsoft.com/office/drawing/2014/main" id="{44DECBCA-815C-4296-B4DA-F12AD81F2D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1057275" cy="614491"/>
            </a:xfrm>
            <a:custGeom>
              <a:avLst/>
              <a:gdLst>
                <a:gd name="T0" fmla="*/ 222 w 222"/>
                <a:gd name="T1" fmla="*/ 0 h 129"/>
                <a:gd name="T2" fmla="*/ 0 w 222"/>
                <a:gd name="T3" fmla="*/ 129 h 1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/>
            </a:p>
          </p:txBody>
        </p:sp>
        <p:sp>
          <p:nvSpPr>
            <p:cNvPr id="246" name="Freeform 13">
              <a:extLst>
                <a:ext uri="{FF2B5EF4-FFF2-40B4-BE49-F238E27FC236}">
                  <a16:creationId xmlns:a16="http://schemas.microsoft.com/office/drawing/2014/main" id="{B6C3CA6F-2113-4095-B77D-19519074C1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21889" y="5579"/>
              <a:ext cx="5588000" cy="6866337"/>
            </a:xfrm>
            <a:custGeom>
              <a:avLst/>
              <a:gdLst>
                <a:gd name="T0" fmla="*/ 1067 w 1174"/>
                <a:gd name="T1" fmla="*/ 1440 h 1440"/>
                <a:gd name="T2" fmla="*/ 698 w 1174"/>
                <a:gd name="T3" fmla="*/ 577 h 1440"/>
                <a:gd name="T4" fmla="*/ 0 w 1174"/>
                <a:gd name="T5" fmla="*/ 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/>
            </a:p>
          </p:txBody>
        </p:sp>
        <p:sp>
          <p:nvSpPr>
            <p:cNvPr id="247" name="Freeform 14">
              <a:extLst>
                <a:ext uri="{FF2B5EF4-FFF2-40B4-BE49-F238E27FC236}">
                  <a16:creationId xmlns:a16="http://schemas.microsoft.com/office/drawing/2014/main" id="{6A23EEC5-4C2F-4460-B6F6-A6852C46F1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790"/>
              <a:ext cx="595313" cy="352734"/>
            </a:xfrm>
            <a:custGeom>
              <a:avLst/>
              <a:gdLst>
                <a:gd name="T0" fmla="*/ 125 w 125"/>
                <a:gd name="T1" fmla="*/ 0 h 74"/>
                <a:gd name="T2" fmla="*/ 0 w 125"/>
                <a:gd name="T3" fmla="*/ 74 h 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/>
            </a:p>
          </p:txBody>
        </p:sp>
        <p:sp>
          <p:nvSpPr>
            <p:cNvPr id="248" name="Freeform 15">
              <a:extLst>
                <a:ext uri="{FF2B5EF4-FFF2-40B4-BE49-F238E27FC236}">
                  <a16:creationId xmlns:a16="http://schemas.microsoft.com/office/drawing/2014/main" id="{9CAEC751-845A-4873-BCB3-29B7EF60FD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012389" y="5579"/>
              <a:ext cx="5497513" cy="6866337"/>
            </a:xfrm>
            <a:custGeom>
              <a:avLst/>
              <a:gdLst>
                <a:gd name="T0" fmla="*/ 1056 w 1155"/>
                <a:gd name="T1" fmla="*/ 1440 h 1440"/>
                <a:gd name="T2" fmla="*/ 686 w 1155"/>
                <a:gd name="T3" fmla="*/ 580 h 1440"/>
                <a:gd name="T4" fmla="*/ 0 w 1155"/>
                <a:gd name="T5" fmla="*/ 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/>
            </a:p>
          </p:txBody>
        </p:sp>
        <p:sp>
          <p:nvSpPr>
            <p:cNvPr id="249" name="Freeform 16">
              <a:extLst>
                <a:ext uri="{FF2B5EF4-FFF2-40B4-BE49-F238E27FC236}">
                  <a16:creationId xmlns:a16="http://schemas.microsoft.com/office/drawing/2014/main" id="{FA38FC93-11A4-4EB5-BC13-85FB353CD1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357188" cy="213875"/>
            </a:xfrm>
            <a:custGeom>
              <a:avLst/>
              <a:gdLst>
                <a:gd name="T0" fmla="*/ 75 w 75"/>
                <a:gd name="T1" fmla="*/ 0 h 45"/>
                <a:gd name="T2" fmla="*/ 0 w 75"/>
                <a:gd name="T3" fmla="*/ 45 h 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/>
            </a:p>
          </p:txBody>
        </p:sp>
        <p:sp>
          <p:nvSpPr>
            <p:cNvPr id="250" name="Freeform 17">
              <a:extLst>
                <a:ext uri="{FF2B5EF4-FFF2-40B4-BE49-F238E27FC236}">
                  <a16:creationId xmlns:a16="http://schemas.microsoft.com/office/drawing/2014/main" id="{B5B6AC4D-E640-47F2-AA5A-9F9A1DB88E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210826" y="790"/>
              <a:ext cx="5522913" cy="6871126"/>
            </a:xfrm>
            <a:custGeom>
              <a:avLst/>
              <a:gdLst>
                <a:gd name="T0" fmla="*/ 1053 w 1160"/>
                <a:gd name="T1" fmla="*/ 1441 h 1441"/>
                <a:gd name="T2" fmla="*/ 705 w 1160"/>
                <a:gd name="T3" fmla="*/ 599 h 1441"/>
                <a:gd name="T4" fmla="*/ 0 w 1160"/>
                <a:gd name="T5" fmla="*/ 0 h 14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/>
            </a:p>
          </p:txBody>
        </p:sp>
        <p:sp>
          <p:nvSpPr>
            <p:cNvPr id="251" name="Freeform 18">
              <a:extLst>
                <a:ext uri="{FF2B5EF4-FFF2-40B4-BE49-F238E27FC236}">
                  <a16:creationId xmlns:a16="http://schemas.microsoft.com/office/drawing/2014/main" id="{962630FB-473F-4D83-8B9F-EC52E31CA5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63239" y="5579"/>
              <a:ext cx="5413375" cy="6866337"/>
            </a:xfrm>
            <a:custGeom>
              <a:avLst/>
              <a:gdLst>
                <a:gd name="T0" fmla="*/ 1040 w 1137"/>
                <a:gd name="T1" fmla="*/ 1440 h 1440"/>
                <a:gd name="T2" fmla="*/ 698 w 1137"/>
                <a:gd name="T3" fmla="*/ 611 h 1440"/>
                <a:gd name="T4" fmla="*/ 0 w 1137"/>
                <a:gd name="T5" fmla="*/ 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/>
            </a:p>
          </p:txBody>
        </p:sp>
        <p:sp>
          <p:nvSpPr>
            <p:cNvPr id="252" name="Freeform 19">
              <a:extLst>
                <a:ext uri="{FF2B5EF4-FFF2-40B4-BE49-F238E27FC236}">
                  <a16:creationId xmlns:a16="http://schemas.microsoft.com/office/drawing/2014/main" id="{035721E2-E73B-4E57-92E2-DE71F0D170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877576" y="5579"/>
              <a:ext cx="5037138" cy="6861550"/>
            </a:xfrm>
            <a:custGeom>
              <a:avLst/>
              <a:gdLst>
                <a:gd name="T0" fmla="*/ 1011 w 1058"/>
                <a:gd name="T1" fmla="*/ 1439 h 1439"/>
                <a:gd name="T2" fmla="*/ 648 w 1058"/>
                <a:gd name="T3" fmla="*/ 617 h 1439"/>
                <a:gd name="T4" fmla="*/ 0 w 1058"/>
                <a:gd name="T5" fmla="*/ 0 h 14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/>
            </a:p>
          </p:txBody>
        </p:sp>
        <p:sp>
          <p:nvSpPr>
            <p:cNvPr id="253" name="Freeform 20">
              <a:extLst>
                <a:ext uri="{FF2B5EF4-FFF2-40B4-BE49-F238E27FC236}">
                  <a16:creationId xmlns:a16="http://schemas.microsoft.com/office/drawing/2014/main" id="{3071D074-66CD-4273-AF66-207364BA3E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768289" y="5579"/>
              <a:ext cx="3417888" cy="2742066"/>
            </a:xfrm>
            <a:custGeom>
              <a:avLst/>
              <a:gdLst>
                <a:gd name="T0" fmla="*/ 718 w 718"/>
                <a:gd name="T1" fmla="*/ 575 h 575"/>
                <a:gd name="T2" fmla="*/ 0 w 718"/>
                <a:gd name="T3" fmla="*/ 0 h 5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/>
            </a:p>
          </p:txBody>
        </p:sp>
        <p:sp>
          <p:nvSpPr>
            <p:cNvPr id="254" name="Freeform 21">
              <a:extLst>
                <a:ext uri="{FF2B5EF4-FFF2-40B4-BE49-F238E27FC236}">
                  <a16:creationId xmlns:a16="http://schemas.microsoft.com/office/drawing/2014/main" id="{4197CB22-95EA-4E41-94A6-6BCE8C0278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235014" y="10367"/>
              <a:ext cx="2951163" cy="2555325"/>
            </a:xfrm>
            <a:custGeom>
              <a:avLst/>
              <a:gdLst>
                <a:gd name="T0" fmla="*/ 620 w 620"/>
                <a:gd name="T1" fmla="*/ 536 h 536"/>
                <a:gd name="T2" fmla="*/ 0 w 620"/>
                <a:gd name="T3" fmla="*/ 0 h 5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/>
            </a:p>
          </p:txBody>
        </p:sp>
        <p:sp>
          <p:nvSpPr>
            <p:cNvPr id="255" name="Freeform 22">
              <a:extLst>
                <a:ext uri="{FF2B5EF4-FFF2-40B4-BE49-F238E27FC236}">
                  <a16:creationId xmlns:a16="http://schemas.microsoft.com/office/drawing/2014/main" id="{622F5B4E-EBC2-4021-A986-B40B49442B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20826" y="5579"/>
              <a:ext cx="2165350" cy="1358265"/>
            </a:xfrm>
            <a:custGeom>
              <a:avLst/>
              <a:gdLst>
                <a:gd name="T0" fmla="*/ 0 w 455"/>
                <a:gd name="T1" fmla="*/ 0 h 285"/>
                <a:gd name="T2" fmla="*/ 455 w 455"/>
                <a:gd name="T3" fmla="*/ 285 h 2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/>
            </a:p>
          </p:txBody>
        </p:sp>
        <p:sp>
          <p:nvSpPr>
            <p:cNvPr id="256" name="Freeform 23">
              <a:extLst>
                <a:ext uri="{FF2B5EF4-FFF2-40B4-BE49-F238E27FC236}">
                  <a16:creationId xmlns:a16="http://schemas.microsoft.com/office/drawing/2014/main" id="{A1450C78-508B-412D-8354-C6AE7E9F93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90826" y="5579"/>
              <a:ext cx="895350" cy="534687"/>
            </a:xfrm>
            <a:custGeom>
              <a:avLst/>
              <a:gdLst>
                <a:gd name="T0" fmla="*/ 0 w 188"/>
                <a:gd name="T1" fmla="*/ 0 h 112"/>
                <a:gd name="T2" fmla="*/ 188 w 188"/>
                <a:gd name="T3" fmla="*/ 112 h 1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rtlCol="0" anchor="t" anchorCtr="0" compatLnSpc="1">
              <a:prstTxWarp prst="textNoShape">
                <a:avLst/>
              </a:prstTxWarp>
            </a:bodyPr>
            <a:lstStyle/>
            <a:p>
              <a:pPr rtl="0"/>
              <a:endParaRPr lang="en-GB"/>
            </a:p>
          </p:txBody>
        </p:sp>
      </p:grpSp>
      <p:grpSp>
        <p:nvGrpSpPr>
          <p:cNvPr id="258" name="Group 257">
            <a:extLst>
              <a:ext uri="{FF2B5EF4-FFF2-40B4-BE49-F238E27FC236}">
                <a16:creationId xmlns:a16="http://schemas.microsoft.com/office/drawing/2014/main" id="{0D2C6055-EB42-4E7C-B358-308A54C713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07084" y="1186483"/>
            <a:ext cx="3822597" cy="4477933"/>
            <a:chOff x="807084" y="1186483"/>
            <a:chExt cx="3822597" cy="4477933"/>
          </a:xfrm>
        </p:grpSpPr>
        <p:sp>
          <p:nvSpPr>
            <p:cNvPr id="259" name="Rectangle 258">
              <a:extLst>
                <a:ext uri="{FF2B5EF4-FFF2-40B4-BE49-F238E27FC236}">
                  <a16:creationId xmlns:a16="http://schemas.microsoft.com/office/drawing/2014/main" id="{8A0384A8-C4E8-407C-BD44-2B989327E0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07531" y="1186483"/>
              <a:ext cx="3821702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/>
            </a:p>
          </p:txBody>
        </p:sp>
        <p:sp>
          <p:nvSpPr>
            <p:cNvPr id="260" name="Isosceles Triangle 39">
              <a:extLst>
                <a:ext uri="{FF2B5EF4-FFF2-40B4-BE49-F238E27FC236}">
                  <a16:creationId xmlns:a16="http://schemas.microsoft.com/office/drawing/2014/main" id="{B7F9FA9E-2650-4B17-BA91-C12C0C5F9D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2514766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/>
            </a:p>
          </p:txBody>
        </p:sp>
        <p:sp>
          <p:nvSpPr>
            <p:cNvPr id="261" name="Rectangle 260">
              <a:extLst>
                <a:ext uri="{FF2B5EF4-FFF2-40B4-BE49-F238E27FC236}">
                  <a16:creationId xmlns:a16="http://schemas.microsoft.com/office/drawing/2014/main" id="{E96B943E-BAEE-4DC2-87CB-78F6E433D5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07084" y="1991156"/>
              <a:ext cx="3822597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C6F0267-4FF4-4ED9-AA0B-3F0869CD6AF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00423" y="2519102"/>
            <a:ext cx="3654569" cy="1108018"/>
          </a:xfrm>
        </p:spPr>
        <p:txBody>
          <a:bodyPr rtlCol="0">
            <a:normAutofit/>
          </a:bodyPr>
          <a:lstStyle/>
          <a:p>
            <a:pPr rtl="0"/>
            <a:r>
              <a:rPr lang="en-GB" sz="4400" b="1" dirty="0">
                <a:latin typeface="+mn-lt"/>
              </a:rPr>
              <a:t>References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BE0B742-5E5D-34C0-7A1A-449340D298E1}"/>
              </a:ext>
            </a:extLst>
          </p:cNvPr>
          <p:cNvSpPr txBox="1"/>
          <p:nvPr/>
        </p:nvSpPr>
        <p:spPr>
          <a:xfrm>
            <a:off x="4968645" y="1056640"/>
            <a:ext cx="601261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/>
              <a:t> </a:t>
            </a:r>
          </a:p>
        </p:txBody>
      </p:sp>
      <p:sp>
        <p:nvSpPr>
          <p:cNvPr id="7" name="Rectangle 2">
            <a:extLst>
              <a:ext uri="{FF2B5EF4-FFF2-40B4-BE49-F238E27FC236}">
                <a16:creationId xmlns:a16="http://schemas.microsoft.com/office/drawing/2014/main" id="{9ADEFECD-1EE4-5B1A-87BC-9F09A03E37ED}"/>
              </a:ext>
            </a:extLst>
          </p:cNvPr>
          <p:cNvSpPr>
            <a:spLocks noChangeArrowheads="1"/>
          </p:cNvSpPr>
          <p:nvPr/>
        </p:nvSpPr>
        <p:spPr bwMode="auto">
          <a:xfrm>
            <a:off x="5294889" y="1372277"/>
            <a:ext cx="5417294" cy="30931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Rockwell" panose="02060603020205020403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1200" dirty="0">
              <a:latin typeface="Rockwell" panose="02060603020205020403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Rockwell" panose="02060603020205020403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sz="1200" kern="100" dirty="0">
                <a:effectLst/>
                <a:latin typeface="Rockwell" panose="020606030202050204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Cambridge Dictionary, 2024. </a:t>
            </a:r>
            <a:r>
              <a:rPr lang="en-US" sz="1200" i="1" kern="100" dirty="0">
                <a:effectLst/>
                <a:latin typeface="Rockwell" panose="020606030202050204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Disclosure. </a:t>
            </a:r>
            <a:r>
              <a:rPr lang="en-US" sz="1200" kern="100" dirty="0">
                <a:effectLst/>
                <a:latin typeface="Rockwell" panose="020606030202050204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lang="en-US" sz="1200" kern="100" dirty="0">
                <a:effectLst/>
                <a:latin typeface="Rockwell" panose="020606030202050204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1200" kern="100" dirty="0">
                <a:effectLst/>
                <a:latin typeface="Rockwell" panose="020606030202050204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US" sz="1200" u="sng" kern="100" dirty="0">
                <a:effectLst/>
                <a:latin typeface="Rockwell" panose="020606030202050204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http://www.dictionary.cambridge.org</a:t>
            </a:r>
            <a:br>
              <a:rPr lang="en-US" sz="1200" kern="100" dirty="0">
                <a:effectLst/>
                <a:latin typeface="Rockwell" panose="020606030202050204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1200" kern="100" dirty="0">
                <a:effectLst/>
                <a:latin typeface="Rockwell" panose="020606030202050204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15 April 2024].</a:t>
            </a:r>
            <a:endParaRPr lang="en-GB" sz="1200" kern="100" dirty="0">
              <a:effectLst/>
              <a:latin typeface="Rockwell" panose="02060603020205020403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1200" dirty="0">
              <a:latin typeface="Rockwell" panose="02060603020205020403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Rockwell" panose="020606030202050204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Public Health Wales, ND.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Rockwell" panose="020606030202050204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Training Resources. 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Rockwell" panose="020606030202050204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Rockwell" panose="020606030202050204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Rockwell" panose="020606030202050204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12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Rockwell" panose="020606030202050204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http://www.phw.nhs.wales</a:t>
            </a:r>
            <a:b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Rockwell" panose="020606030202050204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Rockwell" panose="020606030202050204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10 April 2024].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sz="1100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sz="1200" kern="100" dirty="0">
                <a:effectLst/>
                <a:latin typeface="Rockwell" panose="020606030202050204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Welsh Government, 2023. </a:t>
            </a:r>
            <a:r>
              <a:rPr lang="en-US" sz="1200" i="1" kern="100" dirty="0">
                <a:effectLst/>
                <a:latin typeface="Rockwell" panose="020606030202050204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Keeping Learners safe. </a:t>
            </a:r>
            <a:r>
              <a:rPr lang="en-US" sz="1200" kern="100" dirty="0">
                <a:effectLst/>
                <a:latin typeface="Rockwell" panose="020606030202050204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lang="en-US" sz="1200" kern="100" dirty="0">
                <a:effectLst/>
                <a:latin typeface="Rockwell" panose="020606030202050204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1200" kern="100" dirty="0">
                <a:effectLst/>
                <a:latin typeface="Rockwell" panose="020606030202050204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US" sz="1200" u="sng" kern="100" dirty="0">
                <a:effectLst/>
                <a:latin typeface="Rockwell" panose="020606030202050204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http://www.gov.wales</a:t>
            </a:r>
            <a:br>
              <a:rPr lang="en-US" sz="1200" kern="100" dirty="0">
                <a:effectLst/>
                <a:latin typeface="Rockwell" panose="020606030202050204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1200" kern="100" dirty="0">
                <a:effectLst/>
                <a:latin typeface="Rockwell" panose="02060603020205020403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15 April 2024].</a:t>
            </a:r>
            <a:endParaRPr lang="en-GB" sz="1200" kern="100" dirty="0">
              <a:effectLst/>
              <a:latin typeface="Rockwell" panose="02060603020205020403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06873402"/>
      </p:ext>
    </p:extLst>
  </p:cSld>
  <p:clrMapOvr>
    <a:masterClrMapping/>
  </p:clrMapOvr>
</p:sld>
</file>

<file path=ppt/theme/theme1.xml><?xml version="1.0" encoding="utf-8"?>
<a:theme xmlns:a="http://schemas.openxmlformats.org/drawingml/2006/main" name="Atlas">
  <a:themeElements>
    <a:clrScheme name="Atlas">
      <a:dk1>
        <a:sysClr val="windowText" lastClr="000000"/>
      </a:dk1>
      <a:lt1>
        <a:sysClr val="window" lastClr="FFFFFF"/>
      </a:lt1>
      <a:dk2>
        <a:srgbClr val="454545"/>
      </a:dk2>
      <a:lt2>
        <a:srgbClr val="E0E0E0"/>
      </a:lt2>
      <a:accent1>
        <a:srgbClr val="F81B02"/>
      </a:accent1>
      <a:accent2>
        <a:srgbClr val="FC7715"/>
      </a:accent2>
      <a:accent3>
        <a:srgbClr val="AFBF41"/>
      </a:accent3>
      <a:accent4>
        <a:srgbClr val="50C49F"/>
      </a:accent4>
      <a:accent5>
        <a:srgbClr val="3B95C4"/>
      </a:accent5>
      <a:accent6>
        <a:srgbClr val="B560D4"/>
      </a:accent6>
      <a:hlink>
        <a:srgbClr val="FC5A1A"/>
      </a:hlink>
      <a:folHlink>
        <a:srgbClr val="B49E74"/>
      </a:folHlink>
    </a:clrScheme>
    <a:fontScheme name="Atlas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tlas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alpha val="60000"/>
                <a:satMod val="109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4000"/>
                <a:satMod val="130000"/>
                <a:lumMod val="92000"/>
              </a:schemeClr>
            </a:gs>
            <a:gs pos="100000">
              <a:schemeClr val="phClr">
                <a:shade val="76000"/>
                <a:satMod val="130000"/>
                <a:lumMod val="88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90000"/>
            </a:schemeClr>
          </a:solidFill>
          <a:prstDash val="solid"/>
        </a:ln>
        <a:ln w="15875" cap="flat" cmpd="sng" algn="ctr">
          <a:solidFill>
            <a:schemeClr val="phClr">
              <a:shade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54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0" h="0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10000">
              <a:schemeClr val="phClr">
                <a:tint val="94000"/>
                <a:lumMod val="116000"/>
              </a:schemeClr>
            </a:gs>
            <a:gs pos="100000">
              <a:schemeClr val="phClr">
                <a:tint val="98000"/>
                <a:shade val="86000"/>
                <a:satMod val="90000"/>
                <a:lumMod val="88000"/>
              </a:schemeClr>
            </a:gs>
          </a:gsLst>
          <a:path path="circle">
            <a:fillToRect l="50000" t="15000" r="50000" b="169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tlas" id="{5156B0E4-0EB1-49FE-A26B-15F6F698AEC6}" vid="{508F7963-D0B5-43F7-BB2C-FCE3009C08E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1" ma:contentTypeDescription="Create a new document." ma:contentTypeScope="" ma:versionID="1c2eb7a32e66fb6e4260f3771546a5e2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04e1f6479c48b08974ba73b5ca973489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3CEB87B2-AEC3-4287-83B8-6EF72FBDC4F1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2.xml><?xml version="1.0" encoding="utf-8"?>
<ds:datastoreItem xmlns:ds="http://schemas.openxmlformats.org/officeDocument/2006/customXml" ds:itemID="{118BD871-1CCB-45B8-AA75-160EAD48C56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7CBF64E-123E-44AF-B882-D70003A739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Instrument Atlas design</Template>
  <TotalTime>3002</TotalTime>
  <Words>252</Words>
  <Application>Microsoft Office PowerPoint</Application>
  <PresentationFormat>Widescreen</PresentationFormat>
  <Paragraphs>46</Paragraphs>
  <Slides>4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10" baseType="lpstr">
      <vt:lpstr>Arial</vt:lpstr>
      <vt:lpstr>Calibri</vt:lpstr>
      <vt:lpstr>Calibri Light</vt:lpstr>
      <vt:lpstr>Rockwell</vt:lpstr>
      <vt:lpstr>Wingdings</vt:lpstr>
      <vt:lpstr>Atlas</vt:lpstr>
      <vt:lpstr>Disclosure</vt:lpstr>
      <vt:lpstr>Action</vt:lpstr>
      <vt:lpstr>Reporting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Elisa Parry</dc:creator>
  <cp:lastModifiedBy>Elisa Parry</cp:lastModifiedBy>
  <cp:revision>11</cp:revision>
  <dcterms:created xsi:type="dcterms:W3CDTF">2024-04-15T18:31:23Z</dcterms:created>
  <dcterms:modified xsi:type="dcterms:W3CDTF">2024-04-21T18:38:47Z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