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88" r:id="rId4"/>
    <p:sldId id="284" r:id="rId5"/>
    <p:sldId id="285" r:id="rId6"/>
    <p:sldId id="289" r:id="rId7"/>
    <p:sldId id="286" r:id="rId8"/>
    <p:sldId id="290" r:id="rId9"/>
    <p:sldId id="291" r:id="rId10"/>
    <p:sldId id="292" r:id="rId11"/>
    <p:sldId id="293" r:id="rId12"/>
    <p:sldId id="294" r:id="rId13"/>
    <p:sldId id="295" r:id="rId14"/>
    <p:sldId id="296" r:id="rId15"/>
    <p:sldId id="297" r:id="rId16"/>
    <p:sldId id="298" r:id="rId17"/>
    <p:sldId id="299" r:id="rId18"/>
    <p:sldId id="300" r:id="rId19"/>
    <p:sldId id="302" r:id="rId20"/>
    <p:sldId id="301" r:id="rId21"/>
    <p:sldId id="303"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3" d="100"/>
          <a:sy n="103" d="100"/>
        </p:scale>
        <p:origin x="172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4000" b="1" dirty="0">
                <a:solidFill>
                  <a:schemeClr val="accent2"/>
                </a:solidFill>
              </a:rPr>
              <a:t>Marketing Fundamentals</a:t>
            </a:r>
          </a:p>
          <a:p>
            <a:pPr eaLnBrk="1" hangingPunct="1"/>
            <a:r>
              <a:rPr lang="en-GB" altLang="en-US" sz="3600" b="1" dirty="0">
                <a:solidFill>
                  <a:srgbClr val="FF0000"/>
                </a:solidFill>
              </a:rPr>
              <a:t>Week 8</a:t>
            </a:r>
          </a:p>
          <a:p>
            <a:pPr eaLnBrk="1" hangingPunct="1"/>
            <a:r>
              <a:rPr lang="en-GB" sz="4400" b="1" dirty="0">
                <a:solidFill>
                  <a:srgbClr val="FF0000"/>
                </a:solidFill>
              </a:rPr>
              <a:t>Marketing - Past, Present and Future</a:t>
            </a:r>
            <a:r>
              <a:rPr lang="en-GB" altLang="en-US" sz="4400" b="1" dirty="0">
                <a:solidFill>
                  <a:srgbClr val="FF0000"/>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457200" y="136525"/>
            <a:ext cx="8229600" cy="772195"/>
          </a:xfrm>
        </p:spPr>
        <p:txBody>
          <a:bodyPr/>
          <a:lstStyle/>
          <a:p>
            <a:r>
              <a:rPr lang="en-GB" sz="3600" b="1" dirty="0"/>
              <a:t>Marketing - Past, Present and Future</a:t>
            </a:r>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250825" y="908720"/>
            <a:ext cx="8713663" cy="4608513"/>
          </a:xfrm>
        </p:spPr>
        <p:txBody>
          <a:bodyPr/>
          <a:lstStyle/>
          <a:p>
            <a:pPr marL="0" lvl="0" indent="0">
              <a:buNone/>
            </a:pPr>
            <a:r>
              <a:rPr lang="en-GB" sz="3600" b="1" dirty="0"/>
              <a:t>Marketing – The Past ….</a:t>
            </a:r>
          </a:p>
          <a:p>
            <a:pPr marL="0" indent="0" algn="just">
              <a:spcBef>
                <a:spcPts val="600"/>
              </a:spcBef>
              <a:spcAft>
                <a:spcPts val="600"/>
              </a:spcAft>
              <a:buNone/>
            </a:pPr>
            <a:r>
              <a:rPr lang="en-GB" sz="3000" b="1" dirty="0">
                <a:effectLst/>
                <a:ea typeface="Calibri" panose="020F0502020204030204" pitchFamily="34" charset="0"/>
              </a:rPr>
              <a:t>The </a:t>
            </a:r>
            <a:r>
              <a:rPr lang="en-GB" sz="3000" b="1" dirty="0">
                <a:effectLst/>
                <a:ea typeface="Calibri" panose="020F0502020204030204" pitchFamily="34" charset="0"/>
                <a:cs typeface="Times New Roman" panose="02020603050405020304" pitchFamily="18" charset="0"/>
              </a:rPr>
              <a:t>General Electric Company (GE) Approach:</a:t>
            </a:r>
          </a:p>
          <a:p>
            <a:pPr algn="just">
              <a:spcBef>
                <a:spcPts val="600"/>
              </a:spcBef>
              <a:spcAft>
                <a:spcPts val="600"/>
              </a:spcAft>
              <a:buFont typeface="Wingdings" panose="05000000000000000000" pitchFamily="2" charset="2"/>
              <a:buChar char="§"/>
            </a:pPr>
            <a:r>
              <a:rPr lang="en-GB" sz="2400" dirty="0">
                <a:latin typeface="+mj-lt"/>
                <a:ea typeface="Calibri" panose="020F0502020204030204" pitchFamily="34" charset="0"/>
                <a:cs typeface="Times New Roman" panose="02020603050405020304" pitchFamily="18" charset="0"/>
              </a:rPr>
              <a:t>T</a:t>
            </a:r>
            <a:r>
              <a:rPr lang="en-GB" sz="2400" dirty="0">
                <a:effectLst/>
                <a:latin typeface="+mj-lt"/>
                <a:ea typeface="Calibri" panose="020F0502020204030204" pitchFamily="34" charset="0"/>
                <a:cs typeface="Times New Roman" panose="02020603050405020304" pitchFamily="18" charset="0"/>
              </a:rPr>
              <a:t>he first company to recognize marketing as an integrated business function. </a:t>
            </a:r>
          </a:p>
          <a:p>
            <a:pPr algn="just">
              <a:spcBef>
                <a:spcPts val="600"/>
              </a:spcBef>
              <a:spcAft>
                <a:spcPts val="600"/>
              </a:spcAft>
              <a:buFont typeface="Wingdings" panose="05000000000000000000" pitchFamily="2" charset="2"/>
              <a:buChar char="§"/>
            </a:pPr>
            <a:r>
              <a:rPr lang="en-GB" sz="2400" dirty="0">
                <a:effectLst/>
                <a:latin typeface="+mj-lt"/>
                <a:ea typeface="Calibri" panose="020F0502020204030204" pitchFamily="34" charset="0"/>
                <a:cs typeface="Times New Roman" panose="02020603050405020304" pitchFamily="18" charset="0"/>
              </a:rPr>
              <a:t>Following World War II, GE essentially defined the marketing concept as “uncovering and satisfying customer needs and wants” and began to view customers’ wants as the starting point for all company plans as opposed to producing goods and then trying to find customers, who would buy them. </a:t>
            </a:r>
          </a:p>
          <a:p>
            <a:pPr marL="0" indent="0" algn="just">
              <a:spcBef>
                <a:spcPts val="600"/>
              </a:spcBef>
              <a:spcAft>
                <a:spcPts val="600"/>
              </a:spcAft>
              <a:buNone/>
            </a:pPr>
            <a:endParaRPr lang="en-GB" sz="3000"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Picture 5">
            <a:extLst>
              <a:ext uri="{FF2B5EF4-FFF2-40B4-BE49-F238E27FC236}">
                <a16:creationId xmlns:a16="http://schemas.microsoft.com/office/drawing/2014/main" id="{02315302-7553-4617-BC3E-25E292A15283}"/>
              </a:ext>
            </a:extLst>
          </p:cNvPr>
          <p:cNvPicPr>
            <a:picLocks noChangeAspect="1"/>
          </p:cNvPicPr>
          <p:nvPr/>
        </p:nvPicPr>
        <p:blipFill>
          <a:blip r:embed="rId2"/>
          <a:stretch>
            <a:fillRect/>
          </a:stretch>
        </p:blipFill>
        <p:spPr>
          <a:xfrm>
            <a:off x="7380312" y="5085184"/>
            <a:ext cx="1758414" cy="1223514"/>
          </a:xfrm>
          <a:prstGeom prst="rect">
            <a:avLst/>
          </a:prstGeom>
        </p:spPr>
      </p:pic>
    </p:spTree>
    <p:extLst>
      <p:ext uri="{BB962C8B-B14F-4D97-AF65-F5344CB8AC3E}">
        <p14:creationId xmlns:p14="http://schemas.microsoft.com/office/powerpoint/2010/main" val="398503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457200" y="136525"/>
            <a:ext cx="8229600" cy="628179"/>
          </a:xfrm>
        </p:spPr>
        <p:txBody>
          <a:bodyPr/>
          <a:lstStyle/>
          <a:p>
            <a:r>
              <a:rPr lang="en-GB" sz="3600" b="1" dirty="0"/>
              <a:t>Marketing - Past, Present and Future</a:t>
            </a:r>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5" y="764704"/>
            <a:ext cx="8928992" cy="4968552"/>
          </a:xfrm>
        </p:spPr>
        <p:txBody>
          <a:bodyPr/>
          <a:lstStyle/>
          <a:p>
            <a:pPr marL="0" lvl="0" indent="0">
              <a:buNone/>
            </a:pPr>
            <a:r>
              <a:rPr lang="en-GB" sz="3600" b="1" dirty="0"/>
              <a:t>Marketing – The Past ….</a:t>
            </a:r>
          </a:p>
          <a:p>
            <a:pPr marL="0" indent="0" algn="just">
              <a:spcBef>
                <a:spcPts val="600"/>
              </a:spcBef>
              <a:spcAft>
                <a:spcPts val="600"/>
              </a:spcAft>
              <a:buNone/>
            </a:pPr>
            <a:r>
              <a:rPr lang="en-GB" sz="3000" b="1" dirty="0">
                <a:effectLst/>
                <a:ea typeface="Calibri" panose="020F0502020204030204" pitchFamily="34" charset="0"/>
              </a:rPr>
              <a:t>The </a:t>
            </a:r>
            <a:r>
              <a:rPr lang="en-GB" sz="3000" b="1" dirty="0">
                <a:effectLst/>
                <a:ea typeface="Calibri" panose="020F0502020204030204" pitchFamily="34" charset="0"/>
                <a:cs typeface="Times New Roman" panose="02020603050405020304" pitchFamily="18" charset="0"/>
              </a:rPr>
              <a:t>General Electric Company (GE) Approach:</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They (GE) also included marketing managers in the top management team. </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After observing GE’s success, other companies followed. </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This inspired researchers to investigate the adoption and effectiveness of the marketing concept. </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Interestingly, in spite of the general enthusiasm for the marketing concept, it was adopted by only a minority of businesses (mostly large firms). </a:t>
            </a:r>
          </a:p>
          <a:p>
            <a:pPr marL="0" indent="0" algn="just">
              <a:spcBef>
                <a:spcPts val="600"/>
              </a:spcBef>
              <a:spcAft>
                <a:spcPts val="600"/>
              </a:spcAft>
              <a:buNone/>
            </a:pPr>
            <a:endParaRPr lang="en-GB" sz="3000"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62726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8964488" cy="556171"/>
          </a:xfrm>
        </p:spPr>
        <p:txBody>
          <a:bodyPr/>
          <a:lstStyle/>
          <a:p>
            <a:r>
              <a:rPr lang="en-GB" sz="4000" b="1" dirty="0"/>
              <a:t>Marketing - Past, Present and Future</a:t>
            </a:r>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4" y="764704"/>
            <a:ext cx="8856985" cy="4752529"/>
          </a:xfrm>
        </p:spPr>
        <p:txBody>
          <a:bodyPr/>
          <a:lstStyle/>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Kotler (1967), broadened the marketing concept to define the field of marketing in three domains: </a:t>
            </a:r>
          </a:p>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   - </a:t>
            </a:r>
            <a:r>
              <a:rPr lang="en-GB" sz="2400" dirty="0">
                <a:effectLst/>
                <a:latin typeface="+mj-lt"/>
                <a:ea typeface="Calibri" panose="020F0502020204030204" pitchFamily="34" charset="0"/>
                <a:cs typeface="Times New Roman" panose="02020603050405020304" pitchFamily="18" charset="0"/>
              </a:rPr>
              <a:t>insight (into customers, company, competitors, marketing</a:t>
            </a:r>
          </a:p>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    </a:t>
            </a:r>
            <a:r>
              <a:rPr lang="en-GB" sz="2400" dirty="0">
                <a:effectLst/>
                <a:latin typeface="+mj-lt"/>
                <a:ea typeface="Calibri" panose="020F0502020204030204" pitchFamily="34" charset="0"/>
                <a:cs typeface="Times New Roman" panose="02020603050405020304" pitchFamily="18" charset="0"/>
              </a:rPr>
              <a:t> intermediaries as well as societal, political, cultural, economic,</a:t>
            </a:r>
          </a:p>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    </a:t>
            </a:r>
            <a:r>
              <a:rPr lang="en-GB" sz="2400" dirty="0">
                <a:effectLst/>
                <a:latin typeface="+mj-lt"/>
                <a:ea typeface="Calibri" panose="020F0502020204030204" pitchFamily="34" charset="0"/>
                <a:cs typeface="Times New Roman" panose="02020603050405020304" pitchFamily="18" charset="0"/>
              </a:rPr>
              <a:t> environmental, and technological factors), </a:t>
            </a:r>
          </a:p>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   -</a:t>
            </a:r>
            <a:r>
              <a:rPr lang="en-GB" sz="2400" dirty="0">
                <a:effectLst/>
                <a:latin typeface="+mj-lt"/>
                <a:ea typeface="Calibri" panose="020F0502020204030204" pitchFamily="34" charset="0"/>
                <a:cs typeface="Times New Roman" panose="02020603050405020304" pitchFamily="18" charset="0"/>
              </a:rPr>
              <a:t>strategy (segmentation, targeting, positioning, and</a:t>
            </a:r>
          </a:p>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    </a:t>
            </a:r>
            <a:r>
              <a:rPr lang="en-GB" sz="2400" dirty="0">
                <a:effectLst/>
                <a:latin typeface="+mj-lt"/>
                <a:ea typeface="Calibri" panose="020F0502020204030204" pitchFamily="34" charset="0"/>
                <a:cs typeface="Times New Roman" panose="02020603050405020304" pitchFamily="18" charset="0"/>
              </a:rPr>
              <a:t> differentiation), and </a:t>
            </a:r>
          </a:p>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   - </a:t>
            </a:r>
            <a:r>
              <a:rPr lang="en-GB" sz="2400" dirty="0">
                <a:effectLst/>
                <a:latin typeface="+mj-lt"/>
                <a:ea typeface="Calibri" panose="020F0502020204030204" pitchFamily="34" charset="0"/>
                <a:cs typeface="Times New Roman" panose="02020603050405020304" pitchFamily="18" charset="0"/>
              </a:rPr>
              <a:t>execution (the marketing mix: product, price, place, and</a:t>
            </a:r>
          </a:p>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    </a:t>
            </a:r>
            <a:r>
              <a:rPr lang="en-GB" sz="2400" dirty="0">
                <a:effectLst/>
                <a:latin typeface="+mj-lt"/>
                <a:ea typeface="Calibri" panose="020F0502020204030204" pitchFamily="34" charset="0"/>
                <a:cs typeface="Times New Roman" panose="02020603050405020304" pitchFamily="18" charset="0"/>
              </a:rPr>
              <a:t> promotion). </a:t>
            </a:r>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Picture 5">
            <a:extLst>
              <a:ext uri="{FF2B5EF4-FFF2-40B4-BE49-F238E27FC236}">
                <a16:creationId xmlns:a16="http://schemas.microsoft.com/office/drawing/2014/main" id="{71046DA1-0929-4A82-8080-FA231668AC82}"/>
              </a:ext>
            </a:extLst>
          </p:cNvPr>
          <p:cNvPicPr>
            <a:picLocks noChangeAspect="1"/>
          </p:cNvPicPr>
          <p:nvPr/>
        </p:nvPicPr>
        <p:blipFill>
          <a:blip r:embed="rId2"/>
          <a:stretch>
            <a:fillRect/>
          </a:stretch>
        </p:blipFill>
        <p:spPr>
          <a:xfrm>
            <a:off x="7055768" y="5014317"/>
            <a:ext cx="2088232" cy="1367433"/>
          </a:xfrm>
          <a:prstGeom prst="rect">
            <a:avLst/>
          </a:prstGeom>
        </p:spPr>
      </p:pic>
    </p:spTree>
    <p:extLst>
      <p:ext uri="{BB962C8B-B14F-4D97-AF65-F5344CB8AC3E}">
        <p14:creationId xmlns:p14="http://schemas.microsoft.com/office/powerpoint/2010/main" val="2111802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107505" y="136525"/>
            <a:ext cx="9063358"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5" y="764704"/>
            <a:ext cx="8928991" cy="4752529"/>
          </a:xfrm>
        </p:spPr>
        <p:txBody>
          <a:bodyPr/>
          <a:lstStyle/>
          <a:p>
            <a:pPr algn="just">
              <a:lnSpc>
                <a:spcPct val="107000"/>
              </a:lnSpc>
              <a:spcAft>
                <a:spcPts val="800"/>
              </a:spcAft>
            </a:pPr>
            <a:r>
              <a:rPr lang="en-GB" sz="2400" dirty="0">
                <a:effectLst/>
                <a:ea typeface="Calibri" panose="020F0502020204030204" pitchFamily="34" charset="0"/>
                <a:cs typeface="Times New Roman" panose="02020603050405020304" pitchFamily="18" charset="0"/>
              </a:rPr>
              <a:t>The marketing strategy was defined as the marketing logic by which the company created customer value to achieve business objectives. </a:t>
            </a:r>
          </a:p>
          <a:p>
            <a:pPr algn="just">
              <a:lnSpc>
                <a:spcPct val="107000"/>
              </a:lnSpc>
              <a:spcAft>
                <a:spcPts val="800"/>
              </a:spcAft>
            </a:pPr>
            <a:r>
              <a:rPr lang="en-GB" sz="2400" dirty="0">
                <a:effectLst/>
                <a:ea typeface="Calibri" panose="020F0502020204030204" pitchFamily="34" charset="0"/>
                <a:cs typeface="Times New Roman" panose="02020603050405020304" pitchFamily="18" charset="0"/>
              </a:rPr>
              <a:t>This logic outlined which customers to serve (segmentation and targeting) and how to serve them (positioning and differentiation) for generating and sustaining competitive advantage. </a:t>
            </a:r>
          </a:p>
          <a:p>
            <a:pPr algn="just">
              <a:lnSpc>
                <a:spcPct val="107000"/>
              </a:lnSpc>
              <a:spcAft>
                <a:spcPts val="800"/>
              </a:spcAft>
            </a:pPr>
            <a:r>
              <a:rPr lang="en-GB" sz="2400" dirty="0">
                <a:effectLst/>
                <a:ea typeface="Calibri" panose="020F0502020204030204" pitchFamily="34" charset="0"/>
                <a:cs typeface="Times New Roman" panose="02020603050405020304" pitchFamily="18" charset="0"/>
              </a:rPr>
              <a:t>The marketing strategy was implemented using the marketing mix. Many scholars contributed to the fledgling area of marketing strategy research. </a:t>
            </a:r>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Picture 5">
            <a:extLst>
              <a:ext uri="{FF2B5EF4-FFF2-40B4-BE49-F238E27FC236}">
                <a16:creationId xmlns:a16="http://schemas.microsoft.com/office/drawing/2014/main" id="{2D4F3720-30A3-451D-94F4-CB07EC8750FD}"/>
              </a:ext>
            </a:extLst>
          </p:cNvPr>
          <p:cNvPicPr>
            <a:picLocks noChangeAspect="1"/>
          </p:cNvPicPr>
          <p:nvPr/>
        </p:nvPicPr>
        <p:blipFill>
          <a:blip r:embed="rId2"/>
          <a:stretch>
            <a:fillRect/>
          </a:stretch>
        </p:blipFill>
        <p:spPr>
          <a:xfrm>
            <a:off x="7020272" y="4701243"/>
            <a:ext cx="2016223" cy="1402804"/>
          </a:xfrm>
          <a:prstGeom prst="rect">
            <a:avLst/>
          </a:prstGeom>
        </p:spPr>
      </p:pic>
    </p:spTree>
    <p:extLst>
      <p:ext uri="{BB962C8B-B14F-4D97-AF65-F5344CB8AC3E}">
        <p14:creationId xmlns:p14="http://schemas.microsoft.com/office/powerpoint/2010/main" val="739549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107505" y="136525"/>
            <a:ext cx="9063358"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5" y="764704"/>
            <a:ext cx="8928991" cy="4752529"/>
          </a:xfrm>
        </p:spPr>
        <p:txBody>
          <a:bodyPr/>
          <a:lstStyle/>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They developed models to capture individual customer or market segment decisions in a multi-attribute framework (Johnson 1971</a:t>
            </a:r>
            <a:r>
              <a:rPr lang="en-GB" sz="2400" dirty="0">
                <a:latin typeface="+mj-lt"/>
                <a:ea typeface="Calibri" panose="020F0502020204030204" pitchFamily="34" charset="0"/>
                <a:cs typeface="Times New Roman" panose="02020603050405020304" pitchFamily="18" charset="0"/>
              </a:rPr>
              <a:t>).</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Most of the early studies focused on the short-term (</a:t>
            </a:r>
            <a:r>
              <a:rPr lang="en-GB" sz="2400" dirty="0" err="1">
                <a:effectLst/>
                <a:latin typeface="+mj-lt"/>
                <a:ea typeface="Calibri" panose="020F0502020204030204" pitchFamily="34" charset="0"/>
                <a:cs typeface="Times New Roman" panose="02020603050405020304" pitchFamily="18" charset="0"/>
              </a:rPr>
              <a:t>Guadagni</a:t>
            </a:r>
            <a:r>
              <a:rPr lang="en-GB" sz="2400" dirty="0">
                <a:effectLst/>
                <a:latin typeface="+mj-lt"/>
                <a:ea typeface="Calibri" panose="020F0502020204030204" pitchFamily="34" charset="0"/>
                <a:cs typeface="Times New Roman" panose="02020603050405020304" pitchFamily="18" charset="0"/>
              </a:rPr>
              <a:t> and Little 1983; Gupta 1988) and </a:t>
            </a:r>
          </a:p>
          <a:p>
            <a:pPr algn="just">
              <a:lnSpc>
                <a:spcPct val="107000"/>
              </a:lnSpc>
              <a:spcAft>
                <a:spcPts val="800"/>
              </a:spcAft>
            </a:pPr>
            <a:r>
              <a:rPr lang="en-GB" sz="2400" dirty="0">
                <a:latin typeface="+mj-lt"/>
                <a:ea typeface="Calibri" panose="020F0502020204030204" pitchFamily="34" charset="0"/>
                <a:cs typeface="Times New Roman" panose="02020603050405020304" pitchFamily="18" charset="0"/>
              </a:rPr>
              <a:t>M</a:t>
            </a:r>
            <a:r>
              <a:rPr lang="en-GB" sz="2400" dirty="0">
                <a:effectLst/>
                <a:latin typeface="+mj-lt"/>
                <a:ea typeface="Calibri" panose="020F0502020204030204" pitchFamily="34" charset="0"/>
                <a:cs typeface="Times New Roman" panose="02020603050405020304" pitchFamily="18" charset="0"/>
              </a:rPr>
              <a:t>edium-term effects (Davis et al. 1992) of the marketing actions.</a:t>
            </a:r>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Picture 5">
            <a:extLst>
              <a:ext uri="{FF2B5EF4-FFF2-40B4-BE49-F238E27FC236}">
                <a16:creationId xmlns:a16="http://schemas.microsoft.com/office/drawing/2014/main" id="{EEE940CB-3D38-4521-8FF8-F0B85C7EAC5E}"/>
              </a:ext>
            </a:extLst>
          </p:cNvPr>
          <p:cNvPicPr>
            <a:picLocks noChangeAspect="1"/>
          </p:cNvPicPr>
          <p:nvPr/>
        </p:nvPicPr>
        <p:blipFill>
          <a:blip r:embed="rId2"/>
          <a:stretch>
            <a:fillRect/>
          </a:stretch>
        </p:blipFill>
        <p:spPr>
          <a:xfrm>
            <a:off x="6815608" y="4221088"/>
            <a:ext cx="2294924" cy="1491479"/>
          </a:xfrm>
          <a:prstGeom prst="rect">
            <a:avLst/>
          </a:prstGeom>
        </p:spPr>
      </p:pic>
    </p:spTree>
    <p:extLst>
      <p:ext uri="{BB962C8B-B14F-4D97-AF65-F5344CB8AC3E}">
        <p14:creationId xmlns:p14="http://schemas.microsoft.com/office/powerpoint/2010/main" val="1296187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9036496"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250825" y="908720"/>
            <a:ext cx="8713663" cy="4608513"/>
          </a:xfrm>
        </p:spPr>
        <p:txBody>
          <a:bodyPr/>
          <a:lstStyle/>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Mela et al. (1997) measured the marketing strategy’s long-term impact, helping encourage related works quantifying the value of various marketing actions and assets in the following years. </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Researchers also investigated the mechanisms that empower the marketing strategy. </a:t>
            </a:r>
          </a:p>
          <a:p>
            <a:pPr marL="0" indent="0" algn="just">
              <a:lnSpc>
                <a:spcPct val="107000"/>
              </a:lnSpc>
              <a:spcAft>
                <a:spcPts val="800"/>
              </a:spcAft>
              <a:buNone/>
            </a:pPr>
            <a:endParaRPr lang="en-GB" sz="2400"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5">
            <a:extLst>
              <a:ext uri="{FF2B5EF4-FFF2-40B4-BE49-F238E27FC236}">
                <a16:creationId xmlns:a16="http://schemas.microsoft.com/office/drawing/2014/main" id="{57BB72CD-9B19-4298-A72C-68B72CDFE149}"/>
              </a:ext>
            </a:extLst>
          </p:cNvPr>
          <p:cNvPicPr>
            <a:picLocks noChangeAspect="1"/>
          </p:cNvPicPr>
          <p:nvPr/>
        </p:nvPicPr>
        <p:blipFill>
          <a:blip r:embed="rId2"/>
          <a:stretch>
            <a:fillRect/>
          </a:stretch>
        </p:blipFill>
        <p:spPr>
          <a:xfrm>
            <a:off x="6807354" y="4149080"/>
            <a:ext cx="2298391" cy="1493649"/>
          </a:xfrm>
          <a:prstGeom prst="rect">
            <a:avLst/>
          </a:prstGeom>
        </p:spPr>
      </p:pic>
    </p:spTree>
    <p:extLst>
      <p:ext uri="{BB962C8B-B14F-4D97-AF65-F5344CB8AC3E}">
        <p14:creationId xmlns:p14="http://schemas.microsoft.com/office/powerpoint/2010/main" val="894433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9036496"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250825" y="908720"/>
            <a:ext cx="8713663" cy="4608513"/>
          </a:xfrm>
        </p:spPr>
        <p:txBody>
          <a:bodyPr/>
          <a:lstStyle/>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For example, they considered the role of competition (Farley et al. 1978; Carpenter and Lehmann 1985), market pioneering (</a:t>
            </a:r>
            <a:r>
              <a:rPr lang="en-GB" sz="2400" dirty="0" err="1">
                <a:effectLst/>
                <a:latin typeface="+mj-lt"/>
                <a:ea typeface="Calibri" panose="020F0502020204030204" pitchFamily="34" charset="0"/>
                <a:cs typeface="Times New Roman" panose="02020603050405020304" pitchFamily="18" charset="0"/>
              </a:rPr>
              <a:t>Schmalensee</a:t>
            </a:r>
            <a:r>
              <a:rPr lang="en-GB" sz="2400" dirty="0">
                <a:effectLst/>
                <a:latin typeface="+mj-lt"/>
                <a:ea typeface="Calibri" panose="020F0502020204030204" pitchFamily="34" charset="0"/>
                <a:cs typeface="Times New Roman" panose="02020603050405020304" pitchFamily="18" charset="0"/>
              </a:rPr>
              <a:t> 1982; Robinson and </a:t>
            </a:r>
            <a:r>
              <a:rPr lang="en-GB" sz="2400" dirty="0" err="1">
                <a:effectLst/>
                <a:latin typeface="+mj-lt"/>
                <a:ea typeface="Calibri" panose="020F0502020204030204" pitchFamily="34" charset="0"/>
                <a:cs typeface="Times New Roman" panose="02020603050405020304" pitchFamily="18" charset="0"/>
              </a:rPr>
              <a:t>Fornell</a:t>
            </a:r>
            <a:r>
              <a:rPr lang="en-GB" sz="2400" dirty="0">
                <a:effectLst/>
                <a:latin typeface="+mj-lt"/>
                <a:ea typeface="Calibri" panose="020F0502020204030204" pitchFamily="34" charset="0"/>
                <a:cs typeface="Times New Roman" panose="02020603050405020304" pitchFamily="18" charset="0"/>
              </a:rPr>
              <a:t> 1985), and market structure (Moore et al. 1986; Lehmann and Pan 1994) in driving marketing strategy.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6807354" y="4149080"/>
            <a:ext cx="2298391" cy="1493649"/>
          </a:xfrm>
          <a:prstGeom prst="rect">
            <a:avLst/>
          </a:prstGeom>
        </p:spPr>
      </p:pic>
    </p:spTree>
    <p:extLst>
      <p:ext uri="{BB962C8B-B14F-4D97-AF65-F5344CB8AC3E}">
        <p14:creationId xmlns:p14="http://schemas.microsoft.com/office/powerpoint/2010/main" val="2509984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9036496"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250825" y="908720"/>
            <a:ext cx="8713663" cy="4608513"/>
          </a:xfrm>
        </p:spPr>
        <p:txBody>
          <a:bodyPr/>
          <a:lstStyle/>
          <a:p>
            <a:pPr algn="just">
              <a:lnSpc>
                <a:spcPct val="107000"/>
              </a:lnSpc>
              <a:spcAft>
                <a:spcPts val="800"/>
              </a:spcAft>
            </a:pPr>
            <a:r>
              <a:rPr lang="en-GB" sz="2400" dirty="0">
                <a:latin typeface="+mj-lt"/>
                <a:ea typeface="Calibri" panose="020F0502020204030204" pitchFamily="34" charset="0"/>
                <a:cs typeface="Times New Roman" panose="02020603050405020304" pitchFamily="18" charset="0"/>
              </a:rPr>
              <a:t>Scholars have </a:t>
            </a:r>
            <a:r>
              <a:rPr lang="en-GB" sz="2400" dirty="0">
                <a:effectLst/>
                <a:latin typeface="+mj-lt"/>
                <a:ea typeface="Calibri" panose="020F0502020204030204" pitchFamily="34" charset="0"/>
                <a:cs typeface="Times New Roman" panose="02020603050405020304" pitchFamily="18" charset="0"/>
              </a:rPr>
              <a:t>investigated the process through which managers set the marketing strategy (Boulding et al. 1994). </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The concept of marketing strategy broadened in the 1980s to encompass marketing implications for firm-level and inter-firm-level outcomes.  </a:t>
            </a: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6807354" y="4149080"/>
            <a:ext cx="2298391" cy="1493649"/>
          </a:xfrm>
          <a:prstGeom prst="rect">
            <a:avLst/>
          </a:prstGeom>
        </p:spPr>
      </p:pic>
    </p:spTree>
    <p:extLst>
      <p:ext uri="{BB962C8B-B14F-4D97-AF65-F5344CB8AC3E}">
        <p14:creationId xmlns:p14="http://schemas.microsoft.com/office/powerpoint/2010/main" val="3551111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9036496"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5" y="764704"/>
            <a:ext cx="8856984" cy="4752529"/>
          </a:xfrm>
        </p:spPr>
        <p:txBody>
          <a:bodyPr/>
          <a:lstStyle/>
          <a:p>
            <a:pPr algn="just">
              <a:lnSpc>
                <a:spcPct val="107000"/>
              </a:lnSpc>
              <a:spcAft>
                <a:spcPts val="800"/>
              </a:spcAft>
            </a:pPr>
            <a:r>
              <a:rPr lang="en-GB" sz="2400" dirty="0">
                <a:latin typeface="+mj-lt"/>
                <a:ea typeface="Calibri" panose="020F0502020204030204" pitchFamily="34" charset="0"/>
                <a:cs typeface="Times New Roman" panose="02020603050405020304" pitchFamily="18" charset="0"/>
              </a:rPr>
              <a:t>In sum, t</a:t>
            </a:r>
            <a:r>
              <a:rPr lang="en-GB" sz="2400" dirty="0">
                <a:effectLst/>
                <a:latin typeface="+mj-lt"/>
                <a:ea typeface="Calibri" panose="020F0502020204030204" pitchFamily="34" charset="0"/>
                <a:cs typeface="Times New Roman" panose="02020603050405020304" pitchFamily="18" charset="0"/>
              </a:rPr>
              <a:t>he field has adopted a more responsive approach to formulating marketing strategy, which starts with identifying customer needs and explores ways to appeal to them better than the competitors do.</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Previous logic used for decades involve responsive approach to formulating marketing strategy. </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Both marketing practitioners and academics investigate on how firms can implement this logic in their organizations, how they should execute it and measure its impacts, and what it entails for marketing departments. </a:t>
            </a: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20272" y="4653136"/>
            <a:ext cx="2085473" cy="989593"/>
          </a:xfrm>
          <a:prstGeom prst="rect">
            <a:avLst/>
          </a:prstGeom>
        </p:spPr>
      </p:pic>
    </p:spTree>
    <p:extLst>
      <p:ext uri="{BB962C8B-B14F-4D97-AF65-F5344CB8AC3E}">
        <p14:creationId xmlns:p14="http://schemas.microsoft.com/office/powerpoint/2010/main" val="213477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9036496"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5" y="764704"/>
            <a:ext cx="8856984" cy="4752529"/>
          </a:xfrm>
        </p:spPr>
        <p:txBody>
          <a:bodyPr/>
          <a:lstStyle/>
          <a:p>
            <a:pPr algn="just">
              <a:lnSpc>
                <a:spcPct val="107000"/>
              </a:lnSpc>
              <a:spcAft>
                <a:spcPts val="800"/>
              </a:spcAft>
            </a:pPr>
            <a:r>
              <a:rPr lang="en-GB" sz="2400" dirty="0">
                <a:latin typeface="+mj-lt"/>
                <a:ea typeface="Calibri" panose="020F0502020204030204" pitchFamily="34" charset="0"/>
                <a:cs typeface="Times New Roman" panose="02020603050405020304" pitchFamily="18" charset="0"/>
              </a:rPr>
              <a:t>In the late 1980s…..</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Many scholars and practitioners had accepted the importance of the marketing concept. </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Market orientation was a major part of marketing strategy research they focused on. </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Scholars explored the nature of market orientation—considering both behaviour and organizational culture (Deshpandé and Webster 1989; Kohli and Jaworski 1990;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Narver</a:t>
            </a:r>
            <a:r>
              <a:rPr lang="en-GB" sz="1800" dirty="0">
                <a:effectLst/>
                <a:latin typeface="Arial" panose="020B0604020202020204" pitchFamily="34" charset="0"/>
                <a:ea typeface="Calibri" panose="020F0502020204030204" pitchFamily="34" charset="0"/>
                <a:cs typeface="Times New Roman" panose="02020603050405020304" pitchFamily="18" charset="0"/>
              </a:rPr>
              <a:t> and Slater 1990; Jaworski and Kohli 1993, 1996). </a:t>
            </a: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Customer orientation, competitor orientation, and inter-functional coordination and implementation were specified as the key characteristics of market orientation (Jaworski and Kohli 1996). </a:t>
            </a:r>
          </a:p>
          <a:p>
            <a:pPr algn="just">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58527" y="4797152"/>
            <a:ext cx="2085473" cy="989593"/>
          </a:xfrm>
          <a:prstGeom prst="rect">
            <a:avLst/>
          </a:prstGeom>
        </p:spPr>
      </p:pic>
    </p:spTree>
    <p:extLst>
      <p:ext uri="{BB962C8B-B14F-4D97-AF65-F5344CB8AC3E}">
        <p14:creationId xmlns:p14="http://schemas.microsoft.com/office/powerpoint/2010/main" val="3148895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9036496"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5" y="764704"/>
            <a:ext cx="8856984" cy="4752529"/>
          </a:xfrm>
        </p:spPr>
        <p:txBody>
          <a:bodyPr/>
          <a:lstStyle/>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In the late 1980s…..</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Researchers proposed measures of a firm’s market orientation that focused heavily on a firm’s ability to coordinate decisions across functional boundaries, presumably to ensure that marketing activities were coordinated even when they were distributed across different functions in the firm (Kohli and Jaworski 1990; </a:t>
            </a:r>
            <a:r>
              <a:rPr lang="en-GB" sz="2400" dirty="0" err="1">
                <a:effectLst/>
                <a:latin typeface="+mj-lt"/>
                <a:ea typeface="Calibri" panose="020F0502020204030204" pitchFamily="34" charset="0"/>
                <a:cs typeface="Times New Roman" panose="02020603050405020304" pitchFamily="18" charset="0"/>
              </a:rPr>
              <a:t>Narver</a:t>
            </a:r>
            <a:r>
              <a:rPr lang="en-GB" sz="2400" dirty="0">
                <a:effectLst/>
                <a:latin typeface="+mj-lt"/>
                <a:ea typeface="Calibri" panose="020F0502020204030204" pitchFamily="34" charset="0"/>
                <a:cs typeface="Times New Roman" panose="02020603050405020304" pitchFamily="18" charset="0"/>
              </a:rPr>
              <a:t> and Slater 1990). </a:t>
            </a:r>
          </a:p>
          <a:p>
            <a:pPr algn="just">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6913813" y="4527640"/>
            <a:ext cx="2085473" cy="989593"/>
          </a:xfrm>
          <a:prstGeom prst="rect">
            <a:avLst/>
          </a:prstGeom>
        </p:spPr>
      </p:pic>
    </p:spTree>
    <p:extLst>
      <p:ext uri="{BB962C8B-B14F-4D97-AF65-F5344CB8AC3E}">
        <p14:creationId xmlns:p14="http://schemas.microsoft.com/office/powerpoint/2010/main" val="3695747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9036496"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5" y="764704"/>
            <a:ext cx="8856984" cy="4752529"/>
          </a:xfrm>
        </p:spPr>
        <p:txBody>
          <a:bodyPr/>
          <a:lstStyle/>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In the late 1980s…..</a:t>
            </a:r>
          </a:p>
          <a:p>
            <a:pPr algn="just">
              <a:lnSpc>
                <a:spcPct val="107000"/>
              </a:lnSpc>
              <a:spcAft>
                <a:spcPts val="800"/>
              </a:spcAft>
            </a:pPr>
            <a:r>
              <a:rPr lang="en-GB" sz="2400" dirty="0">
                <a:effectLst/>
                <a:latin typeface="+mj-lt"/>
                <a:ea typeface="Calibri" panose="020F0502020204030204" pitchFamily="34" charset="0"/>
                <a:cs typeface="Times New Roman" panose="02020603050405020304" pitchFamily="18" charset="0"/>
              </a:rPr>
              <a:t>They also provided evidence that higher levels of market orientation were associated with higher levels of firm performance (</a:t>
            </a:r>
            <a:r>
              <a:rPr lang="en-GB" sz="2400" dirty="0" err="1">
                <a:effectLst/>
                <a:latin typeface="+mj-lt"/>
                <a:ea typeface="Calibri" panose="020F0502020204030204" pitchFamily="34" charset="0"/>
                <a:cs typeface="Times New Roman" panose="02020603050405020304" pitchFamily="18" charset="0"/>
              </a:rPr>
              <a:t>Narver</a:t>
            </a:r>
            <a:r>
              <a:rPr lang="en-GB" sz="2400" dirty="0">
                <a:effectLst/>
                <a:latin typeface="+mj-lt"/>
                <a:ea typeface="Calibri" panose="020F0502020204030204" pitchFamily="34" charset="0"/>
                <a:cs typeface="Times New Roman" panose="02020603050405020304" pitchFamily="18" charset="0"/>
              </a:rPr>
              <a:t> and Slater 1990, Jaworski and Kohli 1993; Deshpandé et al. 1993; Day and </a:t>
            </a:r>
            <a:r>
              <a:rPr lang="en-GB" sz="2400" dirty="0" err="1">
                <a:effectLst/>
                <a:latin typeface="+mj-lt"/>
                <a:ea typeface="Calibri" panose="020F0502020204030204" pitchFamily="34" charset="0"/>
                <a:cs typeface="Times New Roman" panose="02020603050405020304" pitchFamily="18" charset="0"/>
              </a:rPr>
              <a:t>Nedungadi</a:t>
            </a:r>
            <a:r>
              <a:rPr lang="en-GB" sz="2400" dirty="0">
                <a:effectLst/>
                <a:latin typeface="+mj-lt"/>
                <a:ea typeface="Calibri" panose="020F0502020204030204" pitchFamily="34" charset="0"/>
                <a:cs typeface="Times New Roman" panose="02020603050405020304" pitchFamily="18" charset="0"/>
              </a:rPr>
              <a:t> 1994; Moorman and Rust 1999).</a:t>
            </a:r>
          </a:p>
          <a:p>
            <a:pPr algn="just">
              <a:lnSpc>
                <a:spcPct val="107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58527" y="4797152"/>
            <a:ext cx="2085473" cy="989593"/>
          </a:xfrm>
          <a:prstGeom prst="rect">
            <a:avLst/>
          </a:prstGeom>
        </p:spPr>
      </p:pic>
    </p:spTree>
    <p:extLst>
      <p:ext uri="{BB962C8B-B14F-4D97-AF65-F5344CB8AC3E}">
        <p14:creationId xmlns:p14="http://schemas.microsoft.com/office/powerpoint/2010/main" val="1587372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36525"/>
            <a:ext cx="9036496" cy="556171"/>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7505" y="764704"/>
            <a:ext cx="8856984" cy="4752529"/>
          </a:xfrm>
        </p:spPr>
        <p:txBody>
          <a:bodyPr/>
          <a:lstStyle/>
          <a:p>
            <a:pPr marL="0" indent="0" algn="just">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In the late 1980s…..</a:t>
            </a:r>
          </a:p>
          <a:p>
            <a:pPr algn="just">
              <a:lnSpc>
                <a:spcPct val="107000"/>
              </a:lnSpc>
              <a:spcAft>
                <a:spcPts val="800"/>
              </a:spcAft>
            </a:pPr>
            <a:r>
              <a:rPr lang="en-GB" sz="2400" dirty="0"/>
              <a:t>Over the last 20 years, researchers have contributed to marketing accountability by quantifying marketing activities and assets, and by linking them to financial performance. </a:t>
            </a:r>
          </a:p>
          <a:p>
            <a:pPr algn="just">
              <a:lnSpc>
                <a:spcPct val="107000"/>
              </a:lnSpc>
              <a:spcAft>
                <a:spcPts val="800"/>
              </a:spcAft>
            </a:pPr>
            <a:r>
              <a:rPr lang="en-GB" sz="2400" dirty="0"/>
              <a:t>This has improved the standing of the marketing function although its influence still seems to be limited. Lastly, researchers have started to explore alternatives to studying market orientation from a market-driven perspective.</a:t>
            </a:r>
            <a:endParaRPr lang="en-GB" sz="2400" dirty="0">
              <a:effectLst/>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6949806" y="4365105"/>
            <a:ext cx="2085473" cy="1228194"/>
          </a:xfrm>
          <a:prstGeom prst="rect">
            <a:avLst/>
          </a:prstGeom>
        </p:spPr>
      </p:pic>
    </p:spTree>
    <p:extLst>
      <p:ext uri="{BB962C8B-B14F-4D97-AF65-F5344CB8AC3E}">
        <p14:creationId xmlns:p14="http://schemas.microsoft.com/office/powerpoint/2010/main" val="3116295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14301"/>
            <a:ext cx="9036496" cy="574338"/>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8721" y="688640"/>
            <a:ext cx="8855768" cy="5116624"/>
          </a:xfrm>
        </p:spPr>
        <p:txBody>
          <a:bodyPr/>
          <a:lstStyle/>
          <a:p>
            <a:pPr marL="0" indent="0" algn="just">
              <a:lnSpc>
                <a:spcPct val="107000"/>
              </a:lnSpc>
              <a:spcAft>
                <a:spcPts val="800"/>
              </a:spcAft>
              <a:buNone/>
            </a:pPr>
            <a:r>
              <a:rPr lang="en-GB" b="1" dirty="0">
                <a:latin typeface="+mj-lt"/>
                <a:ea typeface="Calibri" panose="020F0502020204030204" pitchFamily="34" charset="0"/>
                <a:cs typeface="Times New Roman" panose="02020603050405020304" pitchFamily="18" charset="0"/>
              </a:rPr>
              <a:t>Future of Marketing…..</a:t>
            </a:r>
          </a:p>
          <a:p>
            <a:pPr algn="just">
              <a:lnSpc>
                <a:spcPct val="107000"/>
              </a:lnSpc>
              <a:spcAft>
                <a:spcPts val="800"/>
              </a:spcAft>
            </a:pPr>
            <a:r>
              <a:rPr lang="en-GB" sz="2250" dirty="0">
                <a:latin typeface="+mj-lt"/>
              </a:rPr>
              <a:t>Marketing will focus on leveraging artificial intelligence at the enterprise level to ensure minimal or no “decision gap” between what a marketing function is expected to perform and what it actually does, on a daily, weekly, monthly, quarterly, and yearly basis.</a:t>
            </a:r>
          </a:p>
          <a:p>
            <a:pPr algn="just">
              <a:lnSpc>
                <a:spcPct val="107000"/>
              </a:lnSpc>
              <a:spcAft>
                <a:spcPts val="800"/>
              </a:spcAft>
            </a:pPr>
            <a:r>
              <a:rPr lang="en-GB" sz="2250" dirty="0">
                <a:latin typeface="+mj-lt"/>
              </a:rPr>
              <a:t>Marketing strategy research will evolve with the challenges faced by firms and managers in the industry. </a:t>
            </a:r>
          </a:p>
          <a:p>
            <a:pPr algn="just">
              <a:lnSpc>
                <a:spcPct val="107000"/>
              </a:lnSpc>
              <a:spcAft>
                <a:spcPts val="800"/>
              </a:spcAft>
            </a:pPr>
            <a:r>
              <a:rPr lang="en-GB" sz="2250" dirty="0">
                <a:latin typeface="+mj-lt"/>
              </a:rPr>
              <a:t>Rise of personalized marketing, digital customers, socially responsible behaviour, and the rise in the purchasing power of consumers in developing countries to drive new, important avenues for research.</a:t>
            </a:r>
            <a:endParaRPr lang="en-GB" sz="2250" dirty="0">
              <a:effectLst/>
              <a:latin typeface="+mj-lt"/>
              <a:ea typeface="Calibri" panose="020F0502020204030204" pitchFamily="34" charset="0"/>
              <a:cs typeface="Times New Roman" panose="02020603050405020304" pitchFamily="18" charset="0"/>
            </a:endParaRPr>
          </a:p>
          <a:p>
            <a:pPr algn="just">
              <a:lnSpc>
                <a:spcPct val="107000"/>
              </a:lnSpc>
              <a:spcAft>
                <a:spcPts val="800"/>
              </a:spcAft>
            </a:pPr>
            <a:endParaRPr lang="en-GB" sz="2400" dirty="0">
              <a:effectLst/>
              <a:latin typeface="+mj-lt"/>
              <a:ea typeface="Calibri" panose="020F0502020204030204" pitchFamily="34" charset="0"/>
              <a:cs typeface="Times New Roman" panose="02020603050405020304" pitchFamily="18" charset="0"/>
            </a:endParaRP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58527" y="5441871"/>
            <a:ext cx="2085473" cy="1228194"/>
          </a:xfrm>
          <a:prstGeom prst="rect">
            <a:avLst/>
          </a:prstGeom>
        </p:spPr>
      </p:pic>
    </p:spTree>
    <p:extLst>
      <p:ext uri="{BB962C8B-B14F-4D97-AF65-F5344CB8AC3E}">
        <p14:creationId xmlns:p14="http://schemas.microsoft.com/office/powerpoint/2010/main" val="3456792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14301"/>
            <a:ext cx="9036496" cy="574338"/>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8721" y="688640"/>
            <a:ext cx="8855768" cy="5116624"/>
          </a:xfrm>
        </p:spPr>
        <p:txBody>
          <a:bodyPr/>
          <a:lstStyle/>
          <a:p>
            <a:pPr marL="0" indent="0" algn="just">
              <a:lnSpc>
                <a:spcPct val="107000"/>
              </a:lnSpc>
              <a:spcAft>
                <a:spcPts val="800"/>
              </a:spcAft>
              <a:buNone/>
            </a:pPr>
            <a:r>
              <a:rPr lang="en-GB" b="1" dirty="0">
                <a:latin typeface="+mj-lt"/>
                <a:ea typeface="Calibri" panose="020F0502020204030204" pitchFamily="34" charset="0"/>
                <a:cs typeface="Times New Roman" panose="02020603050405020304" pitchFamily="18" charset="0"/>
              </a:rPr>
              <a:t>Future of Marketing…..</a:t>
            </a:r>
          </a:p>
          <a:p>
            <a:pPr algn="just">
              <a:lnSpc>
                <a:spcPct val="107000"/>
              </a:lnSpc>
              <a:spcAft>
                <a:spcPts val="800"/>
              </a:spcAft>
            </a:pPr>
            <a:r>
              <a:rPr lang="en-GB" sz="2400" dirty="0"/>
              <a:t>The emergence of personalized, targeted marketing techniques will necessitate more research in marketing analytics. </a:t>
            </a:r>
          </a:p>
          <a:p>
            <a:pPr algn="just">
              <a:lnSpc>
                <a:spcPct val="107000"/>
              </a:lnSpc>
              <a:spcAft>
                <a:spcPts val="800"/>
              </a:spcAft>
            </a:pPr>
            <a:r>
              <a:rPr lang="en-GB" sz="2400" dirty="0"/>
              <a:t>The traditional “4P’s” framework (price, product, place, and promotion) provides specific areas where firms can personalize their marketing efforts. </a:t>
            </a:r>
          </a:p>
          <a:p>
            <a:pPr algn="just">
              <a:lnSpc>
                <a:spcPct val="107000"/>
              </a:lnSpc>
              <a:spcAft>
                <a:spcPts val="800"/>
              </a:spcAft>
            </a:pPr>
            <a:r>
              <a:rPr lang="en-GB" sz="2400" dirty="0"/>
              <a:t>The development of personalization strategies in each of those areas as well as innovation in the measurement of their effects will continue to increase in importance to industry and academia.</a:t>
            </a:r>
            <a:endParaRPr lang="en-GB" sz="2400" dirty="0">
              <a:effectLst/>
              <a:ea typeface="Calibri" panose="020F0502020204030204" pitchFamily="34" charset="0"/>
              <a:cs typeface="Times New Roman" panose="02020603050405020304" pitchFamily="18" charset="0"/>
            </a:endParaRPr>
          </a:p>
          <a:p>
            <a:pPr marL="571500" indent="-457200" algn="just"/>
            <a:endParaRPr lang="en-GB"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58527" y="5441871"/>
            <a:ext cx="2085473" cy="1228194"/>
          </a:xfrm>
          <a:prstGeom prst="rect">
            <a:avLst/>
          </a:prstGeom>
        </p:spPr>
      </p:pic>
    </p:spTree>
    <p:extLst>
      <p:ext uri="{BB962C8B-B14F-4D97-AF65-F5344CB8AC3E}">
        <p14:creationId xmlns:p14="http://schemas.microsoft.com/office/powerpoint/2010/main" val="1011553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14301"/>
            <a:ext cx="9036496" cy="574338"/>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8721" y="688640"/>
            <a:ext cx="8855768" cy="5116624"/>
          </a:xfrm>
        </p:spPr>
        <p:txBody>
          <a:bodyPr/>
          <a:lstStyle/>
          <a:p>
            <a:pPr marL="0" indent="0" algn="just">
              <a:lnSpc>
                <a:spcPct val="107000"/>
              </a:lnSpc>
              <a:spcAft>
                <a:spcPts val="800"/>
              </a:spcAft>
              <a:buNone/>
            </a:pPr>
            <a:r>
              <a:rPr lang="en-GB" b="1" dirty="0">
                <a:latin typeface="+mj-lt"/>
                <a:ea typeface="Calibri" panose="020F0502020204030204" pitchFamily="34" charset="0"/>
                <a:cs typeface="Times New Roman" panose="02020603050405020304" pitchFamily="18" charset="0"/>
              </a:rPr>
              <a:t>Future of Marketing…..</a:t>
            </a:r>
          </a:p>
          <a:p>
            <a:pPr algn="just">
              <a:lnSpc>
                <a:spcPct val="107000"/>
              </a:lnSpc>
              <a:spcAft>
                <a:spcPts val="800"/>
              </a:spcAft>
            </a:pPr>
            <a:r>
              <a:rPr lang="en-GB" sz="2400" dirty="0"/>
              <a:t>The rising importance of the digital customer.</a:t>
            </a:r>
          </a:p>
          <a:p>
            <a:pPr algn="just">
              <a:lnSpc>
                <a:spcPct val="107000"/>
              </a:lnSpc>
              <a:spcAft>
                <a:spcPts val="800"/>
              </a:spcAft>
            </a:pPr>
            <a:r>
              <a:rPr lang="en-GB" sz="2400" dirty="0"/>
              <a:t>The integration of formerly independent services has created digital ecosystems for consumers (e.g., integration of household appliances and biometric measurement tools with internet-connected devices), which yields new products (e.g., Apple Watch) and phenomena (e.g., early notice of cardiac problems).</a:t>
            </a:r>
            <a:endParaRPr lang="en-GB" sz="2400"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58527" y="5441871"/>
            <a:ext cx="2085473" cy="1228194"/>
          </a:xfrm>
          <a:prstGeom prst="rect">
            <a:avLst/>
          </a:prstGeom>
        </p:spPr>
      </p:pic>
    </p:spTree>
    <p:extLst>
      <p:ext uri="{BB962C8B-B14F-4D97-AF65-F5344CB8AC3E}">
        <p14:creationId xmlns:p14="http://schemas.microsoft.com/office/powerpoint/2010/main" val="1115782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14301"/>
            <a:ext cx="9036496" cy="574338"/>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8721" y="688640"/>
            <a:ext cx="8855768" cy="5116624"/>
          </a:xfrm>
        </p:spPr>
        <p:txBody>
          <a:bodyPr/>
          <a:lstStyle/>
          <a:p>
            <a:pPr marL="0" indent="0" algn="just">
              <a:lnSpc>
                <a:spcPct val="107000"/>
              </a:lnSpc>
              <a:spcAft>
                <a:spcPts val="800"/>
              </a:spcAft>
              <a:buNone/>
            </a:pPr>
            <a:r>
              <a:rPr lang="en-GB" b="1" dirty="0">
                <a:latin typeface="+mj-lt"/>
                <a:ea typeface="Calibri" panose="020F0502020204030204" pitchFamily="34" charset="0"/>
                <a:cs typeface="Times New Roman" panose="02020603050405020304" pitchFamily="18" charset="0"/>
              </a:rPr>
              <a:t>Future of Marketing…..</a:t>
            </a:r>
          </a:p>
          <a:p>
            <a:pPr algn="just">
              <a:lnSpc>
                <a:spcPct val="107000"/>
              </a:lnSpc>
              <a:spcAft>
                <a:spcPts val="800"/>
              </a:spcAft>
            </a:pPr>
            <a:r>
              <a:rPr lang="en-GB" sz="2400" dirty="0"/>
              <a:t>Digital ecosystems provide a new source of data (e.g., real-time information about product usage), which can be used to serve customers better. </a:t>
            </a:r>
          </a:p>
          <a:p>
            <a:pPr algn="just">
              <a:lnSpc>
                <a:spcPct val="107000"/>
              </a:lnSpc>
              <a:spcAft>
                <a:spcPts val="800"/>
              </a:spcAft>
            </a:pPr>
            <a:r>
              <a:rPr lang="en-GB" sz="2400" dirty="0"/>
              <a:t>Research using this data to guide product design, as well as advertisement targeting, will become increasingly important.</a:t>
            </a:r>
            <a:endParaRPr lang="en-GB" sz="2400"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58527" y="5441871"/>
            <a:ext cx="2085473" cy="1228194"/>
          </a:xfrm>
          <a:prstGeom prst="rect">
            <a:avLst/>
          </a:prstGeom>
        </p:spPr>
      </p:pic>
    </p:spTree>
    <p:extLst>
      <p:ext uri="{BB962C8B-B14F-4D97-AF65-F5344CB8AC3E}">
        <p14:creationId xmlns:p14="http://schemas.microsoft.com/office/powerpoint/2010/main" val="3911349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14301"/>
            <a:ext cx="9036496" cy="574338"/>
          </a:xfrm>
        </p:spPr>
        <p:txBody>
          <a:bodyPr/>
          <a:lstStyle/>
          <a:p>
            <a:r>
              <a:rPr lang="en-GB" sz="4000" b="1" dirty="0">
                <a:latin typeface="Arial" panose="020B0604020202020204" pitchFamily="34" charset="0"/>
                <a:cs typeface="Arial" panose="020B0604020202020204" pitchFamily="34" charset="0"/>
              </a:rPr>
              <a:t>Marketing - Past, Present and Future</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8721" y="688640"/>
            <a:ext cx="8855768" cy="5116624"/>
          </a:xfrm>
        </p:spPr>
        <p:txBody>
          <a:bodyPr/>
          <a:lstStyle/>
          <a:p>
            <a:pPr marL="0" indent="0" algn="just">
              <a:lnSpc>
                <a:spcPct val="107000"/>
              </a:lnSpc>
              <a:spcAft>
                <a:spcPts val="800"/>
              </a:spcAft>
              <a:buNone/>
            </a:pPr>
            <a:r>
              <a:rPr lang="en-GB" b="1" dirty="0">
                <a:latin typeface="+mj-lt"/>
                <a:ea typeface="Calibri" panose="020F0502020204030204" pitchFamily="34" charset="0"/>
                <a:cs typeface="Times New Roman" panose="02020603050405020304" pitchFamily="18" charset="0"/>
              </a:rPr>
              <a:t>Future of Marketing…..</a:t>
            </a:r>
          </a:p>
          <a:p>
            <a:pPr algn="just">
              <a:lnSpc>
                <a:spcPct val="107000"/>
              </a:lnSpc>
              <a:spcAft>
                <a:spcPts val="800"/>
              </a:spcAft>
            </a:pPr>
            <a:r>
              <a:rPr lang="en-GB" sz="2400" dirty="0"/>
              <a:t>Use of big data analysis for marketing purposes.</a:t>
            </a:r>
          </a:p>
          <a:p>
            <a:pPr algn="just">
              <a:lnSpc>
                <a:spcPct val="107000"/>
              </a:lnSpc>
              <a:spcAft>
                <a:spcPts val="800"/>
              </a:spcAft>
            </a:pPr>
            <a:r>
              <a:rPr lang="en-GB" sz="2400" dirty="0"/>
              <a:t>Sustainable marketing is growing in importance. </a:t>
            </a:r>
          </a:p>
          <a:p>
            <a:pPr algn="just">
              <a:lnSpc>
                <a:spcPct val="107000"/>
              </a:lnSpc>
              <a:spcAft>
                <a:spcPts val="800"/>
              </a:spcAft>
            </a:pPr>
            <a:r>
              <a:rPr lang="en-GB" sz="2400" dirty="0"/>
              <a:t>Likewise, the concept of green marketing is receiving huge attention and is influencing marketing strategy.</a:t>
            </a:r>
            <a:endParaRPr lang="en-GB" sz="2400"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6987737" y="4437112"/>
            <a:ext cx="2085473" cy="1228194"/>
          </a:xfrm>
          <a:prstGeom prst="rect">
            <a:avLst/>
          </a:prstGeom>
        </p:spPr>
      </p:pic>
    </p:spTree>
    <p:extLst>
      <p:ext uri="{BB962C8B-B14F-4D97-AF65-F5344CB8AC3E}">
        <p14:creationId xmlns:p14="http://schemas.microsoft.com/office/powerpoint/2010/main" val="945787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14301"/>
            <a:ext cx="9036496" cy="574338"/>
          </a:xfrm>
        </p:spPr>
        <p:txBody>
          <a:bodyPr/>
          <a:lstStyle/>
          <a:p>
            <a:r>
              <a:rPr lang="en-GB" sz="4000" b="1" dirty="0">
                <a:latin typeface="Arial" panose="020B0604020202020204" pitchFamily="34" charset="0"/>
                <a:cs typeface="Arial" panose="020B0604020202020204" pitchFamily="34" charset="0"/>
              </a:rPr>
              <a:t>References</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8721" y="688640"/>
            <a:ext cx="8855768" cy="5116624"/>
          </a:xfrm>
        </p:spPr>
        <p:txBody>
          <a:bodyPr/>
          <a:lstStyle/>
          <a:p>
            <a:pPr algn="just">
              <a:lnSpc>
                <a:spcPct val="107000"/>
              </a:lnSpc>
              <a:spcAft>
                <a:spcPts val="800"/>
              </a:spcAft>
            </a:pPr>
            <a:r>
              <a:rPr lang="en-GB" sz="1050" b="1" dirty="0"/>
              <a:t>Boulding, W., Moore, M. C., </a:t>
            </a:r>
            <a:r>
              <a:rPr lang="en-GB" sz="1050" b="1" dirty="0" err="1"/>
              <a:t>Staelin</a:t>
            </a:r>
            <a:r>
              <a:rPr lang="en-GB" sz="1050" b="1" dirty="0"/>
              <a:t>, R., </a:t>
            </a:r>
            <a:r>
              <a:rPr lang="en-GB" sz="1050" b="1" dirty="0" err="1"/>
              <a:t>Corfman</a:t>
            </a:r>
            <a:r>
              <a:rPr lang="en-GB" sz="1050" b="1" dirty="0"/>
              <a:t>, K. P., Dickson, P. R., Fitzsimons, G., Gupta, S., Lehmann, D. R., Mitchell, D. J., </a:t>
            </a:r>
            <a:r>
              <a:rPr lang="en-GB" sz="1050" b="1" dirty="0" err="1"/>
              <a:t>Urbany</a:t>
            </a:r>
            <a:r>
              <a:rPr lang="en-GB" sz="1050" b="1" dirty="0"/>
              <a:t>, J. E., &amp; Weitz, B. A. (1994). Understanding Managers’ Strategic Decision Making process. Marketing Letters, 5(4), 413–426.</a:t>
            </a:r>
          </a:p>
          <a:p>
            <a:pPr algn="just">
              <a:lnSpc>
                <a:spcPct val="107000"/>
              </a:lnSpc>
              <a:spcAft>
                <a:spcPts val="800"/>
              </a:spcAft>
            </a:pPr>
            <a:r>
              <a:rPr lang="en-GB" sz="1050" b="1" dirty="0"/>
              <a:t>Davis, S., Inman, J. J., &amp; McAlister, L. (1992). Promotion has a negative effect on brand evaluations-Or Does It? Additional Disconfirming Evidence. Journal of Marketing Research, 29, 143–148.</a:t>
            </a:r>
          </a:p>
          <a:p>
            <a:pPr algn="just">
              <a:lnSpc>
                <a:spcPct val="107000"/>
              </a:lnSpc>
              <a:spcAft>
                <a:spcPts val="800"/>
              </a:spcAft>
            </a:pPr>
            <a:r>
              <a:rPr lang="en-GB" sz="1050" b="1" dirty="0" err="1"/>
              <a:t>Deshpandé</a:t>
            </a:r>
            <a:r>
              <a:rPr lang="en-GB" sz="1050" b="1" dirty="0"/>
              <a:t>, R., Farley, J. U., &amp; Webster Jr., F. E. (1993). Corporate Culture, Customer Orientation, and Innovativeness in Japanese Firms: A </a:t>
            </a:r>
            <a:r>
              <a:rPr lang="en-GB" sz="1050" b="1" dirty="0" err="1"/>
              <a:t>Quadrad</a:t>
            </a:r>
            <a:r>
              <a:rPr lang="en-GB" sz="1050" b="1" dirty="0"/>
              <a:t> Analysis. Journal of Marketing, 57(January), 23–37.</a:t>
            </a:r>
          </a:p>
          <a:p>
            <a:pPr algn="just">
              <a:lnSpc>
                <a:spcPct val="107000"/>
              </a:lnSpc>
              <a:spcAft>
                <a:spcPts val="800"/>
              </a:spcAft>
            </a:pPr>
            <a:r>
              <a:rPr lang="en-GB" sz="1050" b="1" dirty="0"/>
              <a:t>Farley, J. U., Katz, J., &amp; Lehmann, D. R. (1978). Impact of different comparison sets on evaluation of a new subcompact car brand. Journal of Consumer Research, 5(2), 138–142</a:t>
            </a:r>
          </a:p>
          <a:p>
            <a:pPr algn="just">
              <a:lnSpc>
                <a:spcPct val="107000"/>
              </a:lnSpc>
              <a:spcAft>
                <a:spcPts val="800"/>
              </a:spcAft>
            </a:pPr>
            <a:r>
              <a:rPr lang="en-GB" sz="1050" b="1" dirty="0" err="1"/>
              <a:t>Guadagni</a:t>
            </a:r>
            <a:r>
              <a:rPr lang="en-GB" sz="1050" b="1" dirty="0"/>
              <a:t>, P. M., &amp; Little, J. D. C. (1983). A logit model of brand choice calibrated on scanner data. Marketing Science, 2, 203–238. Gupta, S., Lehmann, D. R., &amp; Stuart, J. A. (2004). Valuing customers. Journal of Marketing Research, 41(February), 7–18</a:t>
            </a:r>
          </a:p>
          <a:p>
            <a:pPr algn="just">
              <a:lnSpc>
                <a:spcPct val="107000"/>
              </a:lnSpc>
              <a:spcAft>
                <a:spcPts val="800"/>
              </a:spcAft>
            </a:pPr>
            <a:r>
              <a:rPr lang="en-GB" sz="1050" b="1" dirty="0"/>
              <a:t>Johnson, R. M. (1971). Market segmentation: A strategic management tool. Journal of Marketing Research, 8(1), 13–18.</a:t>
            </a:r>
          </a:p>
          <a:p>
            <a:pPr algn="just">
              <a:lnSpc>
                <a:spcPct val="107000"/>
              </a:lnSpc>
              <a:spcAft>
                <a:spcPts val="800"/>
              </a:spcAft>
            </a:pPr>
            <a:r>
              <a:rPr lang="en-GB" sz="1050" b="1" dirty="0"/>
              <a:t>Kotler, P. (1967). Marketing Management: Analysis, Planning, and Control. Upper Saddle River: Prentice Hall.</a:t>
            </a:r>
          </a:p>
          <a:p>
            <a:pPr algn="just">
              <a:lnSpc>
                <a:spcPct val="107000"/>
              </a:lnSpc>
              <a:spcAft>
                <a:spcPts val="800"/>
              </a:spcAft>
            </a:pPr>
            <a:r>
              <a:rPr lang="en-GB" sz="1050" b="1" dirty="0"/>
              <a:t>Jaworski, B. J., &amp; Kohli, A. K. (1993). Market Orientation: Antecedents and Consequences. Journal of Marketing, 57(3), 53–70.</a:t>
            </a:r>
          </a:p>
          <a:p>
            <a:pPr algn="just">
              <a:lnSpc>
                <a:spcPct val="107000"/>
              </a:lnSpc>
              <a:spcAft>
                <a:spcPts val="800"/>
              </a:spcAft>
            </a:pPr>
            <a:r>
              <a:rPr lang="en-GB" sz="1050" b="1" dirty="0"/>
              <a:t>Mela, C., Gupta, S., &amp; Lehmann, D. R. (1997). The long-term impact of promotion and advertising on consumer brand choice. Journal of Marketing Research, 34(2), 248–261</a:t>
            </a:r>
          </a:p>
          <a:p>
            <a:pPr algn="just">
              <a:lnSpc>
                <a:spcPct val="107000"/>
              </a:lnSpc>
              <a:spcAft>
                <a:spcPts val="800"/>
              </a:spcAft>
            </a:pPr>
            <a:r>
              <a:rPr lang="en-GB" sz="1050" b="1" dirty="0"/>
              <a:t>Moorman, C., &amp; Rust, R. T. (1999). The Role of Marketing. Journal of Marketing, 63, 180–197.</a:t>
            </a:r>
          </a:p>
          <a:p>
            <a:pPr algn="just">
              <a:lnSpc>
                <a:spcPct val="107000"/>
              </a:lnSpc>
              <a:spcAft>
                <a:spcPts val="800"/>
              </a:spcAft>
            </a:pPr>
            <a:r>
              <a:rPr lang="en-GB" sz="1050" b="1" dirty="0" err="1"/>
              <a:t>Narver</a:t>
            </a:r>
            <a:r>
              <a:rPr lang="en-GB" sz="1050" b="1" dirty="0"/>
              <a:t>, J. C., &amp; Slater, S. F. (1990). The Effect of a Market Orientation on Business Profitability. Journal of Marketing, 54(4), 20–35.</a:t>
            </a:r>
          </a:p>
          <a:p>
            <a:pPr algn="just">
              <a:lnSpc>
                <a:spcPct val="107000"/>
              </a:lnSpc>
              <a:spcAft>
                <a:spcPts val="800"/>
              </a:spcAft>
            </a:pPr>
            <a:r>
              <a:rPr lang="en-GB" sz="1050" b="1" dirty="0" err="1"/>
              <a:t>Schmalensee</a:t>
            </a:r>
            <a:r>
              <a:rPr lang="en-GB" sz="1050" b="1" dirty="0"/>
              <a:t>, R. (1982). Product differentiation advantages of pioneering brands. American Economic Review, 72(3), 349–365.</a:t>
            </a:r>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58527" y="5441871"/>
            <a:ext cx="2085473" cy="1228194"/>
          </a:xfrm>
          <a:prstGeom prst="rect">
            <a:avLst/>
          </a:prstGeom>
        </p:spPr>
      </p:pic>
    </p:spTree>
    <p:extLst>
      <p:ext uri="{BB962C8B-B14F-4D97-AF65-F5344CB8AC3E}">
        <p14:creationId xmlns:p14="http://schemas.microsoft.com/office/powerpoint/2010/main" val="3116175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5BC9-2580-4787-BEAD-BB2CC59E5F2C}"/>
              </a:ext>
            </a:extLst>
          </p:cNvPr>
          <p:cNvSpPr>
            <a:spLocks noGrp="1"/>
          </p:cNvSpPr>
          <p:nvPr>
            <p:ph type="title"/>
          </p:nvPr>
        </p:nvSpPr>
        <p:spPr>
          <a:xfrm>
            <a:off x="0" y="114301"/>
            <a:ext cx="9036496" cy="574338"/>
          </a:xfrm>
        </p:spPr>
        <p:txBody>
          <a:bodyPr/>
          <a:lstStyle/>
          <a:p>
            <a:r>
              <a:rPr lang="en-GB" sz="4000" b="1" dirty="0">
                <a:latin typeface="Arial" panose="020B0604020202020204" pitchFamily="34" charset="0"/>
                <a:cs typeface="Arial" panose="020B0604020202020204" pitchFamily="34" charset="0"/>
              </a:rPr>
              <a:t>So far, so good…</a:t>
            </a:r>
            <a:endParaRPr lang="en-GB" sz="4000" dirty="0"/>
          </a:p>
        </p:txBody>
      </p:sp>
      <p:sp>
        <p:nvSpPr>
          <p:cNvPr id="3" name="Content Placeholder 2">
            <a:extLst>
              <a:ext uri="{FF2B5EF4-FFF2-40B4-BE49-F238E27FC236}">
                <a16:creationId xmlns:a16="http://schemas.microsoft.com/office/drawing/2014/main" id="{9751EF66-AFB0-4AF2-B6BD-F6ADD4FBA975}"/>
              </a:ext>
            </a:extLst>
          </p:cNvPr>
          <p:cNvSpPr>
            <a:spLocks noGrp="1"/>
          </p:cNvSpPr>
          <p:nvPr>
            <p:ph idx="1"/>
          </p:nvPr>
        </p:nvSpPr>
        <p:spPr>
          <a:xfrm>
            <a:off x="108721" y="688640"/>
            <a:ext cx="8855768" cy="5116624"/>
          </a:xfrm>
        </p:spPr>
        <p:txBody>
          <a:bodyPr/>
          <a:lstStyle/>
          <a:p>
            <a:pPr algn="just">
              <a:lnSpc>
                <a:spcPct val="107000"/>
              </a:lnSpc>
              <a:spcAft>
                <a:spcPts val="800"/>
              </a:spcAft>
            </a:pPr>
            <a:r>
              <a:rPr lang="en-GB" sz="4800" b="1" dirty="0"/>
              <a:t>Time out…..</a:t>
            </a:r>
          </a:p>
          <a:p>
            <a:pPr algn="just">
              <a:lnSpc>
                <a:spcPct val="107000"/>
              </a:lnSpc>
              <a:spcAft>
                <a:spcPts val="800"/>
              </a:spcAft>
            </a:pPr>
            <a:endParaRPr lang="en-GB" sz="2400" b="1" dirty="0"/>
          </a:p>
        </p:txBody>
      </p:sp>
      <p:sp>
        <p:nvSpPr>
          <p:cNvPr id="4" name="Date Placeholder 3">
            <a:extLst>
              <a:ext uri="{FF2B5EF4-FFF2-40B4-BE49-F238E27FC236}">
                <a16:creationId xmlns:a16="http://schemas.microsoft.com/office/drawing/2014/main" id="{FB49813B-B6E1-4BCE-A3A9-746641513BE5}"/>
              </a:ext>
            </a:extLst>
          </p:cNvPr>
          <p:cNvSpPr>
            <a:spLocks noGrp="1"/>
          </p:cNvSpPr>
          <p:nvPr>
            <p:ph type="dt" sz="half" idx="10"/>
          </p:nvPr>
        </p:nvSpPr>
        <p:spPr/>
        <p:txBody>
          <a:bodyPr/>
          <a:lstStyle/>
          <a:p>
            <a:pPr>
              <a:defRPr/>
            </a:pPr>
            <a:fld id="{2303D31F-598B-47EE-BA37-93F097A3D676}" type="datetime1">
              <a:rPr lang="en-GB" altLang="en-US" smtClean="0"/>
              <a:pPr>
                <a:defRPr/>
              </a:pPr>
              <a:t>14/03/2022</a:t>
            </a:fld>
            <a:endParaRPr lang="en-GB" altLang="en-US"/>
          </a:p>
        </p:txBody>
      </p:sp>
      <p:sp>
        <p:nvSpPr>
          <p:cNvPr id="5" name="Slide Number Placeholder 4">
            <a:extLst>
              <a:ext uri="{FF2B5EF4-FFF2-40B4-BE49-F238E27FC236}">
                <a16:creationId xmlns:a16="http://schemas.microsoft.com/office/drawing/2014/main" id="{F0FCF86D-C67B-4DC0-AA48-A482DB80F0C2}"/>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6" name="Picture 5">
            <a:extLst>
              <a:ext uri="{FF2B5EF4-FFF2-40B4-BE49-F238E27FC236}">
                <a16:creationId xmlns:a16="http://schemas.microsoft.com/office/drawing/2014/main" id="{8690164C-A123-4D4E-AA5B-42F90A7F95BF}"/>
              </a:ext>
            </a:extLst>
          </p:cNvPr>
          <p:cNvPicPr>
            <a:picLocks noChangeAspect="1"/>
          </p:cNvPicPr>
          <p:nvPr/>
        </p:nvPicPr>
        <p:blipFill>
          <a:blip r:embed="rId2"/>
          <a:stretch>
            <a:fillRect/>
          </a:stretch>
        </p:blipFill>
        <p:spPr>
          <a:xfrm>
            <a:off x="7058527" y="5441871"/>
            <a:ext cx="2085473" cy="1228194"/>
          </a:xfrm>
          <a:prstGeom prst="rect">
            <a:avLst/>
          </a:prstGeom>
        </p:spPr>
      </p:pic>
      <p:pic>
        <p:nvPicPr>
          <p:cNvPr id="7" name="Picture 6">
            <a:extLst>
              <a:ext uri="{FF2B5EF4-FFF2-40B4-BE49-F238E27FC236}">
                <a16:creationId xmlns:a16="http://schemas.microsoft.com/office/drawing/2014/main" id="{9779106B-40F7-45F9-8D5D-EB9357ABAFC3}"/>
              </a:ext>
            </a:extLst>
          </p:cNvPr>
          <p:cNvPicPr>
            <a:picLocks noChangeAspect="1"/>
          </p:cNvPicPr>
          <p:nvPr/>
        </p:nvPicPr>
        <p:blipFill>
          <a:blip r:embed="rId3"/>
          <a:stretch>
            <a:fillRect/>
          </a:stretch>
        </p:blipFill>
        <p:spPr>
          <a:xfrm>
            <a:off x="2061347" y="1776841"/>
            <a:ext cx="4913802" cy="3304318"/>
          </a:xfrm>
          <a:prstGeom prst="rect">
            <a:avLst/>
          </a:prstGeom>
        </p:spPr>
      </p:pic>
    </p:spTree>
    <p:extLst>
      <p:ext uri="{BB962C8B-B14F-4D97-AF65-F5344CB8AC3E}">
        <p14:creationId xmlns:p14="http://schemas.microsoft.com/office/powerpoint/2010/main" val="18315343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2876</TotalTime>
  <Words>1855</Words>
  <Application>Microsoft Office PowerPoint</Application>
  <PresentationFormat>On-screen Show (4:3)</PresentationFormat>
  <Paragraphs>150</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Myriad Pro</vt:lpstr>
      <vt:lpstr>Verdana</vt:lpstr>
      <vt:lpstr>Wingdings</vt:lpstr>
      <vt:lpstr>20140311PresentationUWTSDTemplate</vt:lpstr>
      <vt:lpstr>LCBB4004</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Marketing - Past, Present and Future</vt:lpstr>
      <vt:lpstr>References</vt:lpstr>
      <vt:lpstr>So far, so good…</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Olu Adegbite</cp:lastModifiedBy>
  <cp:revision>204</cp:revision>
  <cp:lastPrinted>2018-07-09T15:27:01Z</cp:lastPrinted>
  <dcterms:created xsi:type="dcterms:W3CDTF">2002-10-07T19:43:58Z</dcterms:created>
  <dcterms:modified xsi:type="dcterms:W3CDTF">2022-03-14T23:53:17Z</dcterms:modified>
</cp:coreProperties>
</file>