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6"/>
  </p:notesMasterIdLst>
  <p:sldIdLst>
    <p:sldId id="256" r:id="rId2"/>
    <p:sldId id="267" r:id="rId3"/>
    <p:sldId id="269" r:id="rId4"/>
    <p:sldId id="257" r:id="rId5"/>
    <p:sldId id="262" r:id="rId6"/>
    <p:sldId id="274" r:id="rId7"/>
    <p:sldId id="258" r:id="rId8"/>
    <p:sldId id="263" r:id="rId9"/>
    <p:sldId id="259" r:id="rId10"/>
    <p:sldId id="260" r:id="rId11"/>
    <p:sldId id="268" r:id="rId12"/>
    <p:sldId id="265" r:id="rId13"/>
    <p:sldId id="266" r:id="rId14"/>
    <p:sldId id="27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26" autoAdjust="0"/>
    <p:restoredTop sz="94660"/>
  </p:normalViewPr>
  <p:slideViewPr>
    <p:cSldViewPr>
      <p:cViewPr varScale="1">
        <p:scale>
          <a:sx n="75" d="100"/>
          <a:sy n="75" d="100"/>
        </p:scale>
        <p:origin x="1056" y="5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B82B6C-D677-46D8-BF8A-79E56E979A37}" type="datetimeFigureOut">
              <a:rPr lang="en-US" smtClean="0"/>
              <a:pPr/>
              <a:t>8/17/2022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39B3FC-5056-4F63-977F-86A65BCF5408}"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839B3FC-5056-4F63-977F-86A65BCF5408}"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F839B3FC-5056-4F63-977F-86A65BCF5408}"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223DC4BF-8DF8-4B55-8ADA-0EEBF08BE15F}" type="datetimeFigureOut">
              <a:rPr lang="en-US" smtClean="0"/>
              <a:pPr/>
              <a:t>8/17/2022</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2D864B0A-2837-44E4-B62A-0FDDBB9118F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3DC4BF-8DF8-4B55-8ADA-0EEBF08BE15F}" type="datetimeFigureOut">
              <a:rPr lang="en-US" smtClean="0"/>
              <a:pPr/>
              <a:t>8/17/2022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223DC4BF-8DF8-4B55-8ADA-0EEBF08BE15F}" type="datetimeFigureOut">
              <a:rPr lang="en-US" smtClean="0"/>
              <a:pPr/>
              <a:t>8/17/2022</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2D864B0A-2837-44E4-B62A-0FDDBB9118F4}"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3DC4BF-8DF8-4B55-8ADA-0EEBF08BE15F}" type="datetimeFigureOut">
              <a:rPr lang="en-US" smtClean="0"/>
              <a:pPr/>
              <a:t>8/17/2022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23DC4BF-8DF8-4B55-8ADA-0EEBF08BE15F}" type="datetimeFigureOut">
              <a:rPr lang="en-US" smtClean="0"/>
              <a:pPr/>
              <a:t>8/17/2022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23DC4BF-8DF8-4B55-8ADA-0EEBF08BE15F}" type="datetimeFigureOut">
              <a:rPr lang="en-US" smtClean="0"/>
              <a:pPr/>
              <a:t>8/17/2022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223DC4BF-8DF8-4B55-8ADA-0EEBF08BE15F}" type="datetimeFigureOut">
              <a:rPr lang="en-US" smtClean="0"/>
              <a:pPr/>
              <a:t>8/17/2022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23DC4BF-8DF8-4B55-8ADA-0EEBF08BE15F}" type="datetimeFigureOut">
              <a:rPr lang="en-US" smtClean="0"/>
              <a:pPr/>
              <a:t>8/17/2022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p>
            <a:fld id="{223DC4BF-8DF8-4B55-8ADA-0EEBF08BE15F}" type="datetimeFigureOut">
              <a:rPr lang="en-US" smtClean="0"/>
              <a:pPr/>
              <a:t>8/17/2022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864B0A-2837-44E4-B62A-0FDDBB9118F4}"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23DC4BF-8DF8-4B55-8ADA-0EEBF08BE15F}" type="datetimeFigureOut">
              <a:rPr lang="en-US" smtClean="0"/>
              <a:pPr/>
              <a:t>8/17/2022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864B0A-2837-44E4-B62A-0FDDBB9118F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223DC4BF-8DF8-4B55-8ADA-0EEBF08BE15F}" type="datetimeFigureOut">
              <a:rPr lang="en-US" smtClean="0"/>
              <a:pPr/>
              <a:t>8/17/2022</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2D864B0A-2837-44E4-B62A-0FDDBB9118F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cstate="print">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223DC4BF-8DF8-4B55-8ADA-0EEBF08BE15F}" type="datetimeFigureOut">
              <a:rPr lang="en-US" smtClean="0"/>
              <a:pPr/>
              <a:t>8/17/2022</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2D864B0A-2837-44E4-B62A-0FDDBB9118F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80933" y="1691652"/>
            <a:ext cx="5105400" cy="1095400"/>
          </a:xfrm>
        </p:spPr>
        <p:txBody>
          <a:bodyPr/>
          <a:lstStyle/>
          <a:p>
            <a:r>
              <a:rPr lang="en-US" dirty="0" smtClean="0"/>
              <a:t>The Global business Environment</a:t>
            </a:r>
            <a:endParaRPr lang="en-US" dirty="0"/>
          </a:p>
        </p:txBody>
      </p:sp>
      <p:sp>
        <p:nvSpPr>
          <p:cNvPr id="3" name="Subtitle 2"/>
          <p:cNvSpPr>
            <a:spLocks noGrp="1"/>
          </p:cNvSpPr>
          <p:nvPr>
            <p:ph type="subTitle" idx="1"/>
          </p:nvPr>
        </p:nvSpPr>
        <p:spPr>
          <a:xfrm>
            <a:off x="3583140" y="3185826"/>
            <a:ext cx="5114778" cy="1101248"/>
          </a:xfrm>
        </p:spPr>
        <p:txBody>
          <a:bodyPr/>
          <a:lstStyle/>
          <a:p>
            <a:r>
              <a:rPr lang="en-US" dirty="0" smtClean="0"/>
              <a:t>Globalization and Industrialization of the </a:t>
            </a:r>
            <a:r>
              <a:rPr lang="en-US" dirty="0"/>
              <a:t>A</a:t>
            </a:r>
            <a:r>
              <a:rPr lang="en-US" dirty="0" smtClean="0"/>
              <a:t>utomobile Sector</a:t>
            </a:r>
            <a:endParaRPr lang="en-US" dirty="0"/>
          </a:p>
        </p:txBody>
      </p:sp>
      <p:sp>
        <p:nvSpPr>
          <p:cNvPr id="5" name="TextBox 4"/>
          <p:cNvSpPr txBox="1"/>
          <p:nvPr/>
        </p:nvSpPr>
        <p:spPr>
          <a:xfrm>
            <a:off x="3357490" y="4725144"/>
            <a:ext cx="5340428" cy="1631216"/>
          </a:xfrm>
          <a:prstGeom prst="rect">
            <a:avLst/>
          </a:prstGeom>
          <a:noFill/>
        </p:spPr>
        <p:txBody>
          <a:bodyPr wrap="square" rtlCol="0">
            <a:spAutoFit/>
          </a:bodyPr>
          <a:lstStyle/>
          <a:p>
            <a:pPr algn="r"/>
            <a:r>
              <a:rPr lang="en-US" sz="2000" dirty="0">
                <a:solidFill>
                  <a:srgbClr val="FFC000"/>
                </a:solidFill>
              </a:rPr>
              <a:t>Name:- Sahil </a:t>
            </a:r>
            <a:r>
              <a:rPr lang="en-US" sz="2000" dirty="0" err="1">
                <a:solidFill>
                  <a:srgbClr val="FFC000"/>
                </a:solidFill>
              </a:rPr>
              <a:t>Girishbhai</a:t>
            </a:r>
            <a:r>
              <a:rPr lang="en-US" sz="2000" dirty="0">
                <a:solidFill>
                  <a:srgbClr val="FFC000"/>
                </a:solidFill>
              </a:rPr>
              <a:t> </a:t>
            </a:r>
            <a:r>
              <a:rPr lang="en-US" sz="2000" dirty="0" err="1">
                <a:solidFill>
                  <a:srgbClr val="FFC000"/>
                </a:solidFill>
              </a:rPr>
              <a:t>Bhuva</a:t>
            </a:r>
            <a:endParaRPr lang="en-US" sz="2000" dirty="0">
              <a:solidFill>
                <a:srgbClr val="FFC000"/>
              </a:solidFill>
            </a:endParaRPr>
          </a:p>
          <a:p>
            <a:pPr algn="r"/>
            <a:r>
              <a:rPr lang="en-US" sz="2000" dirty="0">
                <a:solidFill>
                  <a:srgbClr val="FFC000"/>
                </a:solidFill>
              </a:rPr>
              <a:t>Student id</a:t>
            </a:r>
            <a:r>
              <a:rPr lang="en-US" sz="2000">
                <a:solidFill>
                  <a:srgbClr val="FFC000"/>
                </a:solidFill>
              </a:rPr>
              <a:t>:- </a:t>
            </a:r>
            <a:r>
              <a:rPr lang="en-US" sz="2000" smtClean="0">
                <a:solidFill>
                  <a:srgbClr val="FFC000"/>
                </a:solidFill>
              </a:rPr>
              <a:t>2127449     </a:t>
            </a:r>
            <a:endParaRPr lang="en-US" sz="2000" dirty="0">
              <a:solidFill>
                <a:srgbClr val="FFC000"/>
              </a:solidFill>
            </a:endParaRPr>
          </a:p>
          <a:p>
            <a:pPr algn="r"/>
            <a:r>
              <a:rPr lang="en-US" sz="2000" dirty="0">
                <a:solidFill>
                  <a:srgbClr val="FFC000"/>
                </a:solidFill>
              </a:rPr>
              <a:t>Lecturer Name:- Dr. </a:t>
            </a:r>
            <a:r>
              <a:rPr lang="en-US" sz="2000" dirty="0" err="1">
                <a:solidFill>
                  <a:srgbClr val="FFC000"/>
                </a:solidFill>
              </a:rPr>
              <a:t>Rexon</a:t>
            </a:r>
            <a:r>
              <a:rPr lang="en-US" sz="2000" dirty="0">
                <a:solidFill>
                  <a:srgbClr val="FFC000"/>
                </a:solidFill>
              </a:rPr>
              <a:t> </a:t>
            </a:r>
            <a:r>
              <a:rPr lang="en-US" sz="2000" dirty="0" err="1">
                <a:solidFill>
                  <a:srgbClr val="FFC000"/>
                </a:solidFill>
              </a:rPr>
              <a:t>Nting</a:t>
            </a:r>
            <a:endParaRPr lang="en-US" sz="2000" dirty="0">
              <a:solidFill>
                <a:srgbClr val="FFC000"/>
              </a:solidFill>
            </a:endParaRPr>
          </a:p>
          <a:p>
            <a:pPr algn="r"/>
            <a:r>
              <a:rPr lang="en-US" sz="2000" dirty="0">
                <a:solidFill>
                  <a:srgbClr val="FFC000"/>
                </a:solidFill>
              </a:rPr>
              <a:t>Module Code:- LCBB4005  </a:t>
            </a:r>
          </a:p>
          <a:p>
            <a:pPr algn="r"/>
            <a:endParaRPr lang="en-US" sz="2000" dirty="0">
              <a:solidFill>
                <a:srgbClr val="FFC000"/>
              </a:solidFill>
            </a:endParaRPr>
          </a:p>
        </p:txBody>
      </p:sp>
    </p:spTree>
  </p:cSld>
  <p:clrMapOvr>
    <a:masterClrMapping/>
  </p:clrMapOvr>
  <p:transition>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pPr>
              <a:buNone/>
            </a:pPr>
            <a:r>
              <a:rPr lang="en-US" dirty="0" smtClean="0"/>
              <a:t>   UK based company automobile company Aston Martin is planning to expand its manufacturing base by moving to India. India is a developing country and that it has got its own opportunities and challenges. Here we will be discussing about those.</a:t>
            </a:r>
            <a:endParaRPr lang="en-US" dirty="0"/>
          </a:p>
        </p:txBody>
      </p:sp>
      <p:pic>
        <p:nvPicPr>
          <p:cNvPr id="4" name="Picture 3" descr="_dsc9991.jpg"/>
          <p:cNvPicPr>
            <a:picLocks noChangeAspect="1"/>
          </p:cNvPicPr>
          <p:nvPr/>
        </p:nvPicPr>
        <p:blipFill>
          <a:blip r:embed="rId3" cstate="print"/>
          <a:stretch>
            <a:fillRect/>
          </a:stretch>
        </p:blipFill>
        <p:spPr>
          <a:xfrm>
            <a:off x="285720" y="4071917"/>
            <a:ext cx="7837714" cy="2786083"/>
          </a:xfrm>
          <a:prstGeom prst="rect">
            <a:avLst/>
          </a:prstGeom>
        </p:spPr>
      </p:pic>
    </p:spTree>
  </p:cSld>
  <p:clrMapOvr>
    <a:masterClrMapping/>
  </p:clrMapOvr>
  <p:transition>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COUNTRY- INDIA</a:t>
            </a:r>
            <a:endParaRPr lang="en-US" dirty="0"/>
          </a:p>
        </p:txBody>
      </p:sp>
      <p:sp>
        <p:nvSpPr>
          <p:cNvPr id="3" name="Content Placeholder 2"/>
          <p:cNvSpPr>
            <a:spLocks noGrp="1"/>
          </p:cNvSpPr>
          <p:nvPr>
            <p:ph idx="1"/>
          </p:nvPr>
        </p:nvSpPr>
        <p:spPr/>
        <p:txBody>
          <a:bodyPr>
            <a:normAutofit/>
          </a:bodyPr>
          <a:lstStyle/>
          <a:p>
            <a:r>
              <a:rPr lang="en-US" sz="3600" dirty="0" smtClean="0"/>
              <a:t>Mixed economy</a:t>
            </a:r>
          </a:p>
          <a:p>
            <a:r>
              <a:rPr lang="en-US" sz="3600" dirty="0" smtClean="0"/>
              <a:t>Mixed income level people</a:t>
            </a:r>
          </a:p>
          <a:p>
            <a:r>
              <a:rPr lang="en-US" sz="3600" dirty="0" smtClean="0"/>
              <a:t>Cheap working force</a:t>
            </a:r>
          </a:p>
          <a:p>
            <a:r>
              <a:rPr lang="en-US" sz="3600" dirty="0" smtClean="0"/>
              <a:t>Opportunities in finance market</a:t>
            </a:r>
          </a:p>
          <a:p>
            <a:r>
              <a:rPr lang="en-US" sz="3600" dirty="0" smtClean="0"/>
              <a:t>Supportive government policies</a:t>
            </a:r>
          </a:p>
        </p:txBody>
      </p:sp>
    </p:spTree>
  </p:cSld>
  <p:clrMapOvr>
    <a:masterClrMapping/>
  </p:clrMapOvr>
  <p:transition>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Opportunities in India</a:t>
            </a:r>
            <a:endParaRPr lang="en-US" dirty="0"/>
          </a:p>
        </p:txBody>
      </p:sp>
      <p:sp>
        <p:nvSpPr>
          <p:cNvPr id="3" name="Content Placeholder 2"/>
          <p:cNvSpPr>
            <a:spLocks noGrp="1"/>
          </p:cNvSpPr>
          <p:nvPr>
            <p:ph idx="1"/>
          </p:nvPr>
        </p:nvSpPr>
        <p:spPr/>
        <p:txBody>
          <a:bodyPr>
            <a:normAutofit/>
          </a:bodyPr>
          <a:lstStyle/>
          <a:p>
            <a:r>
              <a:rPr lang="en-US" dirty="0" smtClean="0"/>
              <a:t>Cheap labor- The labor cost for manufacturing is one of the cheapest among the other countries in the world.</a:t>
            </a:r>
          </a:p>
          <a:p>
            <a:r>
              <a:rPr lang="en-US" dirty="0" smtClean="0"/>
              <a:t>Huge market- India has a huge population and hence have a huge consumer base (Cramer, 2017).</a:t>
            </a:r>
          </a:p>
          <a:p>
            <a:r>
              <a:rPr lang="en-US" dirty="0" smtClean="0"/>
              <a:t>Largest youth </a:t>
            </a:r>
            <a:r>
              <a:rPr lang="en-US" dirty="0"/>
              <a:t>p</a:t>
            </a:r>
            <a:r>
              <a:rPr lang="en-US" dirty="0" smtClean="0"/>
              <a:t>opulation- Huge workforce. No shortage of skilled labor at reasonable price. </a:t>
            </a:r>
          </a:p>
        </p:txBody>
      </p:sp>
    </p:spTree>
  </p:cSld>
  <p:clrMapOvr>
    <a:masterClrMapping/>
  </p:clrMapOvr>
  <p:transition>
    <p:wedg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7239000" cy="1143000"/>
          </a:xfrm>
        </p:spPr>
        <p:txBody>
          <a:bodyPr/>
          <a:lstStyle/>
          <a:p>
            <a:r>
              <a:rPr lang="en-US" dirty="0"/>
              <a:t>Opportunities in India</a:t>
            </a:r>
            <a:endParaRPr lang="en-US" dirty="0"/>
          </a:p>
        </p:txBody>
      </p:sp>
      <p:sp>
        <p:nvSpPr>
          <p:cNvPr id="3" name="Content Placeholder 2"/>
          <p:cNvSpPr>
            <a:spLocks noGrp="1"/>
          </p:cNvSpPr>
          <p:nvPr>
            <p:ph idx="1"/>
          </p:nvPr>
        </p:nvSpPr>
        <p:spPr>
          <a:xfrm>
            <a:off x="179512" y="1556792"/>
            <a:ext cx="8229600" cy="4983179"/>
          </a:xfrm>
        </p:spPr>
        <p:txBody>
          <a:bodyPr>
            <a:normAutofit/>
          </a:bodyPr>
          <a:lstStyle/>
          <a:p>
            <a:r>
              <a:rPr lang="en-US" dirty="0" smtClean="0"/>
              <a:t>Less environmental concerns- Less strict rules and regulations about the environmental concerns such as carbon emission and waste management.</a:t>
            </a:r>
          </a:p>
          <a:p>
            <a:r>
              <a:rPr lang="en-US" dirty="0" smtClean="0"/>
              <a:t>Economy- One of the fastest growing economies of the world. It is having a mixed economy hence the private companies have adequate scope to survive and thrive (Kumar, et al., 2014). </a:t>
            </a:r>
          </a:p>
          <a:p>
            <a:endParaRPr lang="en-US" dirty="0"/>
          </a:p>
        </p:txBody>
      </p:sp>
    </p:spTree>
  </p:cSld>
  <p:clrMapOvr>
    <a:masterClrMapping/>
  </p:clrMapOvr>
  <p:transition>
    <p:pull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Widows\Downloads\Auto-Industry-chart_01cumulative.png"/>
          <p:cNvPicPr>
            <a:picLocks noGrp="1" noChangeAspect="1" noChangeArrowheads="1"/>
          </p:cNvPicPr>
          <p:nvPr>
            <p:ph idx="1"/>
          </p:nvPr>
        </p:nvPicPr>
        <p:blipFill>
          <a:blip r:embed="rId2"/>
          <a:srcRect/>
          <a:stretch>
            <a:fillRect/>
          </a:stretch>
        </p:blipFill>
        <p:spPr bwMode="auto">
          <a:xfrm>
            <a:off x="500034" y="2071678"/>
            <a:ext cx="7239000" cy="2604075"/>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in India</a:t>
            </a:r>
            <a:endParaRPr lang="en-US" dirty="0"/>
          </a:p>
        </p:txBody>
      </p:sp>
      <p:sp>
        <p:nvSpPr>
          <p:cNvPr id="3" name="Content Placeholder 2"/>
          <p:cNvSpPr>
            <a:spLocks noGrp="1"/>
          </p:cNvSpPr>
          <p:nvPr>
            <p:ph idx="1"/>
          </p:nvPr>
        </p:nvSpPr>
        <p:spPr>
          <a:xfrm>
            <a:off x="457200" y="1609416"/>
            <a:ext cx="4329114" cy="4846320"/>
          </a:xfrm>
        </p:spPr>
        <p:txBody>
          <a:bodyPr>
            <a:normAutofit fontScale="92500" lnSpcReduction="20000"/>
          </a:bodyPr>
          <a:lstStyle/>
          <a:p>
            <a:r>
              <a:rPr lang="en-US" dirty="0" smtClean="0"/>
              <a:t>Legal system: Complex and time consuming legal system. Difficult to manage various legal disputes (</a:t>
            </a:r>
            <a:r>
              <a:rPr lang="en-US" dirty="0" err="1" smtClean="0"/>
              <a:t>Pegoraro</a:t>
            </a:r>
            <a:r>
              <a:rPr lang="en-US" dirty="0" smtClean="0"/>
              <a:t>, et al., 2020).</a:t>
            </a:r>
          </a:p>
          <a:p>
            <a:r>
              <a:rPr lang="en-US" dirty="0" smtClean="0"/>
              <a:t>Poor Infrastructure: Poor roads can make foreign vehicles unfit to run in India. The poor road quality across the country has forced many foreign automobile company to quit manufacturing here. Harley </a:t>
            </a:r>
            <a:r>
              <a:rPr lang="en-US" dirty="0"/>
              <a:t>D</a:t>
            </a:r>
            <a:r>
              <a:rPr lang="en-US" dirty="0" smtClean="0"/>
              <a:t>avidson is one such example. </a:t>
            </a:r>
          </a:p>
          <a:p>
            <a:pPr>
              <a:buNone/>
            </a:pPr>
            <a:endParaRPr lang="en-US" dirty="0"/>
          </a:p>
        </p:txBody>
      </p:sp>
      <p:pic>
        <p:nvPicPr>
          <p:cNvPr id="3074" name="Picture 2" descr="C:\Users\Widows\Downloads\images.png"/>
          <p:cNvPicPr>
            <a:picLocks noChangeAspect="1" noChangeArrowheads="1"/>
          </p:cNvPicPr>
          <p:nvPr/>
        </p:nvPicPr>
        <p:blipFill>
          <a:blip r:embed="rId3"/>
          <a:srcRect/>
          <a:stretch>
            <a:fillRect/>
          </a:stretch>
        </p:blipFill>
        <p:spPr bwMode="auto">
          <a:xfrm>
            <a:off x="4643438" y="1357298"/>
            <a:ext cx="3643338" cy="3143272"/>
          </a:xfrm>
          <a:prstGeom prst="rect">
            <a:avLst/>
          </a:prstGeom>
          <a:noFill/>
        </p:spPr>
      </p:pic>
    </p:spTree>
  </p:cSld>
  <p:clrMapOvr>
    <a:masterClrMapping/>
  </p:clrMapOvr>
  <p:transition>
    <p:cut thruBlk="1"/>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7239000" cy="1143000"/>
          </a:xfrm>
        </p:spPr>
        <p:txBody>
          <a:bodyPr/>
          <a:lstStyle/>
          <a:p>
            <a:r>
              <a:rPr lang="en-US" dirty="0"/>
              <a:t>Challenges in India</a:t>
            </a:r>
            <a:endParaRPr lang="en-US" dirty="0"/>
          </a:p>
        </p:txBody>
      </p:sp>
      <p:sp>
        <p:nvSpPr>
          <p:cNvPr id="3" name="Content Placeholder 2"/>
          <p:cNvSpPr>
            <a:spLocks noGrp="1"/>
          </p:cNvSpPr>
          <p:nvPr>
            <p:ph idx="1"/>
          </p:nvPr>
        </p:nvSpPr>
        <p:spPr>
          <a:xfrm>
            <a:off x="0" y="1628800"/>
            <a:ext cx="8229600" cy="4983179"/>
          </a:xfrm>
        </p:spPr>
        <p:txBody>
          <a:bodyPr>
            <a:normAutofit/>
          </a:bodyPr>
          <a:lstStyle/>
          <a:p>
            <a:r>
              <a:rPr lang="en-US" sz="2400" dirty="0" smtClean="0"/>
              <a:t>Land acquisition: The rules and regulation regarding land acquisition is complex. Often leads to corruption.</a:t>
            </a:r>
            <a:endParaRPr lang="en-US" sz="2400" dirty="0" smtClean="0"/>
          </a:p>
          <a:p>
            <a:r>
              <a:rPr lang="en-US" sz="2400" dirty="0" smtClean="0"/>
              <a:t>Obtaining permits and government guidelines: Difficult to obtain various permits and frequently changing government guidelines.</a:t>
            </a:r>
          </a:p>
          <a:p>
            <a:r>
              <a:rPr lang="en-US" sz="2400" dirty="0" smtClean="0"/>
              <a:t>Cultural barrier: Cultural difference. Less women in the work force. This might give rise to gender based discrimination at workplace.</a:t>
            </a:r>
          </a:p>
          <a:p>
            <a:endParaRPr lang="en-US" dirty="0"/>
          </a:p>
        </p:txBody>
      </p:sp>
    </p:spTree>
  </p:cSld>
  <p:clrMapOvr>
    <a:masterClrMapping/>
  </p:clrMapOvr>
  <p:transition>
    <p:cut/>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to Exploit the opportunities</a:t>
            </a:r>
            <a:endParaRPr lang="en-US" dirty="0"/>
          </a:p>
        </p:txBody>
      </p:sp>
      <p:sp>
        <p:nvSpPr>
          <p:cNvPr id="3" name="Content Placeholder 2"/>
          <p:cNvSpPr>
            <a:spLocks noGrp="1"/>
          </p:cNvSpPr>
          <p:nvPr>
            <p:ph idx="1"/>
          </p:nvPr>
        </p:nvSpPr>
        <p:spPr/>
        <p:txBody>
          <a:bodyPr>
            <a:normAutofit/>
          </a:bodyPr>
          <a:lstStyle/>
          <a:p>
            <a:r>
              <a:rPr lang="en-US" dirty="0" smtClean="0"/>
              <a:t>The cheap labor should be availed at best to cut the labor cost in manufacturing. This could in turn lower the manufacturing cost of the vehicles.</a:t>
            </a:r>
          </a:p>
          <a:p>
            <a:r>
              <a:rPr lang="en-US" dirty="0" smtClean="0"/>
              <a:t>The less environmental concern are also an advantage that require less post production management of waste materials. This also can cut the overall manufacturing cost (</a:t>
            </a:r>
            <a:r>
              <a:rPr lang="en-US" dirty="0" err="1" smtClean="0"/>
              <a:t>Michie</a:t>
            </a:r>
            <a:r>
              <a:rPr lang="en-US" dirty="0" smtClean="0"/>
              <a:t>, 2019).</a:t>
            </a:r>
            <a:endParaRPr lang="en-US" dirty="0"/>
          </a:p>
        </p:txBody>
      </p:sp>
    </p:spTree>
  </p:cSld>
  <p:clrMapOvr>
    <a:masterClrMapping/>
  </p:clrMapOvr>
  <p:transition>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manage challenges</a:t>
            </a:r>
            <a:endParaRPr lang="en-US" dirty="0"/>
          </a:p>
        </p:txBody>
      </p:sp>
      <p:sp>
        <p:nvSpPr>
          <p:cNvPr id="3" name="Content Placeholder 2"/>
          <p:cNvSpPr>
            <a:spLocks noGrp="1"/>
          </p:cNvSpPr>
          <p:nvPr>
            <p:ph idx="1"/>
          </p:nvPr>
        </p:nvSpPr>
        <p:spPr/>
        <p:txBody>
          <a:bodyPr>
            <a:normAutofit/>
          </a:bodyPr>
          <a:lstStyle/>
          <a:p>
            <a:r>
              <a:rPr lang="en-US" dirty="0" smtClean="0"/>
              <a:t>The cultural barrier can be overcome by researching and gathering about </a:t>
            </a:r>
            <a:r>
              <a:rPr lang="en-US" dirty="0"/>
              <a:t>I</a:t>
            </a:r>
            <a:r>
              <a:rPr lang="en-US" dirty="0" smtClean="0"/>
              <a:t>ndian culture. It will help to manage the workforce.</a:t>
            </a:r>
          </a:p>
          <a:p>
            <a:r>
              <a:rPr lang="en-US" dirty="0" smtClean="0"/>
              <a:t>Strategic risks can also be reduced by researching about the Indian market and referring to the previous example of foreign automobile companies that failed in Indian market. It will help save valuable resources of the company.</a:t>
            </a:r>
            <a:endParaRPr lang="en-US" dirty="0"/>
          </a:p>
        </p:txBody>
      </p:sp>
    </p:spTree>
  </p:cSld>
  <p:clrMapOvr>
    <a:masterClrMapping/>
  </p:clrMapOvr>
  <p:transition>
    <p:dissolv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a:t>
            </a:r>
            <a:endParaRPr lang="en-US" dirty="0"/>
          </a:p>
        </p:txBody>
      </p:sp>
      <p:sp>
        <p:nvSpPr>
          <p:cNvPr id="3" name="Content Placeholder 2"/>
          <p:cNvSpPr>
            <a:spLocks noGrp="1"/>
          </p:cNvSpPr>
          <p:nvPr>
            <p:ph idx="1"/>
          </p:nvPr>
        </p:nvSpPr>
        <p:spPr/>
        <p:txBody>
          <a:bodyPr/>
          <a:lstStyle/>
          <a:p>
            <a:r>
              <a:rPr lang="en-US" dirty="0" smtClean="0"/>
              <a:t>The cultural barrier should be overcome by proper understanding and research about the Indian culture and the five cultural aspects stated in </a:t>
            </a:r>
            <a:r>
              <a:rPr lang="en-US" dirty="0" err="1" smtClean="0"/>
              <a:t>Hofstede's</a:t>
            </a:r>
            <a:r>
              <a:rPr lang="en-US" dirty="0" smtClean="0"/>
              <a:t> theory</a:t>
            </a:r>
          </a:p>
          <a:p>
            <a:r>
              <a:rPr lang="en-US" dirty="0" smtClean="0"/>
              <a:t>The foreign companies should well in advance deal with the legal formalities required as it could hinder manufacturing if any problem arises at a later stage.</a:t>
            </a:r>
            <a:endParaRPr lang="en-US" dirty="0" smtClean="0"/>
          </a:p>
          <a:p>
            <a:r>
              <a:rPr lang="en-US" dirty="0" smtClean="0"/>
              <a:t>The human resource potential needs to be tapped properly to be reflected in the sales and profit of the foreign company. </a:t>
            </a:r>
            <a:endParaRPr lang="en-US" dirty="0"/>
          </a:p>
        </p:txBody>
      </p:sp>
    </p:spTree>
  </p:cSld>
  <p:clrMapOvr>
    <a:masterClrMapping/>
  </p:clrMapOvr>
  <p:transition>
    <p:wipe di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pPr>
              <a:buNone/>
            </a:pPr>
            <a:r>
              <a:rPr lang="en-US" dirty="0" smtClean="0"/>
              <a:t>   The </a:t>
            </a:r>
            <a:r>
              <a:rPr lang="en-US" dirty="0"/>
              <a:t>foreign company that wishes to set up manufacturing in India needs to research the developing country where they want to do Business. They must know about the work culture and government regulations about that place to have to be working there. </a:t>
            </a:r>
          </a:p>
        </p:txBody>
      </p:sp>
      <p:pic>
        <p:nvPicPr>
          <p:cNvPr id="4" name="Picture 3" descr="large_axWczy2koaTA27S_BlmvkEQn6WkzRk709a9TXXNUO8E.jpg"/>
          <p:cNvPicPr>
            <a:picLocks noChangeAspect="1"/>
          </p:cNvPicPr>
          <p:nvPr/>
        </p:nvPicPr>
        <p:blipFill>
          <a:blip r:embed="rId3"/>
          <a:stretch>
            <a:fillRect/>
          </a:stretch>
        </p:blipFill>
        <p:spPr>
          <a:xfrm>
            <a:off x="357158" y="4143380"/>
            <a:ext cx="7786742" cy="2714620"/>
          </a:xfrm>
          <a:prstGeom prst="rect">
            <a:avLst/>
          </a:prstGeom>
        </p:spPr>
      </p:pic>
    </p:spTree>
  </p:cSld>
  <p:clrMapOvr>
    <a:masterClrMapping/>
  </p:clrMapOvr>
  <p:transition>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Cramer, J., 2017. </a:t>
            </a:r>
            <a:r>
              <a:rPr lang="en-US" i="1" dirty="0" smtClean="0"/>
              <a:t>Corporate Social Responsibility and </a:t>
            </a:r>
            <a:r>
              <a:rPr lang="en-US" i="1" dirty="0" err="1" smtClean="0"/>
              <a:t>Globalisation</a:t>
            </a:r>
            <a:r>
              <a:rPr lang="en-US" i="1" dirty="0" smtClean="0"/>
              <a:t>: an action plan for business</a:t>
            </a:r>
            <a:r>
              <a:rPr lang="en-US" dirty="0" smtClean="0"/>
              <a:t>. </a:t>
            </a:r>
            <a:r>
              <a:rPr lang="en-US" dirty="0" err="1" smtClean="0"/>
              <a:t>Routledge</a:t>
            </a:r>
            <a:r>
              <a:rPr lang="en-US" dirty="0" smtClean="0"/>
              <a:t>.</a:t>
            </a:r>
          </a:p>
          <a:p>
            <a:r>
              <a:rPr lang="en-US" dirty="0" smtClean="0"/>
              <a:t>Kumar, K.S., Reddy, G.P. and </a:t>
            </a:r>
            <a:r>
              <a:rPr lang="en-US" dirty="0" err="1" smtClean="0"/>
              <a:t>Ramaiah</a:t>
            </a:r>
            <a:r>
              <a:rPr lang="en-US" dirty="0" smtClean="0"/>
              <a:t>, G., 2014. The Importance Of Business Ethics In </a:t>
            </a:r>
            <a:r>
              <a:rPr lang="en-US" dirty="0" err="1" smtClean="0"/>
              <a:t>Globalisation</a:t>
            </a:r>
            <a:r>
              <a:rPr lang="en-US" dirty="0" smtClean="0"/>
              <a:t>-A Study. </a:t>
            </a:r>
            <a:r>
              <a:rPr lang="en-US" i="1" dirty="0" smtClean="0"/>
              <a:t>International Journal of Advancements in Research &amp; Technology</a:t>
            </a:r>
            <a:r>
              <a:rPr lang="en-US" dirty="0" smtClean="0"/>
              <a:t>, </a:t>
            </a:r>
            <a:r>
              <a:rPr lang="en-US" i="1" dirty="0" smtClean="0"/>
              <a:t>3</a:t>
            </a:r>
            <a:r>
              <a:rPr lang="en-US" dirty="0" smtClean="0"/>
              <a:t>(4), pp.285-298.</a:t>
            </a:r>
          </a:p>
          <a:p>
            <a:r>
              <a:rPr lang="en-US" dirty="0" err="1" smtClean="0"/>
              <a:t>Michie</a:t>
            </a:r>
            <a:r>
              <a:rPr lang="en-US" dirty="0" smtClean="0"/>
              <a:t>, J. ed., 2019. </a:t>
            </a:r>
            <a:r>
              <a:rPr lang="en-US" i="1" dirty="0" smtClean="0"/>
              <a:t>The handbook of </a:t>
            </a:r>
            <a:r>
              <a:rPr lang="en-US" i="1" dirty="0" err="1" smtClean="0"/>
              <a:t>globalisation</a:t>
            </a:r>
            <a:r>
              <a:rPr lang="en-US" dirty="0" smtClean="0"/>
              <a:t>. Edward Elgar Publishing.</a:t>
            </a:r>
          </a:p>
          <a:p>
            <a:r>
              <a:rPr lang="en-US" dirty="0" err="1" smtClean="0"/>
              <a:t>Pegoraro</a:t>
            </a:r>
            <a:r>
              <a:rPr lang="en-US" dirty="0" smtClean="0"/>
              <a:t>, D., De </a:t>
            </a:r>
            <a:r>
              <a:rPr lang="en-US" dirty="0" err="1" smtClean="0"/>
              <a:t>Propris</a:t>
            </a:r>
            <a:r>
              <a:rPr lang="en-US" dirty="0" smtClean="0"/>
              <a:t>, L. and </a:t>
            </a:r>
            <a:r>
              <a:rPr lang="en-US" dirty="0" err="1" smtClean="0"/>
              <a:t>Chidlow</a:t>
            </a:r>
            <a:r>
              <a:rPr lang="en-US" dirty="0" smtClean="0"/>
              <a:t>, A., 2020. De-</a:t>
            </a:r>
            <a:r>
              <a:rPr lang="en-US" dirty="0" err="1" smtClean="0"/>
              <a:t>globalisation</a:t>
            </a:r>
            <a:r>
              <a:rPr lang="en-US" dirty="0" smtClean="0"/>
              <a:t>, value chains and </a:t>
            </a:r>
            <a:r>
              <a:rPr lang="en-US" dirty="0" err="1" smtClean="0"/>
              <a:t>reshoring</a:t>
            </a:r>
            <a:r>
              <a:rPr lang="en-US" dirty="0" smtClean="0"/>
              <a:t>. </a:t>
            </a:r>
            <a:r>
              <a:rPr lang="en-US" i="1" dirty="0" smtClean="0"/>
              <a:t>Industry</a:t>
            </a:r>
            <a:r>
              <a:rPr lang="en-US" dirty="0" smtClean="0"/>
              <a:t>, </a:t>
            </a:r>
            <a:r>
              <a:rPr lang="en-US" i="1" dirty="0" smtClean="0"/>
              <a:t>4</a:t>
            </a:r>
            <a:r>
              <a:rPr lang="en-US" dirty="0" smtClean="0"/>
              <a:t>, pp.152-175.</a:t>
            </a:r>
          </a:p>
        </p:txBody>
      </p:sp>
    </p:spTree>
  </p:cSld>
  <p:clrMapOvr>
    <a:masterClrMapping/>
  </p:clrMapOvr>
  <p:transition>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040" y="188640"/>
            <a:ext cx="7239000" cy="1143000"/>
          </a:xfrm>
        </p:spPr>
        <p:txBody>
          <a:bodyPr/>
          <a:lstStyle/>
          <a:p>
            <a:pPr algn="ctr"/>
            <a:endParaRPr lang="en-US" dirty="0"/>
          </a:p>
        </p:txBody>
      </p:sp>
      <p:pic>
        <p:nvPicPr>
          <p:cNvPr id="1026" name="Picture 2" descr="Why You Shouldn't Use a Thank You Slide (And What to Do Instead)"/>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69524" y="1556792"/>
            <a:ext cx="7674032" cy="432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413987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0</TotalTime>
  <Words>607</Words>
  <Application>Microsoft Office PowerPoint</Application>
  <PresentationFormat>On-screen Show (4:3)</PresentationFormat>
  <Paragraphs>57</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Trebuchet MS</vt:lpstr>
      <vt:lpstr>Wingdings</vt:lpstr>
      <vt:lpstr>Wingdings 2</vt:lpstr>
      <vt:lpstr>Opulent</vt:lpstr>
      <vt:lpstr>The Global business Environment</vt:lpstr>
      <vt:lpstr>Introduction</vt:lpstr>
      <vt:lpstr>TARGET COUNTRY- INDIA</vt:lpstr>
      <vt:lpstr>Opportunities in India</vt:lpstr>
      <vt:lpstr>Opportunities in India</vt:lpstr>
      <vt:lpstr>PowerPoint Presentation</vt:lpstr>
      <vt:lpstr>Challenges in India</vt:lpstr>
      <vt:lpstr>Challenges in India</vt:lpstr>
      <vt:lpstr>How to Exploit the opportunities</vt:lpstr>
      <vt:lpstr>How to manage challenges</vt:lpstr>
      <vt:lpstr>recommendations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2022-08-04T06:48:22Z</dcterms:created>
  <dcterms:modified xsi:type="dcterms:W3CDTF">2022-08-17T21:31:35Z</dcterms:modified>
</cp:coreProperties>
</file>