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20"/>
  </p:notesMasterIdLst>
  <p:sldIdLst>
    <p:sldId id="256" r:id="rId2"/>
    <p:sldId id="257" r:id="rId3"/>
    <p:sldId id="258" r:id="rId4"/>
    <p:sldId id="259" r:id="rId5"/>
    <p:sldId id="260" r:id="rId6"/>
    <p:sldId id="273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4660"/>
  </p:normalViewPr>
  <p:slideViewPr>
    <p:cSldViewPr snapToGrid="0">
      <p:cViewPr varScale="1">
        <p:scale>
          <a:sx n="55" d="100"/>
          <a:sy n="55" d="100"/>
        </p:scale>
        <p:origin x="42" y="4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A234C77-7C9F-4052-8A89-2AF9E4D75425}" type="datetimeFigureOut">
              <a:rPr lang="en-GB" smtClean="0"/>
              <a:t>19/10/2017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CC0959D-216C-4E53-9096-723A8DD9D30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262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93700" y="692150"/>
            <a:ext cx="6070600" cy="3416300"/>
          </a:xfrm>
          <a:ln/>
        </p:spPr>
      </p:sp>
      <p:sp>
        <p:nvSpPr>
          <p:cNvPr id="993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ct val="0"/>
              </a:spcBef>
            </a:pPr>
            <a:endParaRPr lang="en-US" altLang="en-US" sz="2400" smtClean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397866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93700" y="692150"/>
            <a:ext cx="6070600" cy="3416300"/>
          </a:xfrm>
          <a:ln/>
        </p:spPr>
      </p:sp>
      <p:sp>
        <p:nvSpPr>
          <p:cNvPr id="10035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272087803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93700" y="692150"/>
            <a:ext cx="6070600" cy="3416300"/>
          </a:xfrm>
          <a:ln/>
        </p:spPr>
      </p:sp>
      <p:sp>
        <p:nvSpPr>
          <p:cNvPr id="10137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ct val="0"/>
              </a:spcBef>
            </a:pPr>
            <a:endParaRPr lang="en-US" altLang="en-US" sz="2400" smtClean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3867228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93700" y="692150"/>
            <a:ext cx="6070600" cy="3416300"/>
          </a:xfrm>
          <a:ln/>
        </p:spPr>
      </p:sp>
      <p:sp>
        <p:nvSpPr>
          <p:cNvPr id="10240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ct val="0"/>
              </a:spcBef>
            </a:pPr>
            <a:endParaRPr lang="en-US" altLang="en-US" sz="2400" smtClean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1302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93700" y="692150"/>
            <a:ext cx="6070600" cy="3416300"/>
          </a:xfrm>
          <a:ln/>
        </p:spPr>
      </p:sp>
      <p:sp>
        <p:nvSpPr>
          <p:cNvPr id="10342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ct val="0"/>
              </a:spcBef>
            </a:pPr>
            <a:endParaRPr lang="en-US" altLang="en-US" sz="2400" smtClean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8622877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93700" y="692150"/>
            <a:ext cx="6070600" cy="3416300"/>
          </a:xfrm>
          <a:ln/>
        </p:spPr>
      </p:sp>
      <p:sp>
        <p:nvSpPr>
          <p:cNvPr id="10445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ct val="0"/>
              </a:spcBef>
            </a:pPr>
            <a:endParaRPr lang="en-US" altLang="en-US" sz="2400" smtClean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0880719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93700" y="692150"/>
            <a:ext cx="6070600" cy="3416300"/>
          </a:xfrm>
          <a:ln/>
        </p:spPr>
      </p:sp>
      <p:sp>
        <p:nvSpPr>
          <p:cNvPr id="10547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285654733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93700" y="692150"/>
            <a:ext cx="6070600" cy="3416300"/>
          </a:xfrm>
          <a:ln/>
        </p:spPr>
      </p:sp>
      <p:sp>
        <p:nvSpPr>
          <p:cNvPr id="10649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spcBef>
                <a:spcPct val="0"/>
              </a:spcBef>
            </a:pPr>
            <a:endParaRPr lang="en-US" altLang="en-US" sz="2400" smtClean="0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0040393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93700" y="692150"/>
            <a:ext cx="6070600" cy="3416300"/>
          </a:xfrm>
          <a:ln/>
        </p:spPr>
      </p:sp>
      <p:sp>
        <p:nvSpPr>
          <p:cNvPr id="10752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47878345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93700" y="692150"/>
            <a:ext cx="6070600" cy="3416300"/>
          </a:xfrm>
          <a:ln/>
        </p:spPr>
      </p:sp>
      <p:sp>
        <p:nvSpPr>
          <p:cNvPr id="10854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237509164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93700" y="692150"/>
            <a:ext cx="6070600" cy="3416300"/>
          </a:xfrm>
          <a:ln/>
        </p:spPr>
      </p:sp>
      <p:sp>
        <p:nvSpPr>
          <p:cNvPr id="10957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41040824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5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93700" y="692150"/>
            <a:ext cx="6070600" cy="3416300"/>
          </a:xfrm>
          <a:ln/>
        </p:spPr>
      </p:sp>
      <p:sp>
        <p:nvSpPr>
          <p:cNvPr id="11059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64503513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61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93700" y="692150"/>
            <a:ext cx="6070600" cy="3416300"/>
          </a:xfrm>
          <a:ln/>
        </p:spPr>
      </p:sp>
      <p:sp>
        <p:nvSpPr>
          <p:cNvPr id="111619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36170012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93700" y="692150"/>
            <a:ext cx="6070600" cy="3416300"/>
          </a:xfrm>
          <a:ln/>
        </p:spPr>
      </p:sp>
      <p:sp>
        <p:nvSpPr>
          <p:cNvPr id="11264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307732375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6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93700" y="692150"/>
            <a:ext cx="6070600" cy="3416300"/>
          </a:xfrm>
          <a:ln/>
        </p:spPr>
      </p:sp>
      <p:sp>
        <p:nvSpPr>
          <p:cNvPr id="11366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292291638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69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93700" y="692150"/>
            <a:ext cx="6070600" cy="3416300"/>
          </a:xfrm>
          <a:ln/>
        </p:spPr>
      </p:sp>
      <p:sp>
        <p:nvSpPr>
          <p:cNvPr id="11469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7437997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48A87A34-81AB-432B-8DAE-1953F412C126}" type="datetimeFigureOut">
              <a:rPr lang="en-US" dirty="0"/>
              <a:t>10/19/2017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10/19/2017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10/19/2017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10/19/2017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10/19/2017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10/19/2017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10/19/2017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10/19/2017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10/19/2017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10/19/2017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10/19/2017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10/19/2017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10/19/2017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10/19/2017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10/19/2017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10/19/2017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10/19/2017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10/19/2017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59878" y="2039814"/>
            <a:ext cx="9419492" cy="1863969"/>
          </a:xfrm>
        </p:spPr>
        <p:txBody>
          <a:bodyPr>
            <a:normAutofit/>
          </a:bodyPr>
          <a:lstStyle/>
          <a:p>
            <a:r>
              <a:rPr lang="en-GB" sz="4000" dirty="0" smtClean="0"/>
              <a:t>Calculating Data for a Graph </a:t>
            </a:r>
            <a:br>
              <a:rPr lang="en-GB" sz="4000" dirty="0" smtClean="0"/>
            </a:br>
            <a:r>
              <a:rPr lang="en-GB" sz="4000" dirty="0" smtClean="0"/>
              <a:t>and </a:t>
            </a:r>
            <a:br>
              <a:rPr lang="en-GB" sz="4000" dirty="0" smtClean="0"/>
            </a:br>
            <a:r>
              <a:rPr lang="en-GB" sz="4000" dirty="0" smtClean="0"/>
              <a:t>calculating a </a:t>
            </a:r>
            <a:r>
              <a:rPr lang="en-GB" sz="4000" dirty="0" err="1" smtClean="0"/>
              <a:t>BreakEven</a:t>
            </a:r>
            <a:r>
              <a:rPr lang="en-GB" sz="4000" dirty="0" smtClean="0"/>
              <a:t> model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31119156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Example:  </a:t>
            </a:r>
            <a:r>
              <a:rPr lang="en-US" dirty="0" err="1" smtClean="0"/>
              <a:t>Cymru</a:t>
            </a:r>
            <a:r>
              <a:rPr lang="en-US" dirty="0" smtClean="0"/>
              <a:t> Building and Development Group.</a:t>
            </a:r>
            <a:endParaRPr lang="en-US" dirty="0"/>
          </a:p>
        </p:txBody>
      </p:sp>
      <p:sp>
        <p:nvSpPr>
          <p:cNvPr id="307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19179" y="2276136"/>
            <a:ext cx="9261980" cy="3642160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  <a:buFont typeface="Monotype Sorts" pitchFamily="2" charset="2"/>
              <a:buNone/>
              <a:defRPr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		</a:t>
            </a:r>
            <a:r>
              <a:rPr lang="en-US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Cymru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Building and Development Group (CBDG) 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is</a:t>
            </a:r>
          </a:p>
          <a:p>
            <a:pPr>
              <a:lnSpc>
                <a:spcPct val="100000"/>
              </a:lnSpc>
              <a:buFont typeface="Monotype Sorts" pitchFamily="2" charset="2"/>
              <a:buNone/>
              <a:defRPr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	a small 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housing estate 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developer that builds only one style house.  The selling price of the house is 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£115,000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00000"/>
              </a:lnSpc>
              <a:buFont typeface="Monotype Sorts" pitchFamily="2" charset="2"/>
              <a:buNone/>
              <a:defRPr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		Land for each house costs £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55,000 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wood, 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buFont typeface="Monotype Sorts" pitchFamily="2" charset="2"/>
              <a:buNone/>
              <a:defRPr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	supplies, and other materials run another 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£28,000 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per</a:t>
            </a:r>
          </a:p>
          <a:p>
            <a:pPr>
              <a:lnSpc>
                <a:spcPct val="100000"/>
              </a:lnSpc>
              <a:buFont typeface="Monotype Sorts" pitchFamily="2" charset="2"/>
              <a:buNone/>
              <a:defRPr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	house.  Total labor costs are approximately 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£20,000 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per</a:t>
            </a:r>
          </a:p>
          <a:p>
            <a:pPr>
              <a:lnSpc>
                <a:spcPct val="100000"/>
              </a:lnSpc>
              <a:buFont typeface="Monotype Sorts" pitchFamily="2" charset="2"/>
              <a:buNone/>
              <a:defRPr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	house.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3745524" y="6550223"/>
            <a:ext cx="942535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Adapted from ©</a:t>
            </a:r>
            <a:r>
              <a:rPr lang="en-US" altLang="en-US" sz="1400" dirty="0" smtClean="0">
                <a:solidFill>
                  <a:srgbClr val="FFFF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John </a:t>
            </a:r>
            <a:r>
              <a:rPr lang="en-US" altLang="en-US" sz="1400" dirty="0" err="1" smtClean="0">
                <a:solidFill>
                  <a:srgbClr val="FFFF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Loucks</a:t>
            </a:r>
            <a:r>
              <a:rPr lang="en-US" altLang="en-US" sz="1400" dirty="0" smtClean="0">
                <a:solidFill>
                  <a:srgbClr val="FFFF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– Anderson, Sweeney, Williams – An Introduction to </a:t>
            </a:r>
            <a:r>
              <a:rPr lang="en-US" altLang="en-US" sz="1400" dirty="0">
                <a:solidFill>
                  <a:srgbClr val="FFFF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en-US" altLang="en-US" sz="1400" dirty="0" smtClean="0">
                <a:solidFill>
                  <a:srgbClr val="FFFF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anagement Science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481641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0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Example: </a:t>
            </a:r>
            <a:r>
              <a:rPr lang="en-US" dirty="0" smtClean="0"/>
              <a:t>CBDG</a:t>
            </a:r>
            <a:endParaRPr lang="en-US" dirty="0"/>
          </a:p>
        </p:txBody>
      </p:sp>
      <p:sp>
        <p:nvSpPr>
          <p:cNvPr id="1710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242978" y="2493945"/>
            <a:ext cx="9764991" cy="3818931"/>
          </a:xfrm>
        </p:spPr>
        <p:txBody>
          <a:bodyPr>
            <a:noAutofit/>
          </a:bodyPr>
          <a:lstStyle/>
          <a:p>
            <a:pPr>
              <a:buFont typeface="Monotype Sorts" pitchFamily="2" charset="2"/>
              <a:buNone/>
              <a:defRPr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		 CBDG 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leases 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office space for 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£2,000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Monotype Sorts" pitchFamily="2" charset="2"/>
              <a:buNone/>
              <a:defRPr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	per month.  The cost of supplies, utilities, and</a:t>
            </a:r>
          </a:p>
          <a:p>
            <a:pPr>
              <a:buFont typeface="Monotype Sorts" pitchFamily="2" charset="2"/>
              <a:buNone/>
              <a:defRPr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	leased equipment runs another 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£3,000 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per month.  </a:t>
            </a:r>
          </a:p>
          <a:p>
            <a:pPr>
              <a:buFont typeface="Monotype Sorts" pitchFamily="2" charset="2"/>
              <a:buNone/>
              <a:defRPr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		The one salesperson of 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CBDG is 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paid a commission</a:t>
            </a:r>
          </a:p>
          <a:p>
            <a:pPr>
              <a:buFont typeface="Monotype Sorts" pitchFamily="2" charset="2"/>
              <a:buNone/>
              <a:defRPr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	of 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£2,000 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on the sale of each house.  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CBDG has 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seven</a:t>
            </a:r>
          </a:p>
          <a:p>
            <a:pPr>
              <a:buFont typeface="Monotype Sorts" pitchFamily="2" charset="2"/>
              <a:buNone/>
              <a:defRPr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	permanent office employees whose monthly salaries</a:t>
            </a:r>
          </a:p>
          <a:p>
            <a:pPr>
              <a:buFont typeface="Monotype Sorts" pitchFamily="2" charset="2"/>
              <a:buNone/>
              <a:defRPr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	are given on the next slide.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745524" y="6550223"/>
            <a:ext cx="942535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Adapted from ©</a:t>
            </a:r>
            <a:r>
              <a:rPr lang="en-US" altLang="en-US" sz="1400" dirty="0" smtClean="0">
                <a:solidFill>
                  <a:srgbClr val="FFFF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John </a:t>
            </a:r>
            <a:r>
              <a:rPr lang="en-US" altLang="en-US" sz="1400" dirty="0" err="1" smtClean="0">
                <a:solidFill>
                  <a:srgbClr val="FFFF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Loucks</a:t>
            </a:r>
            <a:r>
              <a:rPr lang="en-US" altLang="en-US" sz="1400" dirty="0" smtClean="0">
                <a:solidFill>
                  <a:srgbClr val="FFFF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– Anderson, Sweeney, Williams – An Introduction to </a:t>
            </a:r>
            <a:r>
              <a:rPr lang="en-US" altLang="en-US" sz="1400" dirty="0">
                <a:solidFill>
                  <a:srgbClr val="FFFF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en-US" altLang="en-US" sz="1400" dirty="0" smtClean="0">
                <a:solidFill>
                  <a:srgbClr val="FFFF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anagement Science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431028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8" name="Rectangle 4"/>
          <p:cNvSpPr>
            <a:spLocks noChangeArrowheads="1"/>
          </p:cNvSpPr>
          <p:nvPr/>
        </p:nvSpPr>
        <p:spPr bwMode="auto">
          <a:xfrm>
            <a:off x="3308420" y="2229846"/>
            <a:ext cx="5765242" cy="3868737"/>
          </a:xfrm>
          <a:prstGeom prst="rect">
            <a:avLst/>
          </a:prstGeom>
          <a:gradFill rotWithShape="0">
            <a:gsLst>
              <a:gs pos="0">
                <a:srgbClr val="006699">
                  <a:gamma/>
                  <a:shade val="46275"/>
                  <a:invGamma/>
                </a:srgbClr>
              </a:gs>
              <a:gs pos="50000">
                <a:srgbClr val="006699"/>
              </a:gs>
              <a:gs pos="100000">
                <a:srgbClr val="006699">
                  <a:gamma/>
                  <a:shade val="46275"/>
                  <a:invGamma/>
                </a:srgbClr>
              </a:gs>
            </a:gsLst>
            <a:lin ang="5400000" scaled="1"/>
          </a:gradFill>
          <a:ln w="12700">
            <a:solidFill>
              <a:srgbClr val="FFFFFF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algn="ctr" eaLnBrk="0" hangingPunct="0">
              <a:defRPr/>
            </a:pPr>
            <a:endParaRPr lang="en-US" sz="2800" dirty="0">
              <a:effectLst>
                <a:outerShdw blurRad="38100" dist="38100" dir="2700000" algn="tl">
                  <a:srgbClr val="000000"/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>
          <a:xfrm>
            <a:off x="3145971" y="303771"/>
            <a:ext cx="8610600" cy="1293028"/>
          </a:xfrm>
        </p:spPr>
        <p:txBody>
          <a:bodyPr/>
          <a:lstStyle/>
          <a:p>
            <a:pPr>
              <a:defRPr/>
            </a:pPr>
            <a:r>
              <a:rPr lang="en-US" dirty="0"/>
              <a:t>Example: CBDG</a:t>
            </a:r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38278" y="2255245"/>
            <a:ext cx="7772400" cy="3843338"/>
          </a:xfrm>
        </p:spPr>
        <p:txBody>
          <a:bodyPr>
            <a:normAutofit fontScale="92500" lnSpcReduction="10000"/>
          </a:bodyPr>
          <a:lstStyle/>
          <a:p>
            <a:pPr>
              <a:buFont typeface="Monotype Sorts" pitchFamily="2" charset="2"/>
              <a:buNone/>
              <a:defRPr/>
            </a:pPr>
            <a:endParaRPr lang="en-US" sz="1000" dirty="0"/>
          </a:p>
          <a:p>
            <a:pPr>
              <a:buFont typeface="Monotype Sorts" pitchFamily="2" charset="2"/>
              <a:buNone/>
              <a:defRPr/>
            </a:pPr>
            <a:r>
              <a:rPr lang="en-US" dirty="0" smtClean="0"/>
              <a:t>			</a:t>
            </a:r>
            <a:r>
              <a:rPr lang="en-US" sz="2800" u="sng" dirty="0" smtClean="0">
                <a:latin typeface="Arial" panose="020B0604020202020204" pitchFamily="34" charset="0"/>
                <a:cs typeface="Arial" panose="020B0604020202020204" pitchFamily="34" charset="0"/>
              </a:rPr>
              <a:t>Employee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</a:t>
            </a:r>
            <a:r>
              <a:rPr lang="en-US" sz="2800" u="sng" dirty="0" smtClean="0">
                <a:latin typeface="Arial" panose="020B0604020202020204" pitchFamily="34" charset="0"/>
                <a:cs typeface="Arial" panose="020B0604020202020204" pitchFamily="34" charset="0"/>
              </a:rPr>
              <a:t>Monthly Salary £</a:t>
            </a:r>
            <a:endParaRPr lang="en-US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Monotype Sorts" pitchFamily="2" charset="2"/>
              <a:buNone/>
              <a:defRPr/>
            </a:pP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	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Director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			10,000</a:t>
            </a:r>
          </a:p>
          <a:p>
            <a:pPr>
              <a:buFont typeface="Monotype Sorts" pitchFamily="2" charset="2"/>
              <a:buNone/>
              <a:defRPr/>
            </a:pP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		          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Business Developer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	6,000</a:t>
            </a:r>
          </a:p>
          <a:p>
            <a:pPr>
              <a:buFont typeface="Monotype Sorts" pitchFamily="2" charset="2"/>
              <a:buNone/>
              <a:defRPr/>
            </a:pP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	Marketing			4,500</a:t>
            </a:r>
          </a:p>
          <a:p>
            <a:pPr>
              <a:buFont typeface="Monotype Sorts" pitchFamily="2" charset="2"/>
              <a:buNone/>
              <a:defRPr/>
            </a:pP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			Project Manager		5,500</a:t>
            </a:r>
          </a:p>
          <a:p>
            <a:pPr>
              <a:buFont typeface="Monotype Sorts" pitchFamily="2" charset="2"/>
              <a:buNone/>
              <a:defRPr/>
            </a:pP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			Controller			4,000</a:t>
            </a:r>
          </a:p>
          <a:p>
            <a:pPr>
              <a:buFont typeface="Monotype Sorts" pitchFamily="2" charset="2"/>
              <a:buNone/>
              <a:defRPr/>
            </a:pP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			Office Manager		3,000</a:t>
            </a:r>
          </a:p>
          <a:p>
            <a:pPr>
              <a:buFont typeface="Monotype Sorts" pitchFamily="2" charset="2"/>
              <a:buNone/>
              <a:defRPr/>
            </a:pP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			Receptionist			2,000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745524" y="6550223"/>
            <a:ext cx="942535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Adapted from ©</a:t>
            </a:r>
            <a:r>
              <a:rPr lang="en-US" altLang="en-US" sz="1400" dirty="0" smtClean="0">
                <a:solidFill>
                  <a:srgbClr val="FFFF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John </a:t>
            </a:r>
            <a:r>
              <a:rPr lang="en-US" altLang="en-US" sz="1400" dirty="0" err="1" smtClean="0">
                <a:solidFill>
                  <a:srgbClr val="FFFF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Loucks</a:t>
            </a:r>
            <a:r>
              <a:rPr lang="en-US" altLang="en-US" sz="1400" dirty="0" smtClean="0">
                <a:solidFill>
                  <a:srgbClr val="FFFF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– Anderson, Sweeney, Williams – An Introduction to </a:t>
            </a:r>
            <a:r>
              <a:rPr lang="en-US" altLang="en-US" sz="1400" dirty="0">
                <a:solidFill>
                  <a:srgbClr val="FFFF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en-US" altLang="en-US" sz="1400" dirty="0" smtClean="0">
                <a:solidFill>
                  <a:srgbClr val="FFFF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anagement Science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814124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>
          <a:xfrm>
            <a:off x="2504552" y="291262"/>
            <a:ext cx="8610600" cy="1293028"/>
          </a:xfrm>
        </p:spPr>
        <p:txBody>
          <a:bodyPr/>
          <a:lstStyle/>
          <a:p>
            <a:pPr>
              <a:defRPr/>
            </a:pPr>
            <a:r>
              <a:rPr lang="en-US" dirty="0"/>
              <a:t>Example: </a:t>
            </a:r>
            <a:r>
              <a:rPr lang="en-US" dirty="0" smtClean="0"/>
              <a:t>CBDG</a:t>
            </a:r>
            <a:endParaRPr lang="en-US" dirty="0"/>
          </a:p>
        </p:txBody>
      </p:sp>
      <p:sp>
        <p:nvSpPr>
          <p:cNvPr id="327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160584" y="1426029"/>
            <a:ext cx="10464521" cy="4957187"/>
          </a:xfrm>
        </p:spPr>
        <p:txBody>
          <a:bodyPr>
            <a:noAutofit/>
          </a:bodyPr>
          <a:lstStyle/>
          <a:p>
            <a:pPr marL="0" indent="0">
              <a:buNone/>
              <a:defRPr/>
            </a:pPr>
            <a:r>
              <a:rPr lang="en-US" sz="2800" dirty="0">
                <a:solidFill>
                  <a:srgbClr val="66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Question:</a:t>
            </a:r>
          </a:p>
          <a:p>
            <a:pPr>
              <a:buFont typeface="Monotype Sorts" pitchFamily="2" charset="2"/>
              <a:buNone/>
              <a:defRPr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endParaRPr lang="en-US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Monotype Sorts" pitchFamily="2" charset="2"/>
              <a:buNone/>
              <a:defRPr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1)	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Identify 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all costs and denote the </a:t>
            </a:r>
            <a:r>
              <a:rPr lang="en-US" sz="2800" i="1" dirty="0">
                <a:latin typeface="Arial" panose="020B0604020202020204" pitchFamily="34" charset="0"/>
                <a:cs typeface="Arial" panose="020B0604020202020204" pitchFamily="34" charset="0"/>
              </a:rPr>
              <a:t>marginal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costs and 	</a:t>
            </a:r>
            <a:r>
              <a:rPr lang="en-US" sz="2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marginal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revenue for each house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buFont typeface="Monotype Sorts" pitchFamily="2" charset="2"/>
              <a:buNone/>
              <a:defRPr/>
            </a:pP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Monotype Sorts" pitchFamily="2" charset="2"/>
              <a:buNone/>
              <a:defRPr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	2)	What is the </a:t>
            </a:r>
            <a:r>
              <a:rPr lang="en-US" sz="2800" u="sng" dirty="0">
                <a:latin typeface="Arial" panose="020B0604020202020204" pitchFamily="34" charset="0"/>
                <a:cs typeface="Arial" panose="020B0604020202020204" pitchFamily="34" charset="0"/>
              </a:rPr>
              <a:t>breakeven point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for monthly sales</a:t>
            </a:r>
          </a:p>
          <a:p>
            <a:pPr>
              <a:buFont typeface="Monotype Sorts" pitchFamily="2" charset="2"/>
              <a:buNone/>
              <a:defRPr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	of 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houses?</a:t>
            </a:r>
          </a:p>
          <a:p>
            <a:pPr>
              <a:buFont typeface="Monotype Sorts" pitchFamily="2" charset="2"/>
              <a:buNone/>
              <a:defRPr/>
            </a:pP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Monotype Sorts" pitchFamily="2" charset="2"/>
              <a:buNone/>
              <a:defRPr/>
            </a:pP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	3)	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What is the monthly profit if 12 houses per</a:t>
            </a:r>
          </a:p>
          <a:p>
            <a:pPr>
              <a:buFont typeface="Monotype Sorts" pitchFamily="2" charset="2"/>
              <a:buNone/>
              <a:defRPr/>
            </a:pP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	month are built and sold?</a:t>
            </a:r>
          </a:p>
          <a:p>
            <a:pPr>
              <a:buFont typeface="Monotype Sorts" pitchFamily="2" charset="2"/>
              <a:buNone/>
              <a:defRPr/>
            </a:pP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Monotype Sorts" pitchFamily="2" charset="2"/>
              <a:buNone/>
              <a:defRPr/>
            </a:pP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3745524" y="6550223"/>
            <a:ext cx="942535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Adapted from ©</a:t>
            </a:r>
            <a:r>
              <a:rPr lang="en-US" altLang="en-US" sz="1400" dirty="0" smtClean="0">
                <a:solidFill>
                  <a:srgbClr val="FFFF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John </a:t>
            </a:r>
            <a:r>
              <a:rPr lang="en-US" altLang="en-US" sz="1400" dirty="0" err="1" smtClean="0">
                <a:solidFill>
                  <a:srgbClr val="FFFF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Loucks</a:t>
            </a:r>
            <a:r>
              <a:rPr lang="en-US" altLang="en-US" sz="1400" dirty="0" smtClean="0">
                <a:solidFill>
                  <a:srgbClr val="FFFF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– Anderson, Sweeney, Williams – An Introduction to </a:t>
            </a:r>
            <a:r>
              <a:rPr lang="en-US" altLang="en-US" sz="1400" dirty="0">
                <a:solidFill>
                  <a:srgbClr val="FFFF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en-US" altLang="en-US" sz="1400" dirty="0" smtClean="0">
                <a:solidFill>
                  <a:srgbClr val="FFFF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anagement Science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781155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  <a:defRPr/>
            </a:pPr>
            <a:r>
              <a:rPr lang="en-US" sz="2800" dirty="0">
                <a:solidFill>
                  <a:srgbClr val="66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Answer:</a:t>
            </a:r>
          </a:p>
          <a:p>
            <a:pPr>
              <a:lnSpc>
                <a:spcPct val="100000"/>
              </a:lnSpc>
              <a:buFont typeface="Monotype Sorts" pitchFamily="2" charset="2"/>
              <a:buNone/>
              <a:defRPr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		The monthly salaries total £35,000 and monthly office lease and supply costs total another £5,000.  This £40,000 is a monthly </a:t>
            </a:r>
            <a:r>
              <a:rPr lang="en-US" sz="2800" u="sng" dirty="0">
                <a:latin typeface="Arial" panose="020B0604020202020204" pitchFamily="34" charset="0"/>
                <a:cs typeface="Arial" panose="020B0604020202020204" pitchFamily="34" charset="0"/>
              </a:rPr>
              <a:t>fixed cost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.  </a:t>
            </a:r>
          </a:p>
          <a:p>
            <a:pPr>
              <a:lnSpc>
                <a:spcPct val="100000"/>
              </a:lnSpc>
              <a:buFont typeface="Monotype Sorts" pitchFamily="2" charset="2"/>
              <a:buNone/>
              <a:defRPr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		The total cost of land, material, labor, and sales commission per house, £105,000, is the </a:t>
            </a:r>
            <a:r>
              <a:rPr lang="en-US" sz="2800" u="sng" dirty="0">
                <a:latin typeface="Arial" panose="020B0604020202020204" pitchFamily="34" charset="0"/>
                <a:cs typeface="Arial" panose="020B0604020202020204" pitchFamily="34" charset="0"/>
              </a:rPr>
              <a:t>marginal cost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for a house.  </a:t>
            </a:r>
          </a:p>
          <a:p>
            <a:pPr>
              <a:lnSpc>
                <a:spcPct val="100000"/>
              </a:lnSpc>
              <a:buFont typeface="Monotype Sorts" pitchFamily="2" charset="2"/>
              <a:buNone/>
              <a:defRPr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		The selling price of £115,000 is the </a:t>
            </a:r>
            <a:r>
              <a:rPr lang="en-US" sz="2800" u="sng" dirty="0">
                <a:latin typeface="Arial" panose="020B0604020202020204" pitchFamily="34" charset="0"/>
                <a:cs typeface="Arial" panose="020B0604020202020204" pitchFamily="34" charset="0"/>
              </a:rPr>
              <a:t>marginal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u="sng" dirty="0">
                <a:latin typeface="Arial" panose="020B0604020202020204" pitchFamily="34" charset="0"/>
                <a:cs typeface="Arial" panose="020B0604020202020204" pitchFamily="34" charset="0"/>
              </a:rPr>
              <a:t>revenue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per house.</a:t>
            </a:r>
          </a:p>
          <a:p>
            <a:pPr>
              <a:lnSpc>
                <a:spcPct val="100000"/>
              </a:lnSpc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2"/>
          <p:cNvSpPr txBox="1">
            <a:spLocks noChangeArrowheads="1"/>
          </p:cNvSpPr>
          <p:nvPr/>
        </p:nvSpPr>
        <p:spPr>
          <a:xfrm>
            <a:off x="2895600" y="467109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US" dirty="0" smtClean="0"/>
              <a:t>Example: CBDG</a:t>
            </a:r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745524" y="6550223"/>
            <a:ext cx="942535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Adapted from ©</a:t>
            </a:r>
            <a:r>
              <a:rPr lang="en-US" altLang="en-US" sz="1400" dirty="0" smtClean="0">
                <a:solidFill>
                  <a:srgbClr val="FFFF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John </a:t>
            </a:r>
            <a:r>
              <a:rPr lang="en-US" altLang="en-US" sz="1400" dirty="0" err="1" smtClean="0">
                <a:solidFill>
                  <a:srgbClr val="FFFF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Loucks</a:t>
            </a:r>
            <a:r>
              <a:rPr lang="en-US" altLang="en-US" sz="1400" dirty="0" smtClean="0">
                <a:solidFill>
                  <a:srgbClr val="FFFF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– Anderson, Sweeney, Williams – An Introduction to </a:t>
            </a:r>
            <a:r>
              <a:rPr lang="en-US" altLang="en-US" sz="1400" dirty="0">
                <a:solidFill>
                  <a:srgbClr val="FFFF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en-US" altLang="en-US" sz="1400" dirty="0" smtClean="0">
                <a:solidFill>
                  <a:srgbClr val="FFFF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anagement Science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472952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Example: CBDG</a:t>
            </a:r>
            <a:r>
              <a:rPr lang="en-US" dirty="0" smtClean="0"/>
              <a:t> </a:t>
            </a:r>
            <a:endParaRPr lang="en-US" dirty="0"/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611837" y="1921328"/>
            <a:ext cx="9624732" cy="4602564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  <a:defRPr/>
            </a:pPr>
            <a:r>
              <a:rPr lang="en-US" sz="2800" dirty="0" smtClean="0">
                <a:solidFill>
                  <a:srgbClr val="66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Question:</a:t>
            </a:r>
          </a:p>
          <a:p>
            <a:pPr>
              <a:lnSpc>
                <a:spcPct val="100000"/>
              </a:lnSpc>
              <a:buFont typeface="Monotype Sorts" pitchFamily="2" charset="2"/>
              <a:buNone/>
              <a:defRPr/>
            </a:pP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		Write the monthly cost function </a:t>
            </a:r>
            <a:r>
              <a:rPr lang="en-US" sz="2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c 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2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x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), 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revenue function 	</a:t>
            </a:r>
            <a:r>
              <a:rPr lang="en-US" sz="2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r 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2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x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), and profit function </a:t>
            </a:r>
            <a:r>
              <a:rPr lang="en-US" sz="2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p 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2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x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pPr>
              <a:lnSpc>
                <a:spcPct val="100000"/>
              </a:lnSpc>
              <a:defRPr/>
            </a:pPr>
            <a:r>
              <a:rPr lang="en-US" sz="2800" dirty="0" smtClean="0">
                <a:solidFill>
                  <a:srgbClr val="66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Answer:</a:t>
            </a:r>
          </a:p>
          <a:p>
            <a:pPr>
              <a:lnSpc>
                <a:spcPct val="100000"/>
              </a:lnSpc>
              <a:buFont typeface="Monotype Sorts" pitchFamily="2" charset="2"/>
              <a:buNone/>
              <a:defRPr/>
            </a:pP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		</a:t>
            </a:r>
            <a:r>
              <a:rPr lang="en-US" sz="2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c 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2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x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) = variable cost + fixed cost = 105,000</a:t>
            </a:r>
            <a:r>
              <a:rPr lang="en-US" sz="2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x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+ 40,000</a:t>
            </a:r>
          </a:p>
          <a:p>
            <a:pPr>
              <a:lnSpc>
                <a:spcPct val="100000"/>
              </a:lnSpc>
              <a:buFont typeface="Monotype Sorts" pitchFamily="2" charset="2"/>
              <a:buNone/>
              <a:defRPr/>
            </a:pP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    	</a:t>
            </a:r>
            <a:r>
              <a:rPr lang="en-US" sz="2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r 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2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x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) = 115,000</a:t>
            </a:r>
            <a:r>
              <a:rPr lang="en-US" sz="2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x</a:t>
            </a:r>
            <a:endParaRPr lang="en-US" sz="28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buFont typeface="Monotype Sorts" pitchFamily="2" charset="2"/>
              <a:buNone/>
              <a:defRPr/>
            </a:pP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    	</a:t>
            </a:r>
            <a:r>
              <a:rPr lang="en-US" sz="2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p 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2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x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) = </a:t>
            </a:r>
            <a:r>
              <a:rPr lang="en-US" sz="2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r 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2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x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) - </a:t>
            </a:r>
            <a:r>
              <a:rPr lang="en-US" sz="2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c 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2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x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) = 10,000</a:t>
            </a:r>
            <a:r>
              <a:rPr lang="en-US" sz="2800" i="1" dirty="0" smtClean="0">
                <a:latin typeface="Arial" panose="020B0604020202020204" pitchFamily="34" charset="0"/>
                <a:cs typeface="Arial" panose="020B0604020202020204" pitchFamily="34" charset="0"/>
              </a:rPr>
              <a:t>x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- 40,000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745524" y="6550223"/>
            <a:ext cx="942535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Adapted from ©</a:t>
            </a:r>
            <a:r>
              <a:rPr lang="en-US" altLang="en-US" sz="1400" dirty="0" smtClean="0">
                <a:solidFill>
                  <a:srgbClr val="FFFF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John </a:t>
            </a:r>
            <a:r>
              <a:rPr lang="en-US" altLang="en-US" sz="1400" dirty="0" err="1" smtClean="0">
                <a:solidFill>
                  <a:srgbClr val="FFFF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Loucks</a:t>
            </a:r>
            <a:r>
              <a:rPr lang="en-US" altLang="en-US" sz="1400" dirty="0" smtClean="0">
                <a:solidFill>
                  <a:srgbClr val="FFFF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– Anderson, Sweeney, Williams – An Introduction to </a:t>
            </a:r>
            <a:r>
              <a:rPr lang="en-US" altLang="en-US" sz="1400" dirty="0">
                <a:solidFill>
                  <a:srgbClr val="FFFF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en-US" altLang="en-US" sz="1400" dirty="0" smtClean="0">
                <a:solidFill>
                  <a:srgbClr val="FFFF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anagement Science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195188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Example: CBDG</a:t>
            </a:r>
          </a:p>
        </p:txBody>
      </p:sp>
      <p:sp>
        <p:nvSpPr>
          <p:cNvPr id="348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528100" y="2057401"/>
            <a:ext cx="9163346" cy="3182938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US" sz="2800" dirty="0">
                <a:solidFill>
                  <a:srgbClr val="66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Question:</a:t>
            </a:r>
          </a:p>
          <a:p>
            <a:pPr>
              <a:buFont typeface="Monotype Sorts" pitchFamily="2" charset="2"/>
              <a:buNone/>
              <a:defRPr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		What is the </a:t>
            </a:r>
            <a:r>
              <a:rPr lang="en-US" sz="2800" u="sng" dirty="0">
                <a:latin typeface="Arial" panose="020B0604020202020204" pitchFamily="34" charset="0"/>
                <a:cs typeface="Arial" panose="020B0604020202020204" pitchFamily="34" charset="0"/>
              </a:rPr>
              <a:t>breakeven point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for monthly sales</a:t>
            </a:r>
          </a:p>
          <a:p>
            <a:pPr>
              <a:buFont typeface="Monotype Sorts" pitchFamily="2" charset="2"/>
              <a:buNone/>
              <a:defRPr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	of 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the houses?</a:t>
            </a:r>
          </a:p>
          <a:p>
            <a:pPr>
              <a:defRPr/>
            </a:pPr>
            <a:r>
              <a:rPr lang="en-US" sz="2800" dirty="0">
                <a:solidFill>
                  <a:srgbClr val="66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Answer:</a:t>
            </a:r>
          </a:p>
          <a:p>
            <a:pPr>
              <a:buFont typeface="Monotype Sorts" pitchFamily="2" charset="2"/>
              <a:buNone/>
              <a:defRPr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		</a:t>
            </a:r>
            <a:r>
              <a:rPr lang="en-US" sz="2800" i="1" dirty="0">
                <a:latin typeface="Arial" panose="020B0604020202020204" pitchFamily="34" charset="0"/>
                <a:cs typeface="Arial" panose="020B0604020202020204" pitchFamily="34" charset="0"/>
              </a:rPr>
              <a:t>r 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2800" i="1" dirty="0">
                <a:latin typeface="Arial" panose="020B0604020202020204" pitchFamily="34" charset="0"/>
                <a:cs typeface="Arial" panose="020B0604020202020204" pitchFamily="34" charset="0"/>
              </a:rPr>
              <a:t>x 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) = </a:t>
            </a:r>
            <a:r>
              <a:rPr lang="en-US" sz="2800" i="1" dirty="0">
                <a:latin typeface="Arial" panose="020B0604020202020204" pitchFamily="34" charset="0"/>
                <a:cs typeface="Arial" panose="020B0604020202020204" pitchFamily="34" charset="0"/>
              </a:rPr>
              <a:t>c 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2800" i="1" dirty="0">
                <a:latin typeface="Arial" panose="020B0604020202020204" pitchFamily="34" charset="0"/>
                <a:cs typeface="Arial" panose="020B0604020202020204" pitchFamily="34" charset="0"/>
              </a:rPr>
              <a:t>x 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</a:p>
          <a:p>
            <a:pPr>
              <a:buFont typeface="Monotype Sorts" pitchFamily="2" charset="2"/>
              <a:buNone/>
              <a:defRPr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		115,000</a:t>
            </a:r>
            <a:r>
              <a:rPr lang="en-US" sz="2800" i="1" dirty="0">
                <a:latin typeface="Arial" panose="020B0604020202020204" pitchFamily="34" charset="0"/>
                <a:cs typeface="Arial" panose="020B0604020202020204" pitchFamily="34" charset="0"/>
              </a:rPr>
              <a:t>x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= 105,000</a:t>
            </a:r>
            <a:r>
              <a:rPr lang="en-US" sz="2800" i="1" dirty="0">
                <a:latin typeface="Arial" panose="020B0604020202020204" pitchFamily="34" charset="0"/>
                <a:cs typeface="Arial" panose="020B0604020202020204" pitchFamily="34" charset="0"/>
              </a:rPr>
              <a:t>x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+ 40,000  </a:t>
            </a:r>
          </a:p>
          <a:p>
            <a:pPr>
              <a:buFont typeface="Monotype Sorts" pitchFamily="2" charset="2"/>
              <a:buNone/>
              <a:defRPr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		Solving,  </a:t>
            </a:r>
            <a:r>
              <a:rPr lang="en-US" sz="2800" i="1" dirty="0">
                <a:latin typeface="Arial" panose="020B0604020202020204" pitchFamily="34" charset="0"/>
                <a:cs typeface="Arial" panose="020B0604020202020204" pitchFamily="34" charset="0"/>
              </a:rPr>
              <a:t>x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= 4.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745524" y="6550223"/>
            <a:ext cx="942535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Adapted from ©</a:t>
            </a:r>
            <a:r>
              <a:rPr lang="en-US" altLang="en-US" sz="1400" dirty="0" smtClean="0">
                <a:solidFill>
                  <a:srgbClr val="FFFF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John </a:t>
            </a:r>
            <a:r>
              <a:rPr lang="en-US" altLang="en-US" sz="1400" dirty="0" err="1" smtClean="0">
                <a:solidFill>
                  <a:srgbClr val="FFFF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Loucks</a:t>
            </a:r>
            <a:r>
              <a:rPr lang="en-US" altLang="en-US" sz="1400" dirty="0" smtClean="0">
                <a:solidFill>
                  <a:srgbClr val="FFFF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– Anderson, Sweeney, Williams – An Introduction to </a:t>
            </a:r>
            <a:r>
              <a:rPr lang="en-US" altLang="en-US" sz="1400" dirty="0">
                <a:solidFill>
                  <a:srgbClr val="FFFF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en-US" altLang="en-US" sz="1400" dirty="0" smtClean="0">
                <a:solidFill>
                  <a:srgbClr val="FFFF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anagement Science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506471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892" name="Rectangle 4"/>
          <p:cNvSpPr>
            <a:spLocks noChangeArrowheads="1"/>
          </p:cNvSpPr>
          <p:nvPr/>
        </p:nvSpPr>
        <p:spPr bwMode="auto">
          <a:xfrm>
            <a:off x="6159553" y="4186918"/>
            <a:ext cx="3371850" cy="704850"/>
          </a:xfrm>
          <a:prstGeom prst="rect">
            <a:avLst/>
          </a:prstGeom>
          <a:gradFill rotWithShape="0">
            <a:gsLst>
              <a:gs pos="0">
                <a:srgbClr val="006699">
                  <a:gamma/>
                  <a:shade val="46275"/>
                  <a:invGamma/>
                </a:srgbClr>
              </a:gs>
              <a:gs pos="50000">
                <a:srgbClr val="006699"/>
              </a:gs>
              <a:gs pos="100000">
                <a:srgbClr val="006699">
                  <a:gamma/>
                  <a:shade val="46275"/>
                  <a:invGamma/>
                </a:srgbClr>
              </a:gs>
            </a:gsLst>
            <a:lin ang="5400000" scaled="1"/>
          </a:gradFill>
          <a:ln w="12700">
            <a:solidFill>
              <a:srgbClr val="FFFFFF"/>
            </a:solidFill>
            <a:miter lim="800000"/>
            <a:headEnd type="none" w="sm" len="sm"/>
            <a:tailEnd type="none" w="sm" len="sm"/>
          </a:ln>
          <a:effectLst/>
        </p:spPr>
        <p:txBody>
          <a:bodyPr wrap="none" anchor="ctr"/>
          <a:lstStyle/>
          <a:p>
            <a:pPr algn="ctr" eaLnBrk="0" hangingPunct="0">
              <a:defRPr/>
            </a:pPr>
            <a:endParaRPr lang="en-US"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1658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dirty="0"/>
              <a:t>Example: CBDG</a:t>
            </a:r>
          </a:p>
        </p:txBody>
      </p:sp>
      <p:sp>
        <p:nvSpPr>
          <p:cNvPr id="1658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86862" y="2283505"/>
            <a:ext cx="10867291" cy="2255838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US" sz="2800" dirty="0">
                <a:solidFill>
                  <a:srgbClr val="66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Question:</a:t>
            </a:r>
          </a:p>
          <a:p>
            <a:pPr>
              <a:buFont typeface="Monotype Sorts" pitchFamily="2" charset="2"/>
              <a:buNone/>
              <a:defRPr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		What is the monthly profit if 12 houses per</a:t>
            </a:r>
          </a:p>
          <a:p>
            <a:pPr>
              <a:buFont typeface="Monotype Sorts" pitchFamily="2" charset="2"/>
              <a:buNone/>
              <a:defRPr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	month are built and sold?</a:t>
            </a:r>
          </a:p>
          <a:p>
            <a:pPr>
              <a:defRPr/>
            </a:pPr>
            <a:r>
              <a:rPr lang="en-US" sz="2800" dirty="0">
                <a:solidFill>
                  <a:srgbClr val="66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Answer:</a:t>
            </a:r>
          </a:p>
          <a:p>
            <a:pPr>
              <a:buFont typeface="Monotype Sorts" pitchFamily="2" charset="2"/>
              <a:buNone/>
              <a:defRPr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	     </a:t>
            </a:r>
            <a:r>
              <a:rPr lang="en-US" sz="2800" i="1" dirty="0">
                <a:latin typeface="Arial" panose="020B0604020202020204" pitchFamily="34" charset="0"/>
                <a:cs typeface="Arial" panose="020B0604020202020204" pitchFamily="34" charset="0"/>
              </a:rPr>
              <a:t>p 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(12) = 10,000(12) - 40,000 =    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£80,000 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monthly </a:t>
            </a:r>
            <a:r>
              <a:rPr lang="en-US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	profit</a:t>
            </a: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3745524" y="6550223"/>
            <a:ext cx="942535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Adapted from ©</a:t>
            </a:r>
            <a:r>
              <a:rPr lang="en-US" altLang="en-US" sz="1400" dirty="0" smtClean="0">
                <a:solidFill>
                  <a:srgbClr val="FFFF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John </a:t>
            </a:r>
            <a:r>
              <a:rPr lang="en-US" altLang="en-US" sz="1400" dirty="0" err="1" smtClean="0">
                <a:solidFill>
                  <a:srgbClr val="FFFF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Loucks</a:t>
            </a:r>
            <a:r>
              <a:rPr lang="en-US" altLang="en-US" sz="1400" dirty="0" smtClean="0">
                <a:solidFill>
                  <a:srgbClr val="FFFF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– Anderson, Sweeney, Williams – An Introduction to </a:t>
            </a:r>
            <a:r>
              <a:rPr lang="en-US" altLang="en-US" sz="1400" dirty="0">
                <a:solidFill>
                  <a:srgbClr val="FFFF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en-US" altLang="en-US" sz="1400" dirty="0" smtClean="0">
                <a:solidFill>
                  <a:srgbClr val="FFFF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anagement Science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746839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572" name="Rectangle 220"/>
          <p:cNvSpPr>
            <a:spLocks noChangeArrowheads="1"/>
          </p:cNvSpPr>
          <p:nvPr/>
        </p:nvSpPr>
        <p:spPr bwMode="auto">
          <a:xfrm>
            <a:off x="2114550" y="1206500"/>
            <a:ext cx="7962900" cy="4857750"/>
          </a:xfrm>
          <a:prstGeom prst="rect">
            <a:avLst/>
          </a:prstGeom>
          <a:gradFill rotWithShape="0">
            <a:gsLst>
              <a:gs pos="0">
                <a:srgbClr val="006699">
                  <a:gamma/>
                  <a:shade val="46275"/>
                  <a:invGamma/>
                </a:srgbClr>
              </a:gs>
              <a:gs pos="50000">
                <a:srgbClr val="006699"/>
              </a:gs>
              <a:gs pos="100000">
                <a:srgbClr val="006699">
                  <a:gamma/>
                  <a:shade val="46275"/>
                  <a:invGamma/>
                </a:srgbClr>
              </a:gs>
            </a:gsLst>
            <a:lin ang="5400000" scaled="1"/>
          </a:gradFill>
          <a:ln w="127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 eaLnBrk="0" hangingPunct="0">
              <a:defRPr/>
            </a:pPr>
            <a:endParaRPr lang="en-US"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100356" name="Rectangle 4"/>
          <p:cNvSpPr>
            <a:spLocks noGrp="1" noChangeArrowheads="1"/>
          </p:cNvSpPr>
          <p:nvPr>
            <p:ph type="title"/>
          </p:nvPr>
        </p:nvSpPr>
        <p:spPr>
          <a:xfrm>
            <a:off x="3494946" y="264319"/>
            <a:ext cx="7767638" cy="762000"/>
          </a:xfrm>
        </p:spPr>
        <p:txBody>
          <a:bodyPr vert="horz" lIns="92075" tIns="46038" rIns="92075" bIns="46038" rtlCol="0" anchor="ctr">
            <a:normAutofit/>
          </a:bodyPr>
          <a:lstStyle/>
          <a:p>
            <a:pPr>
              <a:defRPr/>
            </a:pPr>
            <a:r>
              <a:rPr lang="en-US" dirty="0"/>
              <a:t>Example: </a:t>
            </a:r>
            <a:r>
              <a:rPr lang="en-US" dirty="0" smtClean="0"/>
              <a:t>CBDG</a:t>
            </a:r>
            <a:endParaRPr lang="en-US" dirty="0"/>
          </a:p>
        </p:txBody>
      </p:sp>
      <p:sp>
        <p:nvSpPr>
          <p:cNvPr id="100429" name="Line 77"/>
          <p:cNvSpPr>
            <a:spLocks noChangeShapeType="1"/>
          </p:cNvSpPr>
          <p:nvPr/>
        </p:nvSpPr>
        <p:spPr bwMode="auto">
          <a:xfrm flipV="1">
            <a:off x="3429000" y="4427539"/>
            <a:ext cx="6210300" cy="3175"/>
          </a:xfrm>
          <a:prstGeom prst="line">
            <a:avLst/>
          </a:prstGeom>
          <a:noFill/>
          <a:ln w="12700">
            <a:solidFill>
              <a:srgbClr val="FFFFFF"/>
            </a:solidFill>
            <a:round/>
            <a:headEnd/>
            <a:tailEnd/>
          </a:ln>
        </p:spPr>
        <p:txBody>
          <a:bodyPr/>
          <a:lstStyle/>
          <a:p>
            <a:pPr algn="ctr" eaLnBrk="0" hangingPunct="0"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0430" name="Line 78"/>
          <p:cNvSpPr>
            <a:spLocks noChangeShapeType="1"/>
          </p:cNvSpPr>
          <p:nvPr/>
        </p:nvSpPr>
        <p:spPr bwMode="auto">
          <a:xfrm>
            <a:off x="3429000" y="3838575"/>
            <a:ext cx="6210300" cy="1588"/>
          </a:xfrm>
          <a:prstGeom prst="line">
            <a:avLst/>
          </a:prstGeom>
          <a:noFill/>
          <a:ln w="12700">
            <a:solidFill>
              <a:srgbClr val="FFFFFF"/>
            </a:solidFill>
            <a:round/>
            <a:headEnd/>
            <a:tailEnd/>
          </a:ln>
        </p:spPr>
        <p:txBody>
          <a:bodyPr/>
          <a:lstStyle/>
          <a:p>
            <a:pPr algn="ctr" eaLnBrk="0" hangingPunct="0"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0433" name="Line 81"/>
          <p:cNvSpPr>
            <a:spLocks noChangeShapeType="1"/>
          </p:cNvSpPr>
          <p:nvPr/>
        </p:nvSpPr>
        <p:spPr bwMode="auto">
          <a:xfrm>
            <a:off x="3429000" y="2092325"/>
            <a:ext cx="6210300" cy="1588"/>
          </a:xfrm>
          <a:prstGeom prst="line">
            <a:avLst/>
          </a:prstGeom>
          <a:noFill/>
          <a:ln w="12700">
            <a:solidFill>
              <a:srgbClr val="FFFFFF"/>
            </a:solidFill>
            <a:round/>
            <a:headEnd/>
            <a:tailEnd/>
          </a:ln>
        </p:spPr>
        <p:txBody>
          <a:bodyPr/>
          <a:lstStyle/>
          <a:p>
            <a:pPr algn="ctr" eaLnBrk="0" hangingPunct="0"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0435" name="Line 83"/>
          <p:cNvSpPr>
            <a:spLocks noChangeShapeType="1"/>
          </p:cNvSpPr>
          <p:nvPr/>
        </p:nvSpPr>
        <p:spPr bwMode="auto">
          <a:xfrm>
            <a:off x="3429000" y="1512889"/>
            <a:ext cx="1588" cy="3495675"/>
          </a:xfrm>
          <a:prstGeom prst="line">
            <a:avLst/>
          </a:prstGeom>
          <a:noFill/>
          <a:ln w="12700">
            <a:solidFill>
              <a:srgbClr val="FFFFFF"/>
            </a:solidFill>
            <a:round/>
            <a:headEnd/>
            <a:tailEnd/>
          </a:ln>
        </p:spPr>
        <p:txBody>
          <a:bodyPr/>
          <a:lstStyle/>
          <a:p>
            <a:pPr algn="ctr" eaLnBrk="0" hangingPunct="0"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0436" name="Line 84"/>
          <p:cNvSpPr>
            <a:spLocks noChangeShapeType="1"/>
          </p:cNvSpPr>
          <p:nvPr/>
        </p:nvSpPr>
        <p:spPr bwMode="auto">
          <a:xfrm>
            <a:off x="3338514" y="5008564"/>
            <a:ext cx="90487" cy="1587"/>
          </a:xfrm>
          <a:prstGeom prst="line">
            <a:avLst/>
          </a:prstGeom>
          <a:noFill/>
          <a:ln w="12700">
            <a:solidFill>
              <a:srgbClr val="FFFFFF"/>
            </a:solidFill>
            <a:round/>
            <a:headEnd/>
            <a:tailEnd/>
          </a:ln>
        </p:spPr>
        <p:txBody>
          <a:bodyPr/>
          <a:lstStyle/>
          <a:p>
            <a:pPr algn="ctr" eaLnBrk="0" hangingPunct="0"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0438" name="Line 86"/>
          <p:cNvSpPr>
            <a:spLocks noChangeShapeType="1"/>
          </p:cNvSpPr>
          <p:nvPr/>
        </p:nvSpPr>
        <p:spPr bwMode="auto">
          <a:xfrm>
            <a:off x="3338514" y="3838575"/>
            <a:ext cx="90487" cy="1588"/>
          </a:xfrm>
          <a:prstGeom prst="line">
            <a:avLst/>
          </a:prstGeom>
          <a:noFill/>
          <a:ln w="12700">
            <a:solidFill>
              <a:srgbClr val="FFFFFF"/>
            </a:solidFill>
            <a:round/>
            <a:headEnd/>
            <a:tailEnd/>
          </a:ln>
        </p:spPr>
        <p:txBody>
          <a:bodyPr/>
          <a:lstStyle/>
          <a:p>
            <a:pPr algn="ctr" eaLnBrk="0" hangingPunct="0"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0439" name="Line 87"/>
          <p:cNvSpPr>
            <a:spLocks noChangeShapeType="1"/>
          </p:cNvSpPr>
          <p:nvPr/>
        </p:nvSpPr>
        <p:spPr bwMode="auto">
          <a:xfrm>
            <a:off x="3338514" y="3254375"/>
            <a:ext cx="90487" cy="1588"/>
          </a:xfrm>
          <a:prstGeom prst="line">
            <a:avLst/>
          </a:prstGeom>
          <a:noFill/>
          <a:ln w="12700">
            <a:solidFill>
              <a:srgbClr val="FFFFFF"/>
            </a:solidFill>
            <a:round/>
            <a:headEnd/>
            <a:tailEnd/>
          </a:ln>
        </p:spPr>
        <p:txBody>
          <a:bodyPr/>
          <a:lstStyle/>
          <a:p>
            <a:pPr algn="ctr" eaLnBrk="0" hangingPunct="0"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0441" name="Line 89"/>
          <p:cNvSpPr>
            <a:spLocks noChangeShapeType="1"/>
          </p:cNvSpPr>
          <p:nvPr/>
        </p:nvSpPr>
        <p:spPr bwMode="auto">
          <a:xfrm>
            <a:off x="3338514" y="2092325"/>
            <a:ext cx="90487" cy="1588"/>
          </a:xfrm>
          <a:prstGeom prst="line">
            <a:avLst/>
          </a:prstGeom>
          <a:noFill/>
          <a:ln w="12700">
            <a:solidFill>
              <a:srgbClr val="FFFFFF"/>
            </a:solidFill>
            <a:round/>
            <a:headEnd/>
            <a:tailEnd/>
          </a:ln>
        </p:spPr>
        <p:txBody>
          <a:bodyPr/>
          <a:lstStyle/>
          <a:p>
            <a:pPr algn="ctr" eaLnBrk="0" hangingPunct="0"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0442" name="Line 90"/>
          <p:cNvSpPr>
            <a:spLocks noChangeShapeType="1"/>
          </p:cNvSpPr>
          <p:nvPr/>
        </p:nvSpPr>
        <p:spPr bwMode="auto">
          <a:xfrm>
            <a:off x="3338514" y="1525589"/>
            <a:ext cx="90487" cy="1587"/>
          </a:xfrm>
          <a:prstGeom prst="line">
            <a:avLst/>
          </a:prstGeom>
          <a:noFill/>
          <a:ln w="12700">
            <a:solidFill>
              <a:srgbClr val="FFFFFF"/>
            </a:solidFill>
            <a:round/>
            <a:headEnd/>
            <a:tailEnd/>
          </a:ln>
        </p:spPr>
        <p:txBody>
          <a:bodyPr/>
          <a:lstStyle/>
          <a:p>
            <a:pPr algn="ctr" eaLnBrk="0" hangingPunct="0"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0443" name="Line 91"/>
          <p:cNvSpPr>
            <a:spLocks noChangeShapeType="1"/>
          </p:cNvSpPr>
          <p:nvPr/>
        </p:nvSpPr>
        <p:spPr bwMode="auto">
          <a:xfrm>
            <a:off x="3429000" y="5008564"/>
            <a:ext cx="6210300" cy="1587"/>
          </a:xfrm>
          <a:prstGeom prst="line">
            <a:avLst/>
          </a:prstGeom>
          <a:noFill/>
          <a:ln w="12700">
            <a:solidFill>
              <a:srgbClr val="FFFFFF"/>
            </a:solidFill>
            <a:round/>
            <a:headEnd/>
            <a:tailEnd/>
          </a:ln>
        </p:spPr>
        <p:txBody>
          <a:bodyPr/>
          <a:lstStyle/>
          <a:p>
            <a:pPr algn="ctr" eaLnBrk="0" hangingPunct="0"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0444" name="Line 92"/>
          <p:cNvSpPr>
            <a:spLocks noChangeShapeType="1"/>
          </p:cNvSpPr>
          <p:nvPr/>
        </p:nvSpPr>
        <p:spPr bwMode="auto">
          <a:xfrm flipV="1">
            <a:off x="3429000" y="5008563"/>
            <a:ext cx="1588" cy="87312"/>
          </a:xfrm>
          <a:prstGeom prst="line">
            <a:avLst/>
          </a:prstGeom>
          <a:noFill/>
          <a:ln w="12700">
            <a:solidFill>
              <a:srgbClr val="FFFFFF"/>
            </a:solidFill>
            <a:round/>
            <a:headEnd/>
            <a:tailEnd/>
          </a:ln>
        </p:spPr>
        <p:txBody>
          <a:bodyPr/>
          <a:lstStyle/>
          <a:p>
            <a:pPr algn="ctr" eaLnBrk="0" hangingPunct="0"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0445" name="Line 93"/>
          <p:cNvSpPr>
            <a:spLocks noChangeShapeType="1"/>
          </p:cNvSpPr>
          <p:nvPr/>
        </p:nvSpPr>
        <p:spPr bwMode="auto">
          <a:xfrm flipV="1">
            <a:off x="4046539" y="5008563"/>
            <a:ext cx="1587" cy="87312"/>
          </a:xfrm>
          <a:prstGeom prst="line">
            <a:avLst/>
          </a:prstGeom>
          <a:noFill/>
          <a:ln w="12700">
            <a:solidFill>
              <a:srgbClr val="FFFFFF"/>
            </a:solidFill>
            <a:round/>
            <a:headEnd/>
            <a:tailEnd/>
          </a:ln>
        </p:spPr>
        <p:txBody>
          <a:bodyPr/>
          <a:lstStyle/>
          <a:p>
            <a:pPr algn="ctr" eaLnBrk="0" hangingPunct="0"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0446" name="Line 94"/>
          <p:cNvSpPr>
            <a:spLocks noChangeShapeType="1"/>
          </p:cNvSpPr>
          <p:nvPr/>
        </p:nvSpPr>
        <p:spPr bwMode="auto">
          <a:xfrm flipV="1">
            <a:off x="4675189" y="5008563"/>
            <a:ext cx="1587" cy="87312"/>
          </a:xfrm>
          <a:prstGeom prst="line">
            <a:avLst/>
          </a:prstGeom>
          <a:noFill/>
          <a:ln w="12700">
            <a:solidFill>
              <a:srgbClr val="FFFFFF"/>
            </a:solidFill>
            <a:round/>
            <a:headEnd/>
            <a:tailEnd/>
          </a:ln>
        </p:spPr>
        <p:txBody>
          <a:bodyPr/>
          <a:lstStyle/>
          <a:p>
            <a:pPr algn="ctr" eaLnBrk="0" hangingPunct="0"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0447" name="Line 95"/>
          <p:cNvSpPr>
            <a:spLocks noChangeShapeType="1"/>
          </p:cNvSpPr>
          <p:nvPr/>
        </p:nvSpPr>
        <p:spPr bwMode="auto">
          <a:xfrm flipH="1" flipV="1">
            <a:off x="5294314" y="5008563"/>
            <a:ext cx="3175" cy="87312"/>
          </a:xfrm>
          <a:prstGeom prst="line">
            <a:avLst/>
          </a:prstGeom>
          <a:noFill/>
          <a:ln w="12700">
            <a:solidFill>
              <a:srgbClr val="FFFFFF"/>
            </a:solidFill>
            <a:round/>
            <a:headEnd/>
            <a:tailEnd/>
          </a:ln>
        </p:spPr>
        <p:txBody>
          <a:bodyPr/>
          <a:lstStyle/>
          <a:p>
            <a:pPr algn="ctr" eaLnBrk="0" hangingPunct="0"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0448" name="Line 96"/>
          <p:cNvSpPr>
            <a:spLocks noChangeShapeType="1"/>
          </p:cNvSpPr>
          <p:nvPr/>
        </p:nvSpPr>
        <p:spPr bwMode="auto">
          <a:xfrm flipV="1">
            <a:off x="5910264" y="5008563"/>
            <a:ext cx="1587" cy="87312"/>
          </a:xfrm>
          <a:prstGeom prst="line">
            <a:avLst/>
          </a:prstGeom>
          <a:noFill/>
          <a:ln w="12700">
            <a:solidFill>
              <a:srgbClr val="FFFFFF"/>
            </a:solidFill>
            <a:round/>
            <a:headEnd/>
            <a:tailEnd/>
          </a:ln>
        </p:spPr>
        <p:txBody>
          <a:bodyPr/>
          <a:lstStyle/>
          <a:p>
            <a:pPr algn="ctr" eaLnBrk="0" hangingPunct="0"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0449" name="Line 97"/>
          <p:cNvSpPr>
            <a:spLocks noChangeShapeType="1"/>
          </p:cNvSpPr>
          <p:nvPr/>
        </p:nvSpPr>
        <p:spPr bwMode="auto">
          <a:xfrm flipV="1">
            <a:off x="6545264" y="5008564"/>
            <a:ext cx="1587" cy="77787"/>
          </a:xfrm>
          <a:prstGeom prst="line">
            <a:avLst/>
          </a:prstGeom>
          <a:noFill/>
          <a:ln w="12700">
            <a:solidFill>
              <a:srgbClr val="FFFFFF"/>
            </a:solidFill>
            <a:round/>
            <a:headEnd/>
            <a:tailEnd/>
          </a:ln>
        </p:spPr>
        <p:txBody>
          <a:bodyPr/>
          <a:lstStyle/>
          <a:p>
            <a:pPr algn="ctr" eaLnBrk="0" hangingPunct="0"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0450" name="Line 98"/>
          <p:cNvSpPr>
            <a:spLocks noChangeShapeType="1"/>
          </p:cNvSpPr>
          <p:nvPr/>
        </p:nvSpPr>
        <p:spPr bwMode="auto">
          <a:xfrm flipV="1">
            <a:off x="7158039" y="5008563"/>
            <a:ext cx="1587" cy="87312"/>
          </a:xfrm>
          <a:prstGeom prst="line">
            <a:avLst/>
          </a:prstGeom>
          <a:noFill/>
          <a:ln w="12700">
            <a:solidFill>
              <a:srgbClr val="FFFFFF"/>
            </a:solidFill>
            <a:round/>
            <a:headEnd/>
            <a:tailEnd/>
          </a:ln>
        </p:spPr>
        <p:txBody>
          <a:bodyPr/>
          <a:lstStyle/>
          <a:p>
            <a:pPr algn="ctr" eaLnBrk="0" hangingPunct="0"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0451" name="Line 99"/>
          <p:cNvSpPr>
            <a:spLocks noChangeShapeType="1"/>
          </p:cNvSpPr>
          <p:nvPr/>
        </p:nvSpPr>
        <p:spPr bwMode="auto">
          <a:xfrm flipV="1">
            <a:off x="7775575" y="5008563"/>
            <a:ext cx="1588" cy="87312"/>
          </a:xfrm>
          <a:prstGeom prst="line">
            <a:avLst/>
          </a:prstGeom>
          <a:noFill/>
          <a:ln w="12700">
            <a:solidFill>
              <a:srgbClr val="FFFFFF"/>
            </a:solidFill>
            <a:round/>
            <a:headEnd/>
            <a:tailEnd/>
          </a:ln>
        </p:spPr>
        <p:txBody>
          <a:bodyPr/>
          <a:lstStyle/>
          <a:p>
            <a:pPr algn="ctr" eaLnBrk="0" hangingPunct="0"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0452" name="Line 100"/>
          <p:cNvSpPr>
            <a:spLocks noChangeShapeType="1"/>
          </p:cNvSpPr>
          <p:nvPr/>
        </p:nvSpPr>
        <p:spPr bwMode="auto">
          <a:xfrm flipV="1">
            <a:off x="8391525" y="5008563"/>
            <a:ext cx="1588" cy="87312"/>
          </a:xfrm>
          <a:prstGeom prst="line">
            <a:avLst/>
          </a:prstGeom>
          <a:noFill/>
          <a:ln w="12700">
            <a:solidFill>
              <a:srgbClr val="FFFFFF"/>
            </a:solidFill>
            <a:round/>
            <a:headEnd/>
            <a:tailEnd/>
          </a:ln>
        </p:spPr>
        <p:txBody>
          <a:bodyPr/>
          <a:lstStyle/>
          <a:p>
            <a:pPr algn="ctr" eaLnBrk="0" hangingPunct="0"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0453" name="Line 101"/>
          <p:cNvSpPr>
            <a:spLocks noChangeShapeType="1"/>
          </p:cNvSpPr>
          <p:nvPr/>
        </p:nvSpPr>
        <p:spPr bwMode="auto">
          <a:xfrm flipH="1" flipV="1">
            <a:off x="9023351" y="5008563"/>
            <a:ext cx="3175" cy="82550"/>
          </a:xfrm>
          <a:prstGeom prst="line">
            <a:avLst/>
          </a:prstGeom>
          <a:noFill/>
          <a:ln w="12700">
            <a:solidFill>
              <a:srgbClr val="FFFFFF"/>
            </a:solidFill>
            <a:round/>
            <a:headEnd/>
            <a:tailEnd/>
          </a:ln>
        </p:spPr>
        <p:txBody>
          <a:bodyPr/>
          <a:lstStyle/>
          <a:p>
            <a:pPr algn="ctr" eaLnBrk="0" hangingPunct="0"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0454" name="Line 102"/>
          <p:cNvSpPr>
            <a:spLocks noChangeShapeType="1"/>
          </p:cNvSpPr>
          <p:nvPr/>
        </p:nvSpPr>
        <p:spPr bwMode="auto">
          <a:xfrm flipV="1">
            <a:off x="9639300" y="5008563"/>
            <a:ext cx="1588" cy="87312"/>
          </a:xfrm>
          <a:prstGeom prst="line">
            <a:avLst/>
          </a:prstGeom>
          <a:noFill/>
          <a:ln w="12700">
            <a:solidFill>
              <a:srgbClr val="FFFFFF"/>
            </a:solidFill>
            <a:round/>
            <a:headEnd/>
            <a:tailEnd/>
          </a:ln>
        </p:spPr>
        <p:txBody>
          <a:bodyPr/>
          <a:lstStyle/>
          <a:p>
            <a:pPr algn="ctr" eaLnBrk="0" hangingPunct="0"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0459" name="Line 107"/>
          <p:cNvSpPr>
            <a:spLocks noChangeShapeType="1"/>
          </p:cNvSpPr>
          <p:nvPr/>
        </p:nvSpPr>
        <p:spPr bwMode="auto">
          <a:xfrm flipV="1">
            <a:off x="5910264" y="3336926"/>
            <a:ext cx="630237" cy="327025"/>
          </a:xfrm>
          <a:prstGeom prst="line">
            <a:avLst/>
          </a:prstGeom>
          <a:noFill/>
          <a:ln w="12700">
            <a:solidFill>
              <a:srgbClr val="618FFD"/>
            </a:solidFill>
            <a:round/>
            <a:headEnd/>
            <a:tailEnd/>
          </a:ln>
        </p:spPr>
        <p:txBody>
          <a:bodyPr/>
          <a:lstStyle/>
          <a:p>
            <a:pPr algn="ctr" eaLnBrk="0" hangingPunct="0"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45082" name="Group 150"/>
          <p:cNvGrpSpPr>
            <a:grpSpLocks/>
          </p:cNvGrpSpPr>
          <p:nvPr/>
        </p:nvGrpSpPr>
        <p:grpSpPr bwMode="auto">
          <a:xfrm>
            <a:off x="3429000" y="1663701"/>
            <a:ext cx="6210300" cy="3344863"/>
            <a:chOff x="1200" y="1236"/>
            <a:chExt cx="3912" cy="2107"/>
          </a:xfrm>
        </p:grpSpPr>
        <p:sp>
          <p:nvSpPr>
            <p:cNvPr id="100463" name="Line 111"/>
            <p:cNvSpPr>
              <a:spLocks noChangeShapeType="1"/>
            </p:cNvSpPr>
            <p:nvPr/>
          </p:nvSpPr>
          <p:spPr bwMode="auto">
            <a:xfrm flipV="1">
              <a:off x="4326" y="1442"/>
              <a:ext cx="397" cy="214"/>
            </a:xfrm>
            <a:prstGeom prst="line">
              <a:avLst/>
            </a:prstGeom>
            <a:noFill/>
            <a:ln w="38100">
              <a:solidFill>
                <a:srgbClr val="0099CC"/>
              </a:solidFill>
              <a:round/>
              <a:headEnd/>
              <a:tailEnd/>
            </a:ln>
          </p:spPr>
          <p:txBody>
            <a:bodyPr/>
            <a:lstStyle/>
            <a:p>
              <a:pPr algn="ctr" eaLnBrk="0" hangingPunct="0">
                <a:defRPr/>
              </a:pPr>
              <a:endParaRPr lang="en-US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grpSp>
          <p:nvGrpSpPr>
            <p:cNvPr id="45125" name="Group 149"/>
            <p:cNvGrpSpPr>
              <a:grpSpLocks/>
            </p:cNvGrpSpPr>
            <p:nvPr/>
          </p:nvGrpSpPr>
          <p:grpSpPr bwMode="auto">
            <a:xfrm>
              <a:off x="1200" y="1236"/>
              <a:ext cx="3912" cy="2107"/>
              <a:chOff x="1200" y="1236"/>
              <a:chExt cx="3912" cy="2107"/>
            </a:xfrm>
          </p:grpSpPr>
          <p:sp>
            <p:nvSpPr>
              <p:cNvPr id="100455" name="Line 103"/>
              <p:cNvSpPr>
                <a:spLocks noChangeShapeType="1"/>
              </p:cNvSpPr>
              <p:nvPr/>
            </p:nvSpPr>
            <p:spPr bwMode="auto">
              <a:xfrm flipV="1">
                <a:off x="1200" y="3129"/>
                <a:ext cx="389" cy="214"/>
              </a:xfrm>
              <a:prstGeom prst="line">
                <a:avLst/>
              </a:prstGeom>
              <a:noFill/>
              <a:ln w="38100">
                <a:solidFill>
                  <a:srgbClr val="0099CC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pPr algn="ctr" eaLnBrk="0" hangingPunct="0">
                  <a:defRPr/>
                </a:pPr>
                <a:endParaRPr lang="en-US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  <p:sp>
            <p:nvSpPr>
              <p:cNvPr id="100456" name="Line 104"/>
              <p:cNvSpPr>
                <a:spLocks noChangeShapeType="1"/>
              </p:cNvSpPr>
              <p:nvPr/>
            </p:nvSpPr>
            <p:spPr bwMode="auto">
              <a:xfrm flipV="1">
                <a:off x="1589" y="2923"/>
                <a:ext cx="396" cy="206"/>
              </a:xfrm>
              <a:prstGeom prst="line">
                <a:avLst/>
              </a:prstGeom>
              <a:noFill/>
              <a:ln w="38100">
                <a:solidFill>
                  <a:srgbClr val="0099CC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pPr algn="ctr" eaLnBrk="0" hangingPunct="0">
                  <a:defRPr/>
                </a:pPr>
                <a:endParaRPr lang="en-US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  <p:sp>
            <p:nvSpPr>
              <p:cNvPr id="100457" name="Line 105"/>
              <p:cNvSpPr>
                <a:spLocks noChangeShapeType="1"/>
              </p:cNvSpPr>
              <p:nvPr/>
            </p:nvSpPr>
            <p:spPr bwMode="auto">
              <a:xfrm flipV="1">
                <a:off x="1985" y="2709"/>
                <a:ext cx="389" cy="214"/>
              </a:xfrm>
              <a:prstGeom prst="line">
                <a:avLst/>
              </a:prstGeom>
              <a:noFill/>
              <a:ln w="38100">
                <a:solidFill>
                  <a:srgbClr val="0099CC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pPr algn="ctr" eaLnBrk="0" hangingPunct="0">
                  <a:defRPr/>
                </a:pPr>
                <a:endParaRPr lang="en-US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  <p:sp>
            <p:nvSpPr>
              <p:cNvPr id="100458" name="Line 106"/>
              <p:cNvSpPr>
                <a:spLocks noChangeShapeType="1"/>
              </p:cNvSpPr>
              <p:nvPr/>
            </p:nvSpPr>
            <p:spPr bwMode="auto">
              <a:xfrm flipV="1">
                <a:off x="2374" y="2496"/>
                <a:ext cx="389" cy="213"/>
              </a:xfrm>
              <a:prstGeom prst="line">
                <a:avLst/>
              </a:prstGeom>
              <a:noFill/>
              <a:ln w="38100">
                <a:solidFill>
                  <a:srgbClr val="0099CC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pPr algn="ctr" eaLnBrk="0" hangingPunct="0">
                  <a:defRPr/>
                </a:pPr>
                <a:endParaRPr lang="en-US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  <p:sp>
            <p:nvSpPr>
              <p:cNvPr id="100460" name="Line 108"/>
              <p:cNvSpPr>
                <a:spLocks noChangeShapeType="1"/>
              </p:cNvSpPr>
              <p:nvPr/>
            </p:nvSpPr>
            <p:spPr bwMode="auto">
              <a:xfrm flipV="1">
                <a:off x="3160" y="2076"/>
                <a:ext cx="389" cy="214"/>
              </a:xfrm>
              <a:prstGeom prst="line">
                <a:avLst/>
              </a:prstGeom>
              <a:noFill/>
              <a:ln w="38100">
                <a:solidFill>
                  <a:srgbClr val="0099CC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pPr algn="ctr" eaLnBrk="0" hangingPunct="0">
                  <a:defRPr/>
                </a:pPr>
                <a:endParaRPr lang="en-US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  <p:sp>
            <p:nvSpPr>
              <p:cNvPr id="100461" name="Line 109"/>
              <p:cNvSpPr>
                <a:spLocks noChangeShapeType="1"/>
              </p:cNvSpPr>
              <p:nvPr/>
            </p:nvSpPr>
            <p:spPr bwMode="auto">
              <a:xfrm flipV="1">
                <a:off x="3549" y="1870"/>
                <a:ext cx="389" cy="206"/>
              </a:xfrm>
              <a:prstGeom prst="line">
                <a:avLst/>
              </a:prstGeom>
              <a:noFill/>
              <a:ln w="38100">
                <a:solidFill>
                  <a:srgbClr val="0099CC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pPr algn="ctr" eaLnBrk="0" hangingPunct="0">
                  <a:defRPr/>
                </a:pPr>
                <a:endParaRPr lang="en-US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  <p:sp>
            <p:nvSpPr>
              <p:cNvPr id="100462" name="Line 110"/>
              <p:cNvSpPr>
                <a:spLocks noChangeShapeType="1"/>
              </p:cNvSpPr>
              <p:nvPr/>
            </p:nvSpPr>
            <p:spPr bwMode="auto">
              <a:xfrm flipV="1">
                <a:off x="3938" y="1656"/>
                <a:ext cx="388" cy="214"/>
              </a:xfrm>
              <a:prstGeom prst="line">
                <a:avLst/>
              </a:prstGeom>
              <a:noFill/>
              <a:ln w="38100">
                <a:solidFill>
                  <a:srgbClr val="0099CC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pPr algn="ctr" eaLnBrk="0" hangingPunct="0">
                  <a:defRPr/>
                </a:pPr>
                <a:endParaRPr lang="en-US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  <p:sp>
            <p:nvSpPr>
              <p:cNvPr id="100464" name="Line 112"/>
              <p:cNvSpPr>
                <a:spLocks noChangeShapeType="1"/>
              </p:cNvSpPr>
              <p:nvPr/>
            </p:nvSpPr>
            <p:spPr bwMode="auto">
              <a:xfrm flipV="1">
                <a:off x="4723" y="1236"/>
                <a:ext cx="389" cy="206"/>
              </a:xfrm>
              <a:prstGeom prst="line">
                <a:avLst/>
              </a:prstGeom>
              <a:noFill/>
              <a:ln w="38100">
                <a:solidFill>
                  <a:srgbClr val="0099CC"/>
                </a:solidFill>
                <a:round/>
                <a:headEnd/>
                <a:tailEnd/>
              </a:ln>
            </p:spPr>
            <p:txBody>
              <a:bodyPr/>
              <a:lstStyle/>
              <a:p>
                <a:pPr algn="ctr" eaLnBrk="0" hangingPunct="0">
                  <a:defRPr/>
                </a:pPr>
                <a:endParaRPr lang="en-US"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p:grpSp>
      </p:grpSp>
      <p:grpSp>
        <p:nvGrpSpPr>
          <p:cNvPr id="45083" name="Group 148"/>
          <p:cNvGrpSpPr>
            <a:grpSpLocks/>
          </p:cNvGrpSpPr>
          <p:nvPr/>
        </p:nvGrpSpPr>
        <p:grpSpPr bwMode="auto">
          <a:xfrm>
            <a:off x="3429000" y="1827214"/>
            <a:ext cx="6210300" cy="3068637"/>
            <a:chOff x="1200" y="1339"/>
            <a:chExt cx="3912" cy="1933"/>
          </a:xfrm>
        </p:grpSpPr>
        <p:sp>
          <p:nvSpPr>
            <p:cNvPr id="100465" name="Line 113"/>
            <p:cNvSpPr>
              <a:spLocks noChangeShapeType="1"/>
            </p:cNvSpPr>
            <p:nvPr/>
          </p:nvSpPr>
          <p:spPr bwMode="auto">
            <a:xfrm flipV="1">
              <a:off x="1200" y="3074"/>
              <a:ext cx="389" cy="198"/>
            </a:xfrm>
            <a:prstGeom prst="line">
              <a:avLst/>
            </a:prstGeom>
            <a:noFill/>
            <a:ln w="38100">
              <a:solidFill>
                <a:srgbClr val="990033"/>
              </a:solidFill>
              <a:round/>
              <a:headEnd/>
              <a:tailEnd/>
            </a:ln>
          </p:spPr>
          <p:txBody>
            <a:bodyPr/>
            <a:lstStyle/>
            <a:p>
              <a:pPr algn="ctr" eaLnBrk="0" hangingPunct="0">
                <a:defRPr/>
              </a:pPr>
              <a:endParaRPr lang="en-US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100466" name="Line 114"/>
            <p:cNvSpPr>
              <a:spLocks noChangeShapeType="1"/>
            </p:cNvSpPr>
            <p:nvPr/>
          </p:nvSpPr>
          <p:spPr bwMode="auto">
            <a:xfrm flipV="1">
              <a:off x="1589" y="2884"/>
              <a:ext cx="396" cy="190"/>
            </a:xfrm>
            <a:prstGeom prst="line">
              <a:avLst/>
            </a:prstGeom>
            <a:noFill/>
            <a:ln w="38100">
              <a:solidFill>
                <a:srgbClr val="990033"/>
              </a:solidFill>
              <a:round/>
              <a:headEnd/>
              <a:tailEnd/>
            </a:ln>
          </p:spPr>
          <p:txBody>
            <a:bodyPr/>
            <a:lstStyle/>
            <a:p>
              <a:pPr algn="ctr" eaLnBrk="0" hangingPunct="0">
                <a:defRPr/>
              </a:pPr>
              <a:endParaRPr lang="en-US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100467" name="Line 115"/>
            <p:cNvSpPr>
              <a:spLocks noChangeShapeType="1"/>
            </p:cNvSpPr>
            <p:nvPr/>
          </p:nvSpPr>
          <p:spPr bwMode="auto">
            <a:xfrm flipV="1">
              <a:off x="1985" y="2694"/>
              <a:ext cx="389" cy="190"/>
            </a:xfrm>
            <a:prstGeom prst="line">
              <a:avLst/>
            </a:prstGeom>
            <a:noFill/>
            <a:ln w="38100">
              <a:solidFill>
                <a:srgbClr val="990033"/>
              </a:solidFill>
              <a:round/>
              <a:headEnd/>
              <a:tailEnd/>
            </a:ln>
          </p:spPr>
          <p:txBody>
            <a:bodyPr/>
            <a:lstStyle/>
            <a:p>
              <a:pPr algn="ctr" eaLnBrk="0" hangingPunct="0">
                <a:defRPr/>
              </a:pPr>
              <a:endParaRPr lang="en-US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100468" name="Line 116"/>
            <p:cNvSpPr>
              <a:spLocks noChangeShapeType="1"/>
            </p:cNvSpPr>
            <p:nvPr/>
          </p:nvSpPr>
          <p:spPr bwMode="auto">
            <a:xfrm flipV="1">
              <a:off x="2374" y="2496"/>
              <a:ext cx="389" cy="198"/>
            </a:xfrm>
            <a:prstGeom prst="line">
              <a:avLst/>
            </a:prstGeom>
            <a:noFill/>
            <a:ln w="38100">
              <a:solidFill>
                <a:srgbClr val="990033"/>
              </a:solidFill>
              <a:round/>
              <a:headEnd/>
              <a:tailEnd/>
            </a:ln>
          </p:spPr>
          <p:txBody>
            <a:bodyPr/>
            <a:lstStyle/>
            <a:p>
              <a:pPr algn="ctr" eaLnBrk="0" hangingPunct="0">
                <a:defRPr/>
              </a:pPr>
              <a:endParaRPr lang="en-US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100469" name="Line 117"/>
            <p:cNvSpPr>
              <a:spLocks noChangeShapeType="1"/>
            </p:cNvSpPr>
            <p:nvPr/>
          </p:nvSpPr>
          <p:spPr bwMode="auto">
            <a:xfrm flipV="1">
              <a:off x="2763" y="2305"/>
              <a:ext cx="397" cy="191"/>
            </a:xfrm>
            <a:prstGeom prst="line">
              <a:avLst/>
            </a:prstGeom>
            <a:noFill/>
            <a:ln w="38100">
              <a:solidFill>
                <a:srgbClr val="990033"/>
              </a:solidFill>
              <a:round/>
              <a:headEnd/>
              <a:tailEnd/>
            </a:ln>
          </p:spPr>
          <p:txBody>
            <a:bodyPr/>
            <a:lstStyle/>
            <a:p>
              <a:pPr algn="ctr" eaLnBrk="0" hangingPunct="0">
                <a:defRPr/>
              </a:pPr>
              <a:endParaRPr lang="en-US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100470" name="Line 118"/>
            <p:cNvSpPr>
              <a:spLocks noChangeShapeType="1"/>
            </p:cNvSpPr>
            <p:nvPr/>
          </p:nvSpPr>
          <p:spPr bwMode="auto">
            <a:xfrm flipV="1">
              <a:off x="3160" y="2115"/>
              <a:ext cx="389" cy="190"/>
            </a:xfrm>
            <a:prstGeom prst="line">
              <a:avLst/>
            </a:prstGeom>
            <a:noFill/>
            <a:ln w="38100">
              <a:solidFill>
                <a:srgbClr val="990033"/>
              </a:solidFill>
              <a:round/>
              <a:headEnd/>
              <a:tailEnd/>
            </a:ln>
          </p:spPr>
          <p:txBody>
            <a:bodyPr/>
            <a:lstStyle/>
            <a:p>
              <a:pPr algn="ctr" eaLnBrk="0" hangingPunct="0">
                <a:defRPr/>
              </a:pPr>
              <a:endParaRPr lang="en-US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100471" name="Line 119"/>
            <p:cNvSpPr>
              <a:spLocks noChangeShapeType="1"/>
            </p:cNvSpPr>
            <p:nvPr/>
          </p:nvSpPr>
          <p:spPr bwMode="auto">
            <a:xfrm flipV="1">
              <a:off x="3549" y="1917"/>
              <a:ext cx="389" cy="198"/>
            </a:xfrm>
            <a:prstGeom prst="line">
              <a:avLst/>
            </a:prstGeom>
            <a:noFill/>
            <a:ln w="38100">
              <a:solidFill>
                <a:srgbClr val="990033"/>
              </a:solidFill>
              <a:round/>
              <a:headEnd/>
              <a:tailEnd/>
            </a:ln>
          </p:spPr>
          <p:txBody>
            <a:bodyPr/>
            <a:lstStyle/>
            <a:p>
              <a:pPr algn="ctr" eaLnBrk="0" hangingPunct="0">
                <a:defRPr/>
              </a:pPr>
              <a:endParaRPr lang="en-US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100472" name="Line 120"/>
            <p:cNvSpPr>
              <a:spLocks noChangeShapeType="1"/>
            </p:cNvSpPr>
            <p:nvPr/>
          </p:nvSpPr>
          <p:spPr bwMode="auto">
            <a:xfrm flipV="1">
              <a:off x="3938" y="1727"/>
              <a:ext cx="388" cy="190"/>
            </a:xfrm>
            <a:prstGeom prst="line">
              <a:avLst/>
            </a:prstGeom>
            <a:noFill/>
            <a:ln w="38100">
              <a:solidFill>
                <a:srgbClr val="990033"/>
              </a:solidFill>
              <a:round/>
              <a:headEnd/>
              <a:tailEnd/>
            </a:ln>
          </p:spPr>
          <p:txBody>
            <a:bodyPr/>
            <a:lstStyle/>
            <a:p>
              <a:pPr algn="ctr" eaLnBrk="0" hangingPunct="0">
                <a:defRPr/>
              </a:pPr>
              <a:endParaRPr lang="en-US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100473" name="Line 121"/>
            <p:cNvSpPr>
              <a:spLocks noChangeShapeType="1"/>
            </p:cNvSpPr>
            <p:nvPr/>
          </p:nvSpPr>
          <p:spPr bwMode="auto">
            <a:xfrm flipV="1">
              <a:off x="4326" y="1537"/>
              <a:ext cx="397" cy="190"/>
            </a:xfrm>
            <a:prstGeom prst="line">
              <a:avLst/>
            </a:prstGeom>
            <a:noFill/>
            <a:ln w="38100">
              <a:solidFill>
                <a:srgbClr val="990033"/>
              </a:solidFill>
              <a:round/>
              <a:headEnd/>
              <a:tailEnd/>
            </a:ln>
          </p:spPr>
          <p:txBody>
            <a:bodyPr/>
            <a:lstStyle/>
            <a:p>
              <a:pPr algn="ctr" eaLnBrk="0" hangingPunct="0">
                <a:defRPr/>
              </a:pPr>
              <a:endParaRPr lang="en-US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sp>
          <p:nvSpPr>
            <p:cNvPr id="100474" name="Line 122"/>
            <p:cNvSpPr>
              <a:spLocks noChangeShapeType="1"/>
            </p:cNvSpPr>
            <p:nvPr/>
          </p:nvSpPr>
          <p:spPr bwMode="auto">
            <a:xfrm flipV="1">
              <a:off x="4723" y="1339"/>
              <a:ext cx="389" cy="198"/>
            </a:xfrm>
            <a:prstGeom prst="line">
              <a:avLst/>
            </a:prstGeom>
            <a:noFill/>
            <a:ln w="38100">
              <a:solidFill>
                <a:srgbClr val="990033"/>
              </a:solidFill>
              <a:round/>
              <a:headEnd/>
              <a:tailEnd/>
            </a:ln>
          </p:spPr>
          <p:txBody>
            <a:bodyPr/>
            <a:lstStyle/>
            <a:p>
              <a:pPr algn="ctr" eaLnBrk="0" hangingPunct="0">
                <a:defRPr/>
              </a:pPr>
              <a:endParaRPr lang="en-US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  <p:sp>
        <p:nvSpPr>
          <p:cNvPr id="100475" name="Rectangle 123"/>
          <p:cNvSpPr>
            <a:spLocks noChangeArrowheads="1"/>
          </p:cNvSpPr>
          <p:nvPr/>
        </p:nvSpPr>
        <p:spPr bwMode="auto">
          <a:xfrm>
            <a:off x="3055938" y="4832350"/>
            <a:ext cx="169918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eaLnBrk="0" hangingPunct="0">
              <a:defRPr/>
            </a:pPr>
            <a:r>
              <a:rPr lang="en-US" sz="240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0</a:t>
            </a:r>
            <a:endParaRPr lang="en-US" sz="2000">
              <a:effectLst>
                <a:outerShdw blurRad="38100" dist="38100" dir="2700000" algn="tl">
                  <a:srgbClr val="000000"/>
                </a:outerShdw>
              </a:effectLst>
              <a:latin typeface="Arial Narrow" pitchFamily="34" charset="0"/>
            </a:endParaRPr>
          </a:p>
        </p:txBody>
      </p:sp>
      <p:sp>
        <p:nvSpPr>
          <p:cNvPr id="100476" name="Rectangle 124"/>
          <p:cNvSpPr>
            <a:spLocks noChangeArrowheads="1"/>
          </p:cNvSpPr>
          <p:nvPr/>
        </p:nvSpPr>
        <p:spPr bwMode="auto">
          <a:xfrm>
            <a:off x="2746376" y="4254500"/>
            <a:ext cx="509755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eaLnBrk="0" hangingPunct="0">
              <a:defRPr/>
            </a:pPr>
            <a:r>
              <a:rPr lang="en-US" sz="240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200</a:t>
            </a:r>
            <a:endParaRPr lang="en-US" sz="2000">
              <a:effectLst>
                <a:outerShdw blurRad="38100" dist="38100" dir="2700000" algn="tl">
                  <a:srgbClr val="000000"/>
                </a:outerShdw>
              </a:effectLst>
              <a:latin typeface="Arial Narrow" pitchFamily="34" charset="0"/>
            </a:endParaRPr>
          </a:p>
        </p:txBody>
      </p:sp>
      <p:sp>
        <p:nvSpPr>
          <p:cNvPr id="100477" name="Rectangle 125"/>
          <p:cNvSpPr>
            <a:spLocks noChangeArrowheads="1"/>
          </p:cNvSpPr>
          <p:nvPr/>
        </p:nvSpPr>
        <p:spPr bwMode="auto">
          <a:xfrm>
            <a:off x="2746376" y="3663950"/>
            <a:ext cx="509755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eaLnBrk="0" hangingPunct="0">
              <a:defRPr/>
            </a:pPr>
            <a:r>
              <a:rPr lang="en-US" sz="240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400</a:t>
            </a:r>
            <a:endParaRPr lang="en-US" sz="2000">
              <a:effectLst>
                <a:outerShdw blurRad="38100" dist="38100" dir="2700000" algn="tl">
                  <a:srgbClr val="000000"/>
                </a:outerShdw>
              </a:effectLst>
              <a:latin typeface="Arial Narrow" pitchFamily="34" charset="0"/>
            </a:endParaRPr>
          </a:p>
        </p:txBody>
      </p:sp>
      <p:sp>
        <p:nvSpPr>
          <p:cNvPr id="100478" name="Rectangle 126"/>
          <p:cNvSpPr>
            <a:spLocks noChangeArrowheads="1"/>
          </p:cNvSpPr>
          <p:nvPr/>
        </p:nvSpPr>
        <p:spPr bwMode="auto">
          <a:xfrm>
            <a:off x="2746376" y="3084513"/>
            <a:ext cx="509755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eaLnBrk="0" hangingPunct="0">
              <a:defRPr/>
            </a:pPr>
            <a:r>
              <a:rPr lang="en-US" sz="240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600</a:t>
            </a:r>
            <a:endParaRPr lang="en-US" sz="2000">
              <a:effectLst>
                <a:outerShdw blurRad="38100" dist="38100" dir="2700000" algn="tl">
                  <a:srgbClr val="000000"/>
                </a:outerShdw>
              </a:effectLst>
              <a:latin typeface="Arial Narrow" pitchFamily="34" charset="0"/>
            </a:endParaRPr>
          </a:p>
        </p:txBody>
      </p:sp>
      <p:sp>
        <p:nvSpPr>
          <p:cNvPr id="100479" name="Rectangle 127"/>
          <p:cNvSpPr>
            <a:spLocks noChangeArrowheads="1"/>
          </p:cNvSpPr>
          <p:nvPr/>
        </p:nvSpPr>
        <p:spPr bwMode="auto">
          <a:xfrm>
            <a:off x="2746376" y="2506663"/>
            <a:ext cx="509755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eaLnBrk="0" hangingPunct="0">
              <a:defRPr/>
            </a:pPr>
            <a:r>
              <a:rPr lang="en-US" sz="240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800</a:t>
            </a:r>
            <a:endParaRPr lang="en-US" sz="2000">
              <a:effectLst>
                <a:outerShdw blurRad="38100" dist="38100" dir="2700000" algn="tl">
                  <a:srgbClr val="000000"/>
                </a:outerShdw>
              </a:effectLst>
              <a:latin typeface="Arial Narrow" pitchFamily="34" charset="0"/>
            </a:endParaRPr>
          </a:p>
        </p:txBody>
      </p:sp>
      <p:sp>
        <p:nvSpPr>
          <p:cNvPr id="100480" name="Rectangle 128"/>
          <p:cNvSpPr>
            <a:spLocks noChangeArrowheads="1"/>
          </p:cNvSpPr>
          <p:nvPr/>
        </p:nvSpPr>
        <p:spPr bwMode="auto">
          <a:xfrm>
            <a:off x="2592389" y="1916113"/>
            <a:ext cx="679673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eaLnBrk="0" hangingPunct="0">
              <a:defRPr/>
            </a:pPr>
            <a:r>
              <a:rPr lang="en-US" sz="240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1000</a:t>
            </a:r>
            <a:endParaRPr lang="en-US" sz="2000">
              <a:effectLst>
                <a:outerShdw blurRad="38100" dist="38100" dir="2700000" algn="tl">
                  <a:srgbClr val="000000"/>
                </a:outerShdw>
              </a:effectLst>
              <a:latin typeface="Arial Narrow" pitchFamily="34" charset="0"/>
            </a:endParaRPr>
          </a:p>
        </p:txBody>
      </p:sp>
      <p:sp>
        <p:nvSpPr>
          <p:cNvPr id="100481" name="Rectangle 129"/>
          <p:cNvSpPr>
            <a:spLocks noChangeArrowheads="1"/>
          </p:cNvSpPr>
          <p:nvPr/>
        </p:nvSpPr>
        <p:spPr bwMode="auto">
          <a:xfrm>
            <a:off x="2592389" y="1336675"/>
            <a:ext cx="679673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eaLnBrk="0" hangingPunct="0">
              <a:defRPr/>
            </a:pPr>
            <a:r>
              <a:rPr lang="en-US" sz="240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1200</a:t>
            </a:r>
            <a:endParaRPr lang="en-US" sz="2000">
              <a:effectLst>
                <a:outerShdw blurRad="38100" dist="38100" dir="2700000" algn="tl">
                  <a:srgbClr val="000000"/>
                </a:outerShdw>
              </a:effectLst>
              <a:latin typeface="Arial Narrow" pitchFamily="34" charset="0"/>
            </a:endParaRPr>
          </a:p>
        </p:txBody>
      </p:sp>
      <p:sp>
        <p:nvSpPr>
          <p:cNvPr id="100482" name="Rectangle 130"/>
          <p:cNvSpPr>
            <a:spLocks noChangeArrowheads="1"/>
          </p:cNvSpPr>
          <p:nvPr/>
        </p:nvSpPr>
        <p:spPr bwMode="auto">
          <a:xfrm>
            <a:off x="3351213" y="5183188"/>
            <a:ext cx="169918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eaLnBrk="0" hangingPunct="0">
              <a:defRPr/>
            </a:pPr>
            <a:r>
              <a:rPr lang="en-US" sz="240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0</a:t>
            </a:r>
            <a:endParaRPr lang="en-US" sz="2000">
              <a:effectLst>
                <a:outerShdw blurRad="38100" dist="38100" dir="2700000" algn="tl">
                  <a:srgbClr val="000000"/>
                </a:outerShdw>
              </a:effectLst>
              <a:latin typeface="Arial Narrow" pitchFamily="34" charset="0"/>
            </a:endParaRPr>
          </a:p>
        </p:txBody>
      </p:sp>
      <p:sp>
        <p:nvSpPr>
          <p:cNvPr id="100483" name="Rectangle 131"/>
          <p:cNvSpPr>
            <a:spLocks noChangeArrowheads="1"/>
          </p:cNvSpPr>
          <p:nvPr/>
        </p:nvSpPr>
        <p:spPr bwMode="auto">
          <a:xfrm>
            <a:off x="3968750" y="5183188"/>
            <a:ext cx="169918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eaLnBrk="0" hangingPunct="0">
              <a:defRPr/>
            </a:pPr>
            <a:r>
              <a:rPr lang="en-US" sz="240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1</a:t>
            </a:r>
            <a:endParaRPr lang="en-US" sz="2000">
              <a:effectLst>
                <a:outerShdw blurRad="38100" dist="38100" dir="2700000" algn="tl">
                  <a:srgbClr val="000000"/>
                </a:outerShdw>
              </a:effectLst>
              <a:latin typeface="Arial Narrow" pitchFamily="34" charset="0"/>
            </a:endParaRPr>
          </a:p>
        </p:txBody>
      </p:sp>
      <p:sp>
        <p:nvSpPr>
          <p:cNvPr id="100484" name="Rectangle 132"/>
          <p:cNvSpPr>
            <a:spLocks noChangeArrowheads="1"/>
          </p:cNvSpPr>
          <p:nvPr/>
        </p:nvSpPr>
        <p:spPr bwMode="auto">
          <a:xfrm>
            <a:off x="4598988" y="5183188"/>
            <a:ext cx="169918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eaLnBrk="0" hangingPunct="0">
              <a:defRPr/>
            </a:pPr>
            <a:r>
              <a:rPr lang="en-US" sz="240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2</a:t>
            </a:r>
            <a:endParaRPr lang="en-US" sz="2000">
              <a:effectLst>
                <a:outerShdw blurRad="38100" dist="38100" dir="2700000" algn="tl">
                  <a:srgbClr val="000000"/>
                </a:outerShdw>
              </a:effectLst>
              <a:latin typeface="Arial Narrow" pitchFamily="34" charset="0"/>
            </a:endParaRPr>
          </a:p>
        </p:txBody>
      </p:sp>
      <p:sp>
        <p:nvSpPr>
          <p:cNvPr id="100485" name="Rectangle 133"/>
          <p:cNvSpPr>
            <a:spLocks noChangeArrowheads="1"/>
          </p:cNvSpPr>
          <p:nvPr/>
        </p:nvSpPr>
        <p:spPr bwMode="auto">
          <a:xfrm>
            <a:off x="5216525" y="5183188"/>
            <a:ext cx="169918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eaLnBrk="0" hangingPunct="0">
              <a:defRPr/>
            </a:pPr>
            <a:r>
              <a:rPr lang="en-US" sz="240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3</a:t>
            </a:r>
            <a:endParaRPr lang="en-US" sz="2000">
              <a:effectLst>
                <a:outerShdw blurRad="38100" dist="38100" dir="2700000" algn="tl">
                  <a:srgbClr val="000000"/>
                </a:outerShdw>
              </a:effectLst>
              <a:latin typeface="Arial Narrow" pitchFamily="34" charset="0"/>
            </a:endParaRPr>
          </a:p>
        </p:txBody>
      </p:sp>
      <p:sp>
        <p:nvSpPr>
          <p:cNvPr id="100486" name="Rectangle 134"/>
          <p:cNvSpPr>
            <a:spLocks noChangeArrowheads="1"/>
          </p:cNvSpPr>
          <p:nvPr/>
        </p:nvSpPr>
        <p:spPr bwMode="auto">
          <a:xfrm>
            <a:off x="5832475" y="5183188"/>
            <a:ext cx="169918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eaLnBrk="0" hangingPunct="0">
              <a:defRPr/>
            </a:pPr>
            <a:r>
              <a:rPr lang="en-US" sz="240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4</a:t>
            </a:r>
            <a:endParaRPr lang="en-US" sz="2000">
              <a:effectLst>
                <a:outerShdw blurRad="38100" dist="38100" dir="2700000" algn="tl">
                  <a:srgbClr val="000000"/>
                </a:outerShdw>
              </a:effectLst>
              <a:latin typeface="Arial Narrow" pitchFamily="34" charset="0"/>
            </a:endParaRPr>
          </a:p>
        </p:txBody>
      </p:sp>
      <p:sp>
        <p:nvSpPr>
          <p:cNvPr id="100487" name="Rectangle 135"/>
          <p:cNvSpPr>
            <a:spLocks noChangeArrowheads="1"/>
          </p:cNvSpPr>
          <p:nvPr/>
        </p:nvSpPr>
        <p:spPr bwMode="auto">
          <a:xfrm>
            <a:off x="6462713" y="5183188"/>
            <a:ext cx="169918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eaLnBrk="0" hangingPunct="0">
              <a:defRPr/>
            </a:pPr>
            <a:r>
              <a:rPr lang="en-US" sz="240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5</a:t>
            </a:r>
            <a:endParaRPr lang="en-US" sz="2000">
              <a:effectLst>
                <a:outerShdw blurRad="38100" dist="38100" dir="2700000" algn="tl">
                  <a:srgbClr val="000000"/>
                </a:outerShdw>
              </a:effectLst>
              <a:latin typeface="Arial Narrow" pitchFamily="34" charset="0"/>
            </a:endParaRPr>
          </a:p>
        </p:txBody>
      </p:sp>
      <p:sp>
        <p:nvSpPr>
          <p:cNvPr id="100488" name="Rectangle 136"/>
          <p:cNvSpPr>
            <a:spLocks noChangeArrowheads="1"/>
          </p:cNvSpPr>
          <p:nvPr/>
        </p:nvSpPr>
        <p:spPr bwMode="auto">
          <a:xfrm>
            <a:off x="7080250" y="5183188"/>
            <a:ext cx="169918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eaLnBrk="0" hangingPunct="0">
              <a:defRPr/>
            </a:pPr>
            <a:r>
              <a:rPr lang="en-US" sz="240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6</a:t>
            </a:r>
            <a:endParaRPr lang="en-US" sz="2000">
              <a:effectLst>
                <a:outerShdw blurRad="38100" dist="38100" dir="2700000" algn="tl">
                  <a:srgbClr val="000000"/>
                </a:outerShdw>
              </a:effectLst>
              <a:latin typeface="Arial Narrow" pitchFamily="34" charset="0"/>
            </a:endParaRPr>
          </a:p>
        </p:txBody>
      </p:sp>
      <p:sp>
        <p:nvSpPr>
          <p:cNvPr id="100489" name="Rectangle 137"/>
          <p:cNvSpPr>
            <a:spLocks noChangeArrowheads="1"/>
          </p:cNvSpPr>
          <p:nvPr/>
        </p:nvSpPr>
        <p:spPr bwMode="auto">
          <a:xfrm>
            <a:off x="7697788" y="5183188"/>
            <a:ext cx="169918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eaLnBrk="0" hangingPunct="0">
              <a:defRPr/>
            </a:pPr>
            <a:r>
              <a:rPr lang="en-US" sz="240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7</a:t>
            </a:r>
            <a:endParaRPr lang="en-US" sz="2000">
              <a:effectLst>
                <a:outerShdw blurRad="38100" dist="38100" dir="2700000" algn="tl">
                  <a:srgbClr val="000000"/>
                </a:outerShdw>
              </a:effectLst>
              <a:latin typeface="Arial Narrow" pitchFamily="34" charset="0"/>
            </a:endParaRPr>
          </a:p>
        </p:txBody>
      </p:sp>
      <p:sp>
        <p:nvSpPr>
          <p:cNvPr id="100490" name="Rectangle 138"/>
          <p:cNvSpPr>
            <a:spLocks noChangeArrowheads="1"/>
          </p:cNvSpPr>
          <p:nvPr/>
        </p:nvSpPr>
        <p:spPr bwMode="auto">
          <a:xfrm>
            <a:off x="8315325" y="5183188"/>
            <a:ext cx="169918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eaLnBrk="0" hangingPunct="0">
              <a:defRPr/>
            </a:pPr>
            <a:r>
              <a:rPr lang="en-US" sz="240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8</a:t>
            </a:r>
            <a:endParaRPr lang="en-US" sz="2000">
              <a:effectLst>
                <a:outerShdw blurRad="38100" dist="38100" dir="2700000" algn="tl">
                  <a:srgbClr val="000000"/>
                </a:outerShdw>
              </a:effectLst>
              <a:latin typeface="Arial Narrow" pitchFamily="34" charset="0"/>
            </a:endParaRPr>
          </a:p>
        </p:txBody>
      </p:sp>
      <p:sp>
        <p:nvSpPr>
          <p:cNvPr id="100491" name="Rectangle 139"/>
          <p:cNvSpPr>
            <a:spLocks noChangeArrowheads="1"/>
          </p:cNvSpPr>
          <p:nvPr/>
        </p:nvSpPr>
        <p:spPr bwMode="auto">
          <a:xfrm>
            <a:off x="8945563" y="5183188"/>
            <a:ext cx="169918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eaLnBrk="0" hangingPunct="0">
              <a:defRPr/>
            </a:pPr>
            <a:r>
              <a:rPr lang="en-US" sz="240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9</a:t>
            </a:r>
            <a:endParaRPr lang="en-US" sz="2000">
              <a:effectLst>
                <a:outerShdw blurRad="38100" dist="38100" dir="2700000" algn="tl">
                  <a:srgbClr val="000000"/>
                </a:outerShdw>
              </a:effectLst>
              <a:latin typeface="Arial Narrow" pitchFamily="34" charset="0"/>
            </a:endParaRPr>
          </a:p>
        </p:txBody>
      </p:sp>
      <p:sp>
        <p:nvSpPr>
          <p:cNvPr id="100492" name="Rectangle 140"/>
          <p:cNvSpPr>
            <a:spLocks noChangeArrowheads="1"/>
          </p:cNvSpPr>
          <p:nvPr/>
        </p:nvSpPr>
        <p:spPr bwMode="auto">
          <a:xfrm>
            <a:off x="9485314" y="5183188"/>
            <a:ext cx="339837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eaLnBrk="0" hangingPunct="0">
              <a:defRPr/>
            </a:pPr>
            <a:r>
              <a:rPr lang="en-US" sz="240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10</a:t>
            </a:r>
            <a:endParaRPr lang="en-US" sz="2000">
              <a:effectLst>
                <a:outerShdw blurRad="38100" dist="38100" dir="2700000" algn="tl">
                  <a:srgbClr val="000000"/>
                </a:outerShdw>
              </a:effectLst>
              <a:latin typeface="Arial Narrow" pitchFamily="34" charset="0"/>
            </a:endParaRPr>
          </a:p>
        </p:txBody>
      </p:sp>
      <p:sp>
        <p:nvSpPr>
          <p:cNvPr id="100493" name="Rectangle 141"/>
          <p:cNvSpPr>
            <a:spLocks noChangeArrowheads="1"/>
          </p:cNvSpPr>
          <p:nvPr/>
        </p:nvSpPr>
        <p:spPr bwMode="auto">
          <a:xfrm>
            <a:off x="4668839" y="5576888"/>
            <a:ext cx="3888885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eaLnBrk="0" hangingPunct="0">
              <a:defRPr/>
            </a:pPr>
            <a:r>
              <a:rPr lang="en-US" sz="240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Number of Houses Sold (x)</a:t>
            </a:r>
            <a:endParaRPr lang="en-US" sz="2000">
              <a:effectLst>
                <a:outerShdw blurRad="38100" dist="38100" dir="2700000" algn="tl">
                  <a:srgbClr val="000000"/>
                </a:outerShdw>
              </a:effectLst>
              <a:latin typeface="Arial Narrow" pitchFamily="34" charset="0"/>
            </a:endParaRPr>
          </a:p>
        </p:txBody>
      </p:sp>
      <p:sp>
        <p:nvSpPr>
          <p:cNvPr id="100494" name="Rectangle 142"/>
          <p:cNvSpPr>
            <a:spLocks noChangeArrowheads="1"/>
          </p:cNvSpPr>
          <p:nvPr/>
        </p:nvSpPr>
        <p:spPr bwMode="auto">
          <a:xfrm rot="16200000">
            <a:off x="798518" y="3122097"/>
            <a:ext cx="3117841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0" tIns="0" rIns="0" bIns="0">
            <a:spAutoFit/>
          </a:bodyPr>
          <a:lstStyle/>
          <a:p>
            <a:pPr eaLnBrk="0" hangingPunct="0">
              <a:defRPr/>
            </a:pPr>
            <a:r>
              <a:rPr lang="en-US" sz="2400" dirty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Thousands of </a:t>
            </a:r>
            <a:r>
              <a:rPr lang="en-US" sz="2400" dirty="0" smtClean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Pounds</a:t>
            </a:r>
            <a:endParaRPr lang="en-US" sz="2000" dirty="0">
              <a:effectLst>
                <a:outerShdw blurRad="38100" dist="38100" dir="2700000" algn="tl">
                  <a:srgbClr val="000000"/>
                </a:outerShdw>
              </a:effectLst>
              <a:latin typeface="Arial Narrow" pitchFamily="34" charset="0"/>
            </a:endParaRPr>
          </a:p>
        </p:txBody>
      </p:sp>
      <p:sp>
        <p:nvSpPr>
          <p:cNvPr id="100359" name="Line 7"/>
          <p:cNvSpPr>
            <a:spLocks noChangeShapeType="1"/>
          </p:cNvSpPr>
          <p:nvPr/>
        </p:nvSpPr>
        <p:spPr bwMode="auto">
          <a:xfrm flipV="1">
            <a:off x="5910263" y="3663950"/>
            <a:ext cx="0" cy="1295400"/>
          </a:xfrm>
          <a:prstGeom prst="line">
            <a:avLst/>
          </a:prstGeom>
          <a:noFill/>
          <a:ln w="12700">
            <a:solidFill>
              <a:srgbClr val="FFFFFF"/>
            </a:solidFill>
            <a:prstDash val="dash"/>
            <a:round/>
            <a:headEnd type="triangle" w="med" len="med"/>
            <a:tailEnd/>
          </a:ln>
          <a:effectLst/>
        </p:spPr>
        <p:txBody>
          <a:bodyPr wrap="none" anchor="ctr"/>
          <a:lstStyle/>
          <a:p>
            <a:pPr algn="ctr" eaLnBrk="0" hangingPunct="0"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0360" name="Text Box 8"/>
          <p:cNvSpPr txBox="1">
            <a:spLocks noChangeArrowheads="1"/>
          </p:cNvSpPr>
          <p:nvPr/>
        </p:nvSpPr>
        <p:spPr bwMode="auto">
          <a:xfrm>
            <a:off x="6057901" y="4471988"/>
            <a:ext cx="3315331" cy="369332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ffectLst/>
        </p:spPr>
        <p:txBody>
          <a:bodyPr wrap="none">
            <a:spAutoFit/>
          </a:bodyPr>
          <a:lstStyle/>
          <a:p>
            <a:pPr eaLnBrk="0" hangingPunct="0">
              <a:defRPr/>
            </a:pPr>
            <a:r>
              <a:rPr lang="en-US" b="1">
                <a:solidFill>
                  <a:srgbClr val="FFFFF8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Break-Even Point = 4 Houses</a:t>
            </a:r>
          </a:p>
        </p:txBody>
      </p:sp>
      <p:sp>
        <p:nvSpPr>
          <p:cNvPr id="100495" name="Oval 143"/>
          <p:cNvSpPr>
            <a:spLocks noChangeArrowheads="1"/>
          </p:cNvSpPr>
          <p:nvPr/>
        </p:nvSpPr>
        <p:spPr bwMode="auto">
          <a:xfrm>
            <a:off x="5834064" y="3621089"/>
            <a:ext cx="136525" cy="115887"/>
          </a:xfrm>
          <a:prstGeom prst="ellipse">
            <a:avLst/>
          </a:prstGeom>
          <a:solidFill>
            <a:srgbClr val="FFFFFF"/>
          </a:solidFill>
          <a:ln w="12700">
            <a:solidFill>
              <a:schemeClr val="tx1"/>
            </a:solidFill>
            <a:round/>
            <a:headEnd/>
            <a:tailEnd/>
          </a:ln>
          <a:effectLst>
            <a:outerShdw dist="35921" dir="2700000" algn="ctr" rotWithShape="0">
              <a:schemeClr val="bg2"/>
            </a:outerShdw>
          </a:effectLst>
        </p:spPr>
        <p:txBody>
          <a:bodyPr wrap="none" anchor="ctr"/>
          <a:lstStyle/>
          <a:p>
            <a:pPr algn="ctr" eaLnBrk="0" hangingPunct="0">
              <a:defRPr/>
            </a:pPr>
            <a:endParaRPr lang="en-US">
              <a:effectLst>
                <a:outerShdw blurRad="38100" dist="38100" dir="2700000" algn="tl">
                  <a:srgbClr val="C0C0C0"/>
                </a:outerShdw>
              </a:effectLst>
            </a:endParaRPr>
          </a:p>
        </p:txBody>
      </p:sp>
      <p:sp>
        <p:nvSpPr>
          <p:cNvPr id="100496" name="Line 144"/>
          <p:cNvSpPr>
            <a:spLocks noChangeShapeType="1"/>
          </p:cNvSpPr>
          <p:nvPr/>
        </p:nvSpPr>
        <p:spPr bwMode="auto">
          <a:xfrm>
            <a:off x="3429000" y="1520825"/>
            <a:ext cx="6210300" cy="1588"/>
          </a:xfrm>
          <a:prstGeom prst="line">
            <a:avLst/>
          </a:prstGeom>
          <a:noFill/>
          <a:ln w="12700">
            <a:solidFill>
              <a:srgbClr val="FFFFFF"/>
            </a:solidFill>
            <a:round/>
            <a:headEnd/>
            <a:tailEnd/>
          </a:ln>
        </p:spPr>
        <p:txBody>
          <a:bodyPr/>
          <a:lstStyle/>
          <a:p>
            <a:pPr algn="ctr" eaLnBrk="0" hangingPunct="0"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0497" name="Line 145"/>
          <p:cNvSpPr>
            <a:spLocks noChangeShapeType="1"/>
          </p:cNvSpPr>
          <p:nvPr/>
        </p:nvSpPr>
        <p:spPr bwMode="auto">
          <a:xfrm flipV="1">
            <a:off x="3429001" y="3251201"/>
            <a:ext cx="6215063" cy="3175"/>
          </a:xfrm>
          <a:prstGeom prst="line">
            <a:avLst/>
          </a:prstGeom>
          <a:noFill/>
          <a:ln w="12700">
            <a:solidFill>
              <a:srgbClr val="FFFFFF"/>
            </a:solidFill>
            <a:round/>
            <a:headEnd/>
            <a:tailEnd/>
          </a:ln>
        </p:spPr>
        <p:txBody>
          <a:bodyPr/>
          <a:lstStyle/>
          <a:p>
            <a:pPr algn="ctr" eaLnBrk="0" hangingPunct="0"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0498" name="AutoShape 146"/>
          <p:cNvSpPr>
            <a:spLocks noChangeArrowheads="1"/>
          </p:cNvSpPr>
          <p:nvPr/>
        </p:nvSpPr>
        <p:spPr bwMode="auto">
          <a:xfrm>
            <a:off x="7275513" y="3454400"/>
            <a:ext cx="2571750" cy="838200"/>
          </a:xfrm>
          <a:prstGeom prst="wedgeRoundRectCallout">
            <a:avLst>
              <a:gd name="adj1" fmla="val -49875"/>
              <a:gd name="adj2" fmla="val -100000"/>
              <a:gd name="adj3" fmla="val 16667"/>
            </a:avLst>
          </a:prstGeom>
          <a:gradFill rotWithShape="0">
            <a:gsLst>
              <a:gs pos="0">
                <a:srgbClr val="993366">
                  <a:gamma/>
                  <a:shade val="46275"/>
                  <a:invGamma/>
                </a:srgbClr>
              </a:gs>
              <a:gs pos="50000">
                <a:srgbClr val="993366"/>
              </a:gs>
              <a:gs pos="100000">
                <a:srgbClr val="993366">
                  <a:gamma/>
                  <a:shade val="46275"/>
                  <a:invGamma/>
                </a:srgbClr>
              </a:gs>
            </a:gsLst>
            <a:lin ang="5400000" scaled="1"/>
          </a:gradFill>
          <a:ln w="12700">
            <a:solidFill>
              <a:srgbClr val="FFFFFF"/>
            </a:solidFill>
            <a:miter lim="800000"/>
            <a:headEnd type="none" w="sm" len="sm"/>
            <a:tailEnd type="none" w="sm" len="sm"/>
          </a:ln>
          <a:effectLst/>
        </p:spPr>
        <p:txBody>
          <a:bodyPr/>
          <a:lstStyle/>
          <a:p>
            <a:pPr eaLnBrk="0" hangingPunct="0">
              <a:defRPr/>
            </a:pPr>
            <a:r>
              <a:rPr lang="en-US" b="1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    Total Cost = </a:t>
            </a:r>
          </a:p>
          <a:p>
            <a:pPr eaLnBrk="0" hangingPunct="0">
              <a:defRPr/>
            </a:pPr>
            <a:r>
              <a:rPr lang="en-US" b="1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40,000 + 105,000x</a:t>
            </a:r>
            <a:endParaRPr lang="en-US" sz="2000">
              <a:latin typeface="Arial Narrow" pitchFamily="34" charset="0"/>
            </a:endParaRPr>
          </a:p>
        </p:txBody>
      </p:sp>
      <p:sp>
        <p:nvSpPr>
          <p:cNvPr id="100499" name="AutoShape 147"/>
          <p:cNvSpPr>
            <a:spLocks noChangeArrowheads="1"/>
          </p:cNvSpPr>
          <p:nvPr/>
        </p:nvSpPr>
        <p:spPr bwMode="auto">
          <a:xfrm>
            <a:off x="4627563" y="1682750"/>
            <a:ext cx="2571750" cy="838200"/>
          </a:xfrm>
          <a:prstGeom prst="wedgeRoundRectCallout">
            <a:avLst>
              <a:gd name="adj1" fmla="val 76792"/>
              <a:gd name="adj2" fmla="val 52273"/>
              <a:gd name="adj3" fmla="val 16667"/>
            </a:avLst>
          </a:prstGeom>
          <a:gradFill rotWithShape="0">
            <a:gsLst>
              <a:gs pos="0">
                <a:srgbClr val="0099CC">
                  <a:gamma/>
                  <a:shade val="46275"/>
                  <a:invGamma/>
                </a:srgbClr>
              </a:gs>
              <a:gs pos="50000">
                <a:srgbClr val="0099CC"/>
              </a:gs>
              <a:gs pos="100000">
                <a:srgbClr val="0099CC">
                  <a:gamma/>
                  <a:shade val="46275"/>
                  <a:invGamma/>
                </a:srgbClr>
              </a:gs>
            </a:gsLst>
            <a:lin ang="5400000" scaled="1"/>
          </a:gradFill>
          <a:ln w="12700">
            <a:solidFill>
              <a:srgbClr val="FFFFFF"/>
            </a:solidFill>
            <a:miter lim="800000"/>
            <a:headEnd type="none" w="sm" len="sm"/>
            <a:tailEnd type="none" w="sm" len="sm"/>
          </a:ln>
          <a:effectLst/>
        </p:spPr>
        <p:txBody>
          <a:bodyPr/>
          <a:lstStyle/>
          <a:p>
            <a:pPr eaLnBrk="0" hangingPunct="0">
              <a:defRPr/>
            </a:pPr>
            <a:r>
              <a:rPr lang="en-US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Total Revenue =</a:t>
            </a:r>
          </a:p>
          <a:p>
            <a:pPr eaLnBrk="0" hangingPunct="0">
              <a:defRPr/>
            </a:pPr>
            <a:r>
              <a:rPr lang="en-US" b="1" dirty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         115,000x</a:t>
            </a:r>
          </a:p>
        </p:txBody>
      </p:sp>
      <p:sp>
        <p:nvSpPr>
          <p:cNvPr id="100573" name="Line 221"/>
          <p:cNvSpPr>
            <a:spLocks noChangeShapeType="1"/>
          </p:cNvSpPr>
          <p:nvPr/>
        </p:nvSpPr>
        <p:spPr bwMode="auto">
          <a:xfrm>
            <a:off x="3338514" y="4429125"/>
            <a:ext cx="90487" cy="1588"/>
          </a:xfrm>
          <a:prstGeom prst="line">
            <a:avLst/>
          </a:prstGeom>
          <a:noFill/>
          <a:ln w="12700">
            <a:solidFill>
              <a:srgbClr val="FFFFFF"/>
            </a:solidFill>
            <a:round/>
            <a:headEnd/>
            <a:tailEnd/>
          </a:ln>
        </p:spPr>
        <p:txBody>
          <a:bodyPr/>
          <a:lstStyle/>
          <a:p>
            <a:pPr algn="ctr" eaLnBrk="0" hangingPunct="0"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0574" name="Line 222"/>
          <p:cNvSpPr>
            <a:spLocks noChangeShapeType="1"/>
          </p:cNvSpPr>
          <p:nvPr/>
        </p:nvSpPr>
        <p:spPr bwMode="auto">
          <a:xfrm>
            <a:off x="3338514" y="2682875"/>
            <a:ext cx="90487" cy="1588"/>
          </a:xfrm>
          <a:prstGeom prst="line">
            <a:avLst/>
          </a:prstGeom>
          <a:noFill/>
          <a:ln w="12700">
            <a:solidFill>
              <a:srgbClr val="FFFFFF"/>
            </a:solidFill>
            <a:round/>
            <a:headEnd/>
            <a:tailEnd/>
          </a:ln>
        </p:spPr>
        <p:txBody>
          <a:bodyPr/>
          <a:lstStyle/>
          <a:p>
            <a:pPr algn="ctr" eaLnBrk="0" hangingPunct="0"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0575" name="Line 223"/>
          <p:cNvSpPr>
            <a:spLocks noChangeShapeType="1"/>
          </p:cNvSpPr>
          <p:nvPr/>
        </p:nvSpPr>
        <p:spPr bwMode="auto">
          <a:xfrm flipV="1">
            <a:off x="3429000" y="2679701"/>
            <a:ext cx="6205538" cy="3175"/>
          </a:xfrm>
          <a:prstGeom prst="line">
            <a:avLst/>
          </a:prstGeom>
          <a:noFill/>
          <a:ln w="12700">
            <a:solidFill>
              <a:srgbClr val="FFFFFF"/>
            </a:solidFill>
            <a:round/>
            <a:headEnd/>
            <a:tailEnd/>
          </a:ln>
        </p:spPr>
        <p:txBody>
          <a:bodyPr/>
          <a:lstStyle/>
          <a:p>
            <a:pPr algn="ctr" eaLnBrk="0" hangingPunct="0">
              <a:defRPr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8" name="TextBox 77"/>
          <p:cNvSpPr txBox="1"/>
          <p:nvPr/>
        </p:nvSpPr>
        <p:spPr>
          <a:xfrm>
            <a:off x="3745524" y="6550223"/>
            <a:ext cx="942535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Adapted from ©</a:t>
            </a:r>
            <a:r>
              <a:rPr lang="en-US" altLang="en-US" sz="1400" dirty="0" smtClean="0">
                <a:solidFill>
                  <a:srgbClr val="FFFF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John </a:t>
            </a:r>
            <a:r>
              <a:rPr lang="en-US" altLang="en-US" sz="1400" dirty="0" err="1" smtClean="0">
                <a:solidFill>
                  <a:srgbClr val="FFFF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Loucks</a:t>
            </a:r>
            <a:r>
              <a:rPr lang="en-US" altLang="en-US" sz="1400" dirty="0" smtClean="0">
                <a:solidFill>
                  <a:srgbClr val="FFFF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– Anderson, Sweeney, Williams – An Introduction to </a:t>
            </a:r>
            <a:r>
              <a:rPr lang="en-US" altLang="en-US" sz="1400" dirty="0">
                <a:solidFill>
                  <a:srgbClr val="FFFF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en-US" altLang="en-US" sz="1400" dirty="0" smtClean="0">
                <a:solidFill>
                  <a:srgbClr val="FFFF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anagement Science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269813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9138" name="Rectangle 2"/>
          <p:cNvSpPr>
            <a:spLocks noChangeArrowheads="1"/>
          </p:cNvSpPr>
          <p:nvPr/>
        </p:nvSpPr>
        <p:spPr bwMode="auto">
          <a:xfrm>
            <a:off x="2645228" y="901475"/>
            <a:ext cx="8784772" cy="814387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 anchor="ctr"/>
          <a:lstStyle/>
          <a:p>
            <a:pPr algn="ctr" eaLnBrk="0" hangingPunct="0">
              <a:defRPr/>
            </a:pPr>
            <a:r>
              <a:rPr lang="en-US" sz="4000" dirty="0">
                <a:solidFill>
                  <a:srgbClr val="66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Using Excel for Breakeven Analysis</a:t>
            </a:r>
          </a:p>
        </p:txBody>
      </p:sp>
      <p:sp>
        <p:nvSpPr>
          <p:cNvPr id="219139" name="Rectangle 3"/>
          <p:cNvSpPr>
            <a:spLocks noChangeArrowheads="1"/>
          </p:cNvSpPr>
          <p:nvPr/>
        </p:nvSpPr>
        <p:spPr bwMode="auto">
          <a:xfrm>
            <a:off x="1374531" y="2489898"/>
            <a:ext cx="9158654" cy="3647133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/>
          <a:lstStyle/>
          <a:p>
            <a:pPr marL="342900" indent="-342900" eaLnBrk="0" hangingPunct="0">
              <a:spcBef>
                <a:spcPct val="20000"/>
              </a:spcBef>
              <a:buClr>
                <a:srgbClr val="66FFFF"/>
              </a:buClr>
              <a:buSzPct val="75000"/>
              <a:buFont typeface="Monotype Sorts" pitchFamily="2" charset="2"/>
              <a:buChar char="n"/>
              <a:defRPr/>
            </a:pPr>
            <a:r>
              <a:rPr lang="en-US" sz="2800" dirty="0"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en-US" sz="2800" u="sng" dirty="0"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spreadsheet software package</a:t>
            </a:r>
            <a:r>
              <a:rPr lang="en-US" sz="2800" dirty="0"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such as </a:t>
            </a:r>
            <a:r>
              <a:rPr lang="en-US" sz="2800" i="1" u="sng" dirty="0"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Microsoft</a:t>
            </a:r>
            <a:r>
              <a:rPr lang="en-US" sz="2800" u="sng" dirty="0"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i="1" u="sng" dirty="0"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Excel</a:t>
            </a:r>
            <a:r>
              <a:rPr lang="en-US" sz="2800" dirty="0"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can be used to perform a quantitative analysis of </a:t>
            </a:r>
            <a:r>
              <a:rPr lang="en-US" sz="2800" dirty="0" smtClean="0"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CBDG.</a:t>
            </a:r>
            <a:endParaRPr lang="en-US" sz="2800" dirty="0">
              <a:effectLst>
                <a:outerShdw blurRad="38100" dist="38100" dir="2700000" algn="tl">
                  <a:srgbClr val="000000"/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eaLnBrk="0" hangingPunct="0">
              <a:spcBef>
                <a:spcPct val="20000"/>
              </a:spcBef>
              <a:buClr>
                <a:srgbClr val="66FFFF"/>
              </a:buClr>
              <a:buSzPct val="75000"/>
              <a:buFont typeface="Monotype Sorts" pitchFamily="2" charset="2"/>
              <a:buChar char="n"/>
              <a:defRPr/>
            </a:pPr>
            <a:r>
              <a:rPr lang="en-US" sz="2800" dirty="0"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We will enter the </a:t>
            </a:r>
            <a:r>
              <a:rPr lang="en-US" sz="2800" u="sng" dirty="0"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problem data</a:t>
            </a:r>
            <a:r>
              <a:rPr lang="en-US" sz="2800" dirty="0"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in the top portion of the spreadsheet.</a:t>
            </a:r>
          </a:p>
          <a:p>
            <a:pPr marL="342900" indent="-342900" eaLnBrk="0" hangingPunct="0">
              <a:spcBef>
                <a:spcPct val="20000"/>
              </a:spcBef>
              <a:buClr>
                <a:srgbClr val="66FFFF"/>
              </a:buClr>
              <a:buSzPct val="75000"/>
              <a:buFont typeface="Monotype Sorts" pitchFamily="2" charset="2"/>
              <a:buChar char="n"/>
              <a:defRPr/>
            </a:pPr>
            <a:r>
              <a:rPr lang="en-US" sz="2800" dirty="0"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The bottom of the spreadsheet will be used for </a:t>
            </a:r>
            <a:r>
              <a:rPr lang="en-US" sz="2800" u="sng" dirty="0"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model development</a:t>
            </a:r>
            <a:r>
              <a:rPr lang="en-US" sz="2800" dirty="0"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745524" y="6550223"/>
            <a:ext cx="942535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Adapted from ©</a:t>
            </a:r>
            <a:r>
              <a:rPr lang="en-US" altLang="en-US" sz="1400" dirty="0" smtClean="0">
                <a:solidFill>
                  <a:srgbClr val="FFFF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John </a:t>
            </a:r>
            <a:r>
              <a:rPr lang="en-US" altLang="en-US" sz="1400" dirty="0" err="1" smtClean="0">
                <a:solidFill>
                  <a:srgbClr val="FFFF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Loucks</a:t>
            </a:r>
            <a:r>
              <a:rPr lang="en-US" altLang="en-US" sz="1400" dirty="0" smtClean="0">
                <a:solidFill>
                  <a:srgbClr val="FFFF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– Anderson, Sweeney, Williams – An Introduction to </a:t>
            </a:r>
            <a:r>
              <a:rPr lang="en-US" altLang="en-US" sz="1400" dirty="0">
                <a:solidFill>
                  <a:srgbClr val="FFFF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en-US" altLang="en-US" sz="1400" dirty="0" smtClean="0">
                <a:solidFill>
                  <a:srgbClr val="FFFF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anagement Science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07644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0163" name="Rectangle 3"/>
          <p:cNvSpPr>
            <a:spLocks noChangeArrowheads="1"/>
          </p:cNvSpPr>
          <p:nvPr/>
        </p:nvSpPr>
        <p:spPr bwMode="auto">
          <a:xfrm>
            <a:off x="2211388" y="1104900"/>
            <a:ext cx="7886700" cy="465138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/>
          <a:lstStyle/>
          <a:p>
            <a:pPr marL="342900" indent="-342900" eaLnBrk="0" hangingPunct="0">
              <a:spcBef>
                <a:spcPct val="20000"/>
              </a:spcBef>
              <a:buClr>
                <a:srgbClr val="66FFFF"/>
              </a:buClr>
              <a:buSzPct val="75000"/>
              <a:buFont typeface="Monotype Sorts" pitchFamily="2" charset="2"/>
              <a:buChar char="n"/>
              <a:defRPr/>
            </a:pPr>
            <a:r>
              <a:rPr lang="en-US" sz="2800" dirty="0">
                <a:solidFill>
                  <a:srgbClr val="66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Formula Spreadsheet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7632" y="2105481"/>
            <a:ext cx="4274499" cy="1824263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97632" y="3929744"/>
            <a:ext cx="7161552" cy="1698170"/>
          </a:xfrm>
          <a:prstGeom prst="rect">
            <a:avLst/>
          </a:prstGeom>
        </p:spPr>
      </p:pic>
      <p:sp>
        <p:nvSpPr>
          <p:cNvPr id="8" name="Rectangle 4"/>
          <p:cNvSpPr txBox="1">
            <a:spLocks noChangeArrowheads="1"/>
          </p:cNvSpPr>
          <p:nvPr/>
        </p:nvSpPr>
        <p:spPr>
          <a:xfrm>
            <a:off x="3560261" y="343242"/>
            <a:ext cx="7767638" cy="762000"/>
          </a:xfrm>
          <a:prstGeom prst="rect">
            <a:avLst/>
          </a:prstGeom>
        </p:spPr>
        <p:txBody>
          <a:bodyPr vert="horz" lIns="92075" tIns="46038" rIns="92075" bIns="46038" rtlCol="0" anchor="ctr">
            <a:normAutofit/>
          </a:bodyPr>
          <a:lstStyle>
            <a:lvl1pPr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US" dirty="0" smtClean="0"/>
              <a:t>Example: CBDG</a:t>
            </a:r>
            <a:endParaRPr 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3745524" y="6550223"/>
            <a:ext cx="942535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Adapted from ©</a:t>
            </a:r>
            <a:r>
              <a:rPr lang="en-US" altLang="en-US" sz="1400" dirty="0" smtClean="0">
                <a:solidFill>
                  <a:srgbClr val="FFFF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John </a:t>
            </a:r>
            <a:r>
              <a:rPr lang="en-US" altLang="en-US" sz="1400" dirty="0" err="1" smtClean="0">
                <a:solidFill>
                  <a:srgbClr val="FFFF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Loucks</a:t>
            </a:r>
            <a:r>
              <a:rPr lang="en-US" altLang="en-US" sz="1400" dirty="0" smtClean="0">
                <a:solidFill>
                  <a:srgbClr val="FFFF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– Anderson, Sweeney, Williams – An Introduction to </a:t>
            </a:r>
            <a:r>
              <a:rPr lang="en-US" altLang="en-US" sz="1400" dirty="0">
                <a:solidFill>
                  <a:srgbClr val="FFFF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en-US" altLang="en-US" sz="1400" dirty="0" smtClean="0">
                <a:solidFill>
                  <a:srgbClr val="FFFF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anagement Science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51415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1187" name="Rectangle 3"/>
          <p:cNvSpPr>
            <a:spLocks noChangeArrowheads="1"/>
          </p:cNvSpPr>
          <p:nvPr/>
        </p:nvSpPr>
        <p:spPr bwMode="auto">
          <a:xfrm>
            <a:off x="2176219" y="2494084"/>
            <a:ext cx="7886700" cy="1557338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/>
          <a:lstStyle/>
          <a:p>
            <a:pPr marL="342900" indent="-342900" eaLnBrk="0" hangingPunct="0">
              <a:spcBef>
                <a:spcPct val="20000"/>
              </a:spcBef>
              <a:buClr>
                <a:srgbClr val="66FFFF"/>
              </a:buClr>
              <a:buSzPct val="75000"/>
              <a:buFont typeface="Monotype Sorts" pitchFamily="2" charset="2"/>
              <a:buChar char="n"/>
              <a:defRPr/>
            </a:pPr>
            <a:r>
              <a:rPr lang="en-US" sz="2800" dirty="0">
                <a:solidFill>
                  <a:srgbClr val="66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Question</a:t>
            </a:r>
            <a:r>
              <a:rPr lang="en-US" sz="2800" dirty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800" dirty="0"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</a:p>
          <a:p>
            <a:pPr marL="342900" indent="-342900" eaLnBrk="0" hangingPunct="0">
              <a:spcBef>
                <a:spcPct val="20000"/>
              </a:spcBef>
              <a:buClr>
                <a:srgbClr val="66FFFF"/>
              </a:buClr>
              <a:buSzPct val="75000"/>
              <a:defRPr/>
            </a:pPr>
            <a:r>
              <a:rPr lang="en-US" sz="2800" dirty="0"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		What is the monthly profit if 12 houses are built and sold per month?</a:t>
            </a:r>
            <a:endParaRPr lang="en-US" sz="2800" dirty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4"/>
          <p:cNvSpPr txBox="1">
            <a:spLocks noChangeArrowheads="1"/>
          </p:cNvSpPr>
          <p:nvPr/>
        </p:nvSpPr>
        <p:spPr>
          <a:xfrm>
            <a:off x="3494946" y="264319"/>
            <a:ext cx="7767638" cy="762000"/>
          </a:xfrm>
          <a:prstGeom prst="rect">
            <a:avLst/>
          </a:prstGeom>
        </p:spPr>
        <p:txBody>
          <a:bodyPr vert="horz" lIns="92075" tIns="46038" rIns="92075" bIns="46038" rtlCol="0" anchor="ctr">
            <a:normAutofit/>
          </a:bodyPr>
          <a:lstStyle>
            <a:lvl1pPr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US" smtClean="0"/>
              <a:t>Example: CBDG</a:t>
            </a:r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745524" y="6550223"/>
            <a:ext cx="942535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Adapted from ©</a:t>
            </a:r>
            <a:r>
              <a:rPr lang="en-US" altLang="en-US" sz="1400" dirty="0" smtClean="0">
                <a:solidFill>
                  <a:srgbClr val="FFFF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John </a:t>
            </a:r>
            <a:r>
              <a:rPr lang="en-US" altLang="en-US" sz="1400" dirty="0" err="1" smtClean="0">
                <a:solidFill>
                  <a:srgbClr val="FFFF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Loucks</a:t>
            </a:r>
            <a:r>
              <a:rPr lang="en-US" altLang="en-US" sz="1400" dirty="0" smtClean="0">
                <a:solidFill>
                  <a:srgbClr val="FFFF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– Anderson, Sweeney, Williams – An Introduction to </a:t>
            </a:r>
            <a:r>
              <a:rPr lang="en-US" altLang="en-US" sz="1400" dirty="0">
                <a:solidFill>
                  <a:srgbClr val="FFFF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en-US" altLang="en-US" sz="1400" dirty="0" smtClean="0">
                <a:solidFill>
                  <a:srgbClr val="FFFF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anagement Science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673489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211" name="Rectangle 3"/>
          <p:cNvSpPr>
            <a:spLocks noChangeArrowheads="1"/>
          </p:cNvSpPr>
          <p:nvPr/>
        </p:nvSpPr>
        <p:spPr bwMode="auto">
          <a:xfrm>
            <a:off x="2211388" y="1104900"/>
            <a:ext cx="7886700" cy="490538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/>
          <a:lstStyle/>
          <a:p>
            <a:pPr marL="342900" indent="-342900" eaLnBrk="0" hangingPunct="0">
              <a:spcBef>
                <a:spcPct val="20000"/>
              </a:spcBef>
              <a:buClr>
                <a:srgbClr val="66FFFF"/>
              </a:buClr>
              <a:buSzPct val="75000"/>
              <a:buFont typeface="Monotype Sorts" pitchFamily="2" charset="2"/>
              <a:buChar char="n"/>
              <a:defRPr/>
            </a:pPr>
            <a:r>
              <a:rPr lang="en-US" sz="2800" dirty="0">
                <a:solidFill>
                  <a:srgbClr val="66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Spreadsheet Solution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27365" y="1985738"/>
            <a:ext cx="4274499" cy="182426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7364" y="3810000"/>
            <a:ext cx="4274499" cy="1781041"/>
          </a:xfrm>
          <a:prstGeom prst="rect">
            <a:avLst/>
          </a:prstGeom>
        </p:spPr>
      </p:pic>
      <p:sp>
        <p:nvSpPr>
          <p:cNvPr id="8" name="Rectangle 4"/>
          <p:cNvSpPr txBox="1">
            <a:spLocks noChangeArrowheads="1"/>
          </p:cNvSpPr>
          <p:nvPr/>
        </p:nvSpPr>
        <p:spPr>
          <a:xfrm>
            <a:off x="3494946" y="264319"/>
            <a:ext cx="7767638" cy="762000"/>
          </a:xfrm>
          <a:prstGeom prst="rect">
            <a:avLst/>
          </a:prstGeom>
        </p:spPr>
        <p:txBody>
          <a:bodyPr vert="horz" lIns="92075" tIns="46038" rIns="92075" bIns="46038" rtlCol="0" anchor="ctr">
            <a:normAutofit/>
          </a:bodyPr>
          <a:lstStyle>
            <a:lvl1pPr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US" dirty="0" smtClean="0"/>
              <a:t>Example: CBDG</a:t>
            </a:r>
            <a:endParaRPr 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3745524" y="6550223"/>
            <a:ext cx="942535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Adapted from ©</a:t>
            </a:r>
            <a:r>
              <a:rPr lang="en-US" altLang="en-US" sz="1400" dirty="0" smtClean="0">
                <a:solidFill>
                  <a:srgbClr val="FFFF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John </a:t>
            </a:r>
            <a:r>
              <a:rPr lang="en-US" altLang="en-US" sz="1400" dirty="0" err="1" smtClean="0">
                <a:solidFill>
                  <a:srgbClr val="FFFF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Loucks</a:t>
            </a:r>
            <a:r>
              <a:rPr lang="en-US" altLang="en-US" sz="1400" dirty="0" smtClean="0">
                <a:solidFill>
                  <a:srgbClr val="FFFF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– Anderson, Sweeney, Williams – An Introduction to </a:t>
            </a:r>
            <a:r>
              <a:rPr lang="en-US" altLang="en-US" sz="1400" dirty="0">
                <a:solidFill>
                  <a:srgbClr val="FFFF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en-US" altLang="en-US" sz="1400" dirty="0" smtClean="0">
                <a:solidFill>
                  <a:srgbClr val="FFFF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anagement Science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286915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3235" name="Rectangle 3"/>
          <p:cNvSpPr>
            <a:spLocks noChangeArrowheads="1"/>
          </p:cNvSpPr>
          <p:nvPr/>
        </p:nvSpPr>
        <p:spPr bwMode="auto">
          <a:xfrm>
            <a:off x="1125414" y="1026319"/>
            <a:ext cx="10137169" cy="5427235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/>
          <a:lstStyle/>
          <a:p>
            <a:pPr marL="342900" indent="-342900" eaLnBrk="0" hangingPunct="0">
              <a:spcBef>
                <a:spcPct val="20000"/>
              </a:spcBef>
              <a:buClr>
                <a:srgbClr val="66FFFF"/>
              </a:buClr>
              <a:buSzPct val="75000"/>
              <a:buFont typeface="Monotype Sorts" pitchFamily="2" charset="2"/>
              <a:buChar char="n"/>
              <a:defRPr/>
            </a:pPr>
            <a:r>
              <a:rPr lang="en-US" sz="2800" dirty="0">
                <a:solidFill>
                  <a:srgbClr val="66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Question:</a:t>
            </a:r>
            <a:r>
              <a:rPr lang="en-US" sz="2800" dirty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US" sz="2800" dirty="0"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</a:p>
          <a:p>
            <a:pPr marL="342900" indent="-342900" eaLnBrk="0" hangingPunct="0">
              <a:spcBef>
                <a:spcPct val="20000"/>
              </a:spcBef>
              <a:buClr>
                <a:srgbClr val="66FFFF"/>
              </a:buClr>
              <a:buSzPct val="75000"/>
              <a:defRPr/>
            </a:pPr>
            <a:r>
              <a:rPr lang="en-US" sz="2800" dirty="0"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		What is the breakeven point for monthly </a:t>
            </a:r>
            <a:r>
              <a:rPr lang="en-US" sz="2800" dirty="0" smtClean="0"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sales </a:t>
            </a:r>
            <a:r>
              <a:rPr lang="en-US" sz="2800" dirty="0"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of the houses?</a:t>
            </a:r>
            <a:endParaRPr lang="en-US" sz="2800" dirty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eaLnBrk="0" hangingPunct="0">
              <a:spcBef>
                <a:spcPct val="20000"/>
              </a:spcBef>
              <a:buClr>
                <a:srgbClr val="66FFFF"/>
              </a:buClr>
              <a:buSzPct val="75000"/>
              <a:buFont typeface="Monotype Sorts" pitchFamily="2" charset="2"/>
              <a:buChar char="n"/>
              <a:defRPr/>
            </a:pPr>
            <a:r>
              <a:rPr lang="en-US" sz="2800" dirty="0">
                <a:solidFill>
                  <a:srgbClr val="66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Spreadsheet Solution:</a:t>
            </a:r>
            <a:r>
              <a:rPr lang="en-US" sz="2800" dirty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</a:p>
          <a:p>
            <a:pPr marL="742950" lvl="1" indent="-285750" eaLnBrk="0" hangingPunct="0">
              <a:spcBef>
                <a:spcPct val="20000"/>
              </a:spcBef>
              <a:buClr>
                <a:srgbClr val="66FFFF"/>
              </a:buClr>
              <a:buSzPct val="125000"/>
              <a:buFontTx/>
              <a:buChar char="•"/>
              <a:defRPr/>
            </a:pPr>
            <a:r>
              <a:rPr lang="en-US" sz="2800" dirty="0">
                <a:solidFill>
                  <a:srgbClr val="FFFFF8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One way to determine the break-even point using a spreadsheet is to use the </a:t>
            </a:r>
            <a:r>
              <a:rPr lang="en-US" sz="2800" u="sng" dirty="0">
                <a:solidFill>
                  <a:srgbClr val="FFFFF8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Goal Seek</a:t>
            </a:r>
            <a:r>
              <a:rPr lang="en-US" sz="2800" dirty="0">
                <a:solidFill>
                  <a:srgbClr val="FFFFF8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tool.</a:t>
            </a:r>
          </a:p>
          <a:p>
            <a:pPr marL="742950" lvl="1" indent="-285750" eaLnBrk="0" hangingPunct="0">
              <a:spcBef>
                <a:spcPct val="20000"/>
              </a:spcBef>
              <a:buClr>
                <a:srgbClr val="66FFFF"/>
              </a:buClr>
              <a:buSzPct val="125000"/>
              <a:buFontTx/>
              <a:buChar char="•"/>
              <a:defRPr/>
            </a:pPr>
            <a:r>
              <a:rPr lang="en-US" sz="2800" i="1" dirty="0">
                <a:solidFill>
                  <a:srgbClr val="FFFFF8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Microsoft Excel</a:t>
            </a:r>
            <a:r>
              <a:rPr lang="en-US" sz="2800" dirty="0">
                <a:solidFill>
                  <a:srgbClr val="FFFFF8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‘s Goal Seek tool allows the user to determine the value for an </a:t>
            </a:r>
            <a:r>
              <a:rPr lang="en-US" sz="2800" u="sng" dirty="0">
                <a:solidFill>
                  <a:srgbClr val="FFFFF8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input cell</a:t>
            </a:r>
            <a:r>
              <a:rPr lang="en-US" sz="2800" dirty="0">
                <a:solidFill>
                  <a:srgbClr val="FFFFF8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that will cause the </a:t>
            </a:r>
            <a:r>
              <a:rPr lang="en-US" sz="2800" u="sng" dirty="0">
                <a:solidFill>
                  <a:srgbClr val="FFFFF8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output cell</a:t>
            </a:r>
            <a:r>
              <a:rPr lang="en-US" sz="2800" dirty="0">
                <a:solidFill>
                  <a:srgbClr val="FFFFF8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to equal some specified value.</a:t>
            </a:r>
          </a:p>
          <a:p>
            <a:pPr marL="742950" lvl="1" indent="-285750" eaLnBrk="0" hangingPunct="0">
              <a:spcBef>
                <a:spcPct val="20000"/>
              </a:spcBef>
              <a:buClr>
                <a:srgbClr val="66FFFF"/>
              </a:buClr>
              <a:buSzPct val="125000"/>
              <a:buFontTx/>
              <a:buChar char="•"/>
              <a:defRPr/>
            </a:pPr>
            <a:r>
              <a:rPr lang="en-US" sz="2800" dirty="0">
                <a:solidFill>
                  <a:srgbClr val="FFFFF8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In our case, the goal is to set Total Profit to zero by seeking an appropriate value for Sales Volume.</a:t>
            </a:r>
          </a:p>
        </p:txBody>
      </p:sp>
      <p:sp>
        <p:nvSpPr>
          <p:cNvPr id="4" name="Rectangle 4"/>
          <p:cNvSpPr txBox="1">
            <a:spLocks noChangeArrowheads="1"/>
          </p:cNvSpPr>
          <p:nvPr/>
        </p:nvSpPr>
        <p:spPr>
          <a:xfrm>
            <a:off x="3494946" y="264319"/>
            <a:ext cx="7767638" cy="762000"/>
          </a:xfrm>
          <a:prstGeom prst="rect">
            <a:avLst/>
          </a:prstGeom>
        </p:spPr>
        <p:txBody>
          <a:bodyPr vert="horz" lIns="92075" tIns="46038" rIns="92075" bIns="46038" rtlCol="0" anchor="ctr">
            <a:normAutofit/>
          </a:bodyPr>
          <a:lstStyle>
            <a:lvl1pPr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US" dirty="0" smtClean="0"/>
              <a:t>Example: CBDG</a:t>
            </a:r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745524" y="6550223"/>
            <a:ext cx="942535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Adapted from ©</a:t>
            </a:r>
            <a:r>
              <a:rPr lang="en-US" altLang="en-US" sz="1400" dirty="0" smtClean="0">
                <a:solidFill>
                  <a:srgbClr val="FFFF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John </a:t>
            </a:r>
            <a:r>
              <a:rPr lang="en-US" altLang="en-US" sz="1400" dirty="0" err="1" smtClean="0">
                <a:solidFill>
                  <a:srgbClr val="FFFF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Loucks</a:t>
            </a:r>
            <a:r>
              <a:rPr lang="en-US" altLang="en-US" sz="1400" dirty="0" smtClean="0">
                <a:solidFill>
                  <a:srgbClr val="FFFF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– Anderson, Sweeney, Williams – An Introduction to </a:t>
            </a:r>
            <a:r>
              <a:rPr lang="en-US" altLang="en-US" sz="1400" dirty="0">
                <a:solidFill>
                  <a:srgbClr val="FFFF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en-US" altLang="en-US" sz="1400" dirty="0" smtClean="0">
                <a:solidFill>
                  <a:srgbClr val="FFFF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anagement Science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971806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4259" name="Rectangle 3"/>
          <p:cNvSpPr>
            <a:spLocks noChangeArrowheads="1"/>
          </p:cNvSpPr>
          <p:nvPr/>
        </p:nvSpPr>
        <p:spPr bwMode="auto">
          <a:xfrm>
            <a:off x="703384" y="1104900"/>
            <a:ext cx="11060723" cy="5630008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/>
          <a:lstStyle/>
          <a:p>
            <a:pPr marL="342900" indent="-342900" eaLnBrk="0" hangingPunct="0">
              <a:spcBef>
                <a:spcPct val="20000"/>
              </a:spcBef>
              <a:buClr>
                <a:srgbClr val="66FFFF"/>
              </a:buClr>
              <a:buSzPct val="75000"/>
              <a:buFont typeface="Monotype Sorts" pitchFamily="2" charset="2"/>
              <a:buChar char="n"/>
              <a:defRPr/>
            </a:pPr>
            <a:r>
              <a:rPr lang="en-US" sz="2800" dirty="0">
                <a:solidFill>
                  <a:srgbClr val="66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Spreadsheet Solution:  Goal Seek Approach</a:t>
            </a:r>
          </a:p>
          <a:p>
            <a:pPr marL="342900" indent="-342900" eaLnBrk="0" hangingPunct="0">
              <a:spcBef>
                <a:spcPct val="20000"/>
              </a:spcBef>
              <a:buClr>
                <a:srgbClr val="66FFFF"/>
              </a:buClr>
              <a:buSzPct val="75000"/>
              <a:defRPr/>
            </a:pPr>
            <a:endParaRPr lang="en-US" sz="2800" dirty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eaLnBrk="0" hangingPunct="0">
              <a:spcBef>
                <a:spcPct val="20000"/>
              </a:spcBef>
              <a:buClr>
                <a:srgbClr val="66FFFF"/>
              </a:buClr>
              <a:buSzPct val="75000"/>
              <a:defRPr/>
            </a:pPr>
            <a:r>
              <a:rPr lang="en-US" sz="2800" dirty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			</a:t>
            </a:r>
            <a:r>
              <a:rPr lang="en-US" sz="2800" u="sng" dirty="0"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Using </a:t>
            </a:r>
            <a:r>
              <a:rPr lang="en-US" sz="2800" i="1" u="sng" dirty="0"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Excel </a:t>
            </a:r>
            <a:r>
              <a:rPr lang="en-US" sz="2800" u="sng" dirty="0"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’s </a:t>
            </a:r>
            <a:r>
              <a:rPr lang="en-US" sz="2800" b="1" u="sng" dirty="0"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Goal Seek</a:t>
            </a:r>
            <a:r>
              <a:rPr lang="en-US" sz="2800" u="sng" dirty="0"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Tool</a:t>
            </a:r>
            <a:endParaRPr lang="en-US" sz="2800" dirty="0">
              <a:effectLst>
                <a:outerShdw blurRad="38100" dist="38100" dir="2700000" algn="tl">
                  <a:srgbClr val="000000"/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eaLnBrk="0" hangingPunct="0">
              <a:spcBef>
                <a:spcPct val="20000"/>
              </a:spcBef>
              <a:buClr>
                <a:srgbClr val="66FFFF"/>
              </a:buClr>
              <a:buSzPct val="75000"/>
              <a:defRPr/>
            </a:pPr>
            <a:r>
              <a:rPr lang="en-US" sz="2800" dirty="0"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		</a:t>
            </a:r>
            <a:r>
              <a:rPr lang="en-US" sz="2800" dirty="0">
                <a:solidFill>
                  <a:srgbClr val="66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Step 1:</a:t>
            </a:r>
            <a:r>
              <a:rPr lang="en-US" sz="2800" dirty="0"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 Select the </a:t>
            </a:r>
            <a:r>
              <a:rPr lang="en-US" sz="2800" dirty="0" smtClean="0"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D</a:t>
            </a:r>
            <a:r>
              <a:rPr lang="en-US" sz="2800" b="1" dirty="0" smtClean="0"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ata </a:t>
            </a:r>
            <a:r>
              <a:rPr lang="en-US" sz="2800" dirty="0" smtClean="0"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menu</a:t>
            </a:r>
            <a:endParaRPr lang="en-US" sz="2800" dirty="0">
              <a:effectLst>
                <a:outerShdw blurRad="38100" dist="38100" dir="2700000" algn="tl">
                  <a:srgbClr val="000000"/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eaLnBrk="0" hangingPunct="0">
              <a:spcBef>
                <a:spcPct val="20000"/>
              </a:spcBef>
              <a:buClr>
                <a:srgbClr val="66FFFF"/>
              </a:buClr>
              <a:buSzPct val="75000"/>
              <a:defRPr/>
            </a:pPr>
            <a:r>
              <a:rPr lang="en-US" sz="2800" dirty="0"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		</a:t>
            </a:r>
            <a:r>
              <a:rPr lang="en-US" sz="2800" dirty="0">
                <a:solidFill>
                  <a:srgbClr val="66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Step 2:</a:t>
            </a:r>
            <a:r>
              <a:rPr lang="en-US" sz="2800" dirty="0"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 Choose the </a:t>
            </a:r>
            <a:r>
              <a:rPr lang="en-US" sz="2800" b="1" dirty="0" smtClean="0"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What-if Analysis </a:t>
            </a:r>
            <a:r>
              <a:rPr lang="en-US" sz="2800" dirty="0" smtClean="0"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option</a:t>
            </a:r>
            <a:endParaRPr lang="en-US" sz="2800" dirty="0">
              <a:effectLst>
                <a:outerShdw blurRad="38100" dist="38100" dir="2700000" algn="tl">
                  <a:srgbClr val="000000"/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eaLnBrk="0" hangingPunct="0">
              <a:spcBef>
                <a:spcPct val="20000"/>
              </a:spcBef>
              <a:buClr>
                <a:srgbClr val="66FFFF"/>
              </a:buClr>
              <a:buSzPct val="75000"/>
              <a:defRPr/>
            </a:pPr>
            <a:r>
              <a:rPr lang="en-US" sz="2800" dirty="0"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		</a:t>
            </a:r>
            <a:r>
              <a:rPr lang="en-US" sz="2800" dirty="0">
                <a:solidFill>
                  <a:srgbClr val="66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Step 3:</a:t>
            </a:r>
            <a:r>
              <a:rPr lang="en-US" sz="2800" dirty="0"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 When the </a:t>
            </a:r>
            <a:r>
              <a:rPr lang="en-US" sz="2800" b="1" dirty="0"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Goal Seek </a:t>
            </a:r>
            <a:r>
              <a:rPr lang="en-US" sz="2800" dirty="0"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dialog box appears:</a:t>
            </a:r>
          </a:p>
          <a:p>
            <a:pPr marL="342900" indent="-342900" eaLnBrk="0" hangingPunct="0">
              <a:spcBef>
                <a:spcPct val="20000"/>
              </a:spcBef>
              <a:buClr>
                <a:srgbClr val="66FFFF"/>
              </a:buClr>
              <a:buSzPct val="75000"/>
              <a:defRPr/>
            </a:pPr>
            <a:r>
              <a:rPr lang="en-US" sz="2800" dirty="0"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			     </a:t>
            </a:r>
            <a:r>
              <a:rPr lang="en-US" sz="2800" dirty="0" smtClean="0"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	Using the data model on slide  14 -  </a:t>
            </a:r>
            <a:r>
              <a:rPr lang="en-US" sz="2800" dirty="0"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Enter </a:t>
            </a:r>
            <a:r>
              <a:rPr lang="en-US" sz="2800" dirty="0" smtClean="0"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	B9 </a:t>
            </a:r>
            <a:r>
              <a:rPr lang="en-US" sz="2800" dirty="0"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in the </a:t>
            </a:r>
            <a:r>
              <a:rPr lang="en-US" sz="2800" dirty="0" smtClean="0"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					</a:t>
            </a:r>
            <a:r>
              <a:rPr lang="en-US" sz="2800" b="1" dirty="0" smtClean="0"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Set </a:t>
            </a:r>
            <a:r>
              <a:rPr lang="en-US" sz="2800" b="1" dirty="0"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cell</a:t>
            </a:r>
            <a:r>
              <a:rPr lang="en-US" sz="2800" dirty="0"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box</a:t>
            </a:r>
          </a:p>
          <a:p>
            <a:pPr marL="342900" indent="-342900" eaLnBrk="0" hangingPunct="0">
              <a:spcBef>
                <a:spcPct val="20000"/>
              </a:spcBef>
              <a:buClr>
                <a:srgbClr val="66FFFF"/>
              </a:buClr>
              <a:buSzPct val="75000"/>
              <a:defRPr/>
            </a:pPr>
            <a:r>
              <a:rPr lang="en-US" sz="2800" dirty="0"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			       </a:t>
            </a:r>
            <a:r>
              <a:rPr lang="en-US" sz="2800" dirty="0" smtClean="0"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	Enter </a:t>
            </a:r>
            <a:r>
              <a:rPr lang="en-US" sz="2800" dirty="0"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0 in the </a:t>
            </a:r>
            <a:r>
              <a:rPr lang="en-US" sz="2800" b="1" dirty="0"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To value</a:t>
            </a:r>
            <a:r>
              <a:rPr lang="en-US" sz="2800" dirty="0"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box</a:t>
            </a:r>
          </a:p>
          <a:p>
            <a:pPr marL="342900" indent="-342900" eaLnBrk="0" hangingPunct="0">
              <a:spcBef>
                <a:spcPct val="20000"/>
              </a:spcBef>
              <a:buClr>
                <a:srgbClr val="66FFFF"/>
              </a:buClr>
              <a:buSzPct val="75000"/>
              <a:defRPr/>
            </a:pPr>
            <a:r>
              <a:rPr lang="en-US" sz="2800" dirty="0"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			      </a:t>
            </a:r>
            <a:r>
              <a:rPr lang="en-US" sz="2800" dirty="0" smtClean="0"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	Enter </a:t>
            </a:r>
            <a:r>
              <a:rPr lang="en-US" sz="2800" dirty="0"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B6 in the </a:t>
            </a:r>
            <a:r>
              <a:rPr lang="en-US" sz="2800" b="1" dirty="0"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By changing cell</a:t>
            </a:r>
            <a:r>
              <a:rPr lang="en-US" sz="2800" dirty="0"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box</a:t>
            </a:r>
          </a:p>
          <a:p>
            <a:pPr marL="342900" indent="-342900" eaLnBrk="0" hangingPunct="0">
              <a:spcBef>
                <a:spcPct val="20000"/>
              </a:spcBef>
              <a:buClr>
                <a:srgbClr val="66FFFF"/>
              </a:buClr>
              <a:buSzPct val="75000"/>
              <a:defRPr/>
            </a:pPr>
            <a:r>
              <a:rPr lang="en-US" sz="2800" dirty="0"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			      </a:t>
            </a:r>
            <a:r>
              <a:rPr lang="en-US" sz="2800" dirty="0" smtClean="0"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	Click </a:t>
            </a:r>
            <a:r>
              <a:rPr lang="en-US" sz="2800" b="1" dirty="0"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OK</a:t>
            </a:r>
            <a:endParaRPr lang="en-US" sz="2800" dirty="0">
              <a:effectLst>
                <a:outerShdw blurRad="38100" dist="38100" dir="2700000" algn="tl">
                  <a:srgbClr val="000000"/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4"/>
          <p:cNvSpPr txBox="1">
            <a:spLocks noChangeArrowheads="1"/>
          </p:cNvSpPr>
          <p:nvPr/>
        </p:nvSpPr>
        <p:spPr>
          <a:xfrm>
            <a:off x="3494946" y="264319"/>
            <a:ext cx="7767638" cy="762000"/>
          </a:xfrm>
          <a:prstGeom prst="rect">
            <a:avLst/>
          </a:prstGeom>
        </p:spPr>
        <p:txBody>
          <a:bodyPr vert="horz" lIns="92075" tIns="46038" rIns="92075" bIns="46038" rtlCol="0" anchor="ctr">
            <a:normAutofit/>
          </a:bodyPr>
          <a:lstStyle>
            <a:lvl1pPr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US" dirty="0" smtClean="0"/>
              <a:t>Example: CBDG</a:t>
            </a:r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745524" y="6550223"/>
            <a:ext cx="942535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Adapted from ©</a:t>
            </a:r>
            <a:r>
              <a:rPr lang="en-US" altLang="en-US" sz="1400" dirty="0" smtClean="0">
                <a:solidFill>
                  <a:srgbClr val="FFFF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John </a:t>
            </a:r>
            <a:r>
              <a:rPr lang="en-US" altLang="en-US" sz="1400" dirty="0" err="1" smtClean="0">
                <a:solidFill>
                  <a:srgbClr val="FFFF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Loucks</a:t>
            </a:r>
            <a:r>
              <a:rPr lang="en-US" altLang="en-US" sz="1400" dirty="0" smtClean="0">
                <a:solidFill>
                  <a:srgbClr val="FFFF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– Anderson, Sweeney, Williams – An Introduction to </a:t>
            </a:r>
            <a:r>
              <a:rPr lang="en-US" altLang="en-US" sz="1400" dirty="0">
                <a:solidFill>
                  <a:srgbClr val="FFFF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en-US" altLang="en-US" sz="1400" dirty="0" smtClean="0">
                <a:solidFill>
                  <a:srgbClr val="FFFF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anagement Science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480909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83" name="Rectangle 3"/>
          <p:cNvSpPr>
            <a:spLocks noChangeArrowheads="1"/>
          </p:cNvSpPr>
          <p:nvPr/>
        </p:nvSpPr>
        <p:spPr bwMode="auto">
          <a:xfrm>
            <a:off x="2211388" y="1104900"/>
            <a:ext cx="7886700" cy="1150938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/>
          <a:lstStyle/>
          <a:p>
            <a:pPr marL="342900" indent="-342900" eaLnBrk="0" hangingPunct="0">
              <a:spcBef>
                <a:spcPct val="20000"/>
              </a:spcBef>
              <a:buClr>
                <a:srgbClr val="66FFFF"/>
              </a:buClr>
              <a:buSzPct val="75000"/>
              <a:buFont typeface="Monotype Sorts" pitchFamily="2" charset="2"/>
              <a:buChar char="n"/>
              <a:defRPr/>
            </a:pPr>
            <a:r>
              <a:rPr lang="en-US" sz="2800" dirty="0">
                <a:solidFill>
                  <a:srgbClr val="66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Spreadsheet Solution:  Goal Seek Approach         </a:t>
            </a:r>
          </a:p>
          <a:p>
            <a:pPr marL="342900" indent="-342900" eaLnBrk="0" hangingPunct="0">
              <a:spcBef>
                <a:spcPct val="20000"/>
              </a:spcBef>
              <a:buClr>
                <a:srgbClr val="66FFFF"/>
              </a:buClr>
              <a:buSzPct val="75000"/>
              <a:defRPr/>
            </a:pPr>
            <a:endParaRPr lang="en-US" sz="2800" dirty="0">
              <a:solidFill>
                <a:schemeClr val="tx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eaLnBrk="0" hangingPunct="0">
              <a:spcBef>
                <a:spcPct val="20000"/>
              </a:spcBef>
              <a:buClr>
                <a:srgbClr val="66FFFF"/>
              </a:buClr>
              <a:buSzPct val="75000"/>
              <a:defRPr/>
            </a:pPr>
            <a:r>
              <a:rPr lang="en-US" sz="2800" dirty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		         </a:t>
            </a:r>
            <a:r>
              <a:rPr lang="en-US" sz="2800" dirty="0"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Completed Goal Seek Dialog Box</a:t>
            </a:r>
          </a:p>
        </p:txBody>
      </p:sp>
      <p:grpSp>
        <p:nvGrpSpPr>
          <p:cNvPr id="52228" name="Group 4"/>
          <p:cNvGrpSpPr>
            <a:grpSpLocks/>
          </p:cNvGrpSpPr>
          <p:nvPr/>
        </p:nvGrpSpPr>
        <p:grpSpPr bwMode="auto">
          <a:xfrm>
            <a:off x="3827463" y="3134457"/>
            <a:ext cx="4654550" cy="2914650"/>
            <a:chOff x="1460" y="1704"/>
            <a:chExt cx="2932" cy="1836"/>
          </a:xfrm>
        </p:grpSpPr>
        <p:pic>
          <p:nvPicPr>
            <p:cNvPr id="52229" name="Picture 5" descr="C:\Slides\QMB9ppt\GoalSeek.JP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60" y="1728"/>
              <a:ext cx="2925" cy="1801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25286" name="Rectangle 6"/>
            <p:cNvSpPr>
              <a:spLocks noChangeArrowheads="1"/>
            </p:cNvSpPr>
            <p:nvPr/>
          </p:nvSpPr>
          <p:spPr bwMode="auto">
            <a:xfrm>
              <a:off x="1464" y="1704"/>
              <a:ext cx="2928" cy="1836"/>
            </a:xfrm>
            <a:prstGeom prst="rect">
              <a:avLst/>
            </a:prstGeom>
            <a:noFill/>
            <a:ln w="57150">
              <a:solidFill>
                <a:schemeClr val="tx1"/>
              </a:solidFill>
              <a:miter lim="800000"/>
              <a:headEnd/>
              <a:tailEnd/>
            </a:ln>
            <a:effectLst>
              <a:outerShdw dist="35921" dir="2700000" algn="ctr" rotWithShape="0">
                <a:schemeClr val="bg2"/>
              </a:outerShdw>
            </a:effectLst>
          </p:spPr>
          <p:txBody>
            <a:bodyPr wrap="none" anchor="ctr"/>
            <a:lstStyle/>
            <a:p>
              <a:pPr algn="ctr" eaLnBrk="0" hangingPunct="0">
                <a:defRPr/>
              </a:pPr>
              <a:endParaRPr lang="en-US">
                <a:effectLst>
                  <a:outerShdw blurRad="38100" dist="38100" dir="2700000" algn="tl">
                    <a:srgbClr val="000000"/>
                  </a:outerShdw>
                </a:effectLst>
              </a:endParaRPr>
            </a:p>
          </p:txBody>
        </p:sp>
      </p:grpSp>
      <p:sp>
        <p:nvSpPr>
          <p:cNvPr id="7" name="Rectangle 4"/>
          <p:cNvSpPr txBox="1">
            <a:spLocks noChangeArrowheads="1"/>
          </p:cNvSpPr>
          <p:nvPr/>
        </p:nvSpPr>
        <p:spPr>
          <a:xfrm>
            <a:off x="3494946" y="264319"/>
            <a:ext cx="7767638" cy="762000"/>
          </a:xfrm>
          <a:prstGeom prst="rect">
            <a:avLst/>
          </a:prstGeom>
        </p:spPr>
        <p:txBody>
          <a:bodyPr vert="horz" lIns="92075" tIns="46038" rIns="92075" bIns="46038" rtlCol="0" anchor="ctr">
            <a:normAutofit/>
          </a:bodyPr>
          <a:lstStyle>
            <a:lvl1pPr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US" dirty="0" smtClean="0"/>
              <a:t>Example: CBDG</a:t>
            </a:r>
            <a:endParaRPr lang="en-US" dirty="0"/>
          </a:p>
        </p:txBody>
      </p:sp>
      <p:sp>
        <p:nvSpPr>
          <p:cNvPr id="8" name="TextBox 7"/>
          <p:cNvSpPr txBox="1"/>
          <p:nvPr/>
        </p:nvSpPr>
        <p:spPr>
          <a:xfrm>
            <a:off x="3745524" y="6550223"/>
            <a:ext cx="942535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Adapted from ©</a:t>
            </a:r>
            <a:r>
              <a:rPr lang="en-US" altLang="en-US" sz="1400" dirty="0" smtClean="0">
                <a:solidFill>
                  <a:srgbClr val="FFFF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John </a:t>
            </a:r>
            <a:r>
              <a:rPr lang="en-US" altLang="en-US" sz="1400" dirty="0" err="1" smtClean="0">
                <a:solidFill>
                  <a:srgbClr val="FFFF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Loucks</a:t>
            </a:r>
            <a:r>
              <a:rPr lang="en-US" altLang="en-US" sz="1400" dirty="0" smtClean="0">
                <a:solidFill>
                  <a:srgbClr val="FFFF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– Anderson, Sweeney, Williams – An Introduction to </a:t>
            </a:r>
            <a:r>
              <a:rPr lang="en-US" altLang="en-US" sz="1400" dirty="0">
                <a:solidFill>
                  <a:srgbClr val="FFFF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en-US" altLang="en-US" sz="1400" dirty="0" smtClean="0">
                <a:solidFill>
                  <a:srgbClr val="FFFF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anagement Science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827748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6307" name="Rectangle 3"/>
          <p:cNvSpPr>
            <a:spLocks noChangeArrowheads="1"/>
          </p:cNvSpPr>
          <p:nvPr/>
        </p:nvSpPr>
        <p:spPr bwMode="auto">
          <a:xfrm>
            <a:off x="2211388" y="1104900"/>
            <a:ext cx="7886700" cy="515938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lIns="90488" tIns="44450" rIns="90488" bIns="44450"/>
          <a:lstStyle/>
          <a:p>
            <a:pPr marL="342900" indent="-342900" eaLnBrk="0" hangingPunct="0">
              <a:spcBef>
                <a:spcPct val="20000"/>
              </a:spcBef>
              <a:buClr>
                <a:srgbClr val="66FFFF"/>
              </a:buClr>
              <a:buSzPct val="75000"/>
              <a:buFont typeface="Monotype Sorts" pitchFamily="2" charset="2"/>
              <a:buChar char="n"/>
              <a:defRPr/>
            </a:pPr>
            <a:r>
              <a:rPr lang="en-US" sz="2800" dirty="0">
                <a:solidFill>
                  <a:srgbClr val="66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Spreadsheet Solution:  Goal Seek Approach	          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4447" y="2136207"/>
            <a:ext cx="4542745" cy="3888440"/>
          </a:xfrm>
          <a:prstGeom prst="rect">
            <a:avLst/>
          </a:prstGeom>
        </p:spPr>
      </p:pic>
      <p:sp>
        <p:nvSpPr>
          <p:cNvPr id="6" name="Rectangle 4"/>
          <p:cNvSpPr txBox="1">
            <a:spLocks noChangeArrowheads="1"/>
          </p:cNvSpPr>
          <p:nvPr/>
        </p:nvSpPr>
        <p:spPr>
          <a:xfrm>
            <a:off x="3494946" y="264319"/>
            <a:ext cx="7767638" cy="762000"/>
          </a:xfrm>
          <a:prstGeom prst="rect">
            <a:avLst/>
          </a:prstGeom>
        </p:spPr>
        <p:txBody>
          <a:bodyPr vert="horz" lIns="92075" tIns="46038" rIns="92075" bIns="46038" rtlCol="0" anchor="ctr">
            <a:normAutofit/>
          </a:bodyPr>
          <a:lstStyle>
            <a:lvl1pPr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US" dirty="0" smtClean="0"/>
              <a:t>Example: CBDG</a:t>
            </a:r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745524" y="6550223"/>
            <a:ext cx="942535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Adapted from ©</a:t>
            </a:r>
            <a:r>
              <a:rPr lang="en-US" altLang="en-US" sz="1400" dirty="0" smtClean="0">
                <a:solidFill>
                  <a:srgbClr val="FFFF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John </a:t>
            </a:r>
            <a:r>
              <a:rPr lang="en-US" altLang="en-US" sz="1400" dirty="0" err="1" smtClean="0">
                <a:solidFill>
                  <a:srgbClr val="FFFF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Loucks</a:t>
            </a:r>
            <a:r>
              <a:rPr lang="en-US" altLang="en-US" sz="1400" dirty="0" smtClean="0">
                <a:solidFill>
                  <a:srgbClr val="FFFF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– Anderson, Sweeney, Williams – An Introduction to </a:t>
            </a:r>
            <a:r>
              <a:rPr lang="en-US" altLang="en-US" sz="1400" dirty="0">
                <a:solidFill>
                  <a:srgbClr val="FFFF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en-US" altLang="en-US" sz="1400" dirty="0" smtClean="0">
                <a:solidFill>
                  <a:srgbClr val="FFFF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anagement Science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819329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TM04033937[[fn=Vapor Trail]]</Template>
  <TotalTime>76</TotalTime>
  <Words>479</Words>
  <Application>Microsoft Office PowerPoint</Application>
  <PresentationFormat>Widescreen</PresentationFormat>
  <Paragraphs>140</Paragraphs>
  <Slides>18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5" baseType="lpstr">
      <vt:lpstr>Arial</vt:lpstr>
      <vt:lpstr>Arial Narrow</vt:lpstr>
      <vt:lpstr>Calibri</vt:lpstr>
      <vt:lpstr>Century Gothic</vt:lpstr>
      <vt:lpstr>Monotype Sorts</vt:lpstr>
      <vt:lpstr>Times New Roman</vt:lpstr>
      <vt:lpstr>Vapor Trail</vt:lpstr>
      <vt:lpstr>Calculating Data for a Graph  and  calculating a BreakEven model</vt:lpstr>
      <vt:lpstr>Example:  Cymru Building and Development Group.</vt:lpstr>
      <vt:lpstr>Example: CBDG</vt:lpstr>
      <vt:lpstr>Example: CBDG</vt:lpstr>
      <vt:lpstr>Example: CBDG</vt:lpstr>
      <vt:lpstr>PowerPoint Presentation</vt:lpstr>
      <vt:lpstr>Example: CBDG </vt:lpstr>
      <vt:lpstr>Example: CBDG</vt:lpstr>
      <vt:lpstr>Example: CBDG</vt:lpstr>
      <vt:lpstr>Example: CBDG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L0237_User</dc:creator>
  <cp:lastModifiedBy>L0237_User</cp:lastModifiedBy>
  <cp:revision>9</cp:revision>
  <dcterms:created xsi:type="dcterms:W3CDTF">2017-10-18T13:27:47Z</dcterms:created>
  <dcterms:modified xsi:type="dcterms:W3CDTF">2017-10-19T18:45:44Z</dcterms:modified>
</cp:coreProperties>
</file>