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48" r:id="rId1"/>
  </p:sldMasterIdLst>
  <p:notesMasterIdLst>
    <p:notesMasterId r:id="rId38"/>
  </p:notesMasterIdLst>
  <p:sldIdLst>
    <p:sldId id="996" r:id="rId2"/>
    <p:sldId id="259" r:id="rId3"/>
    <p:sldId id="995" r:id="rId4"/>
    <p:sldId id="971" r:id="rId5"/>
    <p:sldId id="823" r:id="rId6"/>
    <p:sldId id="938" r:id="rId7"/>
    <p:sldId id="757" r:id="rId8"/>
    <p:sldId id="659" r:id="rId9"/>
    <p:sldId id="601" r:id="rId10"/>
    <p:sldId id="805" r:id="rId11"/>
    <p:sldId id="409" r:id="rId12"/>
    <p:sldId id="944" r:id="rId13"/>
    <p:sldId id="418" r:id="rId14"/>
    <p:sldId id="417" r:id="rId15"/>
    <p:sldId id="976" r:id="rId16"/>
    <p:sldId id="433" r:id="rId17"/>
    <p:sldId id="809" r:id="rId18"/>
    <p:sldId id="952" r:id="rId19"/>
    <p:sldId id="660" r:id="rId20"/>
    <p:sldId id="833" r:id="rId21"/>
    <p:sldId id="431" r:id="rId22"/>
    <p:sldId id="981" r:id="rId23"/>
    <p:sldId id="983" r:id="rId24"/>
    <p:sldId id="406" r:id="rId25"/>
    <p:sldId id="984" r:id="rId26"/>
    <p:sldId id="985" r:id="rId27"/>
    <p:sldId id="986" r:id="rId28"/>
    <p:sldId id="403" r:id="rId29"/>
    <p:sldId id="974" r:id="rId30"/>
    <p:sldId id="993" r:id="rId31"/>
    <p:sldId id="990" r:id="rId32"/>
    <p:sldId id="994" r:id="rId33"/>
    <p:sldId id="989" r:id="rId34"/>
    <p:sldId id="946" r:id="rId35"/>
    <p:sldId id="868" r:id="rId36"/>
    <p:sldId id="368"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48FE"/>
    <a:srgbClr val="666AFE"/>
    <a:srgbClr val="012456"/>
    <a:srgbClr val="D7957B"/>
    <a:srgbClr val="61351D"/>
    <a:srgbClr val="1E1E1E"/>
    <a:srgbClr val="0563C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E1920B-F218-48B3-B441-3C7A867F8B8C}" v="87" dt="2026-03-24T10:06:11.2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867" autoAdjust="0"/>
    <p:restoredTop sz="52822" autoAdjust="0"/>
  </p:normalViewPr>
  <p:slideViewPr>
    <p:cSldViewPr snapToGrid="0">
      <p:cViewPr varScale="1">
        <p:scale>
          <a:sx n="66" d="100"/>
          <a:sy n="66" d="100"/>
        </p:scale>
        <p:origin x="66" y="285"/>
      </p:cViewPr>
      <p:guideLst/>
    </p:cSldViewPr>
  </p:slideViewPr>
  <p:outlineViewPr>
    <p:cViewPr>
      <p:scale>
        <a:sx n="33" d="100"/>
        <a:sy n="33" d="100"/>
      </p:scale>
      <p:origin x="0" y="-6456"/>
    </p:cViewPr>
  </p:outlin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undo custSel addSld delSld modSld sldOrd delMainMaster">
      <pc:chgData name="James Williams" userId="c957a50b-491f-4d94-b4bc-52aca3e2340d" providerId="ADAL" clId="{24AD1EBB-B856-443B-9200-42FCDD6529A9}" dt="2026-03-26T11:15:51.349" v="2532" actId="13926"/>
      <pc:docMkLst>
        <pc:docMk/>
      </pc:docMkLst>
      <pc:sldChg chg="addSp modSp mod">
        <pc:chgData name="James Williams" userId="c957a50b-491f-4d94-b4bc-52aca3e2340d" providerId="ADAL" clId="{24AD1EBB-B856-443B-9200-42FCDD6529A9}" dt="2026-03-22T18:48:37.193" v="424" actId="1076"/>
        <pc:sldMkLst>
          <pc:docMk/>
          <pc:sldMk cId="1082051791" sldId="259"/>
        </pc:sldMkLst>
        <pc:spChg chg="mod">
          <ac:chgData name="James Williams" userId="c957a50b-491f-4d94-b4bc-52aca3e2340d" providerId="ADAL" clId="{24AD1EBB-B856-443B-9200-42FCDD6529A9}" dt="2026-03-22T18:42:24.628" v="266" actId="403"/>
          <ac:spMkLst>
            <pc:docMk/>
            <pc:sldMk cId="1082051791" sldId="259"/>
            <ac:spMk id="2" creationId="{7F53F7EE-5CE7-450A-96B3-B3B9BA4610AC}"/>
          </ac:spMkLst>
        </pc:spChg>
        <pc:picChg chg="add mod">
          <ac:chgData name="James Williams" userId="c957a50b-491f-4d94-b4bc-52aca3e2340d" providerId="ADAL" clId="{24AD1EBB-B856-443B-9200-42FCDD6529A9}" dt="2026-03-22T18:48:34.290" v="423" actId="1076"/>
          <ac:picMkLst>
            <pc:docMk/>
            <pc:sldMk cId="1082051791" sldId="259"/>
            <ac:picMk id="4" creationId="{79D112F7-32F5-C6D3-486E-C1B52883B5A1}"/>
          </ac:picMkLst>
        </pc:picChg>
        <pc:picChg chg="mod">
          <ac:chgData name="James Williams" userId="c957a50b-491f-4d94-b4bc-52aca3e2340d" providerId="ADAL" clId="{24AD1EBB-B856-443B-9200-42FCDD6529A9}" dt="2026-03-22T18:48:37.193" v="424" actId="1076"/>
          <ac:picMkLst>
            <pc:docMk/>
            <pc:sldMk cId="1082051791" sldId="259"/>
            <ac:picMk id="1026" creationId="{B80F939B-561B-9563-A3F8-5986546EAB43}"/>
          </ac:picMkLst>
        </pc:picChg>
      </pc:sldChg>
      <pc:sldChg chg="add">
        <pc:chgData name="James Williams" userId="c957a50b-491f-4d94-b4bc-52aca3e2340d" providerId="ADAL" clId="{24AD1EBB-B856-443B-9200-42FCDD6529A9}" dt="2026-03-22T18:39:06.568" v="256"/>
        <pc:sldMkLst>
          <pc:docMk/>
          <pc:sldMk cId="2189258576" sldId="403"/>
        </pc:sldMkLst>
      </pc:sldChg>
      <pc:sldChg chg="modSp add mod">
        <pc:chgData name="James Williams" userId="c957a50b-491f-4d94-b4bc-52aca3e2340d" providerId="ADAL" clId="{24AD1EBB-B856-443B-9200-42FCDD6529A9}" dt="2026-03-22T13:35:43.095" v="213" actId="20577"/>
        <pc:sldMkLst>
          <pc:docMk/>
          <pc:sldMk cId="1160696787" sldId="406"/>
        </pc:sldMkLst>
        <pc:spChg chg="mod">
          <ac:chgData name="James Williams" userId="c957a50b-491f-4d94-b4bc-52aca3e2340d" providerId="ADAL" clId="{24AD1EBB-B856-443B-9200-42FCDD6529A9}" dt="2026-03-22T13:35:43.095" v="213" actId="20577"/>
          <ac:spMkLst>
            <pc:docMk/>
            <pc:sldMk cId="1160696787" sldId="406"/>
            <ac:spMk id="2" creationId="{61365102-6F14-4FB7-8C3C-AB618E6179A2}"/>
          </ac:spMkLst>
        </pc:spChg>
      </pc:sldChg>
      <pc:sldChg chg="modSp add mod ord">
        <pc:chgData name="James Williams" userId="c957a50b-491f-4d94-b4bc-52aca3e2340d" providerId="ADAL" clId="{24AD1EBB-B856-443B-9200-42FCDD6529A9}" dt="2026-03-18T18:42:44.478" v="168" actId="20577"/>
        <pc:sldMkLst>
          <pc:docMk/>
          <pc:sldMk cId="643406698" sldId="409"/>
        </pc:sldMkLst>
        <pc:spChg chg="mod">
          <ac:chgData name="James Williams" userId="c957a50b-491f-4d94-b4bc-52aca3e2340d" providerId="ADAL" clId="{24AD1EBB-B856-443B-9200-42FCDD6529A9}" dt="2026-03-18T18:42:44.478" v="168" actId="20577"/>
          <ac:spMkLst>
            <pc:docMk/>
            <pc:sldMk cId="643406698" sldId="409"/>
            <ac:spMk id="2" creationId="{61365102-6F14-4FB7-8C3C-AB618E6179A2}"/>
          </ac:spMkLst>
        </pc:spChg>
      </pc:sldChg>
      <pc:sldChg chg="modSp add mod">
        <pc:chgData name="James Williams" userId="c957a50b-491f-4d94-b4bc-52aca3e2340d" providerId="ADAL" clId="{24AD1EBB-B856-443B-9200-42FCDD6529A9}" dt="2026-03-18T18:42:04.020" v="159" actId="27636"/>
        <pc:sldMkLst>
          <pc:docMk/>
          <pc:sldMk cId="3057371437" sldId="417"/>
        </pc:sldMkLst>
        <pc:spChg chg="mod">
          <ac:chgData name="James Williams" userId="c957a50b-491f-4d94-b4bc-52aca3e2340d" providerId="ADAL" clId="{24AD1EBB-B856-443B-9200-42FCDD6529A9}" dt="2026-03-18T18:42:04.020" v="159" actId="27636"/>
          <ac:spMkLst>
            <pc:docMk/>
            <pc:sldMk cId="3057371437" sldId="417"/>
            <ac:spMk id="2" creationId="{61365102-6F14-4FB7-8C3C-AB618E6179A2}"/>
          </ac:spMkLst>
        </pc:spChg>
      </pc:sldChg>
      <pc:sldChg chg="modSp add mod">
        <pc:chgData name="James Williams" userId="c957a50b-491f-4d94-b4bc-52aca3e2340d" providerId="ADAL" clId="{24AD1EBB-B856-443B-9200-42FCDD6529A9}" dt="2026-03-18T18:43:27.866" v="177" actId="20577"/>
        <pc:sldMkLst>
          <pc:docMk/>
          <pc:sldMk cId="2000878440" sldId="418"/>
        </pc:sldMkLst>
        <pc:spChg chg="mod">
          <ac:chgData name="James Williams" userId="c957a50b-491f-4d94-b4bc-52aca3e2340d" providerId="ADAL" clId="{24AD1EBB-B856-443B-9200-42FCDD6529A9}" dt="2026-03-18T18:43:27.866" v="177" actId="20577"/>
          <ac:spMkLst>
            <pc:docMk/>
            <pc:sldMk cId="2000878440" sldId="418"/>
            <ac:spMk id="2" creationId="{61365102-6F14-4FB7-8C3C-AB618E6179A2}"/>
          </ac:spMkLst>
        </pc:spChg>
      </pc:sldChg>
      <pc:sldChg chg="modSp add mod">
        <pc:chgData name="James Williams" userId="c957a50b-491f-4d94-b4bc-52aca3e2340d" providerId="ADAL" clId="{24AD1EBB-B856-443B-9200-42FCDD6529A9}" dt="2026-03-22T13:23:00.838" v="205" actId="27636"/>
        <pc:sldMkLst>
          <pc:docMk/>
          <pc:sldMk cId="1913106485" sldId="431"/>
        </pc:sldMkLst>
        <pc:spChg chg="mod">
          <ac:chgData name="James Williams" userId="c957a50b-491f-4d94-b4bc-52aca3e2340d" providerId="ADAL" clId="{24AD1EBB-B856-443B-9200-42FCDD6529A9}" dt="2026-03-22T13:23:00.838" v="205" actId="27636"/>
          <ac:spMkLst>
            <pc:docMk/>
            <pc:sldMk cId="1913106485" sldId="431"/>
            <ac:spMk id="2" creationId="{61365102-6F14-4FB7-8C3C-AB618E6179A2}"/>
          </ac:spMkLst>
        </pc:spChg>
      </pc:sldChg>
      <pc:sldChg chg="modSp add mod">
        <pc:chgData name="James Williams" userId="c957a50b-491f-4d94-b4bc-52aca3e2340d" providerId="ADAL" clId="{24AD1EBB-B856-443B-9200-42FCDD6529A9}" dt="2026-03-22T18:49:56.435" v="452" actId="13926"/>
        <pc:sldMkLst>
          <pc:docMk/>
          <pc:sldMk cId="3743327160" sldId="433"/>
        </pc:sldMkLst>
        <pc:spChg chg="mod">
          <ac:chgData name="James Williams" userId="c957a50b-491f-4d94-b4bc-52aca3e2340d" providerId="ADAL" clId="{24AD1EBB-B856-443B-9200-42FCDD6529A9}" dt="2026-03-18T18:53:22.930" v="186" actId="20577"/>
          <ac:spMkLst>
            <pc:docMk/>
            <pc:sldMk cId="3743327160" sldId="433"/>
            <ac:spMk id="2" creationId="{61365102-6F14-4FB7-8C3C-AB618E6179A2}"/>
          </ac:spMkLst>
        </pc:spChg>
        <pc:spChg chg="mod">
          <ac:chgData name="James Williams" userId="c957a50b-491f-4d94-b4bc-52aca3e2340d" providerId="ADAL" clId="{24AD1EBB-B856-443B-9200-42FCDD6529A9}" dt="2026-03-22T18:49:56.435" v="452" actId="13926"/>
          <ac:spMkLst>
            <pc:docMk/>
            <pc:sldMk cId="3743327160" sldId="433"/>
            <ac:spMk id="7" creationId="{7AA20E84-7A60-867E-8EB4-EA3136895592}"/>
          </ac:spMkLst>
        </pc:spChg>
      </pc:sldChg>
      <pc:sldChg chg="modSp add mod">
        <pc:chgData name="James Williams" userId="c957a50b-491f-4d94-b4bc-52aca3e2340d" providerId="ADAL" clId="{24AD1EBB-B856-443B-9200-42FCDD6529A9}" dt="2026-03-22T19:01:44.534" v="775" actId="27636"/>
        <pc:sldMkLst>
          <pc:docMk/>
          <pc:sldMk cId="3009363607" sldId="601"/>
        </pc:sldMkLst>
        <pc:spChg chg="mod">
          <ac:chgData name="James Williams" userId="c957a50b-491f-4d94-b4bc-52aca3e2340d" providerId="ADAL" clId="{24AD1EBB-B856-443B-9200-42FCDD6529A9}" dt="2026-03-22T19:01:44.534" v="775" actId="27636"/>
          <ac:spMkLst>
            <pc:docMk/>
            <pc:sldMk cId="3009363607" sldId="601"/>
            <ac:spMk id="15" creationId="{005CED6A-A5A7-4341-8E5F-61ACE04CC2A1}"/>
          </ac:spMkLst>
        </pc:spChg>
      </pc:sldChg>
      <pc:sldChg chg="add ord">
        <pc:chgData name="James Williams" userId="c957a50b-491f-4d94-b4bc-52aca3e2340d" providerId="ADAL" clId="{24AD1EBB-B856-443B-9200-42FCDD6529A9}" dt="2026-03-22T19:01:53.876" v="777"/>
        <pc:sldMkLst>
          <pc:docMk/>
          <pc:sldMk cId="2951317048" sldId="659"/>
        </pc:sldMkLst>
      </pc:sldChg>
      <pc:sldChg chg="modSp add mod">
        <pc:chgData name="James Williams" userId="c957a50b-491f-4d94-b4bc-52aca3e2340d" providerId="ADAL" clId="{24AD1EBB-B856-443B-9200-42FCDD6529A9}" dt="2026-03-22T19:03:09.626" v="787" actId="20577"/>
        <pc:sldMkLst>
          <pc:docMk/>
          <pc:sldMk cId="2439699372" sldId="660"/>
        </pc:sldMkLst>
        <pc:spChg chg="mod">
          <ac:chgData name="James Williams" userId="c957a50b-491f-4d94-b4bc-52aca3e2340d" providerId="ADAL" clId="{24AD1EBB-B856-443B-9200-42FCDD6529A9}" dt="2026-03-22T19:03:09.626" v="787" actId="20577"/>
          <ac:spMkLst>
            <pc:docMk/>
            <pc:sldMk cId="2439699372" sldId="660"/>
            <ac:spMk id="7" creationId="{7AA20E84-7A60-867E-8EB4-EA3136895592}"/>
          </ac:spMkLst>
        </pc:spChg>
      </pc:sldChg>
      <pc:sldChg chg="delSp modSp mod">
        <pc:chgData name="James Williams" userId="c957a50b-491f-4d94-b4bc-52aca3e2340d" providerId="ADAL" clId="{24AD1EBB-B856-443B-9200-42FCDD6529A9}" dt="2026-03-26T11:15:51.349" v="2532" actId="13926"/>
        <pc:sldMkLst>
          <pc:docMk/>
          <pc:sldMk cId="1872999776" sldId="757"/>
        </pc:sldMkLst>
        <pc:spChg chg="mod">
          <ac:chgData name="James Williams" userId="c957a50b-491f-4d94-b4bc-52aca3e2340d" providerId="ADAL" clId="{24AD1EBB-B856-443B-9200-42FCDD6529A9}" dt="2026-03-26T11:15:07.792" v="2471" actId="113"/>
          <ac:spMkLst>
            <pc:docMk/>
            <pc:sldMk cId="1872999776" sldId="757"/>
            <ac:spMk id="2" creationId="{61365102-6F14-4FB7-8C3C-AB618E6179A2}"/>
          </ac:spMkLst>
        </pc:spChg>
        <pc:spChg chg="mod">
          <ac:chgData name="James Williams" userId="c957a50b-491f-4d94-b4bc-52aca3e2340d" providerId="ADAL" clId="{24AD1EBB-B856-443B-9200-42FCDD6529A9}" dt="2026-03-26T11:15:51.349" v="2532" actId="13926"/>
          <ac:spMkLst>
            <pc:docMk/>
            <pc:sldMk cId="1872999776" sldId="757"/>
            <ac:spMk id="15" creationId="{3C22E9FF-1110-BAC0-3742-6B2DF7A08E90}"/>
          </ac:spMkLst>
        </pc:spChg>
      </pc:sldChg>
      <pc:sldChg chg="addSp modSp mod">
        <pc:chgData name="James Williams" userId="c957a50b-491f-4d94-b4bc-52aca3e2340d" providerId="ADAL" clId="{24AD1EBB-B856-443B-9200-42FCDD6529A9}" dt="2026-03-26T11:13:25.511" v="2450" actId="20577"/>
        <pc:sldMkLst>
          <pc:docMk/>
          <pc:sldMk cId="218719933" sldId="823"/>
        </pc:sldMkLst>
        <pc:spChg chg="mod">
          <ac:chgData name="James Williams" userId="c957a50b-491f-4d94-b4bc-52aca3e2340d" providerId="ADAL" clId="{24AD1EBB-B856-443B-9200-42FCDD6529A9}" dt="2026-03-22T18:54:25.672" v="678" actId="14100"/>
          <ac:spMkLst>
            <pc:docMk/>
            <pc:sldMk cId="218719933" sldId="823"/>
            <ac:spMk id="2" creationId="{61365102-6F14-4FB7-8C3C-AB618E6179A2}"/>
          </ac:spMkLst>
        </pc:spChg>
        <pc:spChg chg="add mod">
          <ac:chgData name="James Williams" userId="c957a50b-491f-4d94-b4bc-52aca3e2340d" providerId="ADAL" clId="{24AD1EBB-B856-443B-9200-42FCDD6529A9}" dt="2026-03-22T18:47:10.340" v="398"/>
          <ac:spMkLst>
            <pc:docMk/>
            <pc:sldMk cId="218719933" sldId="823"/>
            <ac:spMk id="3" creationId="{1928CE2A-BC23-DEAC-AA2C-FA2E7CF56BB3}"/>
          </ac:spMkLst>
        </pc:spChg>
        <pc:spChg chg="mod">
          <ac:chgData name="James Williams" userId="c957a50b-491f-4d94-b4bc-52aca3e2340d" providerId="ADAL" clId="{24AD1EBB-B856-443B-9200-42FCDD6529A9}" dt="2026-03-26T11:13:25.511" v="2450" actId="20577"/>
          <ac:spMkLst>
            <pc:docMk/>
            <pc:sldMk cId="218719933" sldId="823"/>
            <ac:spMk id="15" creationId="{005CED6A-A5A7-4341-8E5F-61ACE04CC2A1}"/>
          </ac:spMkLst>
        </pc:spChg>
      </pc:sldChg>
      <pc:sldChg chg="delSp modSp mod">
        <pc:chgData name="James Williams" userId="c957a50b-491f-4d94-b4bc-52aca3e2340d" providerId="ADAL" clId="{24AD1EBB-B856-443B-9200-42FCDD6529A9}" dt="2026-03-22T13:24:30.924" v="209" actId="478"/>
        <pc:sldMkLst>
          <pc:docMk/>
          <pc:sldMk cId="557742716" sldId="833"/>
        </pc:sldMkLst>
        <pc:spChg chg="mod">
          <ac:chgData name="James Williams" userId="c957a50b-491f-4d94-b4bc-52aca3e2340d" providerId="ADAL" clId="{24AD1EBB-B856-443B-9200-42FCDD6529A9}" dt="2026-03-22T13:21:57.539" v="196" actId="14100"/>
          <ac:spMkLst>
            <pc:docMk/>
            <pc:sldMk cId="557742716" sldId="833"/>
            <ac:spMk id="4" creationId="{90BB66D6-6D88-1991-2303-05F149529FFE}"/>
          </ac:spMkLst>
        </pc:spChg>
        <pc:spChg chg="mod">
          <ac:chgData name="James Williams" userId="c957a50b-491f-4d94-b4bc-52aca3e2340d" providerId="ADAL" clId="{24AD1EBB-B856-443B-9200-42FCDD6529A9}" dt="2026-03-22T13:23:25.166" v="207" actId="113"/>
          <ac:spMkLst>
            <pc:docMk/>
            <pc:sldMk cId="557742716" sldId="833"/>
            <ac:spMk id="5" creationId="{EAA57AD7-F1A9-F5F5-AA86-82259E3AF61A}"/>
          </ac:spMkLst>
        </pc:spChg>
      </pc:sldChg>
      <pc:sldChg chg="modSp add mod ord">
        <pc:chgData name="James Williams" userId="c957a50b-491f-4d94-b4bc-52aca3e2340d" providerId="ADAL" clId="{24AD1EBB-B856-443B-9200-42FCDD6529A9}" dt="2026-03-26T11:14:42.707" v="2468" actId="13926"/>
        <pc:sldMkLst>
          <pc:docMk/>
          <pc:sldMk cId="3670217486" sldId="938"/>
        </pc:sldMkLst>
        <pc:spChg chg="mod">
          <ac:chgData name="James Williams" userId="c957a50b-491f-4d94-b4bc-52aca3e2340d" providerId="ADAL" clId="{24AD1EBB-B856-443B-9200-42FCDD6529A9}" dt="2026-03-26T11:14:42.707" v="2468" actId="13926"/>
          <ac:spMkLst>
            <pc:docMk/>
            <pc:sldMk cId="3670217486" sldId="938"/>
            <ac:spMk id="3" creationId="{511EEE63-07BB-A6E9-C1F4-8192255CEA50}"/>
          </ac:spMkLst>
        </pc:spChg>
        <pc:picChg chg="mod">
          <ac:chgData name="James Williams" userId="c957a50b-491f-4d94-b4bc-52aca3e2340d" providerId="ADAL" clId="{24AD1EBB-B856-443B-9200-42FCDD6529A9}" dt="2026-03-22T18:48:16.697" v="416" actId="1076"/>
          <ac:picMkLst>
            <pc:docMk/>
            <pc:sldMk cId="3670217486" sldId="938"/>
            <ac:picMk id="5" creationId="{C3DB591B-F0D6-D3D8-B41B-E4E7C64733A5}"/>
          </ac:picMkLst>
        </pc:picChg>
      </pc:sldChg>
      <pc:sldChg chg="modSp add mod">
        <pc:chgData name="James Williams" userId="c957a50b-491f-4d94-b4bc-52aca3e2340d" providerId="ADAL" clId="{24AD1EBB-B856-443B-9200-42FCDD6529A9}" dt="2026-03-18T18:43:11.967" v="172" actId="20577"/>
        <pc:sldMkLst>
          <pc:docMk/>
          <pc:sldMk cId="2754191510" sldId="944"/>
        </pc:sldMkLst>
        <pc:spChg chg="mod">
          <ac:chgData name="James Williams" userId="c957a50b-491f-4d94-b4bc-52aca3e2340d" providerId="ADAL" clId="{24AD1EBB-B856-443B-9200-42FCDD6529A9}" dt="2026-03-18T18:43:11.967" v="172" actId="20577"/>
          <ac:spMkLst>
            <pc:docMk/>
            <pc:sldMk cId="2754191510" sldId="944"/>
            <ac:spMk id="2" creationId="{D435DD96-80AD-BF02-B101-1B4DF75FCA1E}"/>
          </ac:spMkLst>
        </pc:spChg>
      </pc:sldChg>
      <pc:sldChg chg="add">
        <pc:chgData name="James Williams" userId="c957a50b-491f-4d94-b4bc-52aca3e2340d" providerId="ADAL" clId="{24AD1EBB-B856-443B-9200-42FCDD6529A9}" dt="2026-03-01T15:21:09.822" v="115"/>
        <pc:sldMkLst>
          <pc:docMk/>
          <pc:sldMk cId="3465562246" sldId="946"/>
        </pc:sldMkLst>
      </pc:sldChg>
      <pc:sldChg chg="modSp add mod">
        <pc:chgData name="James Williams" userId="c957a50b-491f-4d94-b4bc-52aca3e2340d" providerId="ADAL" clId="{24AD1EBB-B856-443B-9200-42FCDD6529A9}" dt="2026-03-22T19:03:38.318" v="788" actId="403"/>
        <pc:sldMkLst>
          <pc:docMk/>
          <pc:sldMk cId="2076254698" sldId="952"/>
        </pc:sldMkLst>
        <pc:spChg chg="mod">
          <ac:chgData name="James Williams" userId="c957a50b-491f-4d94-b4bc-52aca3e2340d" providerId="ADAL" clId="{24AD1EBB-B856-443B-9200-42FCDD6529A9}" dt="2026-03-22T19:03:38.318" v="788" actId="403"/>
          <ac:spMkLst>
            <pc:docMk/>
            <pc:sldMk cId="2076254698" sldId="952"/>
            <ac:spMk id="2" creationId="{7862F5B9-C792-872C-E9C8-B5735C59CF66}"/>
          </ac:spMkLst>
        </pc:spChg>
      </pc:sldChg>
      <pc:sldChg chg="modSp add mod">
        <pc:chgData name="James Williams" userId="c957a50b-491f-4d94-b4bc-52aca3e2340d" providerId="ADAL" clId="{24AD1EBB-B856-443B-9200-42FCDD6529A9}" dt="2026-03-26T11:11:13.315" v="2425" actId="20577"/>
        <pc:sldMkLst>
          <pc:docMk/>
          <pc:sldMk cId="2930267536" sldId="971"/>
        </pc:sldMkLst>
        <pc:spChg chg="mod">
          <ac:chgData name="James Williams" userId="c957a50b-491f-4d94-b4bc-52aca3e2340d" providerId="ADAL" clId="{24AD1EBB-B856-443B-9200-42FCDD6529A9}" dt="2026-03-26T11:10:20.739" v="2372" actId="1076"/>
          <ac:spMkLst>
            <pc:docMk/>
            <pc:sldMk cId="2930267536" sldId="971"/>
            <ac:spMk id="2" creationId="{7D0C4313-F21F-465B-89E5-EC25D19FE8BB}"/>
          </ac:spMkLst>
        </pc:spChg>
        <pc:spChg chg="mod">
          <ac:chgData name="James Williams" userId="c957a50b-491f-4d94-b4bc-52aca3e2340d" providerId="ADAL" clId="{24AD1EBB-B856-443B-9200-42FCDD6529A9}" dt="2026-03-26T11:11:13.315" v="2425" actId="20577"/>
          <ac:spMkLst>
            <pc:docMk/>
            <pc:sldMk cId="2930267536" sldId="971"/>
            <ac:spMk id="3" creationId="{3CED894A-F4C6-4D76-9814-3744BBAE41C5}"/>
          </ac:spMkLst>
        </pc:spChg>
        <pc:spChg chg="mod">
          <ac:chgData name="James Williams" userId="c957a50b-491f-4d94-b4bc-52aca3e2340d" providerId="ADAL" clId="{24AD1EBB-B856-443B-9200-42FCDD6529A9}" dt="2026-03-26T11:10:14.698" v="2371" actId="14100"/>
          <ac:spMkLst>
            <pc:docMk/>
            <pc:sldMk cId="2930267536" sldId="971"/>
            <ac:spMk id="9" creationId="{7DD6DDA1-EE60-DCF4-5967-25AE3FF673CA}"/>
          </ac:spMkLst>
        </pc:spChg>
        <pc:grpChg chg="mod">
          <ac:chgData name="James Williams" userId="c957a50b-491f-4d94-b4bc-52aca3e2340d" providerId="ADAL" clId="{24AD1EBB-B856-443B-9200-42FCDD6529A9}" dt="2026-03-26T11:10:34.114" v="2373" actId="1076"/>
          <ac:grpSpMkLst>
            <pc:docMk/>
            <pc:sldMk cId="2930267536" sldId="971"/>
            <ac:grpSpMk id="4" creationId="{BAD52E21-50AC-4F86-070A-060B2B336153}"/>
          </ac:grpSpMkLst>
        </pc:grpChg>
        <pc:picChg chg="mod">
          <ac:chgData name="James Williams" userId="c957a50b-491f-4d94-b4bc-52aca3e2340d" providerId="ADAL" clId="{24AD1EBB-B856-443B-9200-42FCDD6529A9}" dt="2026-03-26T11:10:41.210" v="2375" actId="1076"/>
          <ac:picMkLst>
            <pc:docMk/>
            <pc:sldMk cId="2930267536" sldId="971"/>
            <ac:picMk id="7" creationId="{F9EDF9C1-B934-3F36-A301-0E07FD9A5458}"/>
          </ac:picMkLst>
        </pc:picChg>
        <pc:picChg chg="mod">
          <ac:chgData name="James Williams" userId="c957a50b-491f-4d94-b4bc-52aca3e2340d" providerId="ADAL" clId="{24AD1EBB-B856-443B-9200-42FCDD6529A9}" dt="2026-03-26T11:10:44.282" v="2376" actId="1076"/>
          <ac:picMkLst>
            <pc:docMk/>
            <pc:sldMk cId="2930267536" sldId="971"/>
            <ac:picMk id="10" creationId="{EA8585FD-A8CE-2246-CC00-D848F79CBF01}"/>
          </ac:picMkLst>
        </pc:picChg>
      </pc:sldChg>
      <pc:sldChg chg="modSp add mod ord">
        <pc:chgData name="James Williams" userId="c957a50b-491f-4d94-b4bc-52aca3e2340d" providerId="ADAL" clId="{24AD1EBB-B856-443B-9200-42FCDD6529A9}" dt="2026-03-23T13:49:18.437" v="1336"/>
        <pc:sldMkLst>
          <pc:docMk/>
          <pc:sldMk cId="4035631260" sldId="974"/>
        </pc:sldMkLst>
        <pc:spChg chg="mod">
          <ac:chgData name="James Williams" userId="c957a50b-491f-4d94-b4bc-52aca3e2340d" providerId="ADAL" clId="{24AD1EBB-B856-443B-9200-42FCDD6529A9}" dt="2026-03-22T18:31:55.634" v="247" actId="13926"/>
          <ac:spMkLst>
            <pc:docMk/>
            <pc:sldMk cId="4035631260" sldId="974"/>
            <ac:spMk id="2" creationId="{5712E5BA-C3F7-454C-EC9B-8A43B7605132}"/>
          </ac:spMkLst>
        </pc:spChg>
      </pc:sldChg>
      <pc:sldChg chg="modSp add mod">
        <pc:chgData name="James Williams" userId="c957a50b-491f-4d94-b4bc-52aca3e2340d" providerId="ADAL" clId="{24AD1EBB-B856-443B-9200-42FCDD6529A9}" dt="2026-03-22T19:02:50.220" v="785" actId="13926"/>
        <pc:sldMkLst>
          <pc:docMk/>
          <pc:sldMk cId="2811766379" sldId="976"/>
        </pc:sldMkLst>
        <pc:spChg chg="mod">
          <ac:chgData name="James Williams" userId="c957a50b-491f-4d94-b4bc-52aca3e2340d" providerId="ADAL" clId="{24AD1EBB-B856-443B-9200-42FCDD6529A9}" dt="2026-03-18T18:42:09.622" v="162" actId="20577"/>
          <ac:spMkLst>
            <pc:docMk/>
            <pc:sldMk cId="2811766379" sldId="976"/>
            <ac:spMk id="2" creationId="{D12B28F5-E6EB-E0CD-E346-8FA5DA603AEE}"/>
          </ac:spMkLst>
        </pc:spChg>
        <pc:spChg chg="mod">
          <ac:chgData name="James Williams" userId="c957a50b-491f-4d94-b4bc-52aca3e2340d" providerId="ADAL" clId="{24AD1EBB-B856-443B-9200-42FCDD6529A9}" dt="2026-03-22T19:02:50.220" v="785" actId="13926"/>
          <ac:spMkLst>
            <pc:docMk/>
            <pc:sldMk cId="2811766379" sldId="976"/>
            <ac:spMk id="7" creationId="{381F1F6D-E2C5-F4F7-709E-EE48AB32899B}"/>
          </ac:spMkLst>
        </pc:spChg>
      </pc:sldChg>
      <pc:sldChg chg="modSp add mod">
        <pc:chgData name="James Williams" userId="c957a50b-491f-4d94-b4bc-52aca3e2340d" providerId="ADAL" clId="{24AD1EBB-B856-443B-9200-42FCDD6529A9}" dt="2026-03-22T17:12:47.450" v="225" actId="20577"/>
        <pc:sldMkLst>
          <pc:docMk/>
          <pc:sldMk cId="4062642079" sldId="981"/>
        </pc:sldMkLst>
        <pc:spChg chg="mod">
          <ac:chgData name="James Williams" userId="c957a50b-491f-4d94-b4bc-52aca3e2340d" providerId="ADAL" clId="{24AD1EBB-B856-443B-9200-42FCDD6529A9}" dt="2026-03-22T17:12:47.450" v="225" actId="20577"/>
          <ac:spMkLst>
            <pc:docMk/>
            <pc:sldMk cId="4062642079" sldId="981"/>
            <ac:spMk id="2" creationId="{8305982F-B979-0FF4-8E1E-47CD4ABB3D4D}"/>
          </ac:spMkLst>
        </pc:spChg>
      </pc:sldChg>
      <pc:sldChg chg="modSp add mod">
        <pc:chgData name="James Williams" userId="c957a50b-491f-4d94-b4bc-52aca3e2340d" providerId="ADAL" clId="{24AD1EBB-B856-443B-9200-42FCDD6529A9}" dt="2026-03-22T17:12:51.567" v="228" actId="20577"/>
        <pc:sldMkLst>
          <pc:docMk/>
          <pc:sldMk cId="1842526238" sldId="983"/>
        </pc:sldMkLst>
        <pc:spChg chg="mod">
          <ac:chgData name="James Williams" userId="c957a50b-491f-4d94-b4bc-52aca3e2340d" providerId="ADAL" clId="{24AD1EBB-B856-443B-9200-42FCDD6529A9}" dt="2026-03-22T17:12:51.567" v="228" actId="20577"/>
          <ac:spMkLst>
            <pc:docMk/>
            <pc:sldMk cId="1842526238" sldId="983"/>
            <ac:spMk id="2" creationId="{F709D7EA-8DF4-B17D-EC27-B25DF4F4AA36}"/>
          </ac:spMkLst>
        </pc:spChg>
      </pc:sldChg>
      <pc:sldChg chg="modSp add mod">
        <pc:chgData name="James Williams" userId="c957a50b-491f-4d94-b4bc-52aca3e2340d" providerId="ADAL" clId="{24AD1EBB-B856-443B-9200-42FCDD6529A9}" dt="2026-03-22T18:03:51.441" v="237" actId="13926"/>
        <pc:sldMkLst>
          <pc:docMk/>
          <pc:sldMk cId="240506392" sldId="984"/>
        </pc:sldMkLst>
        <pc:spChg chg="mod">
          <ac:chgData name="James Williams" userId="c957a50b-491f-4d94-b4bc-52aca3e2340d" providerId="ADAL" clId="{24AD1EBB-B856-443B-9200-42FCDD6529A9}" dt="2026-03-22T18:03:51.441" v="237" actId="13926"/>
          <ac:spMkLst>
            <pc:docMk/>
            <pc:sldMk cId="240506392" sldId="984"/>
            <ac:spMk id="2" creationId="{344FEE08-60FE-F636-15F3-8F106BA0E78D}"/>
          </ac:spMkLst>
        </pc:spChg>
      </pc:sldChg>
      <pc:sldChg chg="add">
        <pc:chgData name="James Williams" userId="c957a50b-491f-4d94-b4bc-52aca3e2340d" providerId="ADAL" clId="{24AD1EBB-B856-443B-9200-42FCDD6529A9}" dt="2026-03-22T18:03:44.192" v="229"/>
        <pc:sldMkLst>
          <pc:docMk/>
          <pc:sldMk cId="2995670714" sldId="985"/>
        </pc:sldMkLst>
      </pc:sldChg>
      <pc:sldChg chg="modSp add mod">
        <pc:chgData name="James Williams" userId="c957a50b-491f-4d94-b4bc-52aca3e2340d" providerId="ADAL" clId="{24AD1EBB-B856-443B-9200-42FCDD6529A9}" dt="2026-03-23T10:59:28.309" v="1280" actId="207"/>
        <pc:sldMkLst>
          <pc:docMk/>
          <pc:sldMk cId="979509795" sldId="986"/>
        </pc:sldMkLst>
        <pc:spChg chg="mod">
          <ac:chgData name="James Williams" userId="c957a50b-491f-4d94-b4bc-52aca3e2340d" providerId="ADAL" clId="{24AD1EBB-B856-443B-9200-42FCDD6529A9}" dt="2026-03-22T18:37:39.947" v="254" actId="20577"/>
          <ac:spMkLst>
            <pc:docMk/>
            <pc:sldMk cId="979509795" sldId="986"/>
            <ac:spMk id="2" creationId="{61365102-6F14-4FB7-8C3C-AB618E6179A2}"/>
          </ac:spMkLst>
        </pc:spChg>
        <pc:spChg chg="mod">
          <ac:chgData name="James Williams" userId="c957a50b-491f-4d94-b4bc-52aca3e2340d" providerId="ADAL" clId="{24AD1EBB-B856-443B-9200-42FCDD6529A9}" dt="2026-03-23T10:59:28.309" v="1280" actId="207"/>
          <ac:spMkLst>
            <pc:docMk/>
            <pc:sldMk cId="979509795" sldId="986"/>
            <ac:spMk id="7" creationId="{7AA20E84-7A60-867E-8EB4-EA3136895592}"/>
          </ac:spMkLst>
        </pc:spChg>
      </pc:sldChg>
      <pc:sldChg chg="modSp add mod ord">
        <pc:chgData name="James Williams" userId="c957a50b-491f-4d94-b4bc-52aca3e2340d" providerId="ADAL" clId="{24AD1EBB-B856-443B-9200-42FCDD6529A9}" dt="2026-03-22T20:20:39.785" v="1258" actId="20578"/>
        <pc:sldMkLst>
          <pc:docMk/>
          <pc:sldMk cId="4257472676" sldId="989"/>
        </pc:sldMkLst>
        <pc:spChg chg="mod">
          <ac:chgData name="James Williams" userId="c957a50b-491f-4d94-b4bc-52aca3e2340d" providerId="ADAL" clId="{24AD1EBB-B856-443B-9200-42FCDD6529A9}" dt="2026-03-22T20:14:46.604" v="1218" actId="20577"/>
          <ac:spMkLst>
            <pc:docMk/>
            <pc:sldMk cId="4257472676" sldId="989"/>
            <ac:spMk id="2" creationId="{4CA95AD4-360A-3E88-3B4E-B39E3D08650B}"/>
          </ac:spMkLst>
        </pc:spChg>
        <pc:spChg chg="mod">
          <ac:chgData name="James Williams" userId="c957a50b-491f-4d94-b4bc-52aca3e2340d" providerId="ADAL" clId="{24AD1EBB-B856-443B-9200-42FCDD6529A9}" dt="2026-03-22T20:15:40.230" v="1253" actId="207"/>
          <ac:spMkLst>
            <pc:docMk/>
            <pc:sldMk cId="4257472676" sldId="989"/>
            <ac:spMk id="3" creationId="{3A46E9EC-9593-51F2-DE29-FDADA54598FA}"/>
          </ac:spMkLst>
        </pc:spChg>
      </pc:sldChg>
      <pc:sldChg chg="addSp modSp add ord">
        <pc:chgData name="James Williams" userId="c957a50b-491f-4d94-b4bc-52aca3e2340d" providerId="ADAL" clId="{24AD1EBB-B856-443B-9200-42FCDD6529A9}" dt="2026-03-22T20:24:56.847" v="1259"/>
        <pc:sldMkLst>
          <pc:docMk/>
          <pc:sldMk cId="3592805269" sldId="990"/>
        </pc:sldMkLst>
        <pc:spChg chg="add mod">
          <ac:chgData name="James Williams" userId="c957a50b-491f-4d94-b4bc-52aca3e2340d" providerId="ADAL" clId="{24AD1EBB-B856-443B-9200-42FCDD6529A9}" dt="2026-03-22T20:24:56.847" v="1259"/>
          <ac:spMkLst>
            <pc:docMk/>
            <pc:sldMk cId="3592805269" sldId="990"/>
            <ac:spMk id="4" creationId="{E3E88D06-912E-DA33-A380-63012B254262}"/>
          </ac:spMkLst>
        </pc:spChg>
      </pc:sldChg>
      <pc:sldChg chg="addSp modSp add del mod">
        <pc:chgData name="James Williams" userId="c957a50b-491f-4d94-b4bc-52aca3e2340d" providerId="ADAL" clId="{24AD1EBB-B856-443B-9200-42FCDD6529A9}" dt="2026-03-26T11:11:55.734" v="2434" actId="2696"/>
        <pc:sldMkLst>
          <pc:docMk/>
          <pc:sldMk cId="3672653227" sldId="991"/>
        </pc:sldMkLst>
        <pc:spChg chg="mod">
          <ac:chgData name="James Williams" userId="c957a50b-491f-4d94-b4bc-52aca3e2340d" providerId="ADAL" clId="{24AD1EBB-B856-443B-9200-42FCDD6529A9}" dt="2026-03-26T11:11:42.741" v="2433" actId="403"/>
          <ac:spMkLst>
            <pc:docMk/>
            <pc:sldMk cId="3672653227" sldId="991"/>
            <ac:spMk id="2" creationId="{8D7D9B65-8746-C106-4911-FD3B34D3DA79}"/>
          </ac:spMkLst>
        </pc:spChg>
      </pc:sldChg>
      <pc:sldChg chg="modSp add mod">
        <pc:chgData name="James Williams" userId="c957a50b-491f-4d94-b4bc-52aca3e2340d" providerId="ADAL" clId="{24AD1EBB-B856-443B-9200-42FCDD6529A9}" dt="2026-03-23T13:47:02.445" v="1328" actId="20577"/>
        <pc:sldMkLst>
          <pc:docMk/>
          <pc:sldMk cId="2133526211" sldId="993"/>
        </pc:sldMkLst>
        <pc:spChg chg="mod">
          <ac:chgData name="James Williams" userId="c957a50b-491f-4d94-b4bc-52aca3e2340d" providerId="ADAL" clId="{24AD1EBB-B856-443B-9200-42FCDD6529A9}" dt="2026-03-23T13:47:02.445" v="1328" actId="20577"/>
          <ac:spMkLst>
            <pc:docMk/>
            <pc:sldMk cId="2133526211" sldId="993"/>
            <ac:spMk id="2" creationId="{8FBC5FAC-03EF-14B9-CDDD-5C40D10B2F0A}"/>
          </ac:spMkLst>
        </pc:spChg>
      </pc:sldChg>
      <pc:sldChg chg="add">
        <pc:chgData name="James Williams" userId="c957a50b-491f-4d94-b4bc-52aca3e2340d" providerId="ADAL" clId="{24AD1EBB-B856-443B-9200-42FCDD6529A9}" dt="2026-03-23T13:49:01.272" v="1333"/>
        <pc:sldMkLst>
          <pc:docMk/>
          <pc:sldMk cId="3342433291" sldId="994"/>
        </pc:sldMkLst>
      </pc:sldChg>
      <pc:sldChg chg="addSp modSp add mod ord">
        <pc:chgData name="James Williams" userId="c957a50b-491f-4d94-b4bc-52aca3e2340d" providerId="ADAL" clId="{24AD1EBB-B856-443B-9200-42FCDD6529A9}" dt="2026-03-23T14:06:25.009" v="1611" actId="1076"/>
        <pc:sldMkLst>
          <pc:docMk/>
          <pc:sldMk cId="2940893553" sldId="995"/>
        </pc:sldMkLst>
        <pc:spChg chg="mod">
          <ac:chgData name="James Williams" userId="c957a50b-491f-4d94-b4bc-52aca3e2340d" providerId="ADAL" clId="{24AD1EBB-B856-443B-9200-42FCDD6529A9}" dt="2026-03-23T14:05:02.030" v="1579" actId="20577"/>
          <ac:spMkLst>
            <pc:docMk/>
            <pc:sldMk cId="2940893553" sldId="995"/>
            <ac:spMk id="2" creationId="{DFAA8E05-B3B3-0305-7152-C54103F81175}"/>
          </ac:spMkLst>
        </pc:spChg>
        <pc:spChg chg="add mod">
          <ac:chgData name="James Williams" userId="c957a50b-491f-4d94-b4bc-52aca3e2340d" providerId="ADAL" clId="{24AD1EBB-B856-443B-9200-42FCDD6529A9}" dt="2026-03-23T14:06:25.009" v="1611" actId="1076"/>
          <ac:spMkLst>
            <pc:docMk/>
            <pc:sldMk cId="2940893553" sldId="995"/>
            <ac:spMk id="3" creationId="{FD3EE7AF-15D7-A142-1A9D-C48FD86B4821}"/>
          </ac:spMkLst>
        </pc:spChg>
        <pc:spChg chg="mod">
          <ac:chgData name="James Williams" userId="c957a50b-491f-4d94-b4bc-52aca3e2340d" providerId="ADAL" clId="{24AD1EBB-B856-443B-9200-42FCDD6529A9}" dt="2026-03-23T14:06:16.394" v="1609" actId="1076"/>
          <ac:spMkLst>
            <pc:docMk/>
            <pc:sldMk cId="2940893553" sldId="995"/>
            <ac:spMk id="9" creationId="{91BE334C-DA50-8E92-615A-40C8DE04D468}"/>
          </ac:spMkLst>
        </pc:spChg>
      </pc:sldChg>
      <pc:sldChg chg="addSp delSp modSp add mod ord">
        <pc:chgData name="James Williams" userId="c957a50b-491f-4d94-b4bc-52aca3e2340d" providerId="ADAL" clId="{24AD1EBB-B856-443B-9200-42FCDD6529A9}" dt="2026-03-24T10:06:24.176" v="2323" actId="1076"/>
        <pc:sldMkLst>
          <pc:docMk/>
          <pc:sldMk cId="3137202408" sldId="996"/>
        </pc:sldMkLst>
        <pc:spChg chg="mod">
          <ac:chgData name="James Williams" userId="c957a50b-491f-4d94-b4bc-52aca3e2340d" providerId="ADAL" clId="{24AD1EBB-B856-443B-9200-42FCDD6529A9}" dt="2026-03-24T08:48:57.618" v="1726" actId="27636"/>
          <ac:spMkLst>
            <pc:docMk/>
            <pc:sldMk cId="3137202408" sldId="996"/>
            <ac:spMk id="2" creationId="{E630F122-7CA5-D704-C80F-005E8FA7014F}"/>
          </ac:spMkLst>
        </pc:spChg>
        <pc:spChg chg="mod">
          <ac:chgData name="James Williams" userId="c957a50b-491f-4d94-b4bc-52aca3e2340d" providerId="ADAL" clId="{24AD1EBB-B856-443B-9200-42FCDD6529A9}" dt="2026-03-24T10:03:37.984" v="2300" actId="27636"/>
          <ac:spMkLst>
            <pc:docMk/>
            <pc:sldMk cId="3137202408" sldId="996"/>
            <ac:spMk id="9" creationId="{0F8289EC-4E86-9130-F040-F90BF2D3CA67}"/>
          </ac:spMkLst>
        </pc:spChg>
        <pc:picChg chg="add mod">
          <ac:chgData name="James Williams" userId="c957a50b-491f-4d94-b4bc-52aca3e2340d" providerId="ADAL" clId="{24AD1EBB-B856-443B-9200-42FCDD6529A9}" dt="2026-03-24T10:06:24.176" v="2323" actId="1076"/>
          <ac:picMkLst>
            <pc:docMk/>
            <pc:sldMk cId="3137202408" sldId="996"/>
            <ac:picMk id="15" creationId="{1B2A0496-BCFB-0B4E-A62B-DDE55720046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2B6760-9A0C-4A10-8870-5D9C12A4AC84}" type="datetimeFigureOut">
              <a:rPr lang="en-GB" smtClean="0"/>
              <a:t>26/03/2026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37C982-8B5E-41C8-9C3C-7DDDA082ABA8}" type="slidenum">
              <a:rPr lang="en-GB" smtClean="0"/>
              <a:t>‹#›</a:t>
            </a:fld>
            <a:endParaRPr lang="en-GB"/>
          </a:p>
        </p:txBody>
      </p:sp>
    </p:spTree>
    <p:extLst>
      <p:ext uri="{BB962C8B-B14F-4D97-AF65-F5344CB8AC3E}">
        <p14:creationId xmlns:p14="http://schemas.microsoft.com/office/powerpoint/2010/main" val="4092868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matteoguadrini.github.io/posts/linux-and-powershell/#:~:text=Powershell%20is%20an%20excellent%20tool%20for%20a%20linux,powershell%20on%20Linux%20is%20a%20fairly%20simple%20task."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D2E121-5E08-24DA-2006-E387AED713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F1B3AA-1FF4-31C6-F589-87DA2FFA6B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2E62AB-9909-8FBF-EB3F-F89B9C83FB8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F0ACF12-321E-D138-A096-C03D7BA3547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353470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348664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A61735-3BA3-A1CB-6389-5AD5972FF1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7903E0-F471-E55B-A09E-D86D35157D0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62B2EC-410A-A0A9-2EF9-CE757219A12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A9006CB-37DF-F682-1FFE-9AB492C1171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31580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49344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797346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86034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38714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447066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010427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34D496-20CA-7346-70AE-0AB07F93A9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9657EC-E917-945A-0BB8-BCC968765E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EC167B-86F8-DD44-454F-69E676E2041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63E250C-8461-4B83-9354-05CBEA2CDFB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628380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831733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672717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67DFBA-D49A-B5B0-D070-48F516A8F9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9F08A8-AB97-E93A-D380-EC33DBF6A7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879239-12D6-31B1-96FA-6F53E908226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83C9C-7360-7827-5B7D-0C3585E8C42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64294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22817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49609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113D1E-0C24-4E59-2EB7-234B31ACBF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DF66FC-3724-71CE-C360-5E6CBB1100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541916-9AB4-9CFC-C899-3D7C7A22B30B}"/>
              </a:ext>
            </a:extLst>
          </p:cNvPr>
          <p:cNvSpPr>
            <a:spLocks noGrp="1"/>
          </p:cNvSpPr>
          <p:nvPr>
            <p:ph type="body" idx="1"/>
          </p:nvPr>
        </p:nvSpPr>
        <p:spPr/>
        <p:txBody>
          <a:bodyPr/>
          <a:lstStyle/>
          <a:p>
            <a:r>
              <a:rPr lang="en-US" dirty="0"/>
              <a:t>$name = "Ben"</a:t>
            </a:r>
          </a:p>
          <a:p>
            <a:r>
              <a:rPr lang="en-US" dirty="0"/>
              <a:t>$time = Get-Date</a:t>
            </a:r>
          </a:p>
          <a:p>
            <a:endParaRPr lang="en-US" dirty="0"/>
          </a:p>
          <a:p>
            <a:r>
              <a:rPr lang="en-US" dirty="0"/>
              <a:t>Write-Host "Hi $name, the time is: $time"</a:t>
            </a:r>
          </a:p>
          <a:p>
            <a:r>
              <a:rPr lang="en-US" dirty="0"/>
              <a:t>Write-Host "Have a nice day!" -</a:t>
            </a:r>
            <a:r>
              <a:rPr lang="en-US" dirty="0" err="1"/>
              <a:t>ForegroundColor</a:t>
            </a:r>
            <a:r>
              <a:rPr lang="en-US" dirty="0"/>
              <a:t> Yellow</a:t>
            </a:r>
          </a:p>
          <a:p>
            <a:endParaRPr lang="en-US" dirty="0"/>
          </a:p>
          <a:p>
            <a:r>
              <a:rPr lang="en-US" dirty="0"/>
              <a:t>echo ""</a:t>
            </a:r>
          </a:p>
          <a:p>
            <a:r>
              <a:rPr lang="en-US" dirty="0"/>
              <a:t>Read-Host -Prompt "Press enter to continue..."</a:t>
            </a:r>
            <a:endParaRPr lang="en-GB" dirty="0"/>
          </a:p>
        </p:txBody>
      </p:sp>
      <p:sp>
        <p:nvSpPr>
          <p:cNvPr id="4" name="Slide Number Placeholder 3">
            <a:extLst>
              <a:ext uri="{FF2B5EF4-FFF2-40B4-BE49-F238E27FC236}">
                <a16:creationId xmlns:a16="http://schemas.microsoft.com/office/drawing/2014/main" id="{22F1C784-3DFB-7DAE-DAB1-9BF82E6D5FE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30255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00" b="0" i="0" u="none" strike="noStrike" cap="none" normalizeH="0" baseline="0" dirty="0">
                <a:ln>
                  <a:noFill/>
                </a:ln>
                <a:solidFill>
                  <a:srgbClr val="000000"/>
                </a:solidFill>
                <a:effectLst/>
                <a:latin typeface="Arial Unicode MS"/>
                <a:ea typeface="Courier New" panose="02070309020205020404" pitchFamily="49" charset="0"/>
              </a:rPr>
              <a:t>Get-</a:t>
            </a:r>
            <a:r>
              <a:rPr kumimoji="0" lang="en-US" altLang="en-US" sz="1200" b="0" i="0" u="none" strike="noStrike" cap="none" normalizeH="0" baseline="0" dirty="0" err="1">
                <a:ln>
                  <a:noFill/>
                </a:ln>
                <a:solidFill>
                  <a:srgbClr val="000000"/>
                </a:solidFill>
                <a:effectLst/>
                <a:latin typeface="Arial Unicode MS"/>
                <a:ea typeface="Courier New" panose="02070309020205020404" pitchFamily="49" charset="0"/>
              </a:rPr>
              <a:t>ChildItem</a:t>
            </a:r>
            <a:r>
              <a:rPr kumimoji="0" lang="en-US" altLang="en-US" sz="1200" b="0" i="0" u="none" strike="noStrike" cap="none" normalizeH="0" baseline="0" dirty="0">
                <a:ln>
                  <a:noFill/>
                </a:ln>
                <a:solidFill>
                  <a:srgbClr val="000000"/>
                </a:solidFill>
                <a:effectLst/>
                <a:latin typeface="Arial Unicode MS"/>
                <a:ea typeface="Courier New" panose="02070309020205020404" pitchFamily="49" charset="0"/>
              </a:rPr>
              <a:t> -Path "C:\Program Files"</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31753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dirty="0">
                <a:solidFill>
                  <a:srgbClr val="333333"/>
                </a:solidFill>
                <a:effectLst/>
                <a:latin typeface="Roboto" panose="02000000000000000000" pitchFamily="2" charset="0"/>
              </a:rPr>
              <a:t>You can copy &amp; paste to re-use them in PS.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561106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377329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0000"/>
              </a:lnSpc>
              <a:spcBef>
                <a:spcPts val="0"/>
              </a:spcBef>
              <a:spcAft>
                <a:spcPts val="300"/>
              </a:spcAft>
            </a:pP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To get detailed information about all network adapters we can use:</a:t>
            </a:r>
          </a:p>
          <a:p>
            <a:pPr marL="0" indent="0">
              <a:lnSpc>
                <a:spcPct val="110000"/>
              </a:lnSpc>
              <a:spcBef>
                <a:spcPts val="0"/>
              </a:spcBef>
              <a:spcAft>
                <a:spcPts val="300"/>
              </a:spcAft>
              <a:buNone/>
            </a:pPr>
            <a:r>
              <a:rPr lang="en-GB" sz="1200" b="1"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Get-</a:t>
            </a:r>
            <a:r>
              <a:rPr lang="en-GB" sz="1200" b="1" kern="100" dirty="0" err="1">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NetAdapter</a:t>
            </a:r>
            <a:r>
              <a:rPr lang="en-GB" sz="1200" b="1"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 | Select-Object -Property Name, </a:t>
            </a:r>
            <a:r>
              <a:rPr lang="en-GB" sz="1200" b="1" kern="100" dirty="0" err="1">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InterfaceDescription</a:t>
            </a:r>
            <a:r>
              <a:rPr lang="en-GB" sz="1200" b="1"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 Status, </a:t>
            </a:r>
            <a:r>
              <a:rPr lang="en-GB" sz="1200" b="1" kern="100" dirty="0" err="1">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LinkSpeed</a:t>
            </a:r>
            <a:endParaRPr lang="en-GB" sz="1200" b="1"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a:p>
            <a:pPr>
              <a:lnSpc>
                <a:spcPct val="110000"/>
              </a:lnSpc>
              <a:spcBef>
                <a:spcPts val="0"/>
              </a:spcBef>
              <a:spcAft>
                <a:spcPts val="300"/>
              </a:spcAft>
            </a:pP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To get IP addresses for a specific network adapter:</a:t>
            </a:r>
          </a:p>
          <a:p>
            <a:pPr marL="0" indent="0">
              <a:lnSpc>
                <a:spcPct val="110000"/>
              </a:lnSpc>
              <a:spcBef>
                <a:spcPts val="0"/>
              </a:spcBef>
              <a:spcAft>
                <a:spcPts val="300"/>
              </a:spcAft>
              <a:buNone/>
            </a:pPr>
            <a:r>
              <a:rPr lang="en-GB" sz="1200" b="1"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Get-</a:t>
            </a:r>
            <a:r>
              <a:rPr lang="en-GB" sz="1200" b="1" kern="100" dirty="0" err="1">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NetIPAddress</a:t>
            </a:r>
            <a:r>
              <a:rPr lang="en-GB" sz="1200" b="1"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 -</a:t>
            </a:r>
            <a:r>
              <a:rPr lang="en-GB" sz="1200" b="1" kern="100" dirty="0" err="1">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InterfaceAlias</a:t>
            </a:r>
            <a:r>
              <a:rPr lang="en-GB" sz="1200" b="1"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 "Ethernet" | Select-Object -Property </a:t>
            </a:r>
            <a:r>
              <a:rPr lang="en-GB" sz="1200" b="1" kern="100" dirty="0" err="1">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IPAddress</a:t>
            </a:r>
            <a:r>
              <a:rPr lang="en-GB" sz="1200" b="1"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 </a:t>
            </a:r>
            <a:r>
              <a:rPr lang="en-GB" sz="1200" b="1" kern="100" dirty="0" err="1">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PrefixLength</a:t>
            </a:r>
            <a:r>
              <a:rPr lang="en-GB" sz="1200" b="1"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 </a:t>
            </a:r>
            <a:r>
              <a:rPr lang="en-GB" sz="1200" b="1" kern="100" dirty="0" err="1">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AddressFamily</a:t>
            </a:r>
            <a:endParaRPr lang="en-GB" sz="1200" b="1"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a:p>
            <a:pPr>
              <a:lnSpc>
                <a:spcPct val="110000"/>
              </a:lnSpc>
              <a:spcBef>
                <a:spcPts val="0"/>
              </a:spcBef>
              <a:spcAft>
                <a:spcPts val="300"/>
              </a:spcAft>
            </a:pP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To get all routes and display specific properties:</a:t>
            </a:r>
          </a:p>
          <a:p>
            <a:pPr>
              <a:lnSpc>
                <a:spcPct val="110000"/>
              </a:lnSpc>
              <a:spcBef>
                <a:spcPts val="0"/>
              </a:spcBef>
              <a:spcAft>
                <a:spcPts val="300"/>
              </a:spcAft>
            </a:pP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Get-</a:t>
            </a:r>
            <a:r>
              <a:rPr lang="en-GB" sz="1200" b="1" kern="100" dirty="0" err="1">
                <a:effectLst/>
                <a:latin typeface="Aptos" panose="020B0004020202020204" pitchFamily="34" charset="0"/>
                <a:ea typeface="DengXian" panose="02010600030101010101" pitchFamily="2" charset="-122"/>
                <a:cs typeface="Times New Roman" panose="02020603050405020304" pitchFamily="18" charset="0"/>
              </a:rPr>
              <a:t>NetRoute</a:t>
            </a: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 | Select-Object -Property </a:t>
            </a:r>
            <a:r>
              <a:rPr lang="en-GB" sz="1200" b="1" kern="100" dirty="0" err="1">
                <a:effectLst/>
                <a:latin typeface="Aptos" panose="020B0004020202020204" pitchFamily="34" charset="0"/>
                <a:ea typeface="DengXian" panose="02010600030101010101" pitchFamily="2" charset="-122"/>
                <a:cs typeface="Times New Roman" panose="02020603050405020304" pitchFamily="18" charset="0"/>
              </a:rPr>
              <a:t>DestinationPrefix</a:t>
            </a: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200" b="1" kern="100" dirty="0" err="1">
                <a:effectLst/>
                <a:latin typeface="Aptos" panose="020B0004020202020204" pitchFamily="34" charset="0"/>
                <a:ea typeface="DengXian" panose="02010600030101010101" pitchFamily="2" charset="-122"/>
                <a:cs typeface="Times New Roman" panose="02020603050405020304" pitchFamily="18" charset="0"/>
              </a:rPr>
              <a:t>NextHop</a:t>
            </a: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200" b="1" kern="100" dirty="0" err="1">
                <a:effectLst/>
                <a:latin typeface="Aptos" panose="020B0004020202020204" pitchFamily="34" charset="0"/>
                <a:ea typeface="DengXian" panose="02010600030101010101" pitchFamily="2" charset="-122"/>
                <a:cs typeface="Times New Roman" panose="02020603050405020304" pitchFamily="18" charset="0"/>
              </a:rPr>
              <a:t>InterfaceAlias</a:t>
            </a:r>
            <a:br>
              <a:rPr lang="en-GB" sz="1200" b="1" kern="100" dirty="0">
                <a:effectLst/>
                <a:latin typeface="Aptos" panose="020B0004020202020204" pitchFamily="34" charset="0"/>
                <a:ea typeface="DengXian" panose="02010600030101010101" pitchFamily="2" charset="-122"/>
                <a:cs typeface="Times New Roman" panose="02020603050405020304" pitchFamily="18" charset="0"/>
              </a:rPr>
            </a:b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 </a:t>
            </a:r>
            <a:r>
              <a:rPr lang="en-US" sz="1200" b="0" kern="100" dirty="0">
                <a:effectLst/>
                <a:latin typeface="Aptos" panose="020B0004020202020204" pitchFamily="34" charset="0"/>
                <a:ea typeface="DengXian" panose="02010600030101010101" pitchFamily="2" charset="-122"/>
                <a:cs typeface="Times New Roman" panose="02020603050405020304" pitchFamily="18" charset="0"/>
              </a:rPr>
              <a:t>the IP routing table is the system’s internal list of rules that determines where network traffic is sent. It tells Windows which network interface and which next hop (gateway) to use when sending packets to different IP address ranges.</a:t>
            </a:r>
          </a:p>
          <a:p>
            <a:pPr>
              <a:lnSpc>
                <a:spcPct val="110000"/>
              </a:lnSpc>
              <a:spcBef>
                <a:spcPts val="0"/>
              </a:spcBef>
              <a:spcAft>
                <a:spcPts val="300"/>
              </a:spcAft>
            </a:pPr>
            <a:r>
              <a:rPr lang="en-US" sz="1200" b="0" kern="100" dirty="0">
                <a:effectLst/>
                <a:latin typeface="Aptos" panose="020B0004020202020204" pitchFamily="34" charset="0"/>
                <a:ea typeface="DengXian" panose="02010600030101010101" pitchFamily="2" charset="-122"/>
                <a:cs typeface="Times New Roman" panose="02020603050405020304" pitchFamily="18" charset="0"/>
              </a:rPr>
              <a:t>The OS’s map for picking the correct “road” for outgoing network traffic.</a:t>
            </a:r>
          </a:p>
          <a:p>
            <a:pPr>
              <a:lnSpc>
                <a:spcPct val="110000"/>
              </a:lnSpc>
              <a:spcBef>
                <a:spcPts val="0"/>
              </a:spcBef>
              <a:spcAft>
                <a:spcPts val="300"/>
              </a:spcAft>
            </a:pPr>
            <a:endParaRPr lang="en-GB" sz="1200" b="1"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00589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270111-C82D-21F7-B3FC-FD1EB4A7CD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D902BB-DE0C-82F1-5B3F-DC38FCEBD1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364C55-EC0E-2548-4D19-322611608C7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DF9A87C-9CB6-35BA-BAFD-CD51FCC1524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24797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062541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37259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Removed for brevity: -</a:t>
            </a:r>
            <a:r>
              <a:rPr lang="en-GB" dirty="0" err="1">
                <a:solidFill>
                  <a:srgbClr val="4448FE"/>
                </a:solidFill>
              </a:rPr>
              <a:t>NoProfile</a:t>
            </a:r>
            <a:r>
              <a:rPr lang="en-GB" dirty="0">
                <a:solidFill>
                  <a:srgbClr val="4448FE"/>
                </a:solidFill>
              </a:rPr>
              <a:t> -</a:t>
            </a:r>
            <a:r>
              <a:rPr lang="en-GB" dirty="0" err="1">
                <a:solidFill>
                  <a:srgbClr val="4448FE"/>
                </a:solidFill>
              </a:rPr>
              <a:t>WindowStyle</a:t>
            </a:r>
            <a:r>
              <a:rPr lang="en-GB" dirty="0">
                <a:solidFill>
                  <a:srgbClr val="4448FE"/>
                </a:solidFill>
              </a:rPr>
              <a:t> Hidden</a:t>
            </a:r>
            <a:endParaRPr lang="en-GB" dirty="0"/>
          </a:p>
          <a:p>
            <a:pPr fontAlgn="t"/>
            <a:r>
              <a:rPr lang="en-US" sz="1200" b="1" i="0" kern="1200" dirty="0">
                <a:solidFill>
                  <a:schemeClr val="tx1"/>
                </a:solidFill>
                <a:effectLst/>
                <a:latin typeface="+mn-lt"/>
                <a:ea typeface="+mn-ea"/>
                <a:cs typeface="+mn-cs"/>
              </a:rPr>
              <a:t>-</a:t>
            </a:r>
            <a:r>
              <a:rPr lang="en-US" sz="1200" b="1" i="0" kern="1200" dirty="0" err="1">
                <a:solidFill>
                  <a:schemeClr val="tx1"/>
                </a:solidFill>
                <a:effectLst/>
                <a:latin typeface="+mn-lt"/>
                <a:ea typeface="+mn-ea"/>
                <a:cs typeface="+mn-cs"/>
              </a:rPr>
              <a:t>NoProfile</a:t>
            </a:r>
            <a:r>
              <a:rPr lang="en-US" sz="1200" b="1" i="0"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Prevents PowerShell from loading the user’s profile (faster, avoids profile‑based errors).</a:t>
            </a:r>
            <a:br>
              <a:rPr lang="en-US" sz="1200" b="0" i="0" kern="1200" dirty="0">
                <a:solidFill>
                  <a:schemeClr val="tx1"/>
                </a:solidFill>
                <a:effectLst/>
                <a:latin typeface="+mn-lt"/>
                <a:ea typeface="+mn-ea"/>
                <a:cs typeface="+mn-cs"/>
              </a:rPr>
            </a:br>
            <a:r>
              <a:rPr lang="en-US" sz="1200" b="1" i="0" kern="1200" dirty="0">
                <a:solidFill>
                  <a:schemeClr val="tx1"/>
                </a:solidFill>
                <a:effectLst/>
                <a:latin typeface="+mn-lt"/>
                <a:ea typeface="+mn-ea"/>
                <a:cs typeface="+mn-cs"/>
              </a:rPr>
              <a:t>-</a:t>
            </a:r>
            <a:r>
              <a:rPr lang="en-US" sz="1200" b="1" i="0" kern="1200" dirty="0" err="1">
                <a:solidFill>
                  <a:schemeClr val="tx1"/>
                </a:solidFill>
                <a:effectLst/>
                <a:latin typeface="+mn-lt"/>
                <a:ea typeface="+mn-ea"/>
                <a:cs typeface="+mn-cs"/>
              </a:rPr>
              <a:t>WindowStyle</a:t>
            </a:r>
            <a:r>
              <a:rPr lang="en-US" sz="1200" b="1" i="0" kern="1200" dirty="0">
                <a:solidFill>
                  <a:schemeClr val="tx1"/>
                </a:solidFill>
                <a:effectLst/>
                <a:latin typeface="+mn-lt"/>
                <a:ea typeface="+mn-ea"/>
                <a:cs typeface="+mn-cs"/>
              </a:rPr>
              <a:t> Hidden: </a:t>
            </a:r>
            <a:r>
              <a:rPr lang="en-US" sz="1200" b="0" i="0" kern="1200" dirty="0">
                <a:solidFill>
                  <a:schemeClr val="tx1"/>
                </a:solidFill>
                <a:effectLst/>
                <a:latin typeface="+mn-lt"/>
                <a:ea typeface="+mn-ea"/>
                <a:cs typeface="+mn-cs"/>
              </a:rPr>
              <a:t>Runs PowerShell without showing a window.</a:t>
            </a:r>
            <a:br>
              <a:rPr lang="en-US" sz="1200" b="0" i="0" kern="1200" dirty="0">
                <a:solidFill>
                  <a:schemeClr val="tx1"/>
                </a:solidFill>
                <a:effectLst/>
                <a:latin typeface="+mn-lt"/>
                <a:ea typeface="+mn-ea"/>
                <a:cs typeface="+mn-cs"/>
              </a:rPr>
            </a:br>
            <a:r>
              <a:rPr lang="en-US" sz="1200" b="0" i="1" kern="1200" dirty="0">
                <a:solidFill>
                  <a:schemeClr val="tx1"/>
                </a:solidFill>
                <a:effectLst/>
                <a:latin typeface="+mn-lt"/>
                <a:ea typeface="+mn-ea"/>
                <a:cs typeface="+mn-cs"/>
              </a:rPr>
              <a:t>If you remove it, a PowerShell window will appear briefly when the task runs.</a:t>
            </a:r>
            <a:endParaRPr lang="en-US" sz="1200" b="0" i="0" kern="1200" dirty="0">
              <a:solidFill>
                <a:schemeClr val="tx1"/>
              </a:solidFill>
              <a:effectLst/>
              <a:latin typeface="+mn-lt"/>
              <a:ea typeface="+mn-ea"/>
              <a:cs typeface="+mn-cs"/>
            </a:endParaRPr>
          </a:p>
          <a:p>
            <a:r>
              <a:rPr lang="en-GB" dirty="0"/>
              <a:t>And:</a:t>
            </a:r>
            <a:br>
              <a:rPr lang="en-GB" dirty="0"/>
            </a:br>
            <a:r>
              <a:rPr lang="en-GB" dirty="0">
                <a:solidFill>
                  <a:srgbClr val="4448FE"/>
                </a:solidFill>
              </a:rPr>
              <a:t> -Description "Daily copy from C:\Sourcefolder to C:\Backupfolder"</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445782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DED8B9-E4FF-1047-9E0C-F722FAFCAE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6F0F7A-D70F-F69B-0D6A-22D7AEFFBA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B749EE-A437-BBD7-A26E-ACC1AE9E7AA0}"/>
              </a:ext>
            </a:extLst>
          </p:cNvPr>
          <p:cNvSpPr>
            <a:spLocks noGrp="1"/>
          </p:cNvSpPr>
          <p:nvPr>
            <p:ph type="body" idx="1"/>
          </p:nvPr>
        </p:nvSpPr>
        <p:spPr/>
        <p:txBody>
          <a:bodyPr/>
          <a:lstStyle/>
          <a:p>
            <a:r>
              <a:rPr lang="en-GB" dirty="0"/>
              <a:t>Removed for brevity: -</a:t>
            </a:r>
            <a:r>
              <a:rPr lang="en-GB" dirty="0" err="1">
                <a:solidFill>
                  <a:srgbClr val="4448FE"/>
                </a:solidFill>
              </a:rPr>
              <a:t>NoProfile</a:t>
            </a:r>
            <a:r>
              <a:rPr lang="en-GB" dirty="0">
                <a:solidFill>
                  <a:srgbClr val="4448FE"/>
                </a:solidFill>
              </a:rPr>
              <a:t> -</a:t>
            </a:r>
            <a:r>
              <a:rPr lang="en-GB" dirty="0" err="1">
                <a:solidFill>
                  <a:srgbClr val="4448FE"/>
                </a:solidFill>
              </a:rPr>
              <a:t>WindowStyle</a:t>
            </a:r>
            <a:r>
              <a:rPr lang="en-GB" dirty="0">
                <a:solidFill>
                  <a:srgbClr val="4448FE"/>
                </a:solidFill>
              </a:rPr>
              <a:t> Hidden</a:t>
            </a:r>
            <a:endParaRPr lang="en-GB" dirty="0"/>
          </a:p>
          <a:p>
            <a:pPr fontAlgn="t"/>
            <a:r>
              <a:rPr lang="en-US" sz="1200" b="1" i="0" kern="1200" dirty="0">
                <a:solidFill>
                  <a:schemeClr val="tx1"/>
                </a:solidFill>
                <a:effectLst/>
                <a:latin typeface="+mn-lt"/>
                <a:ea typeface="+mn-ea"/>
                <a:cs typeface="+mn-cs"/>
              </a:rPr>
              <a:t>-</a:t>
            </a:r>
            <a:r>
              <a:rPr lang="en-US" sz="1200" b="1" i="0" kern="1200" dirty="0" err="1">
                <a:solidFill>
                  <a:schemeClr val="tx1"/>
                </a:solidFill>
                <a:effectLst/>
                <a:latin typeface="+mn-lt"/>
                <a:ea typeface="+mn-ea"/>
                <a:cs typeface="+mn-cs"/>
              </a:rPr>
              <a:t>NoProfile</a:t>
            </a:r>
            <a:r>
              <a:rPr lang="en-US" sz="1200" b="1" i="0"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Prevents PowerShell from loading the user’s profile (faster, avoids profile‑based errors).</a:t>
            </a:r>
            <a:br>
              <a:rPr lang="en-US" sz="1200" b="0" i="0" kern="1200" dirty="0">
                <a:solidFill>
                  <a:schemeClr val="tx1"/>
                </a:solidFill>
                <a:effectLst/>
                <a:latin typeface="+mn-lt"/>
                <a:ea typeface="+mn-ea"/>
                <a:cs typeface="+mn-cs"/>
              </a:rPr>
            </a:br>
            <a:r>
              <a:rPr lang="en-US" sz="1200" b="1" i="0" kern="1200" dirty="0">
                <a:solidFill>
                  <a:schemeClr val="tx1"/>
                </a:solidFill>
                <a:effectLst/>
                <a:latin typeface="+mn-lt"/>
                <a:ea typeface="+mn-ea"/>
                <a:cs typeface="+mn-cs"/>
              </a:rPr>
              <a:t>-</a:t>
            </a:r>
            <a:r>
              <a:rPr lang="en-US" sz="1200" b="1" i="0" kern="1200" dirty="0" err="1">
                <a:solidFill>
                  <a:schemeClr val="tx1"/>
                </a:solidFill>
                <a:effectLst/>
                <a:latin typeface="+mn-lt"/>
                <a:ea typeface="+mn-ea"/>
                <a:cs typeface="+mn-cs"/>
              </a:rPr>
              <a:t>WindowStyle</a:t>
            </a:r>
            <a:r>
              <a:rPr lang="en-US" sz="1200" b="1" i="0" kern="1200" dirty="0">
                <a:solidFill>
                  <a:schemeClr val="tx1"/>
                </a:solidFill>
                <a:effectLst/>
                <a:latin typeface="+mn-lt"/>
                <a:ea typeface="+mn-ea"/>
                <a:cs typeface="+mn-cs"/>
              </a:rPr>
              <a:t> Hidden: </a:t>
            </a:r>
            <a:r>
              <a:rPr lang="en-US" sz="1200" b="0" i="0" kern="1200" dirty="0">
                <a:solidFill>
                  <a:schemeClr val="tx1"/>
                </a:solidFill>
                <a:effectLst/>
                <a:latin typeface="+mn-lt"/>
                <a:ea typeface="+mn-ea"/>
                <a:cs typeface="+mn-cs"/>
              </a:rPr>
              <a:t>Runs PowerShell without showing a window.</a:t>
            </a:r>
            <a:br>
              <a:rPr lang="en-US" sz="1200" b="0" i="0" kern="1200" dirty="0">
                <a:solidFill>
                  <a:schemeClr val="tx1"/>
                </a:solidFill>
                <a:effectLst/>
                <a:latin typeface="+mn-lt"/>
                <a:ea typeface="+mn-ea"/>
                <a:cs typeface="+mn-cs"/>
              </a:rPr>
            </a:br>
            <a:r>
              <a:rPr lang="en-US" sz="1200" b="0" i="1" kern="1200" dirty="0">
                <a:solidFill>
                  <a:schemeClr val="tx1"/>
                </a:solidFill>
                <a:effectLst/>
                <a:latin typeface="+mn-lt"/>
                <a:ea typeface="+mn-ea"/>
                <a:cs typeface="+mn-cs"/>
              </a:rPr>
              <a:t>If you remove it, a PowerShell window will appear briefly when the task runs.</a:t>
            </a:r>
            <a:endParaRPr lang="en-US" sz="1200" b="0" i="0" kern="1200" dirty="0">
              <a:solidFill>
                <a:schemeClr val="tx1"/>
              </a:solidFill>
              <a:effectLst/>
              <a:latin typeface="+mn-lt"/>
              <a:ea typeface="+mn-ea"/>
              <a:cs typeface="+mn-cs"/>
            </a:endParaRPr>
          </a:p>
          <a:p>
            <a:r>
              <a:rPr lang="en-GB" dirty="0"/>
              <a:t>And:</a:t>
            </a:r>
            <a:br>
              <a:rPr lang="en-GB" dirty="0"/>
            </a:br>
            <a:r>
              <a:rPr lang="en-GB" dirty="0">
                <a:solidFill>
                  <a:srgbClr val="4448FE"/>
                </a:solidFill>
              </a:rPr>
              <a:t> -Description "Daily copy from C:\Sourcefolder to C:\Backupfolder"</a:t>
            </a:r>
            <a:endParaRPr lang="en-GB" dirty="0"/>
          </a:p>
        </p:txBody>
      </p:sp>
      <p:sp>
        <p:nvSpPr>
          <p:cNvPr id="4" name="Slide Number Placeholder 3">
            <a:extLst>
              <a:ext uri="{FF2B5EF4-FFF2-40B4-BE49-F238E27FC236}">
                <a16:creationId xmlns:a16="http://schemas.microsoft.com/office/drawing/2014/main" id="{9E267E69-A445-8416-996B-72E11E234A75}"/>
              </a:ext>
            </a:extLst>
          </p:cNvPr>
          <p:cNvSpPr>
            <a:spLocks noGrp="1"/>
          </p:cNvSpPr>
          <p:nvPr>
            <p:ph type="sldNum" sz="quarter" idx="5"/>
          </p:nvPr>
        </p:nvSpPr>
        <p:spPr/>
        <p:txBody>
          <a:bodyPr/>
          <a:lstStyle/>
          <a:p>
            <a:fld id="{FB37C982-8B5E-41C8-9C3C-7DDDA082ABA8}" type="slidenum">
              <a:rPr lang="en-GB" smtClean="0"/>
              <a:t>33</a:t>
            </a:fld>
            <a:endParaRPr lang="en-GB"/>
          </a:p>
        </p:txBody>
      </p:sp>
    </p:spTree>
    <p:extLst>
      <p:ext uri="{BB962C8B-B14F-4D97-AF65-F5344CB8AC3E}">
        <p14:creationId xmlns:p14="http://schemas.microsoft.com/office/powerpoint/2010/main" val="5141510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3CD5F2-27E1-BAE6-D192-C9C6DF9513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DC89C0-B3BB-F16F-D350-4E76683660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2364D3-FA4D-639B-B2F6-015AC1ABB85F}"/>
              </a:ext>
            </a:extLst>
          </p:cNvPr>
          <p:cNvSpPr>
            <a:spLocks noGrp="1"/>
          </p:cNvSpPr>
          <p:nvPr>
            <p:ph type="body" idx="1"/>
          </p:nvPr>
        </p:nvSpPr>
        <p:spPr/>
        <p:txBody>
          <a:bodyPr/>
          <a:lstStyle/>
          <a:p>
            <a:pPr marL="342900" lvl="0" indent="-342900">
              <a:lnSpc>
                <a:spcPct val="120000"/>
              </a:lnSpc>
              <a:spcBef>
                <a:spcPts val="600"/>
              </a:spcBef>
              <a:buFont typeface="Symbol" panose="05050102010706020507" pitchFamily="18" charset="2"/>
              <a:buChar char=""/>
            </a:pPr>
            <a:r>
              <a:rPr lang="en-US" sz="1000" dirty="0">
                <a:effectLst/>
                <a:ea typeface="DengXian" panose="02010600030101010101" pitchFamily="2" charset="-122"/>
                <a:cs typeface="Times New Roman" panose="02020603050405020304" pitchFamily="18" charset="0"/>
              </a:rPr>
              <a:t>MS PS is built on the .NET Framework, and PS Core on .NET (previously .NET Core).</a:t>
            </a:r>
          </a:p>
          <a:p>
            <a:pPr marL="342900" lvl="0" indent="-342900">
              <a:lnSpc>
                <a:spcPct val="120000"/>
              </a:lnSpc>
              <a:spcBef>
                <a:spcPts val="600"/>
              </a:spcBef>
              <a:buFont typeface="Symbol" panose="05050102010706020507" pitchFamily="18" charset="2"/>
              <a:buChar char=""/>
            </a:pPr>
            <a:r>
              <a:rPr lang="en-US" sz="1000" dirty="0">
                <a:effectLst/>
                <a:ea typeface="DengXian" panose="02010600030101010101" pitchFamily="2" charset="-122"/>
                <a:cs typeface="Times New Roman" panose="02020603050405020304" pitchFamily="18" charset="0"/>
              </a:rPr>
              <a:t>Since Windows 10, PowerShell replaced Command Prompt (cmd.exe) and became the default command shell.</a:t>
            </a:r>
            <a:endParaRPr lang="en-GB" sz="1000" dirty="0">
              <a:effectLst/>
              <a:ea typeface="DengXian" panose="02010600030101010101" pitchFamily="2" charset="-122"/>
              <a:cs typeface="Times New Roman" panose="02020603050405020304" pitchFamily="18" charset="0"/>
            </a:endParaRPr>
          </a:p>
          <a:p>
            <a:pPr marL="342900" lvl="0" indent="-342900">
              <a:lnSpc>
                <a:spcPct val="120000"/>
              </a:lnSpc>
              <a:spcBef>
                <a:spcPts val="600"/>
              </a:spcBef>
              <a:buFont typeface="Symbol" panose="05050102010706020507" pitchFamily="18" charset="2"/>
              <a:buChar char=""/>
            </a:pPr>
            <a:r>
              <a:rPr lang="en-GB" sz="1000" dirty="0">
                <a:effectLst/>
                <a:ea typeface="DengXian" panose="02010600030101010101" pitchFamily="2" charset="-122"/>
                <a:cs typeface="Times New Roman" panose="02020603050405020304" pitchFamily="18" charset="0"/>
              </a:rPr>
              <a:t>Bg. Bash is great on Linux, </a:t>
            </a:r>
            <a:r>
              <a:rPr lang="en-GB" sz="1000" dirty="0">
                <a:ea typeface="DengXian" panose="02010600030101010101" pitchFamily="2" charset="-122"/>
                <a:cs typeface="Times New Roman" panose="02020603050405020304" pitchFamily="18" charset="0"/>
              </a:rPr>
              <a:t>all output is a string, </a:t>
            </a:r>
            <a:r>
              <a:rPr lang="en-GB" sz="1000" dirty="0">
                <a:effectLst/>
                <a:ea typeface="DengXian" panose="02010600030101010101" pitchFamily="2" charset="-122"/>
                <a:cs typeface="Times New Roman" panose="02020603050405020304" pitchFamily="18" charset="0"/>
              </a:rPr>
              <a:t>PowerShell treats all output as objects and therefore we can perform additional operations and create powerful automations using PowerShell on Linux. For more info. </a:t>
            </a:r>
            <a:r>
              <a:rPr lang="en-GB" sz="1000" dirty="0">
                <a:effectLst/>
                <a:ea typeface="DengXian" panose="02010600030101010101" pitchFamily="2" charset="-122"/>
                <a:cs typeface="Times New Roman" panose="02020603050405020304" pitchFamily="18" charset="0"/>
                <a:hlinkClick r:id="rId3"/>
              </a:rPr>
              <a:t>click-here</a:t>
            </a:r>
            <a:r>
              <a:rPr lang="en-GB" sz="1000" dirty="0">
                <a:effectLst/>
                <a:ea typeface="DengXian" panose="02010600030101010101" pitchFamily="2" charset="-122"/>
                <a:cs typeface="Times New Roman" panose="02020603050405020304" pitchFamily="18" charset="0"/>
              </a:rPr>
              <a:t>.</a:t>
            </a:r>
          </a:p>
          <a:p>
            <a:pPr marL="342900" lvl="0" indent="-342900">
              <a:lnSpc>
                <a:spcPct val="120000"/>
              </a:lnSpc>
              <a:spcBef>
                <a:spcPts val="600"/>
              </a:spcBef>
              <a:buFont typeface="Symbol" panose="05050102010706020507" pitchFamily="18" charset="2"/>
              <a:buChar char=""/>
            </a:pPr>
            <a:r>
              <a:rPr lang="en-GB" sz="1200" dirty="0"/>
              <a:t>Bg. PowerShell’s enables users and administrators to execute commands both locally and remotely. This is achieved due to PowerShell’s support for .NET Remoting and WS-Management &amp; CIM (Open SOAP based remote &amp; common Model service and SSH Secure Shell Protocol (SSH) is a secure client–server based cryptographic network protocol for secure communication over a network.)</a:t>
            </a:r>
          </a:p>
          <a:p>
            <a:endParaRPr lang="en-GB" dirty="0"/>
          </a:p>
        </p:txBody>
      </p:sp>
      <p:sp>
        <p:nvSpPr>
          <p:cNvPr id="4" name="Slide Number Placeholder 3">
            <a:extLst>
              <a:ext uri="{FF2B5EF4-FFF2-40B4-BE49-F238E27FC236}">
                <a16:creationId xmlns:a16="http://schemas.microsoft.com/office/drawing/2014/main" id="{429BFCE9-E0E4-2722-BBB0-4FA6829643F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85261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C89C53-0BCE-A50F-6CB5-C52C488B8D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5826F7-0E90-1E10-8549-477CD2C6E3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08FC80-358F-F659-282A-280F19FC1D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D8C7C82-E7BA-E134-C803-7B14C6DF3F7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27105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5E46-80E5-4245-BCB4-D0A138120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7A4F4-FF99-4C9D-9F56-00677B93C7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CC3CCC-3565-4F35-9C8B-A8D4A86EDF05}"/>
              </a:ext>
            </a:extLst>
          </p:cNvPr>
          <p:cNvSpPr>
            <a:spLocks noGrp="1"/>
          </p:cNvSpPr>
          <p:nvPr>
            <p:ph type="dt" sz="half" idx="10"/>
          </p:nvPr>
        </p:nvSpPr>
        <p:spPr/>
        <p:txBody>
          <a:bodyPr/>
          <a:lstStyle/>
          <a:p>
            <a:fld id="{EB13D49B-6578-45D2-BC11-67BB28829187}" type="datetimeFigureOut">
              <a:rPr lang="en-GB" smtClean="0"/>
              <a:t>26/03/2026</a:t>
            </a:fld>
            <a:endParaRPr lang="en-GB"/>
          </a:p>
        </p:txBody>
      </p:sp>
      <p:sp>
        <p:nvSpPr>
          <p:cNvPr id="5" name="Footer Placeholder 4">
            <a:extLst>
              <a:ext uri="{FF2B5EF4-FFF2-40B4-BE49-F238E27FC236}">
                <a16:creationId xmlns:a16="http://schemas.microsoft.com/office/drawing/2014/main" id="{DDFF3FAE-06DA-4FC7-9471-EC9DAA3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604B6-5FF1-44C0-BD6E-3D853A6F1BB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469692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4969-2C58-4826-B8D7-33F488175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E7286-23CC-4FFD-A791-298CFF24C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F0E10-0B9A-4916-B93A-EB9C484F450E}"/>
              </a:ext>
            </a:extLst>
          </p:cNvPr>
          <p:cNvSpPr>
            <a:spLocks noGrp="1"/>
          </p:cNvSpPr>
          <p:nvPr>
            <p:ph type="dt" sz="half" idx="10"/>
          </p:nvPr>
        </p:nvSpPr>
        <p:spPr/>
        <p:txBody>
          <a:bodyPr/>
          <a:lstStyle/>
          <a:p>
            <a:fld id="{EB13D49B-6578-45D2-BC11-67BB28829187}" type="datetimeFigureOut">
              <a:rPr lang="en-GB" smtClean="0"/>
              <a:t>26/03/2026</a:t>
            </a:fld>
            <a:endParaRPr lang="en-GB"/>
          </a:p>
        </p:txBody>
      </p:sp>
      <p:sp>
        <p:nvSpPr>
          <p:cNvPr id="5" name="Footer Placeholder 4">
            <a:extLst>
              <a:ext uri="{FF2B5EF4-FFF2-40B4-BE49-F238E27FC236}">
                <a16:creationId xmlns:a16="http://schemas.microsoft.com/office/drawing/2014/main" id="{1D72517F-3116-4397-B3CE-85C54AF6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30081-BDF5-49B4-B03F-81972336586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316945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DF916-4611-4BD5-AD56-35E950C988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24DE02-0AF9-4F7D-B3FD-92DBD26BD6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B47063-2D2C-4F31-9159-5205457AA193}"/>
              </a:ext>
            </a:extLst>
          </p:cNvPr>
          <p:cNvSpPr>
            <a:spLocks noGrp="1"/>
          </p:cNvSpPr>
          <p:nvPr>
            <p:ph type="dt" sz="half" idx="10"/>
          </p:nvPr>
        </p:nvSpPr>
        <p:spPr/>
        <p:txBody>
          <a:bodyPr/>
          <a:lstStyle/>
          <a:p>
            <a:fld id="{EB13D49B-6578-45D2-BC11-67BB28829187}" type="datetimeFigureOut">
              <a:rPr lang="en-GB" smtClean="0"/>
              <a:t>26/03/2026</a:t>
            </a:fld>
            <a:endParaRPr lang="en-GB"/>
          </a:p>
        </p:txBody>
      </p:sp>
      <p:sp>
        <p:nvSpPr>
          <p:cNvPr id="5" name="Footer Placeholder 4">
            <a:extLst>
              <a:ext uri="{FF2B5EF4-FFF2-40B4-BE49-F238E27FC236}">
                <a16:creationId xmlns:a16="http://schemas.microsoft.com/office/drawing/2014/main" id="{F5E8A384-21B9-4A63-92B2-B40D57401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3E79C-C317-4965-BFF0-0ABB4F60DB5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0474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3B0F-8C1A-4CF4-8B42-BB9550F37B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576971-B608-4863-B919-D6D4F12338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25D2D0-119D-4FD5-9757-047FC91452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CA648E-36CA-405A-A0D2-F3A24BFFE584}"/>
              </a:ext>
            </a:extLst>
          </p:cNvPr>
          <p:cNvSpPr>
            <a:spLocks noGrp="1"/>
          </p:cNvSpPr>
          <p:nvPr>
            <p:ph type="dt" sz="half" idx="10"/>
          </p:nvPr>
        </p:nvSpPr>
        <p:spPr/>
        <p:txBody>
          <a:bodyPr/>
          <a:lstStyle/>
          <a:p>
            <a:fld id="{EB13D49B-6578-45D2-BC11-67BB28829187}" type="datetimeFigureOut">
              <a:rPr lang="en-GB" smtClean="0"/>
              <a:t>26/03/2026</a:t>
            </a:fld>
            <a:endParaRPr lang="en-GB"/>
          </a:p>
        </p:txBody>
      </p:sp>
      <p:sp>
        <p:nvSpPr>
          <p:cNvPr id="6" name="Footer Placeholder 5">
            <a:extLst>
              <a:ext uri="{FF2B5EF4-FFF2-40B4-BE49-F238E27FC236}">
                <a16:creationId xmlns:a16="http://schemas.microsoft.com/office/drawing/2014/main" id="{7E26ECF2-B28E-48B3-997B-DFAF03229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ACA96D-80DA-4436-86F3-96AB9D1CEF2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004346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14DF-E2A4-4381-A9CA-D05EB90859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DE95F9-219F-4099-94F5-B5CECB79BB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9D4734-8BC3-4D9A-AAC9-DD87E12423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FF69BF-B7A2-426D-9BFE-843A6A0B41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32F10-E90C-4EBD-862E-BC9797D3B3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6E5757-8F0E-4562-85A7-F1D9488C7B5E}"/>
              </a:ext>
            </a:extLst>
          </p:cNvPr>
          <p:cNvSpPr>
            <a:spLocks noGrp="1"/>
          </p:cNvSpPr>
          <p:nvPr>
            <p:ph type="dt" sz="half" idx="10"/>
          </p:nvPr>
        </p:nvSpPr>
        <p:spPr/>
        <p:txBody>
          <a:bodyPr/>
          <a:lstStyle/>
          <a:p>
            <a:fld id="{EB13D49B-6578-45D2-BC11-67BB28829187}" type="datetimeFigureOut">
              <a:rPr lang="en-GB" smtClean="0"/>
              <a:t>26/03/2026</a:t>
            </a:fld>
            <a:endParaRPr lang="en-GB"/>
          </a:p>
        </p:txBody>
      </p:sp>
      <p:sp>
        <p:nvSpPr>
          <p:cNvPr id="8" name="Footer Placeholder 7">
            <a:extLst>
              <a:ext uri="{FF2B5EF4-FFF2-40B4-BE49-F238E27FC236}">
                <a16:creationId xmlns:a16="http://schemas.microsoft.com/office/drawing/2014/main" id="{35655011-1517-49B4-981E-518F191DE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882C21-82D4-49CB-AD08-3FB88469A85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714659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6DC9F-F2F6-477C-92DB-BEC0CD8AAE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4C6DF4-9AC1-420C-A0B8-9B5F55E6CF18}"/>
              </a:ext>
            </a:extLst>
          </p:cNvPr>
          <p:cNvSpPr>
            <a:spLocks noGrp="1"/>
          </p:cNvSpPr>
          <p:nvPr>
            <p:ph type="dt" sz="half" idx="10"/>
          </p:nvPr>
        </p:nvSpPr>
        <p:spPr/>
        <p:txBody>
          <a:bodyPr/>
          <a:lstStyle/>
          <a:p>
            <a:fld id="{EB13D49B-6578-45D2-BC11-67BB28829187}" type="datetimeFigureOut">
              <a:rPr lang="en-GB" smtClean="0"/>
              <a:t>26/03/2026</a:t>
            </a:fld>
            <a:endParaRPr lang="en-GB"/>
          </a:p>
        </p:txBody>
      </p:sp>
      <p:sp>
        <p:nvSpPr>
          <p:cNvPr id="4" name="Footer Placeholder 3">
            <a:extLst>
              <a:ext uri="{FF2B5EF4-FFF2-40B4-BE49-F238E27FC236}">
                <a16:creationId xmlns:a16="http://schemas.microsoft.com/office/drawing/2014/main" id="{F16258D9-0453-40EF-A57C-6487F8251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9DD077-8F84-418C-BAB4-24BFFAF795D0}"/>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0427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D07FE-B77C-4E0F-BBD3-6F5E8495A8B7}"/>
              </a:ext>
            </a:extLst>
          </p:cNvPr>
          <p:cNvSpPr>
            <a:spLocks noGrp="1"/>
          </p:cNvSpPr>
          <p:nvPr>
            <p:ph type="dt" sz="half" idx="10"/>
          </p:nvPr>
        </p:nvSpPr>
        <p:spPr/>
        <p:txBody>
          <a:bodyPr/>
          <a:lstStyle/>
          <a:p>
            <a:fld id="{EB13D49B-6578-45D2-BC11-67BB28829187}" type="datetimeFigureOut">
              <a:rPr lang="en-GB" smtClean="0"/>
              <a:t>26/03/2026</a:t>
            </a:fld>
            <a:endParaRPr lang="en-GB"/>
          </a:p>
        </p:txBody>
      </p:sp>
      <p:sp>
        <p:nvSpPr>
          <p:cNvPr id="3" name="Footer Placeholder 2">
            <a:extLst>
              <a:ext uri="{FF2B5EF4-FFF2-40B4-BE49-F238E27FC236}">
                <a16:creationId xmlns:a16="http://schemas.microsoft.com/office/drawing/2014/main" id="{0020938E-B2D2-4E6F-805C-6F7D19D06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63B2B2-0666-46A1-9D1F-1372CE1230E3}"/>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569640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EA2E-47ED-4544-837D-6910AF212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2BA039-505E-400D-9CD5-BD5727DA6E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2E8167-B6F8-48A6-BF1C-3C89C32DB1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15586D-DCB7-4675-9EA2-4B4E4E1A7BF8}"/>
              </a:ext>
            </a:extLst>
          </p:cNvPr>
          <p:cNvSpPr>
            <a:spLocks noGrp="1"/>
          </p:cNvSpPr>
          <p:nvPr>
            <p:ph type="dt" sz="half" idx="10"/>
          </p:nvPr>
        </p:nvSpPr>
        <p:spPr/>
        <p:txBody>
          <a:bodyPr/>
          <a:lstStyle/>
          <a:p>
            <a:fld id="{EB13D49B-6578-45D2-BC11-67BB28829187}" type="datetimeFigureOut">
              <a:rPr lang="en-GB" smtClean="0"/>
              <a:t>26/03/2026</a:t>
            </a:fld>
            <a:endParaRPr lang="en-GB"/>
          </a:p>
        </p:txBody>
      </p:sp>
      <p:sp>
        <p:nvSpPr>
          <p:cNvPr id="6" name="Footer Placeholder 5">
            <a:extLst>
              <a:ext uri="{FF2B5EF4-FFF2-40B4-BE49-F238E27FC236}">
                <a16:creationId xmlns:a16="http://schemas.microsoft.com/office/drawing/2014/main" id="{5F6BAD81-3C73-4DA6-81EA-02BB21EC3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5E015-3C24-4FC3-9B16-CF9856CEE0A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675101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144D-A390-454A-A8BB-BA896CB2C3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57E275-8E6B-4E24-B60B-C38A3ABBCE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4D0686-3AC1-4E9F-8A8F-C0E650EA18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DCA9C2-5D99-4F01-8562-6576B3F7F6B9}"/>
              </a:ext>
            </a:extLst>
          </p:cNvPr>
          <p:cNvSpPr>
            <a:spLocks noGrp="1"/>
          </p:cNvSpPr>
          <p:nvPr>
            <p:ph type="dt" sz="half" idx="10"/>
          </p:nvPr>
        </p:nvSpPr>
        <p:spPr/>
        <p:txBody>
          <a:bodyPr/>
          <a:lstStyle/>
          <a:p>
            <a:fld id="{EB13D49B-6578-45D2-BC11-67BB28829187}" type="datetimeFigureOut">
              <a:rPr lang="en-GB" smtClean="0"/>
              <a:t>26/03/2026</a:t>
            </a:fld>
            <a:endParaRPr lang="en-GB"/>
          </a:p>
        </p:txBody>
      </p:sp>
      <p:sp>
        <p:nvSpPr>
          <p:cNvPr id="6" name="Footer Placeholder 5">
            <a:extLst>
              <a:ext uri="{FF2B5EF4-FFF2-40B4-BE49-F238E27FC236}">
                <a16:creationId xmlns:a16="http://schemas.microsoft.com/office/drawing/2014/main" id="{F692DC31-9F0B-42CD-ABEE-ADD275916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77960E-0FB2-4C2D-9E22-CE931F897A4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2852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DB65-8156-49D9-B7F8-E51F6F372C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DA37CD-4954-4FFA-9A1E-09D0DC4C5D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FF2514-6CF9-4A96-B129-9100F50B02D9}"/>
              </a:ext>
            </a:extLst>
          </p:cNvPr>
          <p:cNvSpPr>
            <a:spLocks noGrp="1"/>
          </p:cNvSpPr>
          <p:nvPr>
            <p:ph type="dt" sz="half" idx="10"/>
          </p:nvPr>
        </p:nvSpPr>
        <p:spPr/>
        <p:txBody>
          <a:bodyPr/>
          <a:lstStyle/>
          <a:p>
            <a:fld id="{EB13D49B-6578-45D2-BC11-67BB28829187}" type="datetimeFigureOut">
              <a:rPr lang="en-GB" smtClean="0"/>
              <a:t>26/03/2026</a:t>
            </a:fld>
            <a:endParaRPr lang="en-GB"/>
          </a:p>
        </p:txBody>
      </p:sp>
      <p:sp>
        <p:nvSpPr>
          <p:cNvPr id="5" name="Footer Placeholder 4">
            <a:extLst>
              <a:ext uri="{FF2B5EF4-FFF2-40B4-BE49-F238E27FC236}">
                <a16:creationId xmlns:a16="http://schemas.microsoft.com/office/drawing/2014/main" id="{91BFBB99-C2B9-463A-9820-844E0E189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4BF88-01C1-4DAC-86AC-9CBAEAA561D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7214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DE807E-AB74-4107-BC92-6AF6151BBD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84677E-510F-4EBF-A1BE-8DC0812B21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695B6-54A3-40E6-A7ED-93FCE2CD6CCA}"/>
              </a:ext>
            </a:extLst>
          </p:cNvPr>
          <p:cNvSpPr>
            <a:spLocks noGrp="1"/>
          </p:cNvSpPr>
          <p:nvPr>
            <p:ph type="dt" sz="half" idx="10"/>
          </p:nvPr>
        </p:nvSpPr>
        <p:spPr/>
        <p:txBody>
          <a:bodyPr/>
          <a:lstStyle/>
          <a:p>
            <a:fld id="{EB13D49B-6578-45D2-BC11-67BB28829187}" type="datetimeFigureOut">
              <a:rPr lang="en-GB" smtClean="0"/>
              <a:t>26/03/2026</a:t>
            </a:fld>
            <a:endParaRPr lang="en-GB"/>
          </a:p>
        </p:txBody>
      </p:sp>
      <p:sp>
        <p:nvSpPr>
          <p:cNvPr id="5" name="Footer Placeholder 4">
            <a:extLst>
              <a:ext uri="{FF2B5EF4-FFF2-40B4-BE49-F238E27FC236}">
                <a16:creationId xmlns:a16="http://schemas.microsoft.com/office/drawing/2014/main" id="{7F36413D-F990-485E-97DC-790B2911F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07A33-9BAF-4258-B0C8-38F2E79DB9C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532843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33FD3-0613-479E-83D4-E9AD763EF5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6DFBA-1A9C-454A-96C2-EF726960A1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7265E-5486-4EBA-89BF-43AB9D5D74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3D49B-6578-45D2-BC11-67BB28829187}" type="datetimeFigureOut">
              <a:rPr lang="en-GB" smtClean="0"/>
              <a:t>26/03/2026</a:t>
            </a:fld>
            <a:endParaRPr lang="en-GB"/>
          </a:p>
        </p:txBody>
      </p:sp>
      <p:sp>
        <p:nvSpPr>
          <p:cNvPr id="5" name="Footer Placeholder 4">
            <a:extLst>
              <a:ext uri="{FF2B5EF4-FFF2-40B4-BE49-F238E27FC236}">
                <a16:creationId xmlns:a16="http://schemas.microsoft.com/office/drawing/2014/main" id="{631D8CA3-E596-40D5-B89E-B655B72C71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889D4D-D283-4C91-8006-D98E168D5D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19B39-0B55-4978-9670-2F00F5682B2F}" type="slidenum">
              <a:rPr lang="en-GB" smtClean="0"/>
              <a:t>‹#›</a:t>
            </a:fld>
            <a:endParaRPr lang="en-GB"/>
          </a:p>
        </p:txBody>
      </p:sp>
    </p:spTree>
    <p:extLst>
      <p:ext uri="{BB962C8B-B14F-4D97-AF65-F5344CB8AC3E}">
        <p14:creationId xmlns:p14="http://schemas.microsoft.com/office/powerpoint/2010/main" val="7532975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5.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sv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 Id="rId9"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6.xml.rels><?xml version="1.0" encoding="UTF-8" standalone="yes"?>
<Relationships xmlns="http://schemas.openxmlformats.org/package/2006/relationships"><Relationship Id="rId3" Type="http://schemas.openxmlformats.org/officeDocument/2006/relationships/hyperlink" Target="https://learn.microsoft.com/en-us/powershell/scripting/install/install-ubuntu?view=powershell-7.5" TargetMode="External"/><Relationship Id="rId7" Type="http://schemas.openxmlformats.org/officeDocument/2006/relationships/image" Target="../media/image5.png"/><Relationship Id="rId2" Type="http://schemas.openxmlformats.org/officeDocument/2006/relationships/hyperlink" Target="https://github.com/PowerShell/PowerShell/releases/download/v7.5.0/PowerShell-7.5.0-win-x64.msi" TargetMode="External"/><Relationship Id="rId1" Type="http://schemas.openxmlformats.org/officeDocument/2006/relationships/slideLayout" Target="../slideLayouts/slideLayout2.xml"/><Relationship Id="rId6" Type="http://schemas.openxmlformats.org/officeDocument/2006/relationships/hyperlink" Target="https://learn.microsoft.com/en-us/powershell/scripting/install/installing-powershell-on-windows?view=powershell-7.5#winget" TargetMode="External"/><Relationship Id="rId5" Type="http://schemas.openxmlformats.org/officeDocument/2006/relationships/hyperlink" Target="https://learn.microsoft.com/en-us/powershell/scripting/install/installing-powershell-on-macos?view=powershell-7.5" TargetMode="External"/><Relationship Id="rId4" Type="http://schemas.openxmlformats.org/officeDocument/2006/relationships/hyperlink" Target="https://www.geeksforgeeks.org/how-to-install-powershell-in-linux/"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labs.azure.com/virtualmachine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devblogs.microsoft.com/scripting/table-of-basic-powershell-commands/" TargetMode="External"/><Relationship Id="rId13" Type="http://schemas.openxmlformats.org/officeDocument/2006/relationships/hyperlink" Target="https://www.youtube.com/watch?v=pFsSNFerzPQ" TargetMode="External"/><Relationship Id="rId3" Type="http://schemas.openxmlformats.org/officeDocument/2006/relationships/hyperlink" Target="https://learn.microsoft.com/en-us/powershell/scripting/discover-powershell?view=powershell-7.2" TargetMode="External"/><Relationship Id="rId7" Type="http://schemas.openxmlformats.org/officeDocument/2006/relationships/hyperlink" Target="https://www.educba.com/how-to-use-powershell/" TargetMode="External"/><Relationship Id="rId12" Type="http://schemas.openxmlformats.org/officeDocument/2006/relationships/hyperlink" Target="https://learn.microsoft.com/en-us/training/" TargetMode="External"/><Relationship Id="rId2" Type="http://schemas.openxmlformats.org/officeDocument/2006/relationships/hyperlink" Target="https://docs.microsoft.com/en-us/powershell/" TargetMode="External"/><Relationship Id="rId1" Type="http://schemas.openxmlformats.org/officeDocument/2006/relationships/slideLayout" Target="../slideLayouts/slideLayout2.xml"/><Relationship Id="rId6" Type="http://schemas.openxmlformats.org/officeDocument/2006/relationships/hyperlink" Target="https://github.com/PowerShell/PowerShell/tree/master/docs/learning-powershell" TargetMode="External"/><Relationship Id="rId11" Type="http://schemas.openxmlformats.org/officeDocument/2006/relationships/hyperlink" Target="https://www.makeuseof.com/tag/powershell-cmdlets-windows-admin/" TargetMode="External"/><Relationship Id="rId5" Type="http://schemas.openxmlformats.org/officeDocument/2006/relationships/hyperlink" Target="https://github.com/PowerShell/PowerShell/blob/master/docs/learning-powershell/powershell-beginners-guide.md" TargetMode="External"/><Relationship Id="rId15" Type="http://schemas.openxmlformats.org/officeDocument/2006/relationships/image" Target="../media/image15.jpeg"/><Relationship Id="rId10" Type="http://schemas.openxmlformats.org/officeDocument/2006/relationships/hyperlink" Target="https://www.tutorialspoint.com/powershell/index.htm" TargetMode="External"/><Relationship Id="rId4" Type="http://schemas.openxmlformats.org/officeDocument/2006/relationships/hyperlink" Target="https://powershell.org/" TargetMode="External"/><Relationship Id="rId9" Type="http://schemas.openxmlformats.org/officeDocument/2006/relationships/hyperlink" Target="https://www.guru99.com/powershell-tutorial.html" TargetMode="External"/><Relationship Id="rId14" Type="http://schemas.openxmlformats.org/officeDocument/2006/relationships/hyperlink" Target="https://www.youtube.com/watch?v=LbGNQVbb_VI"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hyperlink" Target="https://creativecommons.org/licenses/by-nc-nd/3.0/" TargetMode="External"/><Relationship Id="rId4" Type="http://schemas.openxmlformats.org/officeDocument/2006/relationships/hyperlink" Target="http://www.i-tecnico.pt/powershell-do-windows-o-que-e-para-que-serve/"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hyperlink" Target="http://www.i-tecnico.pt/powershell-do-windows-o-que-e-para-que-serve/"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22.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Mmna66aHFQ4" TargetMode="External"/><Relationship Id="rId2" Type="http://schemas.openxmlformats.org/officeDocument/2006/relationships/hyperlink" Target="https://devblogs.microsoft.com/commandline/edit-is-now-open-source/"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37.png"/><Relationship Id="rId4" Type="http://schemas.openxmlformats.org/officeDocument/2006/relationships/image" Target="../media/image36.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2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0.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42.sv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20.png"/><Relationship Id="rId7" Type="http://schemas.openxmlformats.org/officeDocument/2006/relationships/image" Target="../media/image43.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hyperlink" Target="https://learn.microsoft.com/en-us/powershell/scripting/how-to-use-docs?view=powershell-7.5" TargetMode="External"/><Relationship Id="rId5" Type="http://schemas.openxmlformats.org/officeDocument/2006/relationships/hyperlink" Target="https://creativecommons.org/licenses/by-nc-nd/3.0/" TargetMode="External"/><Relationship Id="rId4" Type="http://schemas.openxmlformats.org/officeDocument/2006/relationships/hyperlink" Target="http://www.i-tecnico.pt/powershell-do-windows-o-que-e-para-que-serve/" TargetMode="External"/><Relationship Id="rId9" Type="http://schemas.openxmlformats.org/officeDocument/2006/relationships/image" Target="../media/image45.svg"/></Relationships>
</file>

<file path=ppt/slides/_rels/slide35.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C3967B7-6AD3-9FBE-9076-F6A78C151C6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95015D-B502-B5F8-67AD-CA48005DD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D5F64FC-D093-C655-7A32-E0AB1CA1AD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A4917890-351F-9423-ACF9-78703EF08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9E92C88E-154F-ECF8-BEA7-CDAAC6FA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2A517A58-AC2E-3F11-E8D4-E7DBAB2C7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630F122-7CA5-D704-C80F-005E8FA7014F}"/>
              </a:ext>
            </a:extLst>
          </p:cNvPr>
          <p:cNvSpPr>
            <a:spLocks noGrp="1"/>
          </p:cNvSpPr>
          <p:nvPr>
            <p:ph type="title"/>
          </p:nvPr>
        </p:nvSpPr>
        <p:spPr>
          <a:xfrm>
            <a:off x="275297" y="340533"/>
            <a:ext cx="9895951" cy="1033669"/>
          </a:xfrm>
        </p:spPr>
        <p:txBody>
          <a:bodyPr>
            <a:normAutofit fontScale="90000"/>
          </a:bodyPr>
          <a:lstStyle/>
          <a:p>
            <a:pPr algn="l"/>
            <a:r>
              <a:rPr lang="en-US" sz="6000" b="1" dirty="0">
                <a:solidFill>
                  <a:schemeClr val="bg1"/>
                </a:solidFill>
              </a:rPr>
              <a:t>Notice: </a:t>
            </a:r>
            <a:r>
              <a:rPr lang="en-US" sz="6000" dirty="0">
                <a:solidFill>
                  <a:schemeClr val="bg1"/>
                </a:solidFill>
              </a:rPr>
              <a:t>Student Support Session</a:t>
            </a:r>
          </a:p>
        </p:txBody>
      </p:sp>
      <p:sp>
        <p:nvSpPr>
          <p:cNvPr id="9" name="Content Placeholder 2">
            <a:extLst>
              <a:ext uri="{FF2B5EF4-FFF2-40B4-BE49-F238E27FC236}">
                <a16:creationId xmlns:a16="http://schemas.microsoft.com/office/drawing/2014/main" id="{0F8289EC-4E86-9130-F040-F90BF2D3CA67}"/>
              </a:ext>
            </a:extLst>
          </p:cNvPr>
          <p:cNvSpPr>
            <a:spLocks noGrp="1"/>
          </p:cNvSpPr>
          <p:nvPr>
            <p:ph idx="1"/>
          </p:nvPr>
        </p:nvSpPr>
        <p:spPr>
          <a:xfrm>
            <a:off x="275297" y="1714735"/>
            <a:ext cx="11495790" cy="5070363"/>
          </a:xfrm>
        </p:spPr>
        <p:txBody>
          <a:bodyPr>
            <a:normAutofit/>
          </a:bodyPr>
          <a:lstStyle/>
          <a:p>
            <a:r>
              <a:rPr lang="en-US" b="1" dirty="0"/>
              <a:t>OS Student Support Session: </a:t>
            </a:r>
            <a:r>
              <a:rPr lang="en-US" dirty="0"/>
              <a:t>Wednesday 1</a:t>
            </a:r>
            <a:r>
              <a:rPr lang="en-US" baseline="30000" dirty="0"/>
              <a:t>st</a:t>
            </a:r>
            <a:r>
              <a:rPr lang="en-US" dirty="0"/>
              <a:t> April 2026, 11am-12pm UWTSD DTC Centre (SA1 Campus) – </a:t>
            </a:r>
            <a:r>
              <a:rPr lang="en-US" b="1" dirty="0"/>
              <a:t>1</a:t>
            </a:r>
            <a:r>
              <a:rPr lang="en-US" b="1" baseline="30000" dirty="0"/>
              <a:t>st</a:t>
            </a:r>
            <a:r>
              <a:rPr lang="en-US" b="1" dirty="0"/>
              <a:t> floor lounge </a:t>
            </a:r>
            <a:r>
              <a:rPr lang="en-US" dirty="0"/>
              <a:t>located just at the top of the stairs.</a:t>
            </a:r>
          </a:p>
          <a:p>
            <a:r>
              <a:rPr lang="en-US" dirty="0"/>
              <a:t>If you have any Questions and feel like you could do with some extra help &amp; support. Please come along. I will be available to provide 1-2-1 support.</a:t>
            </a:r>
          </a:p>
          <a:p>
            <a:r>
              <a:rPr lang="en-US" b="1" dirty="0"/>
              <a:t>UWTSD DTC Centre (located just behind Sainsbury’s):</a:t>
            </a:r>
            <a:r>
              <a:rPr lang="en-US" dirty="0"/>
              <a:t> First floor Lounge, just up the stairs opposite reception.</a:t>
            </a:r>
          </a:p>
          <a:p>
            <a:r>
              <a:rPr lang="en-US" b="1" dirty="0"/>
              <a:t>Located just over the bridge from IQ. </a:t>
            </a:r>
          </a:p>
          <a:p>
            <a:r>
              <a:rPr lang="en-US" dirty="0"/>
              <a:t>Staff and student car park located just outside DTC. Just behind Sainsbury’s.</a:t>
            </a:r>
          </a:p>
          <a:p>
            <a:r>
              <a:rPr lang="en-US" dirty="0"/>
              <a:t>If you are unable to attend and have questions, please email them to: </a:t>
            </a:r>
          </a:p>
          <a:p>
            <a:pPr lvl="1"/>
            <a:r>
              <a:rPr lang="en-US" b="1" dirty="0"/>
              <a:t>James Williams:</a:t>
            </a:r>
            <a:r>
              <a:rPr lang="en-US" dirty="0"/>
              <a:t> </a:t>
            </a:r>
            <a:r>
              <a:rPr lang="en-US" u="sng" dirty="0">
                <a:solidFill>
                  <a:srgbClr val="4448FE"/>
                </a:solidFill>
              </a:rPr>
              <a:t>james.williams@uwtsd.ac.uk</a:t>
            </a:r>
          </a:p>
          <a:p>
            <a:endParaRPr lang="en-GB" sz="3600" dirty="0">
              <a:effectLst/>
              <a:ea typeface="DengXian" panose="02010600030101010101" pitchFamily="2" charset="-122"/>
              <a:cs typeface="Times New Roman" panose="02020603050405020304" pitchFamily="18" charset="0"/>
            </a:endParaRPr>
          </a:p>
        </p:txBody>
      </p:sp>
      <p:pic>
        <p:nvPicPr>
          <p:cNvPr id="15" name="Graphic 14" descr="Meeting with solid fill">
            <a:extLst>
              <a:ext uri="{FF2B5EF4-FFF2-40B4-BE49-F238E27FC236}">
                <a16:creationId xmlns:a16="http://schemas.microsoft.com/office/drawing/2014/main" id="{1B2A0496-BCFB-0B4E-A62B-DDE55720046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08813" y="-214994"/>
            <a:ext cx="2144722" cy="2144722"/>
          </a:xfrm>
          <a:prstGeom prst="rect">
            <a:avLst/>
          </a:prstGeom>
        </p:spPr>
      </p:pic>
    </p:spTree>
    <p:extLst>
      <p:ext uri="{BB962C8B-B14F-4D97-AF65-F5344CB8AC3E}">
        <p14:creationId xmlns:p14="http://schemas.microsoft.com/office/powerpoint/2010/main" val="31372024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B9428E41-B0DE-49F9-B77C-DB9DCBAAEA3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F53F7EE-5CE7-450A-96B3-B3B9BA4610AC}"/>
              </a:ext>
            </a:extLst>
          </p:cNvPr>
          <p:cNvSpPr>
            <a:spLocks noGrp="1"/>
          </p:cNvSpPr>
          <p:nvPr>
            <p:ph type="ctrTitle"/>
          </p:nvPr>
        </p:nvSpPr>
        <p:spPr>
          <a:xfrm>
            <a:off x="1222502" y="1257433"/>
            <a:ext cx="10058400" cy="1648919"/>
          </a:xfrm>
          <a:effectLst>
            <a:outerShdw blurRad="50800" dist="38100" dir="2700000" algn="tl" rotWithShape="0">
              <a:prstClr val="black">
                <a:alpha val="40000"/>
              </a:prstClr>
            </a:outerShdw>
          </a:effectLst>
        </p:spPr>
        <p:txBody>
          <a:bodyPr anchor="ctr">
            <a:normAutofit fontScale="90000"/>
          </a:bodyPr>
          <a:lstStyle/>
          <a:p>
            <a:r>
              <a:rPr lang="en-GB" u="sng" dirty="0">
                <a:solidFill>
                  <a:srgbClr val="FFFFFF"/>
                </a:solidFill>
                <a:highlight>
                  <a:srgbClr val="000080"/>
                </a:highlight>
              </a:rPr>
              <a:t>Tutorial:</a:t>
            </a:r>
            <a:br>
              <a:rPr lang="en-GB" sz="4800" dirty="0">
                <a:solidFill>
                  <a:srgbClr val="FFFFFF"/>
                </a:solidFill>
                <a:highlight>
                  <a:srgbClr val="FF0000"/>
                </a:highlight>
              </a:rPr>
            </a:br>
            <a:r>
              <a:rPr lang="en-GB" sz="6700" dirty="0">
                <a:solidFill>
                  <a:srgbClr val="002060"/>
                </a:solidFill>
                <a:highlight>
                  <a:srgbClr val="FFFF00"/>
                </a:highlight>
              </a:rPr>
              <a:t>Introduction to PowerShell</a:t>
            </a:r>
            <a:endParaRPr lang="en-GB" sz="4800" dirty="0">
              <a:solidFill>
                <a:srgbClr val="002060"/>
              </a:solidFill>
              <a:highlight>
                <a:srgbClr val="FFFF00"/>
              </a:highlight>
            </a:endParaRPr>
          </a:p>
        </p:txBody>
      </p:sp>
      <p:sp>
        <p:nvSpPr>
          <p:cNvPr id="3" name="TextBox 2">
            <a:extLst>
              <a:ext uri="{FF2B5EF4-FFF2-40B4-BE49-F238E27FC236}">
                <a16:creationId xmlns:a16="http://schemas.microsoft.com/office/drawing/2014/main" id="{65420062-4274-EC1F-E65E-2CF53F186463}"/>
              </a:ext>
            </a:extLst>
          </p:cNvPr>
          <p:cNvSpPr txBox="1"/>
          <p:nvPr/>
        </p:nvSpPr>
        <p:spPr>
          <a:xfrm>
            <a:off x="17022" y="5756161"/>
            <a:ext cx="6540627" cy="523220"/>
          </a:xfrm>
          <a:prstGeom prst="rect">
            <a:avLst/>
          </a:prstGeom>
          <a:solidFill>
            <a:srgbClr val="FF000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srgbClr val="FFFF00"/>
                </a:solidFill>
                <a:effectLst/>
                <a:uLnTx/>
                <a:uFillTx/>
                <a:latin typeface="Aptos" panose="020B0004020202020204" pitchFamily="34" charset="0"/>
                <a:ea typeface="DengXian" panose="02010600030101010101" pitchFamily="2" charset="-122"/>
                <a:cs typeface="Times New Roman" panose="02020603050405020304" pitchFamily="18" charset="0"/>
              </a:rPr>
              <a:t>Download Tutorial deck from Moodle</a:t>
            </a:r>
            <a:r>
              <a:rPr kumimoji="0" lang="en-GB" sz="2800" b="0" i="0" u="none" strike="noStrike" kern="1200" cap="none" spc="0" normalizeH="0" baseline="0" noProof="0">
                <a:ln>
                  <a:noFill/>
                </a:ln>
                <a:solidFill>
                  <a:srgbClr val="FFFF00"/>
                </a:solidFill>
                <a:effectLst/>
                <a:uLnTx/>
                <a:uFillTx/>
                <a:latin typeface="Aptos" panose="020B0004020202020204" pitchFamily="34" charset="0"/>
                <a:ea typeface="DengXian" panose="02010600030101010101" pitchFamily="2" charset="-122"/>
                <a:cs typeface="Times New Roman" panose="02020603050405020304" pitchFamily="18" charset="0"/>
              </a:rPr>
              <a:t>.</a:t>
            </a:r>
            <a:endParaRPr kumimoji="0" lang="en-GB" sz="2000" b="0" i="0" u="none" strike="noStrike" kern="1200" cap="none" spc="0" normalizeH="0" baseline="0" noProof="0" dirty="0">
              <a:ln>
                <a:noFill/>
              </a:ln>
              <a:solidFill>
                <a:srgbClr val="FFFF00"/>
              </a:solidFill>
              <a:effectLst/>
              <a:uLnTx/>
              <a:uFillTx/>
              <a:latin typeface="Calibri" panose="020F0502020204030204"/>
              <a:ea typeface="+mn-ea"/>
              <a:cs typeface="+mn-cs"/>
            </a:endParaRPr>
          </a:p>
        </p:txBody>
      </p:sp>
      <p:pic>
        <p:nvPicPr>
          <p:cNvPr id="1026" name="Picture 2" descr="PowerShell Team - Automating the world one-liner at a time…">
            <a:extLst>
              <a:ext uri="{FF2B5EF4-FFF2-40B4-BE49-F238E27FC236}">
                <a16:creationId xmlns:a16="http://schemas.microsoft.com/office/drawing/2014/main" id="{B80F939B-561B-9563-A3F8-5986546EAB4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89645" y="2703490"/>
            <a:ext cx="2221714" cy="222171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PowerShell - Wikipedia">
            <a:extLst>
              <a:ext uri="{FF2B5EF4-FFF2-40B4-BE49-F238E27FC236}">
                <a16:creationId xmlns:a16="http://schemas.microsoft.com/office/drawing/2014/main" id="{79D112F7-32F5-C6D3-486E-C1B52883B5A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631420" y="2513950"/>
            <a:ext cx="2777985" cy="27779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205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42153C0-FB47-D3FA-F3B3-ADDF503E839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6C04ED2-3B92-925E-0F33-134D1E3B66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99CCEB9-1911-14A9-14C3-C95FB6FA6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90BBE77-709A-F877-AA49-82BB11A50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83AFC708-019F-8639-C113-81C579796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CB490B9E-F05C-1F1C-99D8-E86BC0900A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FAA8E05-B3B3-0305-7152-C54103F81175}"/>
              </a:ext>
            </a:extLst>
          </p:cNvPr>
          <p:cNvSpPr>
            <a:spLocks noGrp="1"/>
          </p:cNvSpPr>
          <p:nvPr>
            <p:ph type="title"/>
          </p:nvPr>
        </p:nvSpPr>
        <p:spPr>
          <a:xfrm>
            <a:off x="275297" y="340533"/>
            <a:ext cx="9895951" cy="1033669"/>
          </a:xfrm>
        </p:spPr>
        <p:txBody>
          <a:bodyPr>
            <a:normAutofit/>
          </a:bodyPr>
          <a:lstStyle/>
          <a:p>
            <a:pPr algn="l"/>
            <a:r>
              <a:rPr lang="en-US" sz="5400" b="1" dirty="0">
                <a:solidFill>
                  <a:schemeClr val="bg1"/>
                </a:solidFill>
              </a:rPr>
              <a:t>Overview</a:t>
            </a:r>
            <a:endParaRPr lang="en-US" sz="6000" b="1" dirty="0">
              <a:solidFill>
                <a:schemeClr val="bg1"/>
              </a:solidFill>
            </a:endParaRPr>
          </a:p>
        </p:txBody>
      </p:sp>
      <p:sp>
        <p:nvSpPr>
          <p:cNvPr id="9" name="Content Placeholder 2">
            <a:extLst>
              <a:ext uri="{FF2B5EF4-FFF2-40B4-BE49-F238E27FC236}">
                <a16:creationId xmlns:a16="http://schemas.microsoft.com/office/drawing/2014/main" id="{91BE334C-DA50-8E92-615A-40C8DE04D468}"/>
              </a:ext>
            </a:extLst>
          </p:cNvPr>
          <p:cNvSpPr>
            <a:spLocks noGrp="1"/>
          </p:cNvSpPr>
          <p:nvPr>
            <p:ph idx="1"/>
          </p:nvPr>
        </p:nvSpPr>
        <p:spPr>
          <a:xfrm>
            <a:off x="275297" y="1838041"/>
            <a:ext cx="11495790" cy="5070363"/>
          </a:xfrm>
        </p:spPr>
        <p:txBody>
          <a:bodyPr>
            <a:normAutofit/>
          </a:bodyPr>
          <a:lstStyle/>
          <a:p>
            <a:r>
              <a:rPr lang="en-US" sz="3200" dirty="0">
                <a:solidFill>
                  <a:srgbClr val="171717"/>
                </a:solidFill>
              </a:rPr>
              <a:t>This deck introduces important </a:t>
            </a:r>
            <a:r>
              <a:rPr lang="en-US" sz="3200" b="1" dirty="0">
                <a:solidFill>
                  <a:srgbClr val="171717"/>
                </a:solidFill>
              </a:rPr>
              <a:t>key PowerShell commands for:</a:t>
            </a:r>
          </a:p>
          <a:p>
            <a:pPr lvl="1"/>
            <a:r>
              <a:rPr lang="en-GB" sz="3200" dirty="0"/>
              <a:t>Process management</a:t>
            </a:r>
          </a:p>
          <a:p>
            <a:pPr lvl="1"/>
            <a:r>
              <a:rPr lang="en-GB" sz="3200" dirty="0"/>
              <a:t>File &amp; directory management</a:t>
            </a:r>
          </a:p>
          <a:p>
            <a:pPr lvl="1"/>
            <a:r>
              <a:rPr lang="en-GB" sz="3200" dirty="0"/>
              <a:t>Network testing/monitoring</a:t>
            </a:r>
          </a:p>
          <a:p>
            <a:pPr lvl="1"/>
            <a:r>
              <a:rPr lang="en-GB" sz="3200" dirty="0"/>
              <a:t>User management</a:t>
            </a:r>
          </a:p>
          <a:p>
            <a:pPr lvl="1"/>
            <a:r>
              <a:rPr lang="en-GB" sz="3200" dirty="0"/>
              <a:t>Task scheduling</a:t>
            </a:r>
          </a:p>
          <a:p>
            <a:endParaRPr lang="en-GB" sz="3600" dirty="0">
              <a:effectLst/>
              <a:ea typeface="DengXian" panose="02010600030101010101" pitchFamily="2" charset="-122"/>
              <a:cs typeface="Times New Roman" panose="02020603050405020304" pitchFamily="18" charset="0"/>
            </a:endParaRPr>
          </a:p>
        </p:txBody>
      </p:sp>
      <p:pic>
        <p:nvPicPr>
          <p:cNvPr id="4" name="Picture 3" descr="PowerShell - Wikipedia">
            <a:extLst>
              <a:ext uri="{FF2B5EF4-FFF2-40B4-BE49-F238E27FC236}">
                <a16:creationId xmlns:a16="http://schemas.microsoft.com/office/drawing/2014/main" id="{22687A16-C842-15A5-D754-3B366519F7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82881" y="-129805"/>
            <a:ext cx="1872744" cy="187274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descr="Programmer">
            <a:extLst>
              <a:ext uri="{FF2B5EF4-FFF2-40B4-BE49-F238E27FC236}">
                <a16:creationId xmlns:a16="http://schemas.microsoft.com/office/drawing/2014/main" id="{FD3EE7AF-15D7-A142-1A9D-C48FD86B4821}"/>
              </a:ext>
            </a:extLst>
          </p:cNvPr>
          <p:cNvSpPr/>
          <p:nvPr/>
        </p:nvSpPr>
        <p:spPr>
          <a:xfrm>
            <a:off x="7373538" y="2306744"/>
            <a:ext cx="3072004" cy="2809541"/>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0893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332163" y="221983"/>
            <a:ext cx="10515600" cy="1325563"/>
          </a:xfrm>
        </p:spPr>
        <p:txBody>
          <a:bodyPr>
            <a:normAutofit/>
          </a:bodyPr>
          <a:lstStyle/>
          <a:p>
            <a:r>
              <a:rPr lang="en-GB" sz="5400" b="1" u="sng" dirty="0">
                <a:solidFill>
                  <a:srgbClr val="002060"/>
                </a:solidFill>
                <a:highlight>
                  <a:srgbClr val="FFFF00"/>
                </a:highlight>
              </a:rPr>
              <a:t>Q&amp;A Support &amp; feedback:</a:t>
            </a:r>
          </a:p>
        </p:txBody>
      </p:sp>
      <p:sp>
        <p:nvSpPr>
          <p:cNvPr id="3" name="Content Placeholder 2">
            <a:extLst>
              <a:ext uri="{FF2B5EF4-FFF2-40B4-BE49-F238E27FC236}">
                <a16:creationId xmlns:a16="http://schemas.microsoft.com/office/drawing/2014/main" id="{3CED894A-F4C6-4D76-9814-3744BBAE41C5}"/>
              </a:ext>
            </a:extLst>
          </p:cNvPr>
          <p:cNvSpPr>
            <a:spLocks noGrp="1"/>
          </p:cNvSpPr>
          <p:nvPr>
            <p:ph idx="1"/>
          </p:nvPr>
        </p:nvSpPr>
        <p:spPr>
          <a:xfrm>
            <a:off x="492950" y="1442736"/>
            <a:ext cx="11077732" cy="4726066"/>
          </a:xfrm>
        </p:spPr>
        <p:txBody>
          <a:bodyPr>
            <a:normAutofit fontScale="92500" lnSpcReduction="20000"/>
          </a:bodyPr>
          <a:lstStyle/>
          <a:p>
            <a:pPr marL="1200150" lvl="1" indent="-742950">
              <a:lnSpc>
                <a:spcPct val="120000"/>
              </a:lnSpc>
              <a:spcBef>
                <a:spcPts val="0"/>
              </a:spcBef>
              <a:spcAft>
                <a:spcPts val="600"/>
              </a:spcAft>
              <a:buFont typeface="+mj-lt"/>
              <a:buAutoNum type="arabicPeriod"/>
            </a:pPr>
            <a:r>
              <a:rPr lang="en-GB" sz="3900" dirty="0">
                <a:highlight>
                  <a:srgbClr val="FFFF00"/>
                </a:highlight>
                <a:cs typeface="Arial" panose="020B0604020202020204" pitchFamily="34" charset="0"/>
              </a:rPr>
              <a:t>Open MS Teams</a:t>
            </a:r>
          </a:p>
          <a:p>
            <a:pPr lvl="3">
              <a:lnSpc>
                <a:spcPct val="120000"/>
              </a:lnSpc>
              <a:spcBef>
                <a:spcPts val="0"/>
              </a:spcBef>
              <a:spcAft>
                <a:spcPts val="600"/>
              </a:spcAft>
            </a:pPr>
            <a:r>
              <a:rPr lang="en-GB" sz="3300" dirty="0">
                <a:cs typeface="Arial" panose="020B0604020202020204" pitchFamily="34" charset="0"/>
              </a:rPr>
              <a:t>Chat (Message) or Video Call</a:t>
            </a:r>
          </a:p>
          <a:p>
            <a:pPr lvl="4">
              <a:lnSpc>
                <a:spcPct val="120000"/>
              </a:lnSpc>
              <a:spcBef>
                <a:spcPts val="0"/>
              </a:spcBef>
              <a:spcAft>
                <a:spcPts val="600"/>
              </a:spcAft>
            </a:pPr>
            <a:r>
              <a:rPr lang="en-GB" sz="2900" dirty="0">
                <a:cs typeface="Arial" panose="020B0604020202020204" pitchFamily="34" charset="0"/>
              </a:rPr>
              <a:t>+ 1-2-1 private chat &amp; private call available via Teams during and after the tutorial. </a:t>
            </a:r>
            <a:r>
              <a:rPr lang="en-GB" sz="2900" dirty="0" err="1">
                <a:cs typeface="Arial" panose="020B0604020202020204" pitchFamily="34" charset="0"/>
              </a:rPr>
              <a:t>Msg</a:t>
            </a:r>
            <a:r>
              <a:rPr lang="en-GB" sz="2900" dirty="0">
                <a:cs typeface="Arial" panose="020B0604020202020204" pitchFamily="34" charset="0"/>
              </a:rPr>
              <a:t> me to request a call/BO-room chat.</a:t>
            </a:r>
          </a:p>
          <a:p>
            <a:pPr marL="457200" lvl="1" indent="0">
              <a:lnSpc>
                <a:spcPct val="120000"/>
              </a:lnSpc>
              <a:spcBef>
                <a:spcPts val="0"/>
              </a:spcBef>
              <a:spcAft>
                <a:spcPts val="600"/>
              </a:spcAft>
              <a:buNone/>
            </a:pPr>
            <a:endParaRPr lang="en-GB" sz="3600" dirty="0">
              <a:cs typeface="Arial" panose="020B0604020202020204" pitchFamily="34" charset="0"/>
            </a:endParaRPr>
          </a:p>
          <a:p>
            <a:pPr marL="457200" lvl="1" indent="0">
              <a:lnSpc>
                <a:spcPct val="120000"/>
              </a:lnSpc>
              <a:spcBef>
                <a:spcPts val="0"/>
              </a:spcBef>
              <a:spcAft>
                <a:spcPts val="600"/>
              </a:spcAft>
              <a:buNone/>
            </a:pPr>
            <a:endParaRPr lang="en-GB" dirty="0">
              <a:cs typeface="Arial" panose="020B0604020202020204" pitchFamily="34" charset="0"/>
            </a:endParaRPr>
          </a:p>
          <a:p>
            <a:pPr marL="457200" lvl="1" indent="0">
              <a:lnSpc>
                <a:spcPct val="120000"/>
              </a:lnSpc>
              <a:spcBef>
                <a:spcPts val="0"/>
              </a:spcBef>
              <a:spcAft>
                <a:spcPts val="600"/>
              </a:spcAft>
              <a:buNone/>
            </a:pPr>
            <a:r>
              <a:rPr lang="en-GB" sz="3000" dirty="0">
                <a:cs typeface="Arial" panose="020B0604020202020204" pitchFamily="34" charset="0"/>
              </a:rPr>
              <a:t>Ask Questions during Activity &amp; Q&amp;A sessions and when needed. Support also available via email &amp; during Student Support sessions/AAW.</a:t>
            </a:r>
          </a:p>
          <a:p>
            <a:pPr marL="457200" lvl="1" indent="0">
              <a:lnSpc>
                <a:spcPct val="120000"/>
              </a:lnSpc>
              <a:spcBef>
                <a:spcPts val="0"/>
              </a:spcBef>
              <a:spcAft>
                <a:spcPts val="600"/>
              </a:spcAft>
              <a:buNone/>
            </a:pPr>
            <a:endParaRPr lang="en-GB" sz="3900" dirty="0">
              <a:cs typeface="Arial" panose="020B0604020202020204" pitchFamily="34" charset="0"/>
            </a:endParaRPr>
          </a:p>
          <a:p>
            <a:pPr>
              <a:spcBef>
                <a:spcPts val="0"/>
              </a:spcBef>
              <a:spcAft>
                <a:spcPts val="600"/>
              </a:spcAft>
            </a:pPr>
            <a:endParaRPr lang="en-GB" sz="2800" dirty="0">
              <a:latin typeface="Arial" panose="020B0604020202020204" pitchFamily="34" charset="0"/>
              <a:cs typeface="Arial" panose="020B0604020202020204" pitchFamily="34" charset="0"/>
            </a:endParaRPr>
          </a:p>
          <a:p>
            <a:pPr marL="0" indent="0">
              <a:spcBef>
                <a:spcPts val="0"/>
              </a:spcBef>
              <a:spcAft>
                <a:spcPts val="600"/>
              </a:spcAft>
              <a:buNone/>
            </a:pPr>
            <a:endParaRPr lang="en-GB" sz="2400" dirty="0">
              <a:latin typeface="Arial" panose="020B060402020202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BAD52E21-50AC-4F86-070A-060B2B336153}"/>
              </a:ext>
            </a:extLst>
          </p:cNvPr>
          <p:cNvGrpSpPr/>
          <p:nvPr/>
        </p:nvGrpSpPr>
        <p:grpSpPr>
          <a:xfrm>
            <a:off x="8229026" y="6824"/>
            <a:ext cx="3341656" cy="2639834"/>
            <a:chOff x="7186622" y="-127838"/>
            <a:chExt cx="3078120" cy="2423348"/>
          </a:xfrm>
        </p:grpSpPr>
        <p:pic>
          <p:nvPicPr>
            <p:cNvPr id="6" name="Graphic 5" descr="Meeting outline">
              <a:extLst>
                <a:ext uri="{FF2B5EF4-FFF2-40B4-BE49-F238E27FC236}">
                  <a16:creationId xmlns:a16="http://schemas.microsoft.com/office/drawing/2014/main" id="{6EC8E407-E663-4E16-DF7A-A29469ED1B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86622" y="-127838"/>
              <a:ext cx="2158811" cy="2423348"/>
            </a:xfrm>
            <a:prstGeom prst="rect">
              <a:avLst/>
            </a:prstGeom>
          </p:spPr>
        </p:pic>
        <p:pic>
          <p:nvPicPr>
            <p:cNvPr id="8" name="Graphic 7" descr="Online meeting with solid fill">
              <a:extLst>
                <a:ext uri="{FF2B5EF4-FFF2-40B4-BE49-F238E27FC236}">
                  <a16:creationId xmlns:a16="http://schemas.microsoft.com/office/drawing/2014/main" id="{02AF6B8B-F32F-C118-936D-B59699A9139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807641" y="498576"/>
              <a:ext cx="1457101" cy="1635651"/>
            </a:xfrm>
            <a:prstGeom prst="rect">
              <a:avLst/>
            </a:prstGeom>
          </p:spPr>
        </p:pic>
      </p:grpSp>
      <p:pic>
        <p:nvPicPr>
          <p:cNvPr id="7" name="Picture 6">
            <a:extLst>
              <a:ext uri="{FF2B5EF4-FFF2-40B4-BE49-F238E27FC236}">
                <a16:creationId xmlns:a16="http://schemas.microsoft.com/office/drawing/2014/main" id="{F9EDF9C1-B934-3F36-A301-0E07FD9A5458}"/>
              </a:ext>
            </a:extLst>
          </p:cNvPr>
          <p:cNvPicPr>
            <a:picLocks noChangeAspect="1"/>
          </p:cNvPicPr>
          <p:nvPr/>
        </p:nvPicPr>
        <p:blipFill>
          <a:blip r:embed="rId7"/>
          <a:stretch>
            <a:fillRect/>
          </a:stretch>
        </p:blipFill>
        <p:spPr>
          <a:xfrm>
            <a:off x="1803171" y="3579357"/>
            <a:ext cx="4838700" cy="828675"/>
          </a:xfrm>
          <a:prstGeom prst="rect">
            <a:avLst/>
          </a:prstGeom>
        </p:spPr>
      </p:pic>
      <p:pic>
        <p:nvPicPr>
          <p:cNvPr id="10" name="Picture 9">
            <a:extLst>
              <a:ext uri="{FF2B5EF4-FFF2-40B4-BE49-F238E27FC236}">
                <a16:creationId xmlns:a16="http://schemas.microsoft.com/office/drawing/2014/main" id="{EA8585FD-A8CE-2246-CC00-D848F79CBF01}"/>
              </a:ext>
            </a:extLst>
          </p:cNvPr>
          <p:cNvPicPr>
            <a:picLocks noChangeAspect="1"/>
          </p:cNvPicPr>
          <p:nvPr/>
        </p:nvPicPr>
        <p:blipFill>
          <a:blip r:embed="rId8"/>
          <a:stretch>
            <a:fillRect/>
          </a:stretch>
        </p:blipFill>
        <p:spPr>
          <a:xfrm>
            <a:off x="7130267" y="3540916"/>
            <a:ext cx="1266825" cy="904875"/>
          </a:xfrm>
          <a:prstGeom prst="rect">
            <a:avLst/>
          </a:prstGeom>
          <a:ln>
            <a:solidFill>
              <a:schemeClr val="bg1">
                <a:lumMod val="65000"/>
              </a:schemeClr>
            </a:solidFill>
          </a:ln>
        </p:spPr>
      </p:pic>
      <p:pic>
        <p:nvPicPr>
          <p:cNvPr id="5" name="Picture 4">
            <a:extLst>
              <a:ext uri="{FF2B5EF4-FFF2-40B4-BE49-F238E27FC236}">
                <a16:creationId xmlns:a16="http://schemas.microsoft.com/office/drawing/2014/main" id="{049C9A6D-DB4F-7F8B-ADCB-45F62B84B84F}"/>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0" y="6400890"/>
            <a:ext cx="12192000" cy="457110"/>
          </a:xfrm>
          <a:prstGeom prst="rect">
            <a:avLst/>
          </a:prstGeom>
        </p:spPr>
      </p:pic>
      <p:sp>
        <p:nvSpPr>
          <p:cNvPr id="9" name="Rectangle 8">
            <a:extLst>
              <a:ext uri="{FF2B5EF4-FFF2-40B4-BE49-F238E27FC236}">
                <a16:creationId xmlns:a16="http://schemas.microsoft.com/office/drawing/2014/main" id="{7DD6DDA1-EE60-DCF4-5967-25AE3FF673CA}"/>
              </a:ext>
            </a:extLst>
          </p:cNvPr>
          <p:cNvSpPr/>
          <p:nvPr/>
        </p:nvSpPr>
        <p:spPr>
          <a:xfrm>
            <a:off x="92677" y="134102"/>
            <a:ext cx="11968694" cy="6139510"/>
          </a:xfrm>
          <a:prstGeom prst="rect">
            <a:avLst/>
          </a:prstGeom>
          <a:noFill/>
          <a:ln>
            <a:solidFill>
              <a:srgbClr val="00206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302675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48901" y="254022"/>
            <a:ext cx="9895949" cy="1033669"/>
          </a:xfrm>
        </p:spPr>
        <p:txBody>
          <a:bodyPr>
            <a:normAutofit/>
          </a:bodyPr>
          <a:lstStyle/>
          <a:p>
            <a:r>
              <a:rPr lang="en-GB" sz="4800" b="1" dirty="0">
                <a:solidFill>
                  <a:srgbClr val="002060"/>
                </a:solidFill>
                <a:highlight>
                  <a:srgbClr val="FFFF00"/>
                </a:highlight>
              </a:rPr>
              <a:t>Tutorial Activity:</a:t>
            </a:r>
            <a:r>
              <a:rPr lang="en-GB" sz="4800" b="1" dirty="0">
                <a:solidFill>
                  <a:srgbClr val="002060"/>
                </a:solidFill>
              </a:rPr>
              <a:t> </a:t>
            </a:r>
            <a:r>
              <a:rPr lang="en-GB" sz="4800" b="1" dirty="0">
                <a:solidFill>
                  <a:srgbClr val="FFFFFF"/>
                </a:solidFill>
              </a:rPr>
              <a:t>PowerShell Commands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20903" y="1657587"/>
            <a:ext cx="12029154" cy="4731126"/>
          </a:xfrm>
        </p:spPr>
        <p:txBody>
          <a:bodyPr>
            <a:noAutofit/>
          </a:bodyPr>
          <a:lstStyle/>
          <a:p>
            <a:pPr marL="514350" indent="-514350">
              <a:lnSpc>
                <a:spcPct val="100000"/>
              </a:lnSpc>
              <a:spcBef>
                <a:spcPts val="600"/>
              </a:spcBef>
              <a:buFont typeface="+mj-lt"/>
              <a:buAutoNum type="arabicPeriod"/>
            </a:pPr>
            <a:r>
              <a:rPr lang="en-GB" b="1" dirty="0">
                <a:highlight>
                  <a:srgbClr val="FFFF00"/>
                </a:highlight>
              </a:rPr>
              <a:t>Download tutorial deck from Moodle:</a:t>
            </a:r>
            <a:r>
              <a:rPr lang="en-GB" b="1" dirty="0"/>
              <a:t> </a:t>
            </a:r>
            <a:r>
              <a:rPr lang="en-US" b="1" dirty="0"/>
              <a:t>OS 7 – Tutorial - MS PowerShell</a:t>
            </a:r>
          </a:p>
          <a:p>
            <a:pPr marL="514350" indent="-514350">
              <a:lnSpc>
                <a:spcPct val="100000"/>
              </a:lnSpc>
              <a:spcBef>
                <a:spcPts val="600"/>
              </a:spcBef>
              <a:buFont typeface="+mj-lt"/>
              <a:buAutoNum type="arabicPeriod"/>
            </a:pPr>
            <a:r>
              <a:rPr lang="en-GB" b="1" dirty="0">
                <a:highlight>
                  <a:srgbClr val="FFFF00"/>
                </a:highlight>
              </a:rPr>
              <a:t>Open PowerShell: </a:t>
            </a:r>
            <a:r>
              <a:rPr lang="en-GB" dirty="0"/>
              <a:t>Available in the </a:t>
            </a:r>
            <a:r>
              <a:rPr lang="en-GB" b="1" dirty="0"/>
              <a:t>Lab PC </a:t>
            </a:r>
            <a:r>
              <a:rPr lang="en-GB" dirty="0"/>
              <a:t>or in the </a:t>
            </a:r>
            <a:r>
              <a:rPr lang="en-GB" b="1" dirty="0"/>
              <a:t>VM / Virtual Machine </a:t>
            </a:r>
            <a:r>
              <a:rPr lang="en-GB" dirty="0"/>
              <a:t>provided or if desired you can use your own device.</a:t>
            </a:r>
            <a:br>
              <a:rPr lang="en-GB" sz="4000" dirty="0"/>
            </a:br>
            <a:r>
              <a:rPr lang="en-GB" sz="2000" dirty="0"/>
              <a:t>PowerShell is available on campus Computers. However ‘</a:t>
            </a:r>
            <a:r>
              <a:rPr lang="en-GB" sz="2000" b="1" dirty="0"/>
              <a:t>PowerShell Admin’ is not available</a:t>
            </a:r>
            <a:r>
              <a:rPr lang="en-GB" sz="2000" dirty="0"/>
              <a:t>. To safeguard the University &amp; your system we recommend you use the </a:t>
            </a:r>
            <a:r>
              <a:rPr lang="en-GB" sz="2000" b="1" dirty="0"/>
              <a:t>VM / Virtual Machine </a:t>
            </a:r>
            <a:r>
              <a:rPr lang="en-GB" sz="2000" dirty="0"/>
              <a:t>(details on slide after next).</a:t>
            </a:r>
            <a:endParaRPr lang="en-GB" sz="2000" b="1" dirty="0"/>
          </a:p>
          <a:p>
            <a:pPr marL="514350" indent="-514350">
              <a:lnSpc>
                <a:spcPct val="100000"/>
              </a:lnSpc>
              <a:spcBef>
                <a:spcPts val="600"/>
              </a:spcBef>
              <a:buFont typeface="+mj-lt"/>
              <a:buAutoNum type="arabicPeriod"/>
            </a:pPr>
            <a:r>
              <a:rPr lang="en-GB" b="1" dirty="0">
                <a:highlight>
                  <a:srgbClr val="FFFF00"/>
                </a:highlight>
              </a:rPr>
              <a:t>Use the following ‘Try’ slides to test &amp; experiment with the PS commands.</a:t>
            </a:r>
          </a:p>
          <a:p>
            <a:pPr marL="514350" indent="-514350">
              <a:lnSpc>
                <a:spcPct val="100000"/>
              </a:lnSpc>
              <a:spcBef>
                <a:spcPts val="600"/>
              </a:spcBef>
              <a:buFont typeface="+mj-lt"/>
              <a:buAutoNum type="arabicPeriod"/>
            </a:pPr>
            <a:r>
              <a:rPr lang="en-GB" b="1" dirty="0">
                <a:highlight>
                  <a:srgbClr val="FFFF00"/>
                </a:highlight>
              </a:rPr>
              <a:t>Research &amp; use online PowerShell tutorial sites to enhance your commands.</a:t>
            </a:r>
          </a:p>
          <a:p>
            <a:pPr marL="514350" indent="-514350">
              <a:lnSpc>
                <a:spcPct val="100000"/>
              </a:lnSpc>
              <a:spcBef>
                <a:spcPts val="600"/>
              </a:spcBef>
              <a:buFont typeface="+mj-lt"/>
              <a:buAutoNum type="arabicPeriod"/>
            </a:pPr>
            <a:r>
              <a:rPr lang="en-GB" b="1" dirty="0">
                <a:highlight>
                  <a:srgbClr val="FFFF00"/>
                </a:highlight>
              </a:rPr>
              <a:t>Save your experiments </a:t>
            </a:r>
            <a:r>
              <a:rPr lang="en-GB" dirty="0"/>
              <a:t>with</a:t>
            </a:r>
            <a:r>
              <a:rPr lang="en-GB" b="1" dirty="0"/>
              <a:t> </a:t>
            </a:r>
            <a:r>
              <a:rPr lang="en-GB" dirty="0"/>
              <a:t>screenshots of both </a:t>
            </a:r>
            <a:r>
              <a:rPr lang="en-GB" b="1" dirty="0"/>
              <a:t>code and output </a:t>
            </a:r>
            <a:r>
              <a:rPr lang="en-GB" dirty="0"/>
              <a:t>to include in your Assignment for tasks 2, along with some citations.</a:t>
            </a:r>
          </a:p>
          <a:p>
            <a:pPr marL="0" indent="0">
              <a:lnSpc>
                <a:spcPct val="100000"/>
              </a:lnSpc>
              <a:spcBef>
                <a:spcPts val="600"/>
              </a:spcBef>
              <a:buNone/>
            </a:pPr>
            <a:r>
              <a:rPr lang="en-GB" sz="2400" dirty="0"/>
              <a:t>Note: Bat or PS commands can be used to answer task 2 of the Assignment. You can use either Batch or PowerShell or you could include some commands from each e.g. 5/6 Bat &amp; 5/6 PS commands. </a:t>
            </a:r>
          </a:p>
        </p:txBody>
      </p:sp>
      <p:sp>
        <p:nvSpPr>
          <p:cNvPr id="3" name="Rectangle 2" descr="Programmer">
            <a:extLst>
              <a:ext uri="{FF2B5EF4-FFF2-40B4-BE49-F238E27FC236}">
                <a16:creationId xmlns:a16="http://schemas.microsoft.com/office/drawing/2014/main" id="{1928CE2A-BC23-DEAC-AA2C-FA2E7CF56BB3}"/>
              </a:ext>
            </a:extLst>
          </p:cNvPr>
          <p:cNvSpPr/>
          <p:nvPr/>
        </p:nvSpPr>
        <p:spPr>
          <a:xfrm>
            <a:off x="10244854" y="140345"/>
            <a:ext cx="1602071" cy="1517242"/>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7199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6FCF2-5142-7820-D184-596ED29D38FD}"/>
              </a:ext>
            </a:extLst>
          </p:cNvPr>
          <p:cNvSpPr>
            <a:spLocks noGrp="1"/>
          </p:cNvSpPr>
          <p:nvPr>
            <p:ph type="title"/>
          </p:nvPr>
        </p:nvSpPr>
        <p:spPr>
          <a:xfrm>
            <a:off x="0" y="0"/>
            <a:ext cx="12192000" cy="1328111"/>
          </a:xfrm>
          <a:solidFill>
            <a:srgbClr val="002060"/>
          </a:solidFill>
        </p:spPr>
        <p:txBody>
          <a:bodyPr>
            <a:normAutofit/>
          </a:bodyPr>
          <a:lstStyle/>
          <a:p>
            <a:r>
              <a:rPr lang="en-GB" sz="5400" dirty="0">
                <a:solidFill>
                  <a:schemeClr val="bg1"/>
                </a:solidFill>
              </a:rPr>
              <a:t> To install PowerShell (PS)</a:t>
            </a:r>
          </a:p>
        </p:txBody>
      </p:sp>
      <p:sp>
        <p:nvSpPr>
          <p:cNvPr id="3" name="Content Placeholder 2">
            <a:extLst>
              <a:ext uri="{FF2B5EF4-FFF2-40B4-BE49-F238E27FC236}">
                <a16:creationId xmlns:a16="http://schemas.microsoft.com/office/drawing/2014/main" id="{511EEE63-07BB-A6E9-C1F4-8192255CEA50}"/>
              </a:ext>
            </a:extLst>
          </p:cNvPr>
          <p:cNvSpPr>
            <a:spLocks noGrp="1"/>
          </p:cNvSpPr>
          <p:nvPr>
            <p:ph idx="1"/>
          </p:nvPr>
        </p:nvSpPr>
        <p:spPr>
          <a:xfrm>
            <a:off x="502343" y="1328111"/>
            <a:ext cx="11187313" cy="4559807"/>
          </a:xfrm>
        </p:spPr>
        <p:txBody>
          <a:bodyPr>
            <a:noAutofit/>
          </a:bodyPr>
          <a:lstStyle/>
          <a:p>
            <a:pPr marL="0" indent="0">
              <a:buNone/>
            </a:pPr>
            <a:r>
              <a:rPr lang="en-US" b="0" i="0" dirty="0">
                <a:solidFill>
                  <a:srgbClr val="161616"/>
                </a:solidFill>
                <a:effectLst/>
              </a:rPr>
              <a:t>There are multiple ways to install PowerShell:</a:t>
            </a:r>
          </a:p>
          <a:p>
            <a:r>
              <a:rPr lang="en-US" sz="2400" b="1" dirty="0"/>
              <a:t>Download</a:t>
            </a:r>
            <a:r>
              <a:rPr lang="en-US" sz="2400" dirty="0"/>
              <a:t> the latest version of PowerShell from the </a:t>
            </a:r>
            <a:r>
              <a:rPr lang="en-US" sz="2400" b="1" dirty="0">
                <a:highlight>
                  <a:srgbClr val="FFFF00"/>
                </a:highlight>
              </a:rPr>
              <a:t>Microsoft Store</a:t>
            </a:r>
            <a:r>
              <a:rPr lang="en-US" sz="2400" dirty="0">
                <a:solidFill>
                  <a:srgbClr val="001D35"/>
                </a:solidFill>
              </a:rPr>
              <a:t>.</a:t>
            </a:r>
            <a:endParaRPr lang="en-US" sz="2400" b="0" i="0" dirty="0">
              <a:solidFill>
                <a:srgbClr val="001D35"/>
              </a:solidFill>
              <a:effectLst/>
            </a:endParaRPr>
          </a:p>
          <a:p>
            <a:r>
              <a:rPr lang="en-US" sz="2400" b="1" dirty="0">
                <a:solidFill>
                  <a:srgbClr val="161616"/>
                </a:solidFill>
                <a:highlight>
                  <a:srgbClr val="FFFF00"/>
                </a:highlight>
              </a:rPr>
              <a:t>Or:</a:t>
            </a:r>
            <a:r>
              <a:rPr lang="en-US" sz="2400" b="1" dirty="0">
                <a:solidFill>
                  <a:srgbClr val="161616"/>
                </a:solidFill>
              </a:rPr>
              <a:t> </a:t>
            </a:r>
            <a:r>
              <a:rPr lang="en-US" sz="2400" dirty="0">
                <a:solidFill>
                  <a:srgbClr val="161616"/>
                </a:solidFill>
              </a:rPr>
              <a:t>Open </a:t>
            </a:r>
            <a:r>
              <a:rPr lang="en-US" sz="2400" b="1" dirty="0">
                <a:solidFill>
                  <a:srgbClr val="161616"/>
                </a:solidFill>
              </a:rPr>
              <a:t>Windows PowerShell</a:t>
            </a:r>
            <a:r>
              <a:rPr lang="en-US" sz="2400" dirty="0">
                <a:solidFill>
                  <a:srgbClr val="161616"/>
                </a:solidFill>
              </a:rPr>
              <a:t>/CMD and type the following </a:t>
            </a:r>
            <a:r>
              <a:rPr lang="en-US" sz="2400" b="1" dirty="0">
                <a:solidFill>
                  <a:srgbClr val="161616"/>
                </a:solidFill>
                <a:highlight>
                  <a:srgbClr val="FFFF00"/>
                </a:highlight>
              </a:rPr>
              <a:t>command</a:t>
            </a:r>
            <a:r>
              <a:rPr lang="en-US" sz="2400" dirty="0">
                <a:solidFill>
                  <a:srgbClr val="161616"/>
                </a:solidFill>
              </a:rPr>
              <a:t>:</a:t>
            </a:r>
            <a:endParaRPr lang="en-GB" sz="2400" dirty="0">
              <a:solidFill>
                <a:srgbClr val="161616"/>
              </a:solidFill>
            </a:endParaRPr>
          </a:p>
          <a:p>
            <a:pPr marL="0" indent="0">
              <a:buNone/>
            </a:pPr>
            <a:r>
              <a:rPr lang="en-US" sz="2400" dirty="0" err="1">
                <a:solidFill>
                  <a:srgbClr val="832FFF"/>
                </a:solidFill>
                <a:highlight>
                  <a:srgbClr val="FFFF00"/>
                </a:highlight>
              </a:rPr>
              <a:t>winget</a:t>
            </a:r>
            <a:r>
              <a:rPr lang="en-US" sz="2400" dirty="0">
                <a:solidFill>
                  <a:srgbClr val="832FFF"/>
                </a:solidFill>
                <a:highlight>
                  <a:srgbClr val="FFFF00"/>
                </a:highlight>
              </a:rPr>
              <a:t> install --id </a:t>
            </a:r>
            <a:r>
              <a:rPr lang="en-US" sz="2400" dirty="0" err="1">
                <a:solidFill>
                  <a:srgbClr val="832FFF"/>
                </a:solidFill>
                <a:highlight>
                  <a:srgbClr val="FFFF00"/>
                </a:highlight>
              </a:rPr>
              <a:t>Microsoft.PowerShell</a:t>
            </a:r>
            <a:r>
              <a:rPr lang="en-US" sz="2400" dirty="0">
                <a:solidFill>
                  <a:srgbClr val="832FFF"/>
                </a:solidFill>
                <a:highlight>
                  <a:srgbClr val="FFFF00"/>
                </a:highlight>
              </a:rPr>
              <a:t> --source </a:t>
            </a:r>
            <a:r>
              <a:rPr lang="en-US" sz="2400" dirty="0" err="1">
                <a:solidFill>
                  <a:srgbClr val="832FFF"/>
                </a:solidFill>
                <a:highlight>
                  <a:srgbClr val="FFFF00"/>
                </a:highlight>
              </a:rPr>
              <a:t>winget</a:t>
            </a:r>
            <a:endParaRPr lang="en-US" sz="2400" dirty="0">
              <a:solidFill>
                <a:srgbClr val="832FFF"/>
              </a:solidFill>
              <a:highlight>
                <a:srgbClr val="FFFF00"/>
              </a:highlight>
            </a:endParaRPr>
          </a:p>
          <a:p>
            <a:pPr marL="0" indent="0">
              <a:buNone/>
            </a:pPr>
            <a:r>
              <a:rPr lang="en-GB" sz="3200" dirty="0">
                <a:solidFill>
                  <a:srgbClr val="161616"/>
                </a:solidFill>
              </a:rPr>
              <a:t>Bg.</a:t>
            </a:r>
          </a:p>
          <a:p>
            <a:r>
              <a:rPr lang="en-GB" sz="2200" dirty="0">
                <a:solidFill>
                  <a:srgbClr val="161616"/>
                </a:solidFill>
              </a:rPr>
              <a:t>Use the following link to </a:t>
            </a:r>
            <a:r>
              <a:rPr lang="en-GB" sz="2200" b="1" dirty="0">
                <a:solidFill>
                  <a:srgbClr val="161616"/>
                </a:solidFill>
              </a:rPr>
              <a:t>download the install package from GitHub</a:t>
            </a:r>
            <a:r>
              <a:rPr lang="en-GB" sz="2200" dirty="0">
                <a:solidFill>
                  <a:srgbClr val="161616"/>
                </a:solidFill>
              </a:rPr>
              <a:t>: </a:t>
            </a:r>
            <a:br>
              <a:rPr lang="en-GB" sz="2200" dirty="0">
                <a:solidFill>
                  <a:srgbClr val="161616"/>
                </a:solidFill>
              </a:rPr>
            </a:br>
            <a:r>
              <a:rPr lang="en-GB" sz="2200" b="0" i="0" u="sng" dirty="0">
                <a:solidFill>
                  <a:srgbClr val="161616"/>
                </a:solidFill>
                <a:effectLst/>
                <a:hlinkClick r:id="rId2"/>
              </a:rPr>
              <a:t>PowerShell-7.5.0-win-x64.msi</a:t>
            </a:r>
            <a:endParaRPr lang="en-GB" sz="2200" b="0" i="0" dirty="0">
              <a:solidFill>
                <a:srgbClr val="161616"/>
              </a:solidFill>
              <a:effectLst/>
            </a:endParaRPr>
          </a:p>
          <a:p>
            <a:r>
              <a:rPr lang="en-US" sz="2200" b="1" dirty="0">
                <a:solidFill>
                  <a:srgbClr val="161616"/>
                </a:solidFill>
              </a:rPr>
              <a:t>Linux: </a:t>
            </a:r>
            <a:r>
              <a:rPr lang="en-US" sz="2200" dirty="0">
                <a:solidFill>
                  <a:srgbClr val="161616"/>
                </a:solidFill>
              </a:rPr>
              <a:t>To install </a:t>
            </a:r>
            <a:r>
              <a:rPr lang="en-US" sz="2200" dirty="0"/>
              <a:t>PowerShell</a:t>
            </a:r>
            <a:r>
              <a:rPr lang="en-US" sz="2200" dirty="0">
                <a:solidFill>
                  <a:srgbClr val="161616"/>
                </a:solidFill>
              </a:rPr>
              <a:t> in Ubuntu and other Linux distros click-here:</a:t>
            </a:r>
          </a:p>
          <a:p>
            <a:pPr lvl="1"/>
            <a:r>
              <a:rPr lang="en-US" sz="2200" dirty="0">
                <a:hlinkClick r:id="rId3"/>
              </a:rPr>
              <a:t>Installing PowerShell on Ubuntu | Microsoft Learn</a:t>
            </a:r>
            <a:endParaRPr lang="en-US" sz="2200" dirty="0"/>
          </a:p>
          <a:p>
            <a:pPr lvl="1"/>
            <a:r>
              <a:rPr lang="en-US" sz="2200" dirty="0">
                <a:hlinkClick r:id="rId4"/>
              </a:rPr>
              <a:t>How to Install PowerShell in Linux? – </a:t>
            </a:r>
            <a:r>
              <a:rPr lang="en-US" sz="2200" dirty="0" err="1">
                <a:hlinkClick r:id="rId4"/>
              </a:rPr>
              <a:t>GeeksforGeeks</a:t>
            </a:r>
            <a:endParaRPr lang="en-US" sz="2200" dirty="0"/>
          </a:p>
          <a:p>
            <a:r>
              <a:rPr lang="en-US" sz="2200" b="1" dirty="0">
                <a:solidFill>
                  <a:srgbClr val="161616"/>
                </a:solidFill>
              </a:rPr>
              <a:t>Mac</a:t>
            </a:r>
            <a:r>
              <a:rPr lang="en-US" sz="2200" dirty="0">
                <a:solidFill>
                  <a:srgbClr val="161616"/>
                </a:solidFill>
              </a:rPr>
              <a:t>: To install </a:t>
            </a:r>
            <a:r>
              <a:rPr lang="en-US" sz="2200" dirty="0"/>
              <a:t>PowerShell</a:t>
            </a:r>
            <a:r>
              <a:rPr lang="en-US" sz="2200" dirty="0">
                <a:solidFill>
                  <a:srgbClr val="161616"/>
                </a:solidFill>
              </a:rPr>
              <a:t> on a Mac, please click-here:</a:t>
            </a:r>
          </a:p>
          <a:p>
            <a:pPr lvl="1"/>
            <a:r>
              <a:rPr lang="en-US" sz="2200" dirty="0">
                <a:hlinkClick r:id="rId5"/>
              </a:rPr>
              <a:t>Installing PowerShell on macOS - PowerShell | Microsoft Learn</a:t>
            </a:r>
            <a:endParaRPr lang="en-US" sz="2200" dirty="0">
              <a:solidFill>
                <a:srgbClr val="161616"/>
              </a:solidFill>
            </a:endParaRPr>
          </a:p>
          <a:p>
            <a:pPr marL="457200" lvl="1" indent="0">
              <a:buNone/>
            </a:pPr>
            <a:r>
              <a:rPr lang="en-GB" sz="2200" dirty="0">
                <a:solidFill>
                  <a:srgbClr val="161616"/>
                </a:solidFill>
              </a:rPr>
              <a:t>For additional ways, please click-here: </a:t>
            </a:r>
            <a:r>
              <a:rPr lang="en-US" sz="2200" dirty="0">
                <a:hlinkClick r:id="rId6"/>
              </a:rPr>
              <a:t>Installing PowerShell on Windows</a:t>
            </a:r>
            <a:endParaRPr lang="en-US" sz="2200" dirty="0"/>
          </a:p>
          <a:p>
            <a:pPr marL="457200" lvl="1" indent="0">
              <a:buNone/>
            </a:pPr>
            <a:endParaRPr lang="en-US" dirty="0"/>
          </a:p>
        </p:txBody>
      </p:sp>
      <p:pic>
        <p:nvPicPr>
          <p:cNvPr id="5" name="Picture 4" descr="PowerShell - Wikipedia">
            <a:extLst>
              <a:ext uri="{FF2B5EF4-FFF2-40B4-BE49-F238E27FC236}">
                <a16:creationId xmlns:a16="http://schemas.microsoft.com/office/drawing/2014/main" id="{C3DB591B-F0D6-D3D8-B41B-E4E7C64733A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652000" y="-159627"/>
            <a:ext cx="2253139" cy="22531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02174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37277" y="250614"/>
            <a:ext cx="11517440" cy="1033669"/>
          </a:xfrm>
        </p:spPr>
        <p:txBody>
          <a:bodyPr>
            <a:normAutofit/>
          </a:bodyPr>
          <a:lstStyle/>
          <a:p>
            <a:r>
              <a:rPr lang="en-GB" sz="5400" dirty="0">
                <a:solidFill>
                  <a:srgbClr val="FFFFFF"/>
                </a:solidFill>
              </a:rPr>
              <a:t>Azure Cloud VM: </a:t>
            </a:r>
            <a:r>
              <a:rPr lang="en-GB" sz="5400" b="1" dirty="0">
                <a:solidFill>
                  <a:srgbClr val="FFFFFF"/>
                </a:solidFill>
              </a:rPr>
              <a:t>PowerShell</a:t>
            </a:r>
            <a:endParaRPr lang="en-GB" b="1" dirty="0">
              <a:solidFill>
                <a:srgbClr val="FFFFFF"/>
              </a:solidFill>
            </a:endParaRPr>
          </a:p>
        </p:txBody>
      </p:sp>
      <p:sp>
        <p:nvSpPr>
          <p:cNvPr id="15" name="TextBox 14">
            <a:extLst>
              <a:ext uri="{FF2B5EF4-FFF2-40B4-BE49-F238E27FC236}">
                <a16:creationId xmlns:a16="http://schemas.microsoft.com/office/drawing/2014/main" id="{3C22E9FF-1110-BAC0-3742-6B2DF7A08E90}"/>
              </a:ext>
            </a:extLst>
          </p:cNvPr>
          <p:cNvSpPr txBox="1"/>
          <p:nvPr/>
        </p:nvSpPr>
        <p:spPr>
          <a:xfrm>
            <a:off x="337277" y="1666479"/>
            <a:ext cx="11732646" cy="4616648"/>
          </a:xfrm>
          <a:prstGeom prst="rect">
            <a:avLst/>
          </a:prstGeom>
          <a:solidFill>
            <a:schemeClr val="bg1">
              <a:alpha val="70000"/>
            </a:schemeClr>
          </a:solid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You can use the VM to open Windows PowerShell / install PowerShell and run PowerShell commands: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Link: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https://labs.azure.com/virtualmachines</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Aptos" panose="020B0004020202020204" pitchFamily="34" charset="0"/>
              <a:ea typeface="+mn-ea"/>
              <a:cs typeface="+mn-cs"/>
            </a:endParaRPr>
          </a:p>
          <a:p>
            <a:pPr lvl="1" fontAlgn="base">
              <a:defRPr/>
            </a:pPr>
            <a:r>
              <a:rPr kumimoji="0" lang="en-US" sz="2800" b="0" i="0" u="none" strike="noStrike" kern="1200" cap="none" spc="0" normalizeH="0" baseline="0" noProof="0" dirty="0">
                <a:ln>
                  <a:noFill/>
                </a:ln>
                <a:solidFill>
                  <a:srgbClr val="000000"/>
                </a:solidFill>
                <a:effectLst/>
                <a:uLnTx/>
                <a:uFillTx/>
                <a:latin typeface="Calibri" panose="020F0502020204030204"/>
                <a:ea typeface="+mn-ea"/>
                <a:cs typeface="+mn-cs"/>
              </a:rPr>
              <a:t>The Windows login details for every machine:</a:t>
            </a:r>
          </a:p>
          <a:p>
            <a:pPr lvl="1" fontAlgn="base">
              <a:defRPr/>
            </a:pPr>
            <a:r>
              <a:rPr kumimoji="0" lang="en-US" sz="2800" b="1" i="0" u="none" strike="noStrike" kern="1200" cap="none" spc="0" normalizeH="0" baseline="0" noProof="0" dirty="0">
                <a:ln>
                  <a:noFill/>
                </a:ln>
                <a:solidFill>
                  <a:srgbClr val="000000"/>
                </a:solidFill>
                <a:effectLst/>
                <a:uLnTx/>
                <a:uFillTx/>
                <a:latin typeface="Calibri" panose="020F0502020204030204"/>
                <a:ea typeface="+mn-ea"/>
                <a:cs typeface="+mn-cs"/>
              </a:rPr>
              <a:t>Username:  </a:t>
            </a:r>
            <a:r>
              <a:rPr kumimoji="0" lang="en-US" sz="2800" b="0" i="0" u="none" strike="noStrike" kern="1200" cap="none" spc="0" normalizeH="0" baseline="0" noProof="0" dirty="0" err="1">
                <a:ln>
                  <a:noFill/>
                </a:ln>
                <a:solidFill>
                  <a:srgbClr val="000000"/>
                </a:solidFill>
                <a:effectLst/>
                <a:uLnTx/>
                <a:uFillTx/>
                <a:latin typeface="Calibri" panose="020F0502020204030204"/>
                <a:ea typeface="+mn-ea"/>
                <a:cs typeface="+mn-cs"/>
              </a:rPr>
              <a:t>soac</a:t>
            </a:r>
            <a:r>
              <a:rPr kumimoji="0" lang="en-US" sz="2800" b="0" i="0" u="none" strike="noStrike" kern="1200" cap="none" spc="0" normalizeH="0" baseline="0" noProof="0" dirty="0">
                <a:ln>
                  <a:noFill/>
                </a:ln>
                <a:solidFill>
                  <a:srgbClr val="000000"/>
                </a:solidFill>
                <a:effectLst/>
                <a:uLnTx/>
                <a:uFillTx/>
                <a:latin typeface="Calibri" panose="020F0502020204030204"/>
                <a:ea typeface="+mn-ea"/>
                <a:cs typeface="+mn-cs"/>
              </a:rPr>
              <a:t>-azure</a:t>
            </a:r>
            <a:endParaRPr kumimoji="0" lang="en-US" sz="4000" b="0" i="0" u="none" strike="noStrike" kern="1200" cap="none" spc="0" normalizeH="0" baseline="0" noProof="0" dirty="0">
              <a:ln>
                <a:noFill/>
              </a:ln>
              <a:solidFill>
                <a:srgbClr val="242424"/>
              </a:solidFill>
              <a:effectLst/>
              <a:uLnTx/>
              <a:uFillTx/>
              <a:latin typeface="Calibri" panose="020F0502020204030204"/>
              <a:ea typeface="+mn-ea"/>
              <a:cs typeface="+mn-cs"/>
            </a:endParaRPr>
          </a:p>
          <a:p>
            <a:pPr lvl="1" fontAlgn="base">
              <a:defRPr/>
            </a:pPr>
            <a:r>
              <a:rPr kumimoji="0" lang="en-US" sz="2800" b="1" i="0" u="none" strike="noStrike" kern="1200" cap="none" spc="0" normalizeH="0" baseline="0" noProof="0" dirty="0">
                <a:ln>
                  <a:noFill/>
                </a:ln>
                <a:solidFill>
                  <a:srgbClr val="000000"/>
                </a:solidFill>
                <a:effectLst/>
                <a:uLnTx/>
                <a:uFillTx/>
                <a:latin typeface="Calibri" panose="020F0502020204030204"/>
                <a:ea typeface="+mn-ea"/>
                <a:cs typeface="+mn-cs"/>
              </a:rPr>
              <a:t>Password:    </a:t>
            </a:r>
            <a:r>
              <a:rPr kumimoji="0" lang="en-US" sz="2800" b="0" i="0" u="none" strike="noStrike" kern="1200" cap="none" spc="0" normalizeH="0" baseline="0" noProof="0" dirty="0">
                <a:ln>
                  <a:noFill/>
                </a:ln>
                <a:solidFill>
                  <a:srgbClr val="000000"/>
                </a:solidFill>
                <a:effectLst/>
                <a:uLnTx/>
                <a:uFillTx/>
                <a:latin typeface="Calibri" panose="020F0502020204030204"/>
                <a:ea typeface="+mn-ea"/>
                <a:cs typeface="+mn-cs"/>
              </a:rPr>
              <a:t>AzuR3L@85ErviCe5</a:t>
            </a:r>
            <a:endParaRPr kumimoji="0" lang="en-US" sz="4000" b="0" i="0" u="none" strike="noStrike" kern="1200" cap="none" spc="0" normalizeH="0" baseline="0" noProof="0" dirty="0">
              <a:ln>
                <a:noFill/>
              </a:ln>
              <a:solidFill>
                <a:srgbClr val="242424"/>
              </a:solidFill>
              <a:effectLst/>
              <a:uLnTx/>
              <a:uFillTx/>
              <a:latin typeface="Calibri" panose="020F0502020204030204"/>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US" b="0" i="0" u="none" strike="noStrike" kern="1200" cap="none" spc="0" normalizeH="0" baseline="0" noProof="0" dirty="0">
              <a:ln>
                <a:noFill/>
              </a:ln>
              <a:solidFill>
                <a:srgbClr val="242424"/>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Remember to ‘</a:t>
            </a:r>
            <a:r>
              <a:rPr kumimoji="0" lang="en-GB" sz="32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SHUTDOWN &amp; STOP</a:t>
            </a:r>
            <a:r>
              <a:rPr kumimoji="0" lang="en-GB" sz="32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the VM to save your hours.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For additional hours email a request to </a:t>
            </a:r>
            <a:r>
              <a:rPr kumimoji="0" lang="en-GB" sz="3200" b="0" i="0" u="none" strike="noStrike" kern="1200" cap="none" spc="0" normalizeH="0" baseline="0" noProof="0" dirty="0">
                <a:ln>
                  <a:noFill/>
                </a:ln>
                <a:solidFill>
                  <a:srgbClr val="4448FE"/>
                </a:solidFill>
                <a:effectLst/>
                <a:uLnTx/>
                <a:uFillTx/>
                <a:latin typeface="Calibri" panose="020F0502020204030204"/>
                <a:ea typeface="+mn-ea"/>
                <a:cs typeface="+mn-cs"/>
              </a:rPr>
              <a:t>Lee.Cobley@uwtsd.ac.uk</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1872999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B599DE6-96BE-1E28-422D-EFE2ADC09ADA}"/>
              </a:ext>
            </a:extLst>
          </p:cNvPr>
          <p:cNvSpPr>
            <a:spLocks noGrp="1"/>
          </p:cNvSpPr>
          <p:nvPr>
            <p:ph type="title"/>
          </p:nvPr>
        </p:nvSpPr>
        <p:spPr>
          <a:xfrm>
            <a:off x="0" y="178987"/>
            <a:ext cx="6181959" cy="726694"/>
          </a:xfrm>
        </p:spPr>
        <p:txBody>
          <a:bodyPr>
            <a:normAutofit/>
          </a:bodyPr>
          <a:lstStyle/>
          <a:p>
            <a:r>
              <a:rPr lang="en-GB" sz="4000" b="1" dirty="0"/>
              <a:t>PowerShell Example sources:</a:t>
            </a:r>
            <a:endParaRPr lang="en-GB" sz="4000" dirty="0"/>
          </a:p>
        </p:txBody>
      </p:sp>
      <p:sp>
        <p:nvSpPr>
          <p:cNvPr id="3" name="Content Placeholder 2">
            <a:extLst>
              <a:ext uri="{FF2B5EF4-FFF2-40B4-BE49-F238E27FC236}">
                <a16:creationId xmlns:a16="http://schemas.microsoft.com/office/drawing/2014/main" id="{2508B4C2-000C-3695-B4C2-12FC2D0D5160}"/>
              </a:ext>
            </a:extLst>
          </p:cNvPr>
          <p:cNvSpPr>
            <a:spLocks noGrp="1"/>
          </p:cNvSpPr>
          <p:nvPr>
            <p:ph idx="1"/>
          </p:nvPr>
        </p:nvSpPr>
        <p:spPr>
          <a:xfrm>
            <a:off x="185888" y="905691"/>
            <a:ext cx="8365929" cy="5952299"/>
          </a:xfrm>
        </p:spPr>
        <p:txBody>
          <a:bodyPr>
            <a:normAutofit lnSpcReduction="10000"/>
          </a:bodyPr>
          <a:lstStyle/>
          <a:p>
            <a:pPr>
              <a:lnSpc>
                <a:spcPct val="100000"/>
              </a:lnSpc>
              <a:spcBef>
                <a:spcPts val="0"/>
              </a:spcBef>
              <a:spcAft>
                <a:spcPts val="600"/>
              </a:spcAft>
            </a:pPr>
            <a:r>
              <a:rPr lang="en-GB" sz="2400" dirty="0">
                <a:hlinkClick r:id="rId2"/>
              </a:rPr>
              <a:t>MS PowerShell documentation</a:t>
            </a:r>
            <a:endParaRPr lang="en-US" sz="2400" dirty="0">
              <a:hlinkClick r:id="rId3"/>
            </a:endParaRPr>
          </a:p>
          <a:p>
            <a:pPr>
              <a:lnSpc>
                <a:spcPct val="100000"/>
              </a:lnSpc>
              <a:spcBef>
                <a:spcPts val="0"/>
              </a:spcBef>
              <a:spcAft>
                <a:spcPts val="600"/>
              </a:spcAft>
            </a:pPr>
            <a:r>
              <a:rPr lang="en-US" sz="2400" dirty="0">
                <a:hlinkClick r:id="rId3"/>
              </a:rPr>
              <a:t>Discover PowerShell - PowerShell | Microsoft Learn</a:t>
            </a:r>
            <a:endParaRPr lang="en-GB" sz="2400" dirty="0">
              <a:hlinkClick r:id="rId4"/>
            </a:endParaRPr>
          </a:p>
          <a:p>
            <a:pPr lvl="0">
              <a:lnSpc>
                <a:spcPct val="100000"/>
              </a:lnSpc>
              <a:spcBef>
                <a:spcPts val="0"/>
              </a:spcBef>
              <a:spcAft>
                <a:spcPts val="600"/>
              </a:spcAft>
            </a:pPr>
            <a:r>
              <a:rPr lang="en-GB" sz="2400" dirty="0">
                <a:hlinkClick r:id="rId4"/>
              </a:rPr>
              <a:t>PowerShell.org – PowerShell Community</a:t>
            </a:r>
            <a:endParaRPr lang="en-GB" sz="2400" dirty="0"/>
          </a:p>
          <a:p>
            <a:pPr>
              <a:lnSpc>
                <a:spcPct val="100000"/>
              </a:lnSpc>
              <a:spcBef>
                <a:spcPts val="0"/>
              </a:spcBef>
              <a:spcAft>
                <a:spcPts val="600"/>
              </a:spcAft>
            </a:pPr>
            <a:r>
              <a:rPr lang="en-GB" sz="2400" dirty="0"/>
              <a:t>GitHub: </a:t>
            </a:r>
            <a:r>
              <a:rPr lang="en-GB" sz="2400" dirty="0">
                <a:hlinkClick r:id="rId5"/>
              </a:rPr>
              <a:t>PowerShell Beginner’s Guide</a:t>
            </a:r>
            <a:endParaRPr lang="en-GB" sz="2400" dirty="0"/>
          </a:p>
          <a:p>
            <a:pPr>
              <a:lnSpc>
                <a:spcPct val="100000"/>
              </a:lnSpc>
              <a:spcBef>
                <a:spcPts val="0"/>
              </a:spcBef>
              <a:spcAft>
                <a:spcPts val="600"/>
              </a:spcAft>
            </a:pPr>
            <a:r>
              <a:rPr lang="en-GB" sz="2400" dirty="0"/>
              <a:t>Learning PowerShell </a:t>
            </a:r>
            <a:r>
              <a:rPr lang="en-GB" sz="2400" dirty="0">
                <a:hlinkClick r:id="rId6"/>
              </a:rPr>
              <a:t>GitHub resources</a:t>
            </a:r>
            <a:endParaRPr lang="en-US" sz="2400" dirty="0">
              <a:hlinkClick r:id="rId7"/>
            </a:endParaRPr>
          </a:p>
          <a:p>
            <a:pPr lvl="0">
              <a:lnSpc>
                <a:spcPct val="100000"/>
              </a:lnSpc>
              <a:spcBef>
                <a:spcPts val="0"/>
              </a:spcBef>
              <a:spcAft>
                <a:spcPts val="600"/>
              </a:spcAft>
            </a:pPr>
            <a:r>
              <a:rPr lang="en-US" sz="2400" dirty="0">
                <a:hlinkClick r:id="rId7"/>
              </a:rPr>
              <a:t>How to Use PowerShell? with Examples (educba.com)</a:t>
            </a:r>
            <a:endParaRPr lang="en-US" sz="2400" dirty="0"/>
          </a:p>
          <a:p>
            <a:pPr lvl="0">
              <a:lnSpc>
                <a:spcPct val="100000"/>
              </a:lnSpc>
              <a:spcBef>
                <a:spcPts val="0"/>
              </a:spcBef>
              <a:spcAft>
                <a:spcPts val="600"/>
              </a:spcAft>
            </a:pPr>
            <a:r>
              <a:rPr lang="en-US" sz="2400" dirty="0">
                <a:hlinkClick r:id="rId8"/>
              </a:rPr>
              <a:t>Table of Basic PowerShell Commands - (microsoft.com)</a:t>
            </a:r>
            <a:endParaRPr lang="en-US" sz="2400" dirty="0"/>
          </a:p>
          <a:p>
            <a:pPr lvl="0">
              <a:lnSpc>
                <a:spcPct val="100000"/>
              </a:lnSpc>
              <a:spcBef>
                <a:spcPts val="0"/>
              </a:spcBef>
              <a:spcAft>
                <a:spcPts val="600"/>
              </a:spcAft>
            </a:pPr>
            <a:r>
              <a:rPr lang="en-US" sz="2400" dirty="0">
                <a:hlinkClick r:id="rId5"/>
              </a:rPr>
              <a:t>PowerShell-beginners-guide</a:t>
            </a:r>
            <a:endParaRPr lang="en-US" sz="2400" dirty="0"/>
          </a:p>
          <a:p>
            <a:pPr lvl="0">
              <a:lnSpc>
                <a:spcPct val="100000"/>
              </a:lnSpc>
              <a:spcBef>
                <a:spcPts val="0"/>
              </a:spcBef>
              <a:spcAft>
                <a:spcPts val="600"/>
              </a:spcAft>
            </a:pPr>
            <a:r>
              <a:rPr lang="en-US" sz="2400" dirty="0">
                <a:hlinkClick r:id="rId9"/>
              </a:rPr>
              <a:t>PowerShell Tutorial for Beginners</a:t>
            </a:r>
            <a:endParaRPr lang="en-US" sz="2400" dirty="0"/>
          </a:p>
          <a:p>
            <a:pPr>
              <a:lnSpc>
                <a:spcPct val="100000"/>
              </a:lnSpc>
              <a:spcBef>
                <a:spcPts val="0"/>
              </a:spcBef>
              <a:spcAft>
                <a:spcPts val="600"/>
              </a:spcAft>
            </a:pPr>
            <a:r>
              <a:rPr lang="en-GB" sz="2400" dirty="0">
                <a:hlinkClick r:id="rId10"/>
              </a:rPr>
              <a:t>PowerShell Tutorial (tutorialspoint.com)</a:t>
            </a:r>
            <a:endParaRPr lang="en-GB" sz="2400" dirty="0"/>
          </a:p>
          <a:p>
            <a:pPr>
              <a:lnSpc>
                <a:spcPct val="100000"/>
              </a:lnSpc>
              <a:spcBef>
                <a:spcPts val="0"/>
              </a:spcBef>
              <a:spcAft>
                <a:spcPts val="600"/>
              </a:spcAft>
            </a:pPr>
            <a:r>
              <a:rPr lang="en-US" sz="2400" dirty="0">
                <a:hlinkClick r:id="rId11"/>
              </a:rPr>
              <a:t>For PowerShell Admin skills and commands</a:t>
            </a:r>
            <a:endParaRPr lang="en-GB" sz="2400" dirty="0"/>
          </a:p>
          <a:p>
            <a:pPr>
              <a:lnSpc>
                <a:spcPct val="100000"/>
              </a:lnSpc>
              <a:spcBef>
                <a:spcPts val="0"/>
              </a:spcBef>
              <a:spcAft>
                <a:spcPts val="600"/>
              </a:spcAft>
            </a:pPr>
            <a:r>
              <a:rPr lang="en-US" sz="2400" dirty="0">
                <a:hlinkClick r:id="rId12"/>
              </a:rPr>
              <a:t>Microsoft Azure modules</a:t>
            </a:r>
            <a:endParaRPr lang="en-US" sz="2400" dirty="0"/>
          </a:p>
          <a:p>
            <a:pPr lvl="1"/>
            <a:r>
              <a:rPr lang="en-US" dirty="0">
                <a:hlinkClick r:id="rId13"/>
              </a:rPr>
              <a:t>Using PowerShell in the Azure Portal</a:t>
            </a:r>
            <a:endParaRPr lang="en-GB" sz="3200" dirty="0">
              <a:highlight>
                <a:srgbClr val="FFFF00"/>
              </a:highlight>
            </a:endParaRPr>
          </a:p>
          <a:p>
            <a:pPr lvl="1"/>
            <a:r>
              <a:rPr lang="en-US" dirty="0">
                <a:hlinkClick r:id="rId14"/>
              </a:rPr>
              <a:t>Azure PowerShell Tutorial</a:t>
            </a:r>
            <a:endParaRPr lang="en-GB" sz="3200" dirty="0">
              <a:highlight>
                <a:srgbClr val="FFFF00"/>
              </a:highlight>
            </a:endParaRPr>
          </a:p>
          <a:p>
            <a:pPr>
              <a:lnSpc>
                <a:spcPct val="100000"/>
              </a:lnSpc>
              <a:spcBef>
                <a:spcPts val="0"/>
              </a:spcBef>
              <a:spcAft>
                <a:spcPts val="600"/>
              </a:spcAft>
            </a:pPr>
            <a:endParaRPr lang="en-US" sz="2400" dirty="0"/>
          </a:p>
          <a:p>
            <a:pPr>
              <a:lnSpc>
                <a:spcPct val="100000"/>
              </a:lnSpc>
              <a:spcBef>
                <a:spcPts val="0"/>
              </a:spcBef>
              <a:spcAft>
                <a:spcPts val="600"/>
              </a:spcAft>
            </a:pPr>
            <a:endParaRPr lang="en-US" sz="2400" dirty="0"/>
          </a:p>
          <a:p>
            <a:pPr lvl="0">
              <a:lnSpc>
                <a:spcPct val="100000"/>
              </a:lnSpc>
              <a:spcBef>
                <a:spcPts val="0"/>
              </a:spcBef>
              <a:spcAft>
                <a:spcPts val="600"/>
              </a:spcAft>
            </a:pPr>
            <a:endParaRPr lang="en-US" sz="2400" dirty="0"/>
          </a:p>
          <a:p>
            <a:pPr>
              <a:lnSpc>
                <a:spcPct val="100000"/>
              </a:lnSpc>
              <a:spcBef>
                <a:spcPts val="0"/>
              </a:spcBef>
              <a:spcAft>
                <a:spcPts val="600"/>
              </a:spcAft>
            </a:pPr>
            <a:endParaRPr lang="en-GB" sz="2400" dirty="0"/>
          </a:p>
        </p:txBody>
      </p:sp>
      <p:pic>
        <p:nvPicPr>
          <p:cNvPr id="13" name="Picture 4" descr="Computer script on a screen">
            <a:extLst>
              <a:ext uri="{FF2B5EF4-FFF2-40B4-BE49-F238E27FC236}">
                <a16:creationId xmlns:a16="http://schemas.microsoft.com/office/drawing/2014/main" id="{B98E4AF1-7492-23BF-C360-40C337FE006C}"/>
              </a:ext>
            </a:extLst>
          </p:cNvPr>
          <p:cNvPicPr>
            <a:picLocks noChangeAspect="1"/>
          </p:cNvPicPr>
          <p:nvPr/>
        </p:nvPicPr>
        <p:blipFill rotWithShape="1">
          <a:blip r:embed="rId15"/>
          <a:srcRect l="5491" r="45915" b="-1"/>
          <a:stretch/>
        </p:blipFill>
        <p:spPr>
          <a:xfrm>
            <a:off x="7381102" y="10"/>
            <a:ext cx="4810897" cy="6857990"/>
          </a:xfrm>
          <a:prstGeom prst="rect">
            <a:avLst/>
          </a:prstGeom>
          <a:effectLst/>
        </p:spPr>
      </p:pic>
    </p:spTree>
    <p:extLst>
      <p:ext uri="{BB962C8B-B14F-4D97-AF65-F5344CB8AC3E}">
        <p14:creationId xmlns:p14="http://schemas.microsoft.com/office/powerpoint/2010/main" val="29513170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3668" y="341783"/>
            <a:ext cx="10945668" cy="1033669"/>
          </a:xfrm>
        </p:spPr>
        <p:txBody>
          <a:bodyPr>
            <a:normAutofit/>
          </a:bodyPr>
          <a:lstStyle/>
          <a:p>
            <a:r>
              <a:rPr lang="en-GB" b="1" dirty="0">
                <a:solidFill>
                  <a:schemeClr val="bg1"/>
                </a:solidFill>
              </a:rPr>
              <a:t>Reminder: Peer/pair programming &amp; AI tools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36368" y="1712686"/>
            <a:ext cx="11587117" cy="5079999"/>
          </a:xfrm>
        </p:spPr>
        <p:txBody>
          <a:bodyPr>
            <a:normAutofit fontScale="85000" lnSpcReduction="20000"/>
          </a:bodyPr>
          <a:lstStyle/>
          <a:p>
            <a:r>
              <a:rPr lang="en-US" sz="3200" b="0" i="0" dirty="0">
                <a:solidFill>
                  <a:srgbClr val="212529"/>
                </a:solidFill>
                <a:effectLst/>
              </a:rPr>
              <a:t>We encourage students to work together in pairs or small teams of 3 to help each other to solve any problems.</a:t>
            </a:r>
          </a:p>
          <a:p>
            <a:r>
              <a:rPr lang="en-US" sz="3200" b="0" i="0" dirty="0">
                <a:solidFill>
                  <a:srgbClr val="212529"/>
                </a:solidFill>
                <a:effectLst/>
              </a:rPr>
              <a:t>This is called Pair / Peer programming in industry, where the code of a program is written in pairs.</a:t>
            </a:r>
          </a:p>
          <a:p>
            <a:r>
              <a:rPr lang="en-US" sz="3200" b="0" i="0" dirty="0">
                <a:solidFill>
                  <a:srgbClr val="212529"/>
                </a:solidFill>
                <a:effectLst/>
              </a:rPr>
              <a:t>Each person looks at the code the other member is writing / written and they help each other debug the code.</a:t>
            </a:r>
          </a:p>
          <a:p>
            <a:pPr lvl="1"/>
            <a:r>
              <a:rPr lang="en-US" sz="2800" b="1" i="0" dirty="0">
                <a:solidFill>
                  <a:srgbClr val="202122"/>
                </a:solidFill>
                <a:effectLst/>
              </a:rPr>
              <a:t>In industry, pair / peer programming</a:t>
            </a:r>
            <a:r>
              <a:rPr lang="en-US" sz="2800" b="0" i="0" dirty="0">
                <a:solidFill>
                  <a:srgbClr val="202122"/>
                </a:solidFill>
                <a:effectLst/>
              </a:rPr>
              <a:t> is a </a:t>
            </a:r>
            <a:r>
              <a:rPr lang="en-US" sz="2800" b="0" i="0" u="none" strike="noStrike" dirty="0">
                <a:effectLst/>
              </a:rPr>
              <a:t>software development</a:t>
            </a:r>
            <a:r>
              <a:rPr lang="en-US" sz="2800" b="0" i="0" dirty="0">
                <a:effectLst/>
              </a:rPr>
              <a:t> technique where two </a:t>
            </a:r>
            <a:r>
              <a:rPr lang="en-US" sz="2800" b="0" i="0" u="none" strike="noStrike" dirty="0">
                <a:effectLst/>
              </a:rPr>
              <a:t>programmers</a:t>
            </a:r>
            <a:r>
              <a:rPr lang="en-US" sz="2800" b="0" i="0" dirty="0">
                <a:effectLst/>
              </a:rPr>
              <a:t> work together on one device. One person </a:t>
            </a:r>
            <a:r>
              <a:rPr lang="en-US" sz="2800" dirty="0"/>
              <a:t>who</a:t>
            </a:r>
            <a:r>
              <a:rPr lang="en-US" sz="2800" b="0" i="0" dirty="0">
                <a:effectLst/>
              </a:rPr>
              <a:t> writes the </a:t>
            </a:r>
            <a:r>
              <a:rPr lang="en-US" sz="2800" b="0" i="0" u="none" strike="noStrike" dirty="0">
                <a:effectLst/>
              </a:rPr>
              <a:t>code</a:t>
            </a:r>
            <a:r>
              <a:rPr lang="en-US" sz="2800" b="0" i="0" dirty="0">
                <a:effectLst/>
              </a:rPr>
              <a:t> is called the </a:t>
            </a:r>
            <a:r>
              <a:rPr lang="en-US" sz="2800" b="0" dirty="0">
                <a:effectLst/>
              </a:rPr>
              <a:t>driver,</a:t>
            </a:r>
            <a:r>
              <a:rPr lang="en-US" sz="2800" dirty="0"/>
              <a:t> </a:t>
            </a:r>
            <a:r>
              <a:rPr lang="en-US" sz="2800" b="0" i="0" dirty="0">
                <a:effectLst/>
              </a:rPr>
              <a:t>while the other person is called the </a:t>
            </a:r>
            <a:r>
              <a:rPr lang="en-US" sz="2800" b="0" i="1" dirty="0">
                <a:effectLst/>
              </a:rPr>
              <a:t>observer</a:t>
            </a:r>
            <a:r>
              <a:rPr lang="en-US" sz="2800" b="0" i="0" dirty="0">
                <a:effectLst/>
              </a:rPr>
              <a:t> </a:t>
            </a:r>
            <a:r>
              <a:rPr lang="en-US" sz="2800" dirty="0"/>
              <a:t>who </a:t>
            </a:r>
            <a:r>
              <a:rPr lang="en-US" sz="2800" b="0" i="0" u="none" strike="noStrike" dirty="0">
                <a:effectLst/>
              </a:rPr>
              <a:t>reviews</a:t>
            </a:r>
            <a:r>
              <a:rPr lang="en-US" sz="2800" b="0" i="0" dirty="0">
                <a:effectLst/>
              </a:rPr>
              <a:t> each the code being typed. Both review the code for errors after and hep each other to solve problems.</a:t>
            </a:r>
          </a:p>
          <a:p>
            <a:r>
              <a:rPr lang="en-US" sz="3200" dirty="0"/>
              <a:t>In </a:t>
            </a:r>
            <a:r>
              <a:rPr lang="en-US" sz="3200" b="1" dirty="0"/>
              <a:t>tutorials</a:t>
            </a:r>
            <a:r>
              <a:rPr lang="en-US" sz="3200" dirty="0"/>
              <a:t>, you can work on your own PCs independently, but you can also help each other to solve any problems.</a:t>
            </a:r>
          </a:p>
          <a:p>
            <a:r>
              <a:rPr lang="en-US" sz="4100" b="1" dirty="0"/>
              <a:t>AI tools </a:t>
            </a:r>
            <a:r>
              <a:rPr lang="en-US" sz="4100" dirty="0"/>
              <a:t>such as </a:t>
            </a:r>
            <a:r>
              <a:rPr lang="en-US" sz="4100" b="1" dirty="0"/>
              <a:t>ChatGPT</a:t>
            </a:r>
            <a:r>
              <a:rPr lang="en-US" sz="4100" dirty="0"/>
              <a:t> can be used to help you </a:t>
            </a:r>
            <a:r>
              <a:rPr lang="en-US" sz="4100" dirty="0">
                <a:solidFill>
                  <a:srgbClr val="212529"/>
                </a:solidFill>
              </a:rPr>
              <a:t>solve any problems</a:t>
            </a:r>
            <a:r>
              <a:rPr lang="en-US" sz="4100" dirty="0"/>
              <a:t>.</a:t>
            </a:r>
          </a:p>
        </p:txBody>
      </p:sp>
    </p:spTree>
    <p:extLst>
      <p:ext uri="{BB962C8B-B14F-4D97-AF65-F5344CB8AC3E}">
        <p14:creationId xmlns:p14="http://schemas.microsoft.com/office/powerpoint/2010/main" val="3009363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47874" y="314349"/>
            <a:ext cx="9895951" cy="1033669"/>
          </a:xfrm>
        </p:spPr>
        <p:txBody>
          <a:bodyPr>
            <a:normAutofit/>
          </a:bodyPr>
          <a:lstStyle/>
          <a:p>
            <a:r>
              <a:rPr lang="en-GB" b="1" dirty="0">
                <a:solidFill>
                  <a:srgbClr val="002060"/>
                </a:solidFill>
                <a:highlight>
                  <a:srgbClr val="FFFF00"/>
                </a:highlight>
              </a:rPr>
              <a:t>Try:</a:t>
            </a:r>
            <a:r>
              <a:rPr lang="en-GB" b="1" dirty="0">
                <a:solidFill>
                  <a:srgbClr val="002060"/>
                </a:solidFill>
              </a:rPr>
              <a:t> </a:t>
            </a:r>
            <a:r>
              <a:rPr lang="en-GB" b="1" dirty="0">
                <a:solidFill>
                  <a:schemeClr val="bg1"/>
                </a:solidFill>
              </a:rPr>
              <a:t>Essential PowerShell commands</a:t>
            </a: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352166" y="1735187"/>
            <a:ext cx="11380483" cy="5024491"/>
          </a:xfrm>
        </p:spPr>
        <p:txBody>
          <a:bodyPr>
            <a:normAutofit/>
          </a:bodyPr>
          <a:lstStyle/>
          <a:p>
            <a:r>
              <a:rPr lang="en-US" b="0" i="0" dirty="0">
                <a:solidFill>
                  <a:srgbClr val="2C2C2C"/>
                </a:solidFill>
                <a:effectLst/>
              </a:rPr>
              <a:t>We can use the </a:t>
            </a:r>
            <a:r>
              <a:rPr lang="en-US" b="1" i="0" dirty="0">
                <a:solidFill>
                  <a:srgbClr val="2C2C2C"/>
                </a:solidFill>
                <a:effectLst/>
              </a:rPr>
              <a:t>Get-Process</a:t>
            </a:r>
            <a:r>
              <a:rPr lang="en-US" b="0" i="0" dirty="0">
                <a:solidFill>
                  <a:srgbClr val="2C2C2C"/>
                </a:solidFill>
                <a:effectLst/>
              </a:rPr>
              <a:t> command to show a list of all processes running on the system and their ids. </a:t>
            </a:r>
          </a:p>
          <a:p>
            <a:endParaRPr lang="en-US" dirty="0">
              <a:solidFill>
                <a:srgbClr val="2C2C2C"/>
              </a:solidFill>
            </a:endParaRPr>
          </a:p>
          <a:p>
            <a:pPr algn="l"/>
            <a:r>
              <a:rPr lang="en-US" dirty="0"/>
              <a:t>The </a:t>
            </a:r>
            <a:r>
              <a:rPr lang="en-US" b="1" dirty="0"/>
              <a:t>Get-Help</a:t>
            </a:r>
            <a:r>
              <a:rPr lang="en-US" dirty="0"/>
              <a:t> command displays general help and information about PowerShell commands.</a:t>
            </a:r>
          </a:p>
          <a:p>
            <a:pPr marL="0" indent="0" algn="l">
              <a:buNone/>
            </a:pPr>
            <a:endParaRPr lang="en-US" dirty="0"/>
          </a:p>
          <a:p>
            <a:pPr algn="l"/>
            <a:r>
              <a:rPr lang="en-US" dirty="0"/>
              <a:t>We can also use the Get-Help command to get help and information about specific commands. To view information about the Get-Process cmdlet, we can type:</a:t>
            </a:r>
            <a:r>
              <a:rPr lang="en-GB" dirty="0"/>
              <a:t> </a:t>
            </a:r>
            <a:r>
              <a:rPr lang="en-GB" b="1" dirty="0"/>
              <a:t>Get-Help Get-Process:</a:t>
            </a:r>
          </a:p>
          <a:p>
            <a:pPr algn="l"/>
            <a:endParaRPr lang="en-GB" b="1" dirty="0"/>
          </a:p>
          <a:p>
            <a:endParaRPr lang="en-US" b="0" i="0" dirty="0">
              <a:solidFill>
                <a:srgbClr val="2C2C2C"/>
              </a:solidFill>
              <a:effectLst/>
            </a:endParaRPr>
          </a:p>
          <a:p>
            <a:pPr marL="0" indent="0">
              <a:buNone/>
            </a:pPr>
            <a:endParaRPr lang="en-US" b="0" i="0" dirty="0">
              <a:solidFill>
                <a:srgbClr val="2C2C2C"/>
              </a:solidFill>
              <a:effectLst/>
            </a:endParaRPr>
          </a:p>
          <a:p>
            <a:pPr marL="0" indent="0">
              <a:buNone/>
            </a:pPr>
            <a:endParaRPr lang="en-US" b="0" i="0" dirty="0">
              <a:solidFill>
                <a:srgbClr val="2C2C2C"/>
              </a:solidFill>
              <a:effectLst/>
            </a:endParaRPr>
          </a:p>
          <a:p>
            <a:endParaRPr lang="en-US" sz="2800" dirty="0"/>
          </a:p>
          <a:p>
            <a:endParaRPr lang="en-GB" dirty="0"/>
          </a:p>
        </p:txBody>
      </p:sp>
      <p:pic>
        <p:nvPicPr>
          <p:cNvPr id="6" name="Picture 5">
            <a:extLst>
              <a:ext uri="{FF2B5EF4-FFF2-40B4-BE49-F238E27FC236}">
                <a16:creationId xmlns:a16="http://schemas.microsoft.com/office/drawing/2014/main" id="{E183FEFB-4E26-5A67-A2AD-8A8F8802DE99}"/>
              </a:ext>
            </a:extLst>
          </p:cNvPr>
          <p:cNvPicPr>
            <a:picLocks noChangeAspect="1"/>
          </p:cNvPicPr>
          <p:nvPr/>
        </p:nvPicPr>
        <p:blipFill>
          <a:blip r:embed="rId3"/>
          <a:stretch>
            <a:fillRect/>
          </a:stretch>
        </p:blipFill>
        <p:spPr>
          <a:xfrm>
            <a:off x="5954944" y="2353402"/>
            <a:ext cx="3586622" cy="704885"/>
          </a:xfrm>
          <a:prstGeom prst="rect">
            <a:avLst/>
          </a:prstGeom>
        </p:spPr>
      </p:pic>
      <p:pic>
        <p:nvPicPr>
          <p:cNvPr id="3" name="Picture 2">
            <a:extLst>
              <a:ext uri="{FF2B5EF4-FFF2-40B4-BE49-F238E27FC236}">
                <a16:creationId xmlns:a16="http://schemas.microsoft.com/office/drawing/2014/main" id="{E37CBA89-FE70-F5DC-5AF1-75C3EFD0EFD6}"/>
              </a:ext>
            </a:extLst>
          </p:cNvPr>
          <p:cNvPicPr>
            <a:picLocks noChangeAspect="1"/>
          </p:cNvPicPr>
          <p:nvPr/>
        </p:nvPicPr>
        <p:blipFill rotWithShape="1">
          <a:blip r:embed="rId4"/>
          <a:srcRect l="66854" b="-2227"/>
          <a:stretch/>
        </p:blipFill>
        <p:spPr>
          <a:xfrm>
            <a:off x="5954943" y="3699670"/>
            <a:ext cx="2105316" cy="739048"/>
          </a:xfrm>
          <a:prstGeom prst="rect">
            <a:avLst/>
          </a:prstGeom>
        </p:spPr>
      </p:pic>
      <p:pic>
        <p:nvPicPr>
          <p:cNvPr id="11" name="Picture 10">
            <a:extLst>
              <a:ext uri="{FF2B5EF4-FFF2-40B4-BE49-F238E27FC236}">
                <a16:creationId xmlns:a16="http://schemas.microsoft.com/office/drawing/2014/main" id="{4875E3F6-66BD-C29A-100C-9C291493F209}"/>
              </a:ext>
            </a:extLst>
          </p:cNvPr>
          <p:cNvPicPr>
            <a:picLocks noChangeAspect="1"/>
          </p:cNvPicPr>
          <p:nvPr/>
        </p:nvPicPr>
        <p:blipFill>
          <a:blip r:embed="rId5"/>
          <a:stretch>
            <a:fillRect/>
          </a:stretch>
        </p:blipFill>
        <p:spPr>
          <a:xfrm>
            <a:off x="5954943" y="5464291"/>
            <a:ext cx="4718731" cy="695928"/>
          </a:xfrm>
          <a:prstGeom prst="rect">
            <a:avLst/>
          </a:prstGeom>
        </p:spPr>
      </p:pic>
    </p:spTree>
    <p:extLst>
      <p:ext uri="{BB962C8B-B14F-4D97-AF65-F5344CB8AC3E}">
        <p14:creationId xmlns:p14="http://schemas.microsoft.com/office/powerpoint/2010/main" val="15931627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65525" y="320329"/>
            <a:ext cx="9895951" cy="1033669"/>
          </a:xfrm>
        </p:spPr>
        <p:txBody>
          <a:bodyPr>
            <a:normAutofit/>
          </a:bodyPr>
          <a:lstStyle/>
          <a:p>
            <a:r>
              <a:rPr lang="en-GB" sz="5400" b="1" dirty="0">
                <a:solidFill>
                  <a:srgbClr val="002060"/>
                </a:solidFill>
                <a:highlight>
                  <a:srgbClr val="FFFF00"/>
                </a:highlight>
              </a:rPr>
              <a:t>Try:</a:t>
            </a:r>
            <a:r>
              <a:rPr lang="en-GB" sz="5400" b="1" dirty="0">
                <a:solidFill>
                  <a:srgbClr val="002060"/>
                </a:solidFill>
              </a:rPr>
              <a:t> </a:t>
            </a:r>
            <a:r>
              <a:rPr lang="en-GB" sz="5400" b="1" dirty="0">
                <a:solidFill>
                  <a:schemeClr val="bg1"/>
                </a:solidFill>
              </a:rPr>
              <a:t>Get-Process</a:t>
            </a: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352166" y="1735187"/>
            <a:ext cx="11380483" cy="5122813"/>
          </a:xfrm>
        </p:spPr>
        <p:txBody>
          <a:bodyPr>
            <a:normAutofit lnSpcReduction="10000"/>
          </a:bodyPr>
          <a:lstStyle/>
          <a:p>
            <a:r>
              <a:rPr lang="en-US" b="0" i="0" dirty="0">
                <a:solidFill>
                  <a:srgbClr val="2C2C2C"/>
                </a:solidFill>
                <a:effectLst/>
              </a:rPr>
              <a:t>We can use the </a:t>
            </a:r>
            <a:r>
              <a:rPr lang="en-US" b="1" i="0" dirty="0">
                <a:solidFill>
                  <a:srgbClr val="2C2C2C"/>
                </a:solidFill>
                <a:effectLst/>
              </a:rPr>
              <a:t>Get-Process</a:t>
            </a:r>
            <a:r>
              <a:rPr lang="en-US" b="0" i="0" dirty="0">
                <a:solidFill>
                  <a:srgbClr val="2C2C2C"/>
                </a:solidFill>
                <a:effectLst/>
              </a:rPr>
              <a:t> command to show a list of all processes running on the system and their ids. </a:t>
            </a:r>
          </a:p>
          <a:p>
            <a:r>
              <a:rPr lang="en-US" dirty="0">
                <a:solidFill>
                  <a:srgbClr val="2C2C2C"/>
                </a:solidFill>
              </a:rPr>
              <a:t>We can use the information </a:t>
            </a:r>
            <a:r>
              <a:rPr lang="en-US" b="0" i="0" dirty="0">
                <a:solidFill>
                  <a:srgbClr val="2C2C2C"/>
                </a:solidFill>
                <a:effectLst/>
              </a:rPr>
              <a:t>to </a:t>
            </a:r>
            <a:r>
              <a:rPr lang="en-US" b="1" i="0" dirty="0">
                <a:solidFill>
                  <a:srgbClr val="2C2C2C"/>
                </a:solidFill>
                <a:effectLst/>
              </a:rPr>
              <a:t>view, stop and restart </a:t>
            </a:r>
            <a:r>
              <a:rPr lang="en-US" b="0" i="0" dirty="0">
                <a:solidFill>
                  <a:srgbClr val="2C2C2C"/>
                </a:solidFill>
                <a:effectLst/>
              </a:rPr>
              <a:t>a system process.</a:t>
            </a:r>
          </a:p>
          <a:p>
            <a:pPr marL="0" indent="0">
              <a:buNone/>
            </a:pPr>
            <a:endParaRPr lang="en-US" b="0" i="0" dirty="0">
              <a:solidFill>
                <a:srgbClr val="2C2C2C"/>
              </a:solidFill>
              <a:effectLst/>
            </a:endParaRPr>
          </a:p>
          <a:p>
            <a:pPr marL="0" indent="0">
              <a:buNone/>
            </a:pPr>
            <a:endParaRPr lang="en-US" b="0" i="0" dirty="0">
              <a:solidFill>
                <a:srgbClr val="2C2C2C"/>
              </a:solidFill>
              <a:effectLst/>
            </a:endParaRPr>
          </a:p>
          <a:p>
            <a:r>
              <a:rPr lang="en-US" b="1" dirty="0">
                <a:solidFill>
                  <a:srgbClr val="2C2C2C"/>
                </a:solidFill>
                <a:highlight>
                  <a:srgbClr val="FFFF00"/>
                </a:highlight>
              </a:rPr>
              <a:t>Get-Process | more</a:t>
            </a:r>
            <a:r>
              <a:rPr lang="en-US" b="1" dirty="0">
                <a:solidFill>
                  <a:srgbClr val="2C2C2C"/>
                </a:solidFill>
              </a:rPr>
              <a:t> </a:t>
            </a:r>
            <a:r>
              <a:rPr lang="en-US" dirty="0">
                <a:solidFill>
                  <a:srgbClr val="2C2C2C"/>
                </a:solidFill>
              </a:rPr>
              <a:t>– By adding ‘pipe more’ [</a:t>
            </a:r>
            <a:r>
              <a:rPr lang="en-US" b="1" dirty="0">
                <a:solidFill>
                  <a:srgbClr val="2C2C2C"/>
                </a:solidFill>
              </a:rPr>
              <a:t>| more</a:t>
            </a:r>
            <a:r>
              <a:rPr lang="en-US" dirty="0">
                <a:solidFill>
                  <a:srgbClr val="2C2C2C"/>
                </a:solidFill>
              </a:rPr>
              <a:t>] after any command in PS, we limit the output to one screen and it allows us to page to display more output (1 line at a time) by </a:t>
            </a:r>
            <a:r>
              <a:rPr lang="en-US" b="1" dirty="0">
                <a:solidFill>
                  <a:srgbClr val="2C2C2C"/>
                </a:solidFill>
              </a:rPr>
              <a:t>pressing enter.</a:t>
            </a:r>
          </a:p>
          <a:p>
            <a:pPr marL="0" indent="0">
              <a:buNone/>
            </a:pPr>
            <a:endParaRPr lang="en-US" dirty="0">
              <a:solidFill>
                <a:srgbClr val="2C2C2C"/>
              </a:solidFill>
            </a:endParaRPr>
          </a:p>
          <a:p>
            <a:pPr marL="0" indent="0">
              <a:buNone/>
            </a:pPr>
            <a:endParaRPr lang="en-US" dirty="0">
              <a:solidFill>
                <a:srgbClr val="2C2C2C"/>
              </a:solidFill>
            </a:endParaRPr>
          </a:p>
          <a:p>
            <a:r>
              <a:rPr lang="en-US" dirty="0">
                <a:solidFill>
                  <a:srgbClr val="2C2C2C"/>
                </a:solidFill>
              </a:rPr>
              <a:t>‘q’ or CTRL C to return to the prompt</a:t>
            </a:r>
            <a:endParaRPr lang="en-GB" dirty="0"/>
          </a:p>
          <a:p>
            <a:endParaRPr lang="en-US" sz="2800" dirty="0"/>
          </a:p>
          <a:p>
            <a:endParaRPr lang="en-GB" dirty="0"/>
          </a:p>
        </p:txBody>
      </p:sp>
      <p:pic>
        <p:nvPicPr>
          <p:cNvPr id="6" name="Picture 5">
            <a:extLst>
              <a:ext uri="{FF2B5EF4-FFF2-40B4-BE49-F238E27FC236}">
                <a16:creationId xmlns:a16="http://schemas.microsoft.com/office/drawing/2014/main" id="{E183FEFB-4E26-5A67-A2AD-8A8F8802DE99}"/>
              </a:ext>
            </a:extLst>
          </p:cNvPr>
          <p:cNvPicPr>
            <a:picLocks noChangeAspect="1"/>
          </p:cNvPicPr>
          <p:nvPr/>
        </p:nvPicPr>
        <p:blipFill>
          <a:blip r:embed="rId3"/>
          <a:stretch>
            <a:fillRect/>
          </a:stretch>
        </p:blipFill>
        <p:spPr>
          <a:xfrm>
            <a:off x="4190154" y="3064973"/>
            <a:ext cx="3704505" cy="728053"/>
          </a:xfrm>
          <a:prstGeom prst="rect">
            <a:avLst/>
          </a:prstGeom>
        </p:spPr>
      </p:pic>
      <p:pic>
        <p:nvPicPr>
          <p:cNvPr id="9" name="Picture 8">
            <a:extLst>
              <a:ext uri="{FF2B5EF4-FFF2-40B4-BE49-F238E27FC236}">
                <a16:creationId xmlns:a16="http://schemas.microsoft.com/office/drawing/2014/main" id="{6224A37E-9594-6F93-CA38-C9FBA66D42FD}"/>
              </a:ext>
            </a:extLst>
          </p:cNvPr>
          <p:cNvPicPr>
            <a:picLocks noChangeAspect="1"/>
          </p:cNvPicPr>
          <p:nvPr/>
        </p:nvPicPr>
        <p:blipFill>
          <a:blip r:embed="rId4"/>
          <a:stretch>
            <a:fillRect/>
          </a:stretch>
        </p:blipFill>
        <p:spPr>
          <a:xfrm>
            <a:off x="3660411" y="5187675"/>
            <a:ext cx="5182017" cy="728052"/>
          </a:xfrm>
          <a:prstGeom prst="rect">
            <a:avLst/>
          </a:prstGeom>
        </p:spPr>
      </p:pic>
      <p:pic>
        <p:nvPicPr>
          <p:cNvPr id="3" name="Picture 2" descr="PowerShell - Wikipedia">
            <a:extLst>
              <a:ext uri="{FF2B5EF4-FFF2-40B4-BE49-F238E27FC236}">
                <a16:creationId xmlns:a16="http://schemas.microsoft.com/office/drawing/2014/main" id="{6DC72550-4817-3B93-DB1A-6D472A9AF39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82881" y="-99209"/>
            <a:ext cx="1872744" cy="187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34066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80C718C-0247-4756-7496-0450D2984C8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BE778E-D0FF-8876-B945-391051459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C543951B-2CD0-79AF-D819-C92786D78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49E6DF2-2720-615A-74E1-10FBDB9E66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BEBC2228-20DA-C9DE-64DE-05B064EEB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2676251-2843-71BE-9E79-61E5DF251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435DD96-80AD-BF02-B101-1B4DF75FCA1E}"/>
              </a:ext>
            </a:extLst>
          </p:cNvPr>
          <p:cNvSpPr>
            <a:spLocks noGrp="1"/>
          </p:cNvSpPr>
          <p:nvPr>
            <p:ph type="title"/>
          </p:nvPr>
        </p:nvSpPr>
        <p:spPr>
          <a:xfrm>
            <a:off x="459346" y="392549"/>
            <a:ext cx="9895951" cy="1033669"/>
          </a:xfrm>
        </p:spPr>
        <p:txBody>
          <a:bodyPr>
            <a:normAutofit/>
          </a:bodyPr>
          <a:lstStyle/>
          <a:p>
            <a:r>
              <a:rPr lang="en-GB" b="1" dirty="0">
                <a:highlight>
                  <a:srgbClr val="FFFF00"/>
                </a:highlight>
              </a:rPr>
              <a:t>Try:</a:t>
            </a:r>
            <a:r>
              <a:rPr lang="en-GB" b="1" dirty="0"/>
              <a:t> </a:t>
            </a:r>
            <a:r>
              <a:rPr lang="en-GB" b="1" dirty="0">
                <a:solidFill>
                  <a:schemeClr val="bg1"/>
                </a:solidFill>
              </a:rPr>
              <a:t>Get-Process</a:t>
            </a:r>
          </a:p>
        </p:txBody>
      </p:sp>
      <p:pic>
        <p:nvPicPr>
          <p:cNvPr id="4" name="Picture 3" descr="Logo, company name&#10;&#10;Description automatically generated">
            <a:extLst>
              <a:ext uri="{FF2B5EF4-FFF2-40B4-BE49-F238E27FC236}">
                <a16:creationId xmlns:a16="http://schemas.microsoft.com/office/drawing/2014/main" id="{9B9756FB-ECDF-F580-2124-B052EEAFF1F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47409" y="98321"/>
            <a:ext cx="3485241" cy="1394097"/>
          </a:xfrm>
          <a:prstGeom prst="rect">
            <a:avLst/>
          </a:prstGeom>
        </p:spPr>
      </p:pic>
      <p:sp>
        <p:nvSpPr>
          <p:cNvPr id="5" name="TextBox 4">
            <a:extLst>
              <a:ext uri="{FF2B5EF4-FFF2-40B4-BE49-F238E27FC236}">
                <a16:creationId xmlns:a16="http://schemas.microsoft.com/office/drawing/2014/main" id="{D55B6BD0-3E29-8466-4A3D-62F381F9DD5B}"/>
              </a:ext>
            </a:extLst>
          </p:cNvPr>
          <p:cNvSpPr txBox="1"/>
          <p:nvPr/>
        </p:nvSpPr>
        <p:spPr>
          <a:xfrm>
            <a:off x="8337472" y="1426220"/>
            <a:ext cx="3016328"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www.i-tecnico.pt/powershell-do-windows-o-que-e-para-que-serve/"/>
              </a:rPr>
              <a:t>This Photo</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rPr>
              <a:t>licensed</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under </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Content Placeholder 6">
            <a:extLst>
              <a:ext uri="{FF2B5EF4-FFF2-40B4-BE49-F238E27FC236}">
                <a16:creationId xmlns:a16="http://schemas.microsoft.com/office/drawing/2014/main" id="{DD42BE22-A68A-0D8B-7FE8-30875F88BE0D}"/>
              </a:ext>
            </a:extLst>
          </p:cNvPr>
          <p:cNvSpPr>
            <a:spLocks noGrp="1"/>
          </p:cNvSpPr>
          <p:nvPr>
            <p:ph idx="1"/>
          </p:nvPr>
        </p:nvSpPr>
        <p:spPr>
          <a:xfrm>
            <a:off x="241606" y="1650474"/>
            <a:ext cx="11337234" cy="4535299"/>
          </a:xfrm>
        </p:spPr>
        <p:txBody>
          <a:bodyPr>
            <a:normAutofit/>
          </a:bodyPr>
          <a:lstStyle/>
          <a:p>
            <a:r>
              <a:rPr lang="en-US" dirty="0"/>
              <a:t>To view information about a process, we can use the </a:t>
            </a:r>
            <a:r>
              <a:rPr lang="en-US" b="1" dirty="0"/>
              <a:t>Get-Process</a:t>
            </a:r>
            <a:r>
              <a:rPr lang="en-US" dirty="0"/>
              <a:t> command </a:t>
            </a:r>
            <a:r>
              <a:rPr lang="en-US" dirty="0">
                <a:highlight>
                  <a:srgbClr val="FFFF00"/>
                </a:highlight>
              </a:rPr>
              <a:t>followed by the process </a:t>
            </a:r>
            <a:r>
              <a:rPr lang="en-US" b="1" dirty="0">
                <a:highlight>
                  <a:srgbClr val="FFFF00"/>
                </a:highlight>
              </a:rPr>
              <a:t>name</a:t>
            </a:r>
            <a:r>
              <a:rPr lang="en-US" dirty="0"/>
              <a:t> or </a:t>
            </a:r>
            <a:r>
              <a:rPr lang="en-US" b="1" dirty="0"/>
              <a:t>–id number</a:t>
            </a:r>
            <a:r>
              <a:rPr lang="en-GB" b="1" dirty="0"/>
              <a:t>. </a:t>
            </a:r>
          </a:p>
          <a:p>
            <a:r>
              <a:rPr lang="en-GB" dirty="0"/>
              <a:t>To view a </a:t>
            </a:r>
            <a:r>
              <a:rPr lang="en-GB" b="1" dirty="0"/>
              <a:t>process id </a:t>
            </a:r>
            <a:r>
              <a:rPr lang="en-GB" dirty="0"/>
              <a:t>&amp; how </a:t>
            </a:r>
            <a:r>
              <a:rPr lang="en-GB" b="1" dirty="0"/>
              <a:t>much memory &amp; CPU time </a:t>
            </a:r>
            <a:r>
              <a:rPr lang="en-GB" dirty="0"/>
              <a:t>a process is taking up we can use the Get-process command followed by a program name </a:t>
            </a:r>
            <a:br>
              <a:rPr lang="en-GB" dirty="0"/>
            </a:br>
            <a:r>
              <a:rPr lang="en-GB" dirty="0"/>
              <a:t>e.g. </a:t>
            </a:r>
            <a:r>
              <a:rPr lang="en-GB" sz="3200" b="1" dirty="0">
                <a:solidFill>
                  <a:srgbClr val="0070C0"/>
                </a:solidFill>
                <a:highlight>
                  <a:srgbClr val="FFFF00"/>
                </a:highlight>
              </a:rPr>
              <a:t>Get-Process Notepad++</a:t>
            </a:r>
          </a:p>
          <a:p>
            <a:pPr algn="l"/>
            <a:endParaRPr lang="en-US" sz="2400" dirty="0"/>
          </a:p>
          <a:p>
            <a:endParaRPr lang="en-GB" sz="2400" dirty="0"/>
          </a:p>
        </p:txBody>
      </p:sp>
      <p:pic>
        <p:nvPicPr>
          <p:cNvPr id="13" name="Picture 12">
            <a:extLst>
              <a:ext uri="{FF2B5EF4-FFF2-40B4-BE49-F238E27FC236}">
                <a16:creationId xmlns:a16="http://schemas.microsoft.com/office/drawing/2014/main" id="{4336C323-3ABA-17A7-407D-1229C92355CE}"/>
              </a:ext>
            </a:extLst>
          </p:cNvPr>
          <p:cNvPicPr>
            <a:picLocks noChangeAspect="1"/>
          </p:cNvPicPr>
          <p:nvPr/>
        </p:nvPicPr>
        <p:blipFill>
          <a:blip r:embed="rId6"/>
          <a:stretch>
            <a:fillRect/>
          </a:stretch>
        </p:blipFill>
        <p:spPr>
          <a:xfrm>
            <a:off x="943036" y="4230121"/>
            <a:ext cx="10410764" cy="1692736"/>
          </a:xfrm>
          <a:prstGeom prst="rect">
            <a:avLst/>
          </a:prstGeom>
        </p:spPr>
      </p:pic>
    </p:spTree>
    <p:extLst>
      <p:ext uri="{BB962C8B-B14F-4D97-AF65-F5344CB8AC3E}">
        <p14:creationId xmlns:p14="http://schemas.microsoft.com/office/powerpoint/2010/main" val="27541915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5020" y="320058"/>
            <a:ext cx="8287464" cy="1033669"/>
          </a:xfrm>
        </p:spPr>
        <p:txBody>
          <a:bodyPr>
            <a:normAutofit/>
          </a:bodyPr>
          <a:lstStyle/>
          <a:p>
            <a:r>
              <a:rPr lang="en-GB" sz="5400" b="1" dirty="0">
                <a:solidFill>
                  <a:srgbClr val="002060"/>
                </a:solidFill>
                <a:highlight>
                  <a:srgbClr val="FFFF00"/>
                </a:highlight>
              </a:rPr>
              <a:t>Try:</a:t>
            </a:r>
            <a:r>
              <a:rPr lang="en-GB" sz="5400" b="1" dirty="0">
                <a:solidFill>
                  <a:srgbClr val="002060"/>
                </a:solidFill>
              </a:rPr>
              <a:t> </a:t>
            </a:r>
            <a:r>
              <a:rPr lang="en-GB" sz="4800" b="1" dirty="0">
                <a:solidFill>
                  <a:schemeClr val="bg1"/>
                </a:solidFill>
              </a:rPr>
              <a:t>Start-Process &amp; </a:t>
            </a:r>
            <a:r>
              <a:rPr lang="en-US" sz="4800" b="1" i="0" dirty="0">
                <a:solidFill>
                  <a:schemeClr val="bg1"/>
                </a:solidFill>
                <a:effectLst/>
              </a:rPr>
              <a:t>Stop-Process</a:t>
            </a:r>
            <a:endParaRPr lang="en-GB" sz="4800" b="1" dirty="0">
              <a:solidFill>
                <a:schemeClr val="bg1"/>
              </a:solidFill>
            </a:endParaRPr>
          </a:p>
        </p:txBody>
      </p:sp>
      <p:pic>
        <p:nvPicPr>
          <p:cNvPr id="4" name="Picture 3" descr="Logo, company name&#10;&#10;Description automatically generated">
            <a:extLst>
              <a:ext uri="{FF2B5EF4-FFF2-40B4-BE49-F238E27FC236}">
                <a16:creationId xmlns:a16="http://schemas.microsoft.com/office/drawing/2014/main" id="{C8037EEF-F350-6DC8-405F-2341923213C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74653" y="139845"/>
            <a:ext cx="3485241" cy="1394097"/>
          </a:xfrm>
          <a:prstGeom prst="rect">
            <a:avLst/>
          </a:prstGeom>
        </p:spPr>
      </p:pic>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287189" y="1641664"/>
            <a:ext cx="11617618" cy="4351338"/>
          </a:xfrm>
        </p:spPr>
        <p:txBody>
          <a:bodyPr>
            <a:normAutofit/>
          </a:bodyPr>
          <a:lstStyle/>
          <a:p>
            <a:r>
              <a:rPr lang="en-US" b="0" i="0" dirty="0">
                <a:solidFill>
                  <a:srgbClr val="2C2C2C"/>
                </a:solidFill>
                <a:effectLst/>
              </a:rPr>
              <a:t>The </a:t>
            </a:r>
            <a:r>
              <a:rPr lang="en-US" b="1" i="0" dirty="0">
                <a:solidFill>
                  <a:srgbClr val="2C2C2C"/>
                </a:solidFill>
                <a:effectLst/>
              </a:rPr>
              <a:t>Start-Process</a:t>
            </a:r>
            <a:r>
              <a:rPr lang="en-US" b="0" i="0" dirty="0">
                <a:solidFill>
                  <a:srgbClr val="2C2C2C"/>
                </a:solidFill>
                <a:effectLst/>
              </a:rPr>
              <a:t> command starts a program/process.</a:t>
            </a:r>
            <a:endParaRPr lang="en-US" dirty="0">
              <a:solidFill>
                <a:srgbClr val="2C2C2C"/>
              </a:solidFill>
            </a:endParaRPr>
          </a:p>
          <a:p>
            <a:r>
              <a:rPr lang="en-US" sz="2800" b="0" i="0" dirty="0">
                <a:solidFill>
                  <a:srgbClr val="2C2C2C"/>
                </a:solidFill>
                <a:effectLst/>
              </a:rPr>
              <a:t>We can use the</a:t>
            </a:r>
            <a:r>
              <a:rPr lang="en-US" sz="2800" b="1" i="0" dirty="0">
                <a:solidFill>
                  <a:srgbClr val="2C2C2C"/>
                </a:solidFill>
                <a:effectLst/>
              </a:rPr>
              <a:t> Stop-Process </a:t>
            </a:r>
            <a:r>
              <a:rPr lang="en-US" sz="2800" b="0" i="0" dirty="0">
                <a:solidFill>
                  <a:srgbClr val="2C2C2C"/>
                </a:solidFill>
                <a:effectLst/>
              </a:rPr>
              <a:t>command to stop a process.</a:t>
            </a:r>
          </a:p>
          <a:p>
            <a:pPr marL="514350" indent="-514350">
              <a:buFont typeface="+mj-lt"/>
              <a:buAutoNum type="arabicPeriod"/>
            </a:pPr>
            <a:r>
              <a:rPr lang="en-US" sz="2800" b="1" dirty="0">
                <a:solidFill>
                  <a:srgbClr val="2C2C2C"/>
                </a:solidFill>
                <a:highlight>
                  <a:srgbClr val="FFFF00"/>
                </a:highlight>
              </a:rPr>
              <a:t>O</a:t>
            </a:r>
            <a:r>
              <a:rPr lang="en-US" sz="2800" b="1" i="0" dirty="0">
                <a:solidFill>
                  <a:srgbClr val="2C2C2C"/>
                </a:solidFill>
                <a:effectLst/>
                <a:highlight>
                  <a:srgbClr val="FFFF00"/>
                </a:highlight>
              </a:rPr>
              <a:t>pen a program </a:t>
            </a:r>
            <a:r>
              <a:rPr lang="en-US" sz="2800" b="0" i="0" dirty="0">
                <a:solidFill>
                  <a:srgbClr val="2C2C2C"/>
                </a:solidFill>
                <a:effectLst/>
              </a:rPr>
              <a:t>you don’t mind closing (e.g. </a:t>
            </a:r>
            <a:r>
              <a:rPr lang="en-US" sz="2800" b="1" i="0" dirty="0">
                <a:solidFill>
                  <a:srgbClr val="2C2C2C"/>
                </a:solidFill>
                <a:effectLst/>
                <a:highlight>
                  <a:srgbClr val="FFFF00"/>
                </a:highlight>
              </a:rPr>
              <a:t>Calculator</a:t>
            </a:r>
            <a:r>
              <a:rPr lang="en-US" sz="2800" b="0" i="0" dirty="0">
                <a:solidFill>
                  <a:srgbClr val="2C2C2C"/>
                </a:solidFill>
                <a:effectLst/>
              </a:rPr>
              <a:t>).</a:t>
            </a:r>
          </a:p>
          <a:p>
            <a:pPr marL="514350" indent="-514350">
              <a:buFont typeface="+mj-lt"/>
              <a:buAutoNum type="arabicPeriod"/>
            </a:pPr>
            <a:r>
              <a:rPr lang="en-US" sz="2800" dirty="0">
                <a:solidFill>
                  <a:srgbClr val="2C2C2C"/>
                </a:solidFill>
              </a:rPr>
              <a:t>F</a:t>
            </a:r>
            <a:r>
              <a:rPr lang="en-US" sz="2800" i="0" dirty="0">
                <a:solidFill>
                  <a:srgbClr val="2C2C2C"/>
                </a:solidFill>
                <a:effectLst/>
              </a:rPr>
              <a:t>ind the </a:t>
            </a:r>
            <a:r>
              <a:rPr lang="en-US" sz="2800" b="1" i="0" dirty="0">
                <a:solidFill>
                  <a:srgbClr val="2C2C2C"/>
                </a:solidFill>
                <a:effectLst/>
              </a:rPr>
              <a:t>process </a:t>
            </a:r>
            <a:r>
              <a:rPr lang="en-US" sz="2800" b="1" dirty="0">
                <a:solidFill>
                  <a:srgbClr val="2C2C2C"/>
                </a:solidFill>
              </a:rPr>
              <a:t>id</a:t>
            </a:r>
            <a:r>
              <a:rPr lang="en-US" sz="2800" b="1" i="0" dirty="0">
                <a:solidFill>
                  <a:srgbClr val="2C2C2C"/>
                </a:solidFill>
                <a:effectLst/>
              </a:rPr>
              <a:t> </a:t>
            </a:r>
            <a:r>
              <a:rPr lang="en-US" sz="2800" b="0" i="0" dirty="0">
                <a:solidFill>
                  <a:srgbClr val="2C2C2C"/>
                </a:solidFill>
                <a:effectLst/>
              </a:rPr>
              <a:t>associated with the process </a:t>
            </a:r>
            <a:r>
              <a:rPr lang="en-US" sz="2800" dirty="0">
                <a:solidFill>
                  <a:srgbClr val="2C2C2C"/>
                </a:solidFill>
              </a:rPr>
              <a:t>you</a:t>
            </a:r>
            <a:r>
              <a:rPr lang="en-US" sz="2800" b="0" i="0" dirty="0">
                <a:solidFill>
                  <a:srgbClr val="2C2C2C"/>
                </a:solidFill>
                <a:effectLst/>
              </a:rPr>
              <a:t> want to stop.</a:t>
            </a:r>
            <a:r>
              <a:rPr lang="en-US" sz="2800" dirty="0">
                <a:solidFill>
                  <a:srgbClr val="2C2C2C"/>
                </a:solidFill>
              </a:rPr>
              <a:t> U</a:t>
            </a:r>
            <a:r>
              <a:rPr lang="en-US" sz="2800" b="0" i="0" dirty="0">
                <a:solidFill>
                  <a:srgbClr val="2C2C2C"/>
                </a:solidFill>
                <a:effectLst/>
              </a:rPr>
              <a:t>se the </a:t>
            </a:r>
            <a:r>
              <a:rPr lang="en-US" sz="2800" b="1" i="0" dirty="0">
                <a:solidFill>
                  <a:srgbClr val="2C2C2C"/>
                </a:solidFill>
                <a:effectLst/>
              </a:rPr>
              <a:t>Get-Process</a:t>
            </a:r>
            <a:r>
              <a:rPr lang="en-US" sz="2800" b="0" i="0" dirty="0">
                <a:solidFill>
                  <a:srgbClr val="2C2C2C"/>
                </a:solidFill>
                <a:effectLst/>
              </a:rPr>
              <a:t> </a:t>
            </a:r>
            <a:r>
              <a:rPr lang="en-US" sz="2800" b="1" i="0" dirty="0">
                <a:solidFill>
                  <a:srgbClr val="2C2C2C"/>
                </a:solidFill>
                <a:effectLst/>
              </a:rPr>
              <a:t>and –Name switch to </a:t>
            </a:r>
            <a:r>
              <a:rPr lang="en-US" sz="2800" b="0" i="0" dirty="0">
                <a:solidFill>
                  <a:srgbClr val="2C2C2C"/>
                </a:solidFill>
                <a:effectLst/>
              </a:rPr>
              <a:t>filter by a letter: </a:t>
            </a:r>
            <a:br>
              <a:rPr lang="en-US" sz="2800" b="0" i="0" dirty="0">
                <a:solidFill>
                  <a:srgbClr val="2C2C2C"/>
                </a:solidFill>
                <a:effectLst/>
              </a:rPr>
            </a:br>
            <a:r>
              <a:rPr lang="en-US" sz="2800" b="1" i="0" dirty="0">
                <a:solidFill>
                  <a:srgbClr val="2C2C2C"/>
                </a:solidFill>
                <a:effectLst/>
                <a:highlight>
                  <a:srgbClr val="FFFF00"/>
                </a:highlight>
              </a:rPr>
              <a:t>Get-Process -Name "C*"</a:t>
            </a:r>
          </a:p>
          <a:p>
            <a:pPr marL="514350" indent="-514350">
              <a:buFont typeface="+mj-lt"/>
              <a:buAutoNum type="arabicPeriod"/>
            </a:pPr>
            <a:r>
              <a:rPr lang="en-US" sz="2800" b="0" i="0" dirty="0">
                <a:solidFill>
                  <a:srgbClr val="2C2C2C"/>
                </a:solidFill>
                <a:effectLst/>
              </a:rPr>
              <a:t>To stop the process, we use the </a:t>
            </a:r>
            <a:r>
              <a:rPr lang="en-US" sz="2800" b="1" i="0" dirty="0">
                <a:solidFill>
                  <a:srgbClr val="2C2C2C"/>
                </a:solidFill>
                <a:effectLst/>
              </a:rPr>
              <a:t>Stop-Process</a:t>
            </a:r>
            <a:r>
              <a:rPr lang="en-US" sz="2800" b="0" i="0" dirty="0">
                <a:solidFill>
                  <a:srgbClr val="2C2C2C"/>
                </a:solidFill>
                <a:effectLst/>
              </a:rPr>
              <a:t> command followed by the process id, as follows:</a:t>
            </a:r>
            <a:endParaRPr lang="en-GB" sz="2800" dirty="0">
              <a:solidFill>
                <a:srgbClr val="2C2C2C"/>
              </a:solidFill>
            </a:endParaRPr>
          </a:p>
          <a:p>
            <a:pPr marL="0" indent="0">
              <a:buNone/>
            </a:pPr>
            <a:endParaRPr lang="en-US" b="0" i="0" dirty="0">
              <a:solidFill>
                <a:srgbClr val="2C2C2C"/>
              </a:solidFill>
              <a:effectLst/>
              <a:latin typeface="Roboto" panose="02000000000000000000" pitchFamily="2" charset="0"/>
            </a:endParaRPr>
          </a:p>
        </p:txBody>
      </p:sp>
      <p:pic>
        <p:nvPicPr>
          <p:cNvPr id="6" name="Picture 5">
            <a:extLst>
              <a:ext uri="{FF2B5EF4-FFF2-40B4-BE49-F238E27FC236}">
                <a16:creationId xmlns:a16="http://schemas.microsoft.com/office/drawing/2014/main" id="{B121F64D-BD68-B707-9B91-53D4907A3C27}"/>
              </a:ext>
            </a:extLst>
          </p:cNvPr>
          <p:cNvPicPr>
            <a:picLocks noChangeAspect="1"/>
          </p:cNvPicPr>
          <p:nvPr/>
        </p:nvPicPr>
        <p:blipFill>
          <a:blip r:embed="rId5"/>
          <a:stretch>
            <a:fillRect/>
          </a:stretch>
        </p:blipFill>
        <p:spPr>
          <a:xfrm>
            <a:off x="3491132" y="5919775"/>
            <a:ext cx="4931234" cy="536733"/>
          </a:xfrm>
          <a:prstGeom prst="rect">
            <a:avLst/>
          </a:prstGeom>
        </p:spPr>
      </p:pic>
      <p:pic>
        <p:nvPicPr>
          <p:cNvPr id="13" name="Picture 12">
            <a:extLst>
              <a:ext uri="{FF2B5EF4-FFF2-40B4-BE49-F238E27FC236}">
                <a16:creationId xmlns:a16="http://schemas.microsoft.com/office/drawing/2014/main" id="{51D941C9-0685-904D-E1F0-E5B4A84AF1F9}"/>
              </a:ext>
            </a:extLst>
          </p:cNvPr>
          <p:cNvPicPr>
            <a:picLocks noChangeAspect="1"/>
          </p:cNvPicPr>
          <p:nvPr/>
        </p:nvPicPr>
        <p:blipFill>
          <a:blip r:embed="rId6"/>
          <a:stretch>
            <a:fillRect/>
          </a:stretch>
        </p:blipFill>
        <p:spPr>
          <a:xfrm>
            <a:off x="118903" y="5478822"/>
            <a:ext cx="11940991" cy="414618"/>
          </a:xfrm>
          <a:prstGeom prst="rect">
            <a:avLst/>
          </a:prstGeom>
        </p:spPr>
      </p:pic>
      <p:sp>
        <p:nvSpPr>
          <p:cNvPr id="18" name="Oval 17">
            <a:extLst>
              <a:ext uri="{FF2B5EF4-FFF2-40B4-BE49-F238E27FC236}">
                <a16:creationId xmlns:a16="http://schemas.microsoft.com/office/drawing/2014/main" id="{C6CAC6A7-8485-10CC-9C5F-9A7FE8C95725}"/>
              </a:ext>
            </a:extLst>
          </p:cNvPr>
          <p:cNvSpPr/>
          <p:nvPr/>
        </p:nvSpPr>
        <p:spPr>
          <a:xfrm>
            <a:off x="8004441" y="5121546"/>
            <a:ext cx="1095632" cy="955589"/>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08784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99386" y="346694"/>
            <a:ext cx="10888208" cy="1033669"/>
          </a:xfrm>
        </p:spPr>
        <p:txBody>
          <a:bodyPr>
            <a:normAutofit fontScale="90000"/>
          </a:bodyPr>
          <a:lstStyle/>
          <a:p>
            <a:r>
              <a:rPr lang="en-GB" sz="5400" b="1" dirty="0">
                <a:solidFill>
                  <a:srgbClr val="002060"/>
                </a:solidFill>
                <a:highlight>
                  <a:srgbClr val="FFFF00"/>
                </a:highlight>
              </a:rPr>
              <a:t>Try:</a:t>
            </a:r>
            <a:r>
              <a:rPr lang="en-GB" sz="5400" b="1" dirty="0">
                <a:solidFill>
                  <a:srgbClr val="002060"/>
                </a:solidFill>
              </a:rPr>
              <a:t> </a:t>
            </a:r>
            <a:r>
              <a:rPr lang="en-US" sz="5400" b="1" dirty="0">
                <a:solidFill>
                  <a:schemeClr val="bg1"/>
                </a:solidFill>
              </a:rPr>
              <a:t>Retrieve &amp; stop High-load processes</a:t>
            </a:r>
            <a:endParaRPr lang="en-GB" sz="6600" b="1" dirty="0">
              <a:solidFill>
                <a:schemeClr val="bg1"/>
              </a:solidFill>
            </a:endParaRP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323370" y="1733605"/>
            <a:ext cx="11617618" cy="4967445"/>
          </a:xfrm>
        </p:spPr>
        <p:txBody>
          <a:bodyPr>
            <a:normAutofit/>
          </a:bodyPr>
          <a:lstStyle/>
          <a:p>
            <a:r>
              <a:rPr lang="en-US" dirty="0"/>
              <a:t>To identify processes that are consuming the most system resources, we can request a list of processes that are using over a certain amount of memory with the </a:t>
            </a:r>
            <a:r>
              <a:rPr lang="en-US" b="1" dirty="0" err="1">
                <a:highlight>
                  <a:srgbClr val="FFFF00"/>
                </a:highlight>
              </a:rPr>
              <a:t>WorkingSet</a:t>
            </a:r>
            <a:r>
              <a:rPr lang="en-US" b="1" dirty="0">
                <a:highlight>
                  <a:srgbClr val="FFFF00"/>
                </a:highlight>
              </a:rPr>
              <a:t> property</a:t>
            </a:r>
            <a:r>
              <a:rPr lang="en-US" dirty="0"/>
              <a:t>.</a:t>
            </a:r>
          </a:p>
          <a:p>
            <a:r>
              <a:rPr lang="en-US" dirty="0"/>
              <a:t>E.g. we can use this property to identify all processes with a working set greater than 60MB:</a:t>
            </a:r>
          </a:p>
          <a:p>
            <a:pPr marL="0" indent="0" algn="ctr">
              <a:buNone/>
            </a:pPr>
            <a:r>
              <a:rPr lang="en-US" b="1" dirty="0">
                <a:highlight>
                  <a:srgbClr val="FFFF00"/>
                </a:highlight>
              </a:rPr>
              <a:t>Get-Process | where-object {$_.</a:t>
            </a:r>
            <a:r>
              <a:rPr lang="en-US" b="1" dirty="0" err="1">
                <a:highlight>
                  <a:srgbClr val="FFFF00"/>
                </a:highlight>
              </a:rPr>
              <a:t>WorkingSet</a:t>
            </a:r>
            <a:r>
              <a:rPr lang="en-US" b="1" dirty="0">
                <a:highlight>
                  <a:srgbClr val="FFFF00"/>
                </a:highlight>
              </a:rPr>
              <a:t> -</a:t>
            </a:r>
            <a:r>
              <a:rPr lang="en-US" b="1" dirty="0" err="1">
                <a:highlight>
                  <a:srgbClr val="FFFF00"/>
                </a:highlight>
              </a:rPr>
              <a:t>gt</a:t>
            </a:r>
            <a:r>
              <a:rPr lang="en-US" b="1" dirty="0">
                <a:highlight>
                  <a:srgbClr val="FFFF00"/>
                </a:highlight>
              </a:rPr>
              <a:t> 60000000}</a:t>
            </a:r>
          </a:p>
          <a:p>
            <a:r>
              <a:rPr lang="en-US" dirty="0"/>
              <a:t>The dollar sign creates a variable. The property finds the processes and then sends the output to the </a:t>
            </a:r>
            <a:r>
              <a:rPr lang="en-US" b="1" dirty="0"/>
              <a:t>where-object</a:t>
            </a:r>
            <a:r>
              <a:rPr lang="en-US" dirty="0"/>
              <a:t>. The Get-Process command displays them.</a:t>
            </a:r>
          </a:p>
          <a:p>
            <a:r>
              <a:rPr lang="en-US" dirty="0"/>
              <a:t>As we just learned, to kill a process in PS, use the </a:t>
            </a:r>
            <a:r>
              <a:rPr lang="en-US" b="1" dirty="0"/>
              <a:t>stop-process </a:t>
            </a:r>
            <a:r>
              <a:rPr lang="en-US" dirty="0"/>
              <a:t>command</a:t>
            </a:r>
            <a:r>
              <a:rPr lang="en-US" b="1" dirty="0"/>
              <a:t>.</a:t>
            </a:r>
            <a:endParaRPr lang="en-GB" dirty="0"/>
          </a:p>
          <a:p>
            <a:endParaRPr lang="en-US" sz="2000" dirty="0"/>
          </a:p>
          <a:p>
            <a:endParaRPr lang="en-GB" sz="2000" dirty="0"/>
          </a:p>
        </p:txBody>
      </p:sp>
    </p:spTree>
    <p:extLst>
      <p:ext uri="{BB962C8B-B14F-4D97-AF65-F5344CB8AC3E}">
        <p14:creationId xmlns:p14="http://schemas.microsoft.com/office/powerpoint/2010/main" val="30573714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5FB8CDD-315C-0D8F-343F-128CD3D3579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C856E62-93C1-5C3E-4C17-9E9BC4422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2BB552DB-ED3F-AD08-9AE4-A15222A590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AB096EDA-EA60-695F-F96F-FC8F81CA0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DDD2B3E-8E12-4269-7D71-EB75264F9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CDE9FF34-5DC2-00C5-11DF-22735A083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12B28F5-E6EB-E0CD-E346-8FA5DA603AEE}"/>
              </a:ext>
            </a:extLst>
          </p:cNvPr>
          <p:cNvSpPr>
            <a:spLocks noGrp="1"/>
          </p:cNvSpPr>
          <p:nvPr>
            <p:ph type="title"/>
          </p:nvPr>
        </p:nvSpPr>
        <p:spPr>
          <a:xfrm>
            <a:off x="399386" y="346694"/>
            <a:ext cx="7715910" cy="1033669"/>
          </a:xfrm>
        </p:spPr>
        <p:txBody>
          <a:bodyPr>
            <a:normAutofit/>
          </a:bodyPr>
          <a:lstStyle/>
          <a:p>
            <a:r>
              <a:rPr lang="en-GB" sz="5400" b="1" dirty="0">
                <a:solidFill>
                  <a:srgbClr val="002060"/>
                </a:solidFill>
                <a:highlight>
                  <a:srgbClr val="FFFF00"/>
                </a:highlight>
              </a:rPr>
              <a:t>Try:</a:t>
            </a:r>
            <a:r>
              <a:rPr lang="en-GB" sz="5400" b="1" dirty="0">
                <a:solidFill>
                  <a:srgbClr val="002060"/>
                </a:solidFill>
              </a:rPr>
              <a:t> </a:t>
            </a:r>
            <a:r>
              <a:rPr lang="en-GB" sz="5400" b="1" dirty="0">
                <a:solidFill>
                  <a:schemeClr val="bg1"/>
                </a:solidFill>
              </a:rPr>
              <a:t>P</a:t>
            </a:r>
            <a:r>
              <a:rPr lang="en-US" sz="5400" b="1" dirty="0" err="1">
                <a:solidFill>
                  <a:schemeClr val="bg1"/>
                </a:solidFill>
              </a:rPr>
              <a:t>rocess</a:t>
            </a:r>
            <a:r>
              <a:rPr lang="en-US" sz="5400" b="1" dirty="0">
                <a:solidFill>
                  <a:schemeClr val="bg1"/>
                </a:solidFill>
              </a:rPr>
              <a:t> information</a:t>
            </a:r>
            <a:endParaRPr lang="en-GB" sz="6600" b="1" dirty="0">
              <a:solidFill>
                <a:schemeClr val="bg1"/>
              </a:solidFill>
            </a:endParaRPr>
          </a:p>
        </p:txBody>
      </p:sp>
      <p:sp>
        <p:nvSpPr>
          <p:cNvPr id="7" name="Content Placeholder 6">
            <a:extLst>
              <a:ext uri="{FF2B5EF4-FFF2-40B4-BE49-F238E27FC236}">
                <a16:creationId xmlns:a16="http://schemas.microsoft.com/office/drawing/2014/main" id="{381F1F6D-E2C5-F4F7-709E-EE48AB32899B}"/>
              </a:ext>
            </a:extLst>
          </p:cNvPr>
          <p:cNvSpPr>
            <a:spLocks noGrp="1"/>
          </p:cNvSpPr>
          <p:nvPr>
            <p:ph idx="1"/>
          </p:nvPr>
        </p:nvSpPr>
        <p:spPr>
          <a:xfrm>
            <a:off x="323370" y="1733605"/>
            <a:ext cx="11617618" cy="4967445"/>
          </a:xfrm>
        </p:spPr>
        <p:txBody>
          <a:bodyPr>
            <a:normAutofit fontScale="92500" lnSpcReduction="20000"/>
          </a:bodyPr>
          <a:lstStyle/>
          <a:p>
            <a:pPr marL="0" indent="0">
              <a:buNone/>
            </a:pPr>
            <a:r>
              <a:rPr lang="en-GB" dirty="0"/>
              <a:t>We can use the ‘</a:t>
            </a:r>
            <a:r>
              <a:rPr lang="en-GB" b="1" dirty="0"/>
              <a:t>Select-Objec</a:t>
            </a:r>
            <a:r>
              <a:rPr lang="en-GB" dirty="0"/>
              <a:t>t’ </a:t>
            </a:r>
            <a:r>
              <a:rPr lang="en-GB" b="1" dirty="0"/>
              <a:t>PowerShell cmdlet</a:t>
            </a:r>
            <a:r>
              <a:rPr lang="en-GB" dirty="0"/>
              <a:t> to pick </a:t>
            </a:r>
            <a:r>
              <a:rPr lang="en-GB" b="1" dirty="0"/>
              <a:t>which properties</a:t>
            </a:r>
            <a:r>
              <a:rPr lang="en-GB" dirty="0"/>
              <a:t> of the process/incoming object we want to output. To show the name, ID, path, and description </a:t>
            </a:r>
            <a:r>
              <a:rPr lang="en-GB" b="1" dirty="0"/>
              <a:t>for all running processes:</a:t>
            </a:r>
            <a:endParaRPr lang="en-GB" dirty="0"/>
          </a:p>
          <a:p>
            <a:pPr marL="0" indent="0">
              <a:buNone/>
            </a:pPr>
            <a:r>
              <a:rPr lang="en-GB" dirty="0">
                <a:solidFill>
                  <a:srgbClr val="4448FE"/>
                </a:solidFill>
              </a:rPr>
              <a:t>	</a:t>
            </a:r>
            <a:r>
              <a:rPr lang="en-GB" dirty="0">
                <a:solidFill>
                  <a:srgbClr val="4448FE"/>
                </a:solidFill>
                <a:highlight>
                  <a:srgbClr val="FFFF00"/>
                </a:highlight>
              </a:rPr>
              <a:t>Get-Process | Select-Object Name, Id, Path, Description</a:t>
            </a:r>
          </a:p>
          <a:p>
            <a:r>
              <a:rPr lang="en-GB" dirty="0"/>
              <a:t>Or for specific process by name, we can use: </a:t>
            </a:r>
          </a:p>
          <a:p>
            <a:pPr marL="0" indent="0">
              <a:buNone/>
            </a:pPr>
            <a:r>
              <a:rPr lang="en-GB" dirty="0">
                <a:solidFill>
                  <a:srgbClr val="4448FE"/>
                </a:solidFill>
              </a:rPr>
              <a:t>	</a:t>
            </a:r>
            <a:r>
              <a:rPr lang="en-GB" dirty="0">
                <a:solidFill>
                  <a:srgbClr val="4448FE"/>
                </a:solidFill>
                <a:highlight>
                  <a:srgbClr val="FFFF00"/>
                </a:highlight>
              </a:rPr>
              <a:t>Get-Process </a:t>
            </a:r>
            <a:r>
              <a:rPr lang="en-GB" b="1" dirty="0" err="1">
                <a:solidFill>
                  <a:srgbClr val="4448FE"/>
                </a:solidFill>
                <a:highlight>
                  <a:srgbClr val="FFFF00"/>
                </a:highlight>
              </a:rPr>
              <a:t>msedge</a:t>
            </a:r>
            <a:r>
              <a:rPr lang="en-GB" dirty="0">
                <a:solidFill>
                  <a:srgbClr val="4448FE"/>
                </a:solidFill>
                <a:highlight>
                  <a:srgbClr val="FFFF00"/>
                </a:highlight>
              </a:rPr>
              <a:t> | Select-Object Name, Id, Path, Description</a:t>
            </a:r>
          </a:p>
          <a:p>
            <a:r>
              <a:rPr lang="en-GB" dirty="0"/>
              <a:t>We can also use CMI (The Standard ‘</a:t>
            </a:r>
            <a:r>
              <a:rPr lang="en-GB" b="1" dirty="0"/>
              <a:t>Common Information Model’) </a:t>
            </a:r>
            <a:r>
              <a:rPr lang="en-GB" dirty="0"/>
              <a:t>to show process information:</a:t>
            </a:r>
          </a:p>
          <a:p>
            <a:pPr marL="0" indent="0">
              <a:buNone/>
            </a:pPr>
            <a:r>
              <a:rPr lang="en-GB" dirty="0">
                <a:solidFill>
                  <a:srgbClr val="4448FE"/>
                </a:solidFill>
                <a:highlight>
                  <a:srgbClr val="FFFF00"/>
                </a:highlight>
              </a:rPr>
              <a:t>Get-</a:t>
            </a:r>
            <a:r>
              <a:rPr lang="en-GB" dirty="0" err="1">
                <a:solidFill>
                  <a:srgbClr val="4448FE"/>
                </a:solidFill>
                <a:highlight>
                  <a:srgbClr val="FFFF00"/>
                </a:highlight>
              </a:rPr>
              <a:t>CimInstance</a:t>
            </a:r>
            <a:r>
              <a:rPr lang="en-GB" dirty="0">
                <a:solidFill>
                  <a:srgbClr val="4448FE"/>
                </a:solidFill>
                <a:highlight>
                  <a:srgbClr val="FFFF00"/>
                </a:highlight>
              </a:rPr>
              <a:t> Win32_Process |</a:t>
            </a:r>
          </a:p>
          <a:p>
            <a:pPr marL="0" indent="0">
              <a:buNone/>
            </a:pPr>
            <a:r>
              <a:rPr lang="en-GB" dirty="0">
                <a:solidFill>
                  <a:srgbClr val="4448FE"/>
                </a:solidFill>
                <a:highlight>
                  <a:srgbClr val="FFFF00"/>
                </a:highlight>
              </a:rPr>
              <a:t>Select-Object Name, </a:t>
            </a:r>
            <a:r>
              <a:rPr lang="en-GB" dirty="0" err="1">
                <a:solidFill>
                  <a:srgbClr val="4448FE"/>
                </a:solidFill>
                <a:highlight>
                  <a:srgbClr val="FFFF00"/>
                </a:highlight>
              </a:rPr>
              <a:t>ProcessId</a:t>
            </a:r>
            <a:r>
              <a:rPr lang="en-GB" dirty="0">
                <a:solidFill>
                  <a:srgbClr val="4448FE"/>
                </a:solidFill>
                <a:highlight>
                  <a:srgbClr val="FFFF00"/>
                </a:highlight>
              </a:rPr>
              <a:t>, </a:t>
            </a:r>
            <a:r>
              <a:rPr lang="en-GB" dirty="0" err="1">
                <a:solidFill>
                  <a:srgbClr val="4448FE"/>
                </a:solidFill>
                <a:highlight>
                  <a:srgbClr val="FFFF00"/>
                </a:highlight>
              </a:rPr>
              <a:t>ExecutablePath</a:t>
            </a:r>
            <a:r>
              <a:rPr lang="en-GB" dirty="0">
                <a:solidFill>
                  <a:srgbClr val="4448FE"/>
                </a:solidFill>
                <a:highlight>
                  <a:srgbClr val="FFFF00"/>
                </a:highlight>
              </a:rPr>
              <a:t>, </a:t>
            </a:r>
            <a:r>
              <a:rPr lang="en-GB" dirty="0" err="1">
                <a:solidFill>
                  <a:srgbClr val="4448FE"/>
                </a:solidFill>
                <a:highlight>
                  <a:srgbClr val="FFFF00"/>
                </a:highlight>
              </a:rPr>
              <a:t>CommandLine</a:t>
            </a:r>
            <a:endParaRPr lang="en-GB" dirty="0">
              <a:solidFill>
                <a:srgbClr val="4448FE"/>
              </a:solidFill>
              <a:highlight>
                <a:srgbClr val="FFFF00"/>
              </a:highlight>
            </a:endParaRPr>
          </a:p>
          <a:p>
            <a:r>
              <a:rPr lang="en-GB" dirty="0"/>
              <a:t>Or for a specific process:</a:t>
            </a:r>
          </a:p>
          <a:p>
            <a:pPr marL="0" indent="0">
              <a:buNone/>
            </a:pPr>
            <a:r>
              <a:rPr lang="en-GB" dirty="0">
                <a:solidFill>
                  <a:srgbClr val="4448FE"/>
                </a:solidFill>
                <a:highlight>
                  <a:srgbClr val="FFFF00"/>
                </a:highlight>
              </a:rPr>
              <a:t>Get-</a:t>
            </a:r>
            <a:r>
              <a:rPr lang="en-GB" dirty="0" err="1">
                <a:solidFill>
                  <a:srgbClr val="4448FE"/>
                </a:solidFill>
                <a:highlight>
                  <a:srgbClr val="FFFF00"/>
                </a:highlight>
              </a:rPr>
              <a:t>CimInstance</a:t>
            </a:r>
            <a:r>
              <a:rPr lang="en-GB" dirty="0">
                <a:solidFill>
                  <a:srgbClr val="4448FE"/>
                </a:solidFill>
                <a:highlight>
                  <a:srgbClr val="FFFF00"/>
                </a:highlight>
              </a:rPr>
              <a:t> Win32_Process -Filter "Name = </a:t>
            </a:r>
            <a:r>
              <a:rPr lang="en-GB" b="1" dirty="0">
                <a:solidFill>
                  <a:srgbClr val="4448FE"/>
                </a:solidFill>
                <a:highlight>
                  <a:srgbClr val="FFFF00"/>
                </a:highlight>
              </a:rPr>
              <a:t>'msedge.exe</a:t>
            </a:r>
            <a:r>
              <a:rPr lang="en-GB" dirty="0">
                <a:solidFill>
                  <a:srgbClr val="4448FE"/>
                </a:solidFill>
                <a:highlight>
                  <a:srgbClr val="FFFF00"/>
                </a:highlight>
              </a:rPr>
              <a:t>'" |</a:t>
            </a:r>
          </a:p>
          <a:p>
            <a:pPr marL="0" indent="0">
              <a:buNone/>
            </a:pPr>
            <a:r>
              <a:rPr lang="en-GB" dirty="0">
                <a:solidFill>
                  <a:srgbClr val="4448FE"/>
                </a:solidFill>
                <a:highlight>
                  <a:srgbClr val="FFFF00"/>
                </a:highlight>
              </a:rPr>
              <a:t>Select-Object </a:t>
            </a:r>
            <a:r>
              <a:rPr lang="en-GB" dirty="0" err="1">
                <a:solidFill>
                  <a:srgbClr val="4448FE"/>
                </a:solidFill>
                <a:highlight>
                  <a:srgbClr val="FFFF00"/>
                </a:highlight>
              </a:rPr>
              <a:t>ProcessId</a:t>
            </a:r>
            <a:r>
              <a:rPr lang="en-GB" dirty="0">
                <a:solidFill>
                  <a:srgbClr val="4448FE"/>
                </a:solidFill>
                <a:highlight>
                  <a:srgbClr val="FFFF00"/>
                </a:highlight>
              </a:rPr>
              <a:t>, Name, </a:t>
            </a:r>
            <a:r>
              <a:rPr lang="en-GB" dirty="0" err="1">
                <a:solidFill>
                  <a:srgbClr val="4448FE"/>
                </a:solidFill>
                <a:highlight>
                  <a:srgbClr val="FFFF00"/>
                </a:highlight>
              </a:rPr>
              <a:t>ExecutablePath</a:t>
            </a:r>
            <a:r>
              <a:rPr lang="en-GB" dirty="0">
                <a:solidFill>
                  <a:srgbClr val="4448FE"/>
                </a:solidFill>
                <a:highlight>
                  <a:srgbClr val="FFFF00"/>
                </a:highlight>
              </a:rPr>
              <a:t>, </a:t>
            </a:r>
            <a:r>
              <a:rPr lang="en-GB" dirty="0" err="1">
                <a:solidFill>
                  <a:srgbClr val="4448FE"/>
                </a:solidFill>
                <a:highlight>
                  <a:srgbClr val="FFFF00"/>
                </a:highlight>
              </a:rPr>
              <a:t>CommandLine</a:t>
            </a:r>
            <a:endParaRPr lang="en-GB" dirty="0">
              <a:solidFill>
                <a:srgbClr val="4448FE"/>
              </a:solidFill>
              <a:highlight>
                <a:srgbClr val="FFFF00"/>
              </a:highlight>
            </a:endParaRPr>
          </a:p>
          <a:p>
            <a:endParaRPr lang="en-US" sz="2000" dirty="0"/>
          </a:p>
          <a:p>
            <a:endParaRPr lang="en-GB" sz="2000" dirty="0"/>
          </a:p>
        </p:txBody>
      </p:sp>
      <p:pic>
        <p:nvPicPr>
          <p:cNvPr id="3" name="Picture 2" descr="PowerShell - Wikipedia">
            <a:extLst>
              <a:ext uri="{FF2B5EF4-FFF2-40B4-BE49-F238E27FC236}">
                <a16:creationId xmlns:a16="http://schemas.microsoft.com/office/drawing/2014/main" id="{74CFC65E-279A-6FAB-7625-E532BEE3FE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82881" y="-141002"/>
            <a:ext cx="1872744" cy="187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17663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63405" y="281855"/>
            <a:ext cx="10117283" cy="1033669"/>
          </a:xfrm>
        </p:spPr>
        <p:txBody>
          <a:bodyPr>
            <a:normAutofit/>
          </a:bodyPr>
          <a:lstStyle/>
          <a:p>
            <a:r>
              <a:rPr lang="en-GB" sz="6000" b="1" dirty="0">
                <a:solidFill>
                  <a:srgbClr val="002060"/>
                </a:solidFill>
                <a:highlight>
                  <a:srgbClr val="FFFF00"/>
                </a:highlight>
              </a:rPr>
              <a:t>Try:</a:t>
            </a:r>
            <a:r>
              <a:rPr lang="en-GB" sz="6000" b="1" dirty="0">
                <a:solidFill>
                  <a:srgbClr val="002060"/>
                </a:solidFill>
              </a:rPr>
              <a:t> </a:t>
            </a:r>
            <a:r>
              <a:rPr lang="en-GB" sz="4800" b="1" dirty="0">
                <a:solidFill>
                  <a:schemeClr val="bg1"/>
                </a:solidFill>
              </a:rPr>
              <a:t>Format-List options</a:t>
            </a:r>
            <a:endParaRPr lang="en-GB" b="1" dirty="0">
              <a:solidFill>
                <a:schemeClr val="bg1"/>
              </a:solidFill>
            </a:endParaRP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263405" y="1733606"/>
            <a:ext cx="11732645" cy="4351338"/>
          </a:xfrm>
        </p:spPr>
        <p:txBody>
          <a:bodyPr>
            <a:normAutofit/>
          </a:bodyPr>
          <a:lstStyle/>
          <a:p>
            <a:r>
              <a:rPr lang="en-US" b="0" i="0" dirty="0">
                <a:solidFill>
                  <a:srgbClr val="333333"/>
                </a:solidFill>
                <a:effectLst/>
                <a:latin typeface="Roboto" panose="02000000000000000000" pitchFamily="2" charset="0"/>
              </a:rPr>
              <a:t>To </a:t>
            </a:r>
            <a:r>
              <a:rPr lang="en-US" b="1" i="0" dirty="0">
                <a:solidFill>
                  <a:srgbClr val="333333"/>
                </a:solidFill>
                <a:effectLst/>
                <a:latin typeface="Roboto" panose="02000000000000000000" pitchFamily="2" charset="0"/>
              </a:rPr>
              <a:t>display data in a list</a:t>
            </a:r>
            <a:r>
              <a:rPr lang="en-US" b="0" i="0" dirty="0">
                <a:solidFill>
                  <a:srgbClr val="333333"/>
                </a:solidFill>
                <a:effectLst/>
                <a:latin typeface="Roboto" panose="02000000000000000000" pitchFamily="2" charset="0"/>
              </a:rPr>
              <a:t>, we use </a:t>
            </a:r>
            <a:r>
              <a:rPr lang="en-US" dirty="0">
                <a:solidFill>
                  <a:srgbClr val="333333"/>
                </a:solidFill>
                <a:latin typeface="Roboto" panose="02000000000000000000" pitchFamily="2" charset="0"/>
              </a:rPr>
              <a:t>the </a:t>
            </a:r>
            <a:r>
              <a:rPr lang="en-US" b="1" i="0" dirty="0">
                <a:solidFill>
                  <a:srgbClr val="333333"/>
                </a:solidFill>
                <a:effectLst/>
                <a:latin typeface="Roboto" panose="02000000000000000000" pitchFamily="2" charset="0"/>
              </a:rPr>
              <a:t>pipe symbol | Format-List </a:t>
            </a:r>
            <a:r>
              <a:rPr lang="en-US" i="0" dirty="0">
                <a:solidFill>
                  <a:srgbClr val="333333"/>
                </a:solidFill>
                <a:effectLst/>
                <a:latin typeface="Roboto" panose="02000000000000000000" pitchFamily="2" charset="0"/>
              </a:rPr>
              <a:t>option, after a command</a:t>
            </a:r>
            <a:r>
              <a:rPr lang="en-US" dirty="0">
                <a:solidFill>
                  <a:srgbClr val="333333"/>
                </a:solidFill>
                <a:latin typeface="Roboto" panose="02000000000000000000" pitchFamily="2" charset="0"/>
              </a:rPr>
              <a:t> e.g.</a:t>
            </a:r>
            <a:endParaRPr lang="en-US" i="0" dirty="0">
              <a:solidFill>
                <a:srgbClr val="333333"/>
              </a:solidFill>
              <a:effectLst/>
              <a:latin typeface="Roboto" panose="02000000000000000000" pitchFamily="2" charset="0"/>
            </a:endParaRPr>
          </a:p>
          <a:p>
            <a:pPr marL="0" indent="0">
              <a:buNone/>
            </a:pPr>
            <a:r>
              <a:rPr lang="en-US" sz="3200" dirty="0">
                <a:solidFill>
                  <a:srgbClr val="333333"/>
                </a:solidFill>
                <a:latin typeface="Roboto" panose="02000000000000000000" pitchFamily="2" charset="0"/>
              </a:rPr>
              <a:t> </a:t>
            </a:r>
            <a:r>
              <a:rPr lang="en-US" sz="3200" dirty="0">
                <a:solidFill>
                  <a:srgbClr val="333333"/>
                </a:solidFill>
                <a:highlight>
                  <a:srgbClr val="FFFF00"/>
                </a:highlight>
                <a:latin typeface="Roboto" panose="02000000000000000000" pitchFamily="2" charset="0"/>
              </a:rPr>
              <a:t>Get-Process | Format-List</a:t>
            </a:r>
            <a:endParaRPr lang="en-US" sz="3200" i="0" dirty="0">
              <a:solidFill>
                <a:srgbClr val="333333"/>
              </a:solidFill>
              <a:effectLst/>
              <a:highlight>
                <a:srgbClr val="FFFF00"/>
              </a:highlight>
              <a:latin typeface="Roboto" panose="02000000000000000000" pitchFamily="2" charset="0"/>
            </a:endParaRPr>
          </a:p>
          <a:p>
            <a:pPr marL="0" indent="0">
              <a:buNone/>
            </a:pPr>
            <a:endParaRPr lang="en-US" i="0" dirty="0">
              <a:solidFill>
                <a:srgbClr val="333333"/>
              </a:solidFill>
              <a:effectLst/>
              <a:latin typeface="Roboto" panose="02000000000000000000" pitchFamily="2" charset="0"/>
            </a:endParaRPr>
          </a:p>
        </p:txBody>
      </p:sp>
      <p:pic>
        <p:nvPicPr>
          <p:cNvPr id="5" name="Picture 4">
            <a:extLst>
              <a:ext uri="{FF2B5EF4-FFF2-40B4-BE49-F238E27FC236}">
                <a16:creationId xmlns:a16="http://schemas.microsoft.com/office/drawing/2014/main" id="{4C0383F9-7C66-144D-E6DA-4516A662DB3E}"/>
              </a:ext>
            </a:extLst>
          </p:cNvPr>
          <p:cNvPicPr>
            <a:picLocks noChangeAspect="1"/>
          </p:cNvPicPr>
          <p:nvPr/>
        </p:nvPicPr>
        <p:blipFill>
          <a:blip r:embed="rId3"/>
          <a:stretch>
            <a:fillRect/>
          </a:stretch>
        </p:blipFill>
        <p:spPr>
          <a:xfrm>
            <a:off x="5167545" y="2552735"/>
            <a:ext cx="6926480" cy="4023410"/>
          </a:xfrm>
          <a:prstGeom prst="rect">
            <a:avLst/>
          </a:prstGeom>
        </p:spPr>
      </p:pic>
    </p:spTree>
    <p:extLst>
      <p:ext uri="{BB962C8B-B14F-4D97-AF65-F5344CB8AC3E}">
        <p14:creationId xmlns:p14="http://schemas.microsoft.com/office/powerpoint/2010/main" val="37433271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pPr algn="l"/>
            <a:r>
              <a:rPr lang="en-GB" sz="4800" b="1" dirty="0">
                <a:highlight>
                  <a:srgbClr val="FFFF00"/>
                </a:highlight>
              </a:rPr>
              <a:t>Try:</a:t>
            </a:r>
            <a:r>
              <a:rPr lang="en-GB" sz="4800" b="1" dirty="0"/>
              <a:t> </a:t>
            </a:r>
            <a:r>
              <a:rPr lang="en-GB" sz="4800" b="1" dirty="0">
                <a:solidFill>
                  <a:schemeClr val="bg1"/>
                </a:solidFill>
              </a:rPr>
              <a:t>Export-CSV option</a:t>
            </a:r>
          </a:p>
        </p:txBody>
      </p:sp>
      <p:pic>
        <p:nvPicPr>
          <p:cNvPr id="6" name="Picture 5">
            <a:extLst>
              <a:ext uri="{FF2B5EF4-FFF2-40B4-BE49-F238E27FC236}">
                <a16:creationId xmlns:a16="http://schemas.microsoft.com/office/drawing/2014/main" id="{FDB65237-CE50-E1E8-0CD5-FAF285415AC6}"/>
              </a:ext>
            </a:extLst>
          </p:cNvPr>
          <p:cNvPicPr>
            <a:picLocks noChangeAspect="1"/>
          </p:cNvPicPr>
          <p:nvPr/>
        </p:nvPicPr>
        <p:blipFill>
          <a:blip r:embed="rId3"/>
          <a:stretch>
            <a:fillRect/>
          </a:stretch>
        </p:blipFill>
        <p:spPr>
          <a:xfrm>
            <a:off x="5178933" y="4812298"/>
            <a:ext cx="6944139" cy="1500573"/>
          </a:xfrm>
          <a:prstGeom prst="rect">
            <a:avLst/>
          </a:prstGeom>
        </p:spPr>
      </p:pic>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323369" y="1733605"/>
            <a:ext cx="11603588" cy="4683097"/>
          </a:xfrm>
        </p:spPr>
        <p:txBody>
          <a:bodyPr>
            <a:normAutofit/>
          </a:bodyPr>
          <a:lstStyle/>
          <a:p>
            <a:pPr algn="l"/>
            <a:r>
              <a:rPr lang="en-US" b="0" i="0" dirty="0">
                <a:solidFill>
                  <a:srgbClr val="333333"/>
                </a:solidFill>
                <a:effectLst/>
                <a:latin typeface="Roboto" panose="02000000000000000000" pitchFamily="2" charset="0"/>
              </a:rPr>
              <a:t>We can use the</a:t>
            </a:r>
            <a:r>
              <a:rPr lang="en-US" b="1" i="0" dirty="0">
                <a:solidFill>
                  <a:srgbClr val="333333"/>
                </a:solidFill>
                <a:effectLst/>
                <a:latin typeface="Roboto" panose="02000000000000000000" pitchFamily="2" charset="0"/>
              </a:rPr>
              <a:t> Export-CSV</a:t>
            </a:r>
            <a:r>
              <a:rPr lang="en-US" b="0" i="0" dirty="0">
                <a:solidFill>
                  <a:srgbClr val="333333"/>
                </a:solidFill>
                <a:effectLst/>
                <a:latin typeface="Roboto" panose="02000000000000000000" pitchFamily="2" charset="0"/>
              </a:rPr>
              <a:t> option to export PowerShell output to a CSV/Excel file.</a:t>
            </a:r>
          </a:p>
          <a:p>
            <a:pPr algn="l"/>
            <a:r>
              <a:rPr lang="en-US" dirty="0">
                <a:solidFill>
                  <a:srgbClr val="333333"/>
                </a:solidFill>
                <a:latin typeface="Roboto" panose="02000000000000000000" pitchFamily="2" charset="0"/>
              </a:rPr>
              <a:t>This is useful to </a:t>
            </a:r>
            <a:r>
              <a:rPr lang="en-US" b="0" i="0" dirty="0">
                <a:solidFill>
                  <a:srgbClr val="333333"/>
                </a:solidFill>
                <a:effectLst/>
                <a:latin typeface="Roboto" panose="02000000000000000000" pitchFamily="2" charset="0"/>
              </a:rPr>
              <a:t>review system information and for reporting purposes. </a:t>
            </a:r>
          </a:p>
          <a:p>
            <a:pPr algn="l"/>
            <a:r>
              <a:rPr lang="en-US" b="0" i="0" dirty="0">
                <a:solidFill>
                  <a:srgbClr val="333333"/>
                </a:solidFill>
                <a:effectLst/>
                <a:latin typeface="Roboto" panose="02000000000000000000" pitchFamily="2" charset="0"/>
              </a:rPr>
              <a:t>Syntax : </a:t>
            </a:r>
            <a:r>
              <a:rPr lang="en-US" b="0" i="0" dirty="0">
                <a:solidFill>
                  <a:srgbClr val="666AFE"/>
                </a:solidFill>
                <a:effectLst/>
                <a:latin typeface="Roboto" panose="02000000000000000000" pitchFamily="2" charset="0"/>
              </a:rPr>
              <a:t>Get-Process | Export-CSV GProcess.csv</a:t>
            </a:r>
          </a:p>
          <a:p>
            <a:pPr marL="0" indent="0" algn="l">
              <a:buNone/>
            </a:pPr>
            <a:endParaRPr lang="en-US" b="0" i="0" dirty="0">
              <a:solidFill>
                <a:srgbClr val="333333"/>
              </a:solidFill>
              <a:effectLst/>
              <a:latin typeface="Roboto" panose="02000000000000000000" pitchFamily="2" charset="0"/>
            </a:endParaRPr>
          </a:p>
          <a:p>
            <a:pPr algn="l"/>
            <a:r>
              <a:rPr lang="en-US" b="0" i="0" dirty="0">
                <a:solidFill>
                  <a:srgbClr val="333333"/>
                </a:solidFill>
                <a:effectLst/>
                <a:latin typeface="Roboto" panose="02000000000000000000" pitchFamily="2" charset="0"/>
              </a:rPr>
              <a:t>The command creates a </a:t>
            </a:r>
            <a:r>
              <a:rPr lang="en-US" b="1" dirty="0">
                <a:solidFill>
                  <a:srgbClr val="333333"/>
                </a:solidFill>
                <a:latin typeface="Roboto" panose="02000000000000000000" pitchFamily="2" charset="0"/>
              </a:rPr>
              <a:t>GP</a:t>
            </a:r>
            <a:r>
              <a:rPr lang="en-US" b="1" i="0" dirty="0">
                <a:solidFill>
                  <a:srgbClr val="333333"/>
                </a:solidFill>
                <a:effectLst/>
                <a:latin typeface="Roboto" panose="02000000000000000000" pitchFamily="2" charset="0"/>
              </a:rPr>
              <a:t>rocess.csv</a:t>
            </a:r>
            <a:r>
              <a:rPr lang="en-US" b="0" i="0" dirty="0">
                <a:solidFill>
                  <a:srgbClr val="333333"/>
                </a:solidFill>
                <a:effectLst/>
                <a:latin typeface="Roboto" panose="02000000000000000000" pitchFamily="2" charset="0"/>
              </a:rPr>
              <a:t> file that contains process data.</a:t>
            </a:r>
            <a:endParaRPr lang="en-US" dirty="0">
              <a:solidFill>
                <a:srgbClr val="333333"/>
              </a:solidFill>
              <a:latin typeface="Roboto" panose="02000000000000000000" pitchFamily="2" charset="0"/>
            </a:endParaRPr>
          </a:p>
          <a:p>
            <a:pPr algn="l"/>
            <a:r>
              <a:rPr lang="en-US" i="0" dirty="0">
                <a:solidFill>
                  <a:srgbClr val="333333"/>
                </a:solidFill>
                <a:effectLst/>
                <a:latin typeface="Roboto" panose="02000000000000000000" pitchFamily="2" charset="0"/>
              </a:rPr>
              <a:t>To open the file, type in:</a:t>
            </a:r>
          </a:p>
          <a:p>
            <a:pPr lvl="1"/>
            <a:r>
              <a:rPr lang="en-US" b="1" dirty="0">
                <a:solidFill>
                  <a:srgbClr val="333333"/>
                </a:solidFill>
                <a:latin typeface="Roboto" panose="02000000000000000000" pitchFamily="2" charset="0"/>
              </a:rPr>
              <a:t>CMD: </a:t>
            </a:r>
            <a:r>
              <a:rPr lang="en-US" b="0" i="0" dirty="0">
                <a:solidFill>
                  <a:srgbClr val="666AFE"/>
                </a:solidFill>
                <a:effectLst/>
                <a:latin typeface="Roboto" panose="02000000000000000000" pitchFamily="2" charset="0"/>
              </a:rPr>
              <a:t>GProcess.csv</a:t>
            </a:r>
          </a:p>
          <a:p>
            <a:pPr lvl="1"/>
            <a:r>
              <a:rPr lang="en-US" b="1" dirty="0">
                <a:solidFill>
                  <a:srgbClr val="333333"/>
                </a:solidFill>
                <a:latin typeface="Roboto" panose="02000000000000000000" pitchFamily="2" charset="0"/>
              </a:rPr>
              <a:t>PS: </a:t>
            </a:r>
            <a:r>
              <a:rPr lang="en-US" dirty="0">
                <a:solidFill>
                  <a:srgbClr val="666AFE"/>
                </a:solidFill>
                <a:latin typeface="Roboto" panose="02000000000000000000" pitchFamily="2" charset="0"/>
              </a:rPr>
              <a:t>Invoke-item </a:t>
            </a:r>
            <a:r>
              <a:rPr lang="en-US" b="0" i="0" dirty="0">
                <a:solidFill>
                  <a:srgbClr val="666AFE"/>
                </a:solidFill>
                <a:effectLst/>
                <a:latin typeface="Roboto" panose="02000000000000000000" pitchFamily="2" charset="0"/>
              </a:rPr>
              <a:t>GProcess.csv</a:t>
            </a:r>
          </a:p>
          <a:p>
            <a:pPr lvl="1"/>
            <a:endParaRPr lang="en-US" b="1" i="0" dirty="0">
              <a:solidFill>
                <a:srgbClr val="2C2C2C"/>
              </a:solidFill>
              <a:effectLst/>
              <a:latin typeface="Roboto" panose="02000000000000000000" pitchFamily="2" charset="0"/>
            </a:endParaRPr>
          </a:p>
        </p:txBody>
      </p:sp>
      <p:pic>
        <p:nvPicPr>
          <p:cNvPr id="13" name="Picture 12">
            <a:extLst>
              <a:ext uri="{FF2B5EF4-FFF2-40B4-BE49-F238E27FC236}">
                <a16:creationId xmlns:a16="http://schemas.microsoft.com/office/drawing/2014/main" id="{7290A853-BE33-993B-F102-60CC5AB2FA0F}"/>
              </a:ext>
            </a:extLst>
          </p:cNvPr>
          <p:cNvPicPr>
            <a:picLocks noChangeAspect="1"/>
          </p:cNvPicPr>
          <p:nvPr/>
        </p:nvPicPr>
        <p:blipFill>
          <a:blip r:embed="rId4"/>
          <a:stretch>
            <a:fillRect/>
          </a:stretch>
        </p:blipFill>
        <p:spPr>
          <a:xfrm>
            <a:off x="1176398" y="3574632"/>
            <a:ext cx="9839200" cy="500521"/>
          </a:xfrm>
          <a:prstGeom prst="rect">
            <a:avLst/>
          </a:prstGeom>
        </p:spPr>
      </p:pic>
    </p:spTree>
    <p:extLst>
      <p:ext uri="{BB962C8B-B14F-4D97-AF65-F5344CB8AC3E}">
        <p14:creationId xmlns:p14="http://schemas.microsoft.com/office/powerpoint/2010/main" val="20784353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337F55-9DED-B80F-F7B7-697FEE6F0C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62F5B9-C792-872C-E9C8-B5735C59CF66}"/>
              </a:ext>
            </a:extLst>
          </p:cNvPr>
          <p:cNvSpPr>
            <a:spLocks noGrp="1"/>
          </p:cNvSpPr>
          <p:nvPr>
            <p:ph type="title"/>
          </p:nvPr>
        </p:nvSpPr>
        <p:spPr>
          <a:xfrm>
            <a:off x="0" y="15082"/>
            <a:ext cx="12192000" cy="1527968"/>
          </a:xfrm>
          <a:solidFill>
            <a:srgbClr val="002060"/>
          </a:solidFill>
        </p:spPr>
        <p:txBody>
          <a:bodyPr>
            <a:normAutofit/>
          </a:bodyPr>
          <a:lstStyle/>
          <a:p>
            <a:r>
              <a:rPr lang="en-GB" sz="4800" b="1" dirty="0">
                <a:solidFill>
                  <a:srgbClr val="002060"/>
                </a:solidFill>
                <a:highlight>
                  <a:srgbClr val="FFFF00"/>
                </a:highlight>
              </a:rPr>
              <a:t>Try:</a:t>
            </a:r>
            <a:r>
              <a:rPr lang="en-GB" sz="4800" b="1" dirty="0">
                <a:solidFill>
                  <a:srgbClr val="002060"/>
                </a:solidFill>
              </a:rPr>
              <a:t> </a:t>
            </a:r>
            <a:r>
              <a:rPr lang="en-GB" sz="4800" dirty="0">
                <a:solidFill>
                  <a:schemeClr val="bg1"/>
                </a:solidFill>
              </a:rPr>
              <a:t>Write-Host</a:t>
            </a:r>
          </a:p>
        </p:txBody>
      </p:sp>
      <p:sp>
        <p:nvSpPr>
          <p:cNvPr id="3" name="Content Placeholder 2">
            <a:extLst>
              <a:ext uri="{FF2B5EF4-FFF2-40B4-BE49-F238E27FC236}">
                <a16:creationId xmlns:a16="http://schemas.microsoft.com/office/drawing/2014/main" id="{D1ADA2F3-F961-D9BB-9646-AEF7FBB890EC}"/>
              </a:ext>
            </a:extLst>
          </p:cNvPr>
          <p:cNvSpPr>
            <a:spLocks noGrp="1"/>
          </p:cNvSpPr>
          <p:nvPr>
            <p:ph idx="1"/>
          </p:nvPr>
        </p:nvSpPr>
        <p:spPr>
          <a:xfrm>
            <a:off x="838200" y="1975643"/>
            <a:ext cx="10515600" cy="4351338"/>
          </a:xfrm>
        </p:spPr>
        <p:txBody>
          <a:bodyPr>
            <a:normAutofit/>
          </a:bodyPr>
          <a:lstStyle/>
          <a:p>
            <a:r>
              <a:rPr lang="en-US" dirty="0"/>
              <a:t>The </a:t>
            </a:r>
            <a:r>
              <a:rPr lang="en-US" b="1" dirty="0"/>
              <a:t>Write-Host</a:t>
            </a:r>
            <a:r>
              <a:rPr lang="en-US" dirty="0"/>
              <a:t> command in PS is mainly used to output text information to the terminal. </a:t>
            </a:r>
          </a:p>
          <a:p>
            <a:r>
              <a:rPr lang="en-US" dirty="0"/>
              <a:t>It’s mainly used to display messages to the user e.g.</a:t>
            </a:r>
          </a:p>
          <a:p>
            <a:pPr marL="0" indent="0">
              <a:buNone/>
            </a:pPr>
            <a:r>
              <a:rPr lang="en-US" dirty="0">
                <a:solidFill>
                  <a:schemeClr val="accent1"/>
                </a:solidFill>
              </a:rPr>
              <a:t>	</a:t>
            </a:r>
            <a:r>
              <a:rPr lang="en-US" dirty="0">
                <a:solidFill>
                  <a:schemeClr val="accent1"/>
                </a:solidFill>
                <a:highlight>
                  <a:srgbClr val="FFFF00"/>
                </a:highlight>
              </a:rPr>
              <a:t>Write-Host “Hello World”</a:t>
            </a:r>
          </a:p>
          <a:p>
            <a:pPr marL="0" indent="0">
              <a:buNone/>
            </a:pPr>
            <a:endParaRPr lang="en-US" dirty="0"/>
          </a:p>
        </p:txBody>
      </p:sp>
      <p:pic>
        <p:nvPicPr>
          <p:cNvPr id="8" name="Picture 7">
            <a:extLst>
              <a:ext uri="{FF2B5EF4-FFF2-40B4-BE49-F238E27FC236}">
                <a16:creationId xmlns:a16="http://schemas.microsoft.com/office/drawing/2014/main" id="{1A5A9F65-7C37-56CA-5D16-0B7B6B727E5F}"/>
              </a:ext>
            </a:extLst>
          </p:cNvPr>
          <p:cNvPicPr>
            <a:picLocks noChangeAspect="1"/>
          </p:cNvPicPr>
          <p:nvPr/>
        </p:nvPicPr>
        <p:blipFill>
          <a:blip r:embed="rId3"/>
          <a:stretch>
            <a:fillRect/>
          </a:stretch>
        </p:blipFill>
        <p:spPr>
          <a:xfrm>
            <a:off x="977640" y="4151312"/>
            <a:ext cx="10679634" cy="1007269"/>
          </a:xfrm>
          <a:prstGeom prst="rect">
            <a:avLst/>
          </a:prstGeom>
        </p:spPr>
      </p:pic>
      <p:pic>
        <p:nvPicPr>
          <p:cNvPr id="4" name="Picture 3" descr="PowerShell - Wikipedia">
            <a:extLst>
              <a:ext uri="{FF2B5EF4-FFF2-40B4-BE49-F238E27FC236}">
                <a16:creationId xmlns:a16="http://schemas.microsoft.com/office/drawing/2014/main" id="{EB548951-6CB5-F3B4-6D9F-BC9AC8C9D6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18662" y="-129129"/>
            <a:ext cx="1872744" cy="187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62546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29804" y="242332"/>
            <a:ext cx="11732386" cy="1106075"/>
          </a:xfrm>
        </p:spPr>
        <p:txBody>
          <a:bodyPr>
            <a:normAutofit fontScale="90000"/>
          </a:bodyPr>
          <a:lstStyle/>
          <a:p>
            <a:r>
              <a:rPr lang="en-GB" b="1" dirty="0">
                <a:highlight>
                  <a:srgbClr val="FFFF00"/>
                </a:highlight>
              </a:rPr>
              <a:t>Try:</a:t>
            </a:r>
            <a:r>
              <a:rPr lang="en-GB" b="1" dirty="0"/>
              <a:t> </a:t>
            </a:r>
            <a:r>
              <a:rPr lang="en-GB" b="1" dirty="0">
                <a:solidFill>
                  <a:schemeClr val="bg1"/>
                </a:solidFill>
              </a:rPr>
              <a:t>Get-</a:t>
            </a:r>
            <a:r>
              <a:rPr lang="en-GB" b="1" dirty="0" err="1">
                <a:solidFill>
                  <a:schemeClr val="bg1"/>
                </a:solidFill>
              </a:rPr>
              <a:t>Childitem</a:t>
            </a:r>
            <a:r>
              <a:rPr lang="en-GB" b="1" dirty="0">
                <a:solidFill>
                  <a:schemeClr val="bg1"/>
                </a:solidFill>
              </a:rPr>
              <a:t>, </a:t>
            </a:r>
            <a:r>
              <a:rPr lang="en-US" altLang="en-US" b="1" dirty="0">
                <a:solidFill>
                  <a:schemeClr val="bg1"/>
                </a:solidFill>
              </a:rPr>
              <a:t>Set-Location &amp; </a:t>
            </a:r>
            <a:r>
              <a:rPr lang="en-US" b="1" dirty="0">
                <a:solidFill>
                  <a:schemeClr val="bg1"/>
                </a:solidFill>
              </a:rPr>
              <a:t>New-Item cmdlets</a:t>
            </a:r>
            <a:endParaRPr lang="en-GB" b="1" dirty="0">
              <a:solidFill>
                <a:schemeClr val="bg1"/>
              </a:solidFill>
            </a:endParaRP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115032" y="1598328"/>
            <a:ext cx="11732646" cy="4351338"/>
          </a:xfrm>
        </p:spPr>
        <p:txBody>
          <a:bodyPr>
            <a:noAutofit/>
          </a:bodyPr>
          <a:lstStyle/>
          <a:p>
            <a:pPr algn="l">
              <a:lnSpc>
                <a:spcPct val="100000"/>
              </a:lnSpc>
              <a:spcBef>
                <a:spcPts val="0"/>
              </a:spcBef>
            </a:pPr>
            <a:r>
              <a:rPr lang="en-US" sz="2400" dirty="0"/>
              <a:t>The </a:t>
            </a:r>
            <a:r>
              <a:rPr lang="en-US" sz="2400" b="1" dirty="0"/>
              <a:t>Get-</a:t>
            </a:r>
            <a:r>
              <a:rPr lang="en-US" sz="2400" b="1" dirty="0" err="1"/>
              <a:t>Childitem</a:t>
            </a:r>
            <a:r>
              <a:rPr lang="en-US" sz="2400" dirty="0"/>
              <a:t> / </a:t>
            </a:r>
            <a:r>
              <a:rPr lang="en-US" sz="2400" b="1" dirty="0" err="1"/>
              <a:t>gci</a:t>
            </a:r>
            <a:r>
              <a:rPr lang="en-US" sz="2400" dirty="0"/>
              <a:t> command is similar to the Batch </a:t>
            </a:r>
            <a:r>
              <a:rPr lang="en-US" sz="2400" b="1" dirty="0" err="1"/>
              <a:t>dir</a:t>
            </a:r>
            <a:r>
              <a:rPr lang="en-US" sz="2400" dirty="0"/>
              <a:t> command that lists folders and files in the current working directory. We can still use the </a:t>
            </a:r>
            <a:r>
              <a:rPr lang="en-US" sz="2400" b="1" dirty="0" err="1"/>
              <a:t>dir</a:t>
            </a:r>
            <a:r>
              <a:rPr lang="en-US" sz="2400" b="1" dirty="0"/>
              <a:t> / </a:t>
            </a:r>
            <a:r>
              <a:rPr lang="en-US" sz="2400" b="1" dirty="0" err="1"/>
              <a:t>gci</a:t>
            </a:r>
            <a:r>
              <a:rPr lang="en-US" sz="2400" b="1" dirty="0"/>
              <a:t> </a:t>
            </a:r>
            <a:r>
              <a:rPr lang="en-US" sz="2400" dirty="0"/>
              <a:t>shortened alias.</a:t>
            </a:r>
          </a:p>
          <a:p>
            <a:pPr marL="0" indent="0" algn="l">
              <a:lnSpc>
                <a:spcPct val="100000"/>
              </a:lnSpc>
              <a:spcBef>
                <a:spcPts val="0"/>
              </a:spcBef>
              <a:buNone/>
            </a:pPr>
            <a:endParaRPr lang="en-US" sz="2400" b="1" dirty="0"/>
          </a:p>
          <a:p>
            <a:pPr marL="0" indent="0" algn="l">
              <a:lnSpc>
                <a:spcPct val="100000"/>
              </a:lnSpc>
              <a:spcBef>
                <a:spcPts val="0"/>
              </a:spcBef>
              <a:buNone/>
            </a:pPr>
            <a:endParaRPr lang="en-US" sz="2400" dirty="0"/>
          </a:p>
          <a:p>
            <a:pPr>
              <a:lnSpc>
                <a:spcPct val="100000"/>
              </a:lnSpc>
              <a:spcBef>
                <a:spcPts val="0"/>
              </a:spcBef>
            </a:pPr>
            <a:r>
              <a:rPr lang="en-US" altLang="en-US" sz="2400" dirty="0"/>
              <a:t>We can use the </a:t>
            </a:r>
            <a:r>
              <a:rPr lang="en-US" altLang="en-US" sz="2400" b="1" dirty="0"/>
              <a:t>Set-Location</a:t>
            </a:r>
            <a:r>
              <a:rPr lang="en-US" altLang="en-US" sz="2400" dirty="0"/>
              <a:t> command in PS to </a:t>
            </a:r>
            <a:r>
              <a:rPr lang="en-US" altLang="en-US" sz="2400" b="1" dirty="0"/>
              <a:t>change directory,</a:t>
            </a:r>
            <a:r>
              <a:rPr lang="en-US" altLang="en-US" sz="2400" dirty="0"/>
              <a:t> to set the current directory to a specific location, like </a:t>
            </a:r>
            <a:r>
              <a:rPr lang="en-US" altLang="en-US" sz="2400" b="1" dirty="0"/>
              <a:t>cd</a:t>
            </a:r>
            <a:r>
              <a:rPr lang="en-US" altLang="en-US" sz="2400" dirty="0"/>
              <a:t> in Batch. </a:t>
            </a:r>
            <a:r>
              <a:rPr lang="en-US" sz="2400" dirty="0"/>
              <a:t>We can still use the </a:t>
            </a:r>
            <a:r>
              <a:rPr lang="en-US" sz="2400" b="1" dirty="0"/>
              <a:t>cd alias </a:t>
            </a:r>
            <a:r>
              <a:rPr lang="en-US" sz="2400" dirty="0"/>
              <a:t>in PowerShell.</a:t>
            </a:r>
          </a:p>
          <a:p>
            <a:pPr>
              <a:lnSpc>
                <a:spcPct val="100000"/>
              </a:lnSpc>
              <a:spcBef>
                <a:spcPts val="0"/>
              </a:spcBef>
            </a:pPr>
            <a:endParaRPr lang="en-US" altLang="en-US" sz="2400" dirty="0"/>
          </a:p>
          <a:p>
            <a:pPr>
              <a:lnSpc>
                <a:spcPct val="100000"/>
              </a:lnSpc>
              <a:spcBef>
                <a:spcPts val="0"/>
              </a:spcBef>
            </a:pPr>
            <a:endParaRPr lang="en-US" sz="2400" i="0" dirty="0">
              <a:solidFill>
                <a:srgbClr val="000000"/>
              </a:solidFill>
              <a:effectLst/>
            </a:endParaRPr>
          </a:p>
          <a:p>
            <a:pPr>
              <a:lnSpc>
                <a:spcPct val="100000"/>
              </a:lnSpc>
              <a:spcBef>
                <a:spcPts val="0"/>
              </a:spcBef>
            </a:pPr>
            <a:r>
              <a:rPr lang="en-US" sz="2400" i="0" dirty="0">
                <a:solidFill>
                  <a:srgbClr val="000000"/>
                </a:solidFill>
                <a:effectLst/>
              </a:rPr>
              <a:t>We use the </a:t>
            </a:r>
            <a:r>
              <a:rPr lang="en-US" sz="2400" b="1" i="0" dirty="0">
                <a:solidFill>
                  <a:srgbClr val="000000"/>
                </a:solidFill>
                <a:effectLst/>
              </a:rPr>
              <a:t>New-Item</a:t>
            </a:r>
            <a:r>
              <a:rPr lang="en-US" sz="2400" b="0" i="0" dirty="0">
                <a:solidFill>
                  <a:srgbClr val="000000"/>
                </a:solidFill>
                <a:effectLst/>
              </a:rPr>
              <a:t> command followed by the </a:t>
            </a:r>
            <a:r>
              <a:rPr lang="en-US" sz="2400" b="1" i="0" dirty="0">
                <a:solidFill>
                  <a:srgbClr val="000000"/>
                </a:solidFill>
                <a:effectLst/>
              </a:rPr>
              <a:t>-Path </a:t>
            </a:r>
            <a:r>
              <a:rPr lang="en-US" sz="2400" b="0" i="0" dirty="0">
                <a:solidFill>
                  <a:srgbClr val="000000"/>
                </a:solidFill>
                <a:effectLst/>
              </a:rPr>
              <a:t>parameter and destination address to create a new item/file/folder </a:t>
            </a:r>
            <a:r>
              <a:rPr lang="en-US" sz="2400" dirty="0">
                <a:solidFill>
                  <a:srgbClr val="000000"/>
                </a:solidFill>
              </a:rPr>
              <a:t>in PS. </a:t>
            </a:r>
            <a:r>
              <a:rPr lang="en-US" sz="2400" b="0" i="0" dirty="0">
                <a:solidFill>
                  <a:srgbClr val="000000"/>
                </a:solidFill>
                <a:effectLst/>
              </a:rPr>
              <a:t>We need to append the </a:t>
            </a:r>
            <a:r>
              <a:rPr lang="en-US" sz="2400" b="1" i="0" dirty="0">
                <a:solidFill>
                  <a:srgbClr val="000000"/>
                </a:solidFill>
                <a:effectLst/>
              </a:rPr>
              <a:t>-ItemType</a:t>
            </a:r>
            <a:r>
              <a:rPr lang="en-US" sz="2400" b="0" i="0" dirty="0">
                <a:solidFill>
                  <a:srgbClr val="000000"/>
                </a:solidFill>
                <a:effectLst/>
              </a:rPr>
              <a:t> </a:t>
            </a:r>
            <a:r>
              <a:rPr lang="en-US" sz="2400" b="1" i="0" dirty="0">
                <a:solidFill>
                  <a:srgbClr val="000000"/>
                </a:solidFill>
                <a:effectLst/>
              </a:rPr>
              <a:t>Directory</a:t>
            </a:r>
            <a:r>
              <a:rPr lang="en-US" sz="2400" i="0" dirty="0">
                <a:solidFill>
                  <a:srgbClr val="000000"/>
                </a:solidFill>
                <a:effectLst/>
              </a:rPr>
              <a:t> parameter and value to create a new folder. For example:</a:t>
            </a:r>
            <a:endParaRPr lang="en-US" sz="2400" b="0" i="0" dirty="0">
              <a:solidFill>
                <a:srgbClr val="000000"/>
              </a:solidFill>
              <a:effectLst/>
            </a:endParaRPr>
          </a:p>
          <a:p>
            <a:pPr>
              <a:lnSpc>
                <a:spcPct val="100000"/>
              </a:lnSpc>
              <a:spcBef>
                <a:spcPts val="0"/>
              </a:spcBef>
            </a:pPr>
            <a:endParaRPr lang="en-US" altLang="en-US" sz="2400" dirty="0"/>
          </a:p>
          <a:p>
            <a:pPr>
              <a:lnSpc>
                <a:spcPct val="100000"/>
              </a:lnSpc>
              <a:spcBef>
                <a:spcPts val="0"/>
              </a:spcBef>
            </a:pPr>
            <a:endParaRPr lang="en-US" sz="2400" dirty="0"/>
          </a:p>
          <a:p>
            <a:pPr marL="0" indent="0">
              <a:lnSpc>
                <a:spcPct val="100000"/>
              </a:lnSpc>
              <a:spcBef>
                <a:spcPts val="0"/>
              </a:spcBef>
              <a:buNone/>
            </a:pPr>
            <a:endParaRPr lang="en-US" sz="2400" dirty="0"/>
          </a:p>
        </p:txBody>
      </p:sp>
      <p:sp>
        <p:nvSpPr>
          <p:cNvPr id="15" name="Rectangle 1">
            <a:extLst>
              <a:ext uri="{FF2B5EF4-FFF2-40B4-BE49-F238E27FC236}">
                <a16:creationId xmlns:a16="http://schemas.microsoft.com/office/drawing/2014/main" id="{8B1CBE21-24C8-511C-D153-21859234D306}"/>
              </a:ext>
            </a:extLst>
          </p:cNvPr>
          <p:cNvSpPr>
            <a:spLocks noChangeArrowheads="1"/>
          </p:cNvSpPr>
          <p:nvPr/>
        </p:nvSpPr>
        <p:spPr bwMode="auto">
          <a:xfrm>
            <a:off x="0" y="90100"/>
            <a:ext cx="65" cy="276999"/>
          </a:xfrm>
          <a:prstGeom prst="rect">
            <a:avLst/>
          </a:prstGeom>
          <a:solidFill>
            <a:srgbClr val="F5F5F5"/>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pic>
        <p:nvPicPr>
          <p:cNvPr id="6" name="Picture 5">
            <a:extLst>
              <a:ext uri="{FF2B5EF4-FFF2-40B4-BE49-F238E27FC236}">
                <a16:creationId xmlns:a16="http://schemas.microsoft.com/office/drawing/2014/main" id="{5975476B-B2DC-1544-0B89-FEE35965FFD2}"/>
              </a:ext>
            </a:extLst>
          </p:cNvPr>
          <p:cNvPicPr>
            <a:picLocks noChangeAspect="1"/>
          </p:cNvPicPr>
          <p:nvPr/>
        </p:nvPicPr>
        <p:blipFill rotWithShape="1">
          <a:blip r:embed="rId3"/>
          <a:srcRect l="51941" b="21723"/>
          <a:stretch/>
        </p:blipFill>
        <p:spPr>
          <a:xfrm>
            <a:off x="3787909" y="2390023"/>
            <a:ext cx="3931000" cy="604858"/>
          </a:xfrm>
          <a:prstGeom prst="rect">
            <a:avLst/>
          </a:prstGeom>
        </p:spPr>
      </p:pic>
      <p:pic>
        <p:nvPicPr>
          <p:cNvPr id="3" name="Picture 2">
            <a:extLst>
              <a:ext uri="{FF2B5EF4-FFF2-40B4-BE49-F238E27FC236}">
                <a16:creationId xmlns:a16="http://schemas.microsoft.com/office/drawing/2014/main" id="{5482EF4B-5591-2BFB-AADF-A9B7439AB4D3}"/>
              </a:ext>
            </a:extLst>
          </p:cNvPr>
          <p:cNvPicPr>
            <a:picLocks noChangeAspect="1"/>
          </p:cNvPicPr>
          <p:nvPr/>
        </p:nvPicPr>
        <p:blipFill rotWithShape="1">
          <a:blip r:embed="rId4"/>
          <a:srcRect b="19539"/>
          <a:stretch/>
        </p:blipFill>
        <p:spPr>
          <a:xfrm>
            <a:off x="1026234" y="3962170"/>
            <a:ext cx="10294913" cy="517710"/>
          </a:xfrm>
          <a:prstGeom prst="rect">
            <a:avLst/>
          </a:prstGeom>
        </p:spPr>
      </p:pic>
      <p:pic>
        <p:nvPicPr>
          <p:cNvPr id="9" name="Picture 8">
            <a:extLst>
              <a:ext uri="{FF2B5EF4-FFF2-40B4-BE49-F238E27FC236}">
                <a16:creationId xmlns:a16="http://schemas.microsoft.com/office/drawing/2014/main" id="{DE26B8BC-CDFF-119D-B58A-CFD601E03457}"/>
              </a:ext>
            </a:extLst>
          </p:cNvPr>
          <p:cNvPicPr>
            <a:picLocks noChangeAspect="1"/>
          </p:cNvPicPr>
          <p:nvPr/>
        </p:nvPicPr>
        <p:blipFill>
          <a:blip r:embed="rId5"/>
          <a:stretch>
            <a:fillRect/>
          </a:stretch>
        </p:blipFill>
        <p:spPr>
          <a:xfrm>
            <a:off x="38368" y="5792596"/>
            <a:ext cx="12115259" cy="791083"/>
          </a:xfrm>
          <a:prstGeom prst="rect">
            <a:avLst/>
          </a:prstGeom>
        </p:spPr>
      </p:pic>
    </p:spTree>
    <p:extLst>
      <p:ext uri="{BB962C8B-B14F-4D97-AF65-F5344CB8AC3E}">
        <p14:creationId xmlns:p14="http://schemas.microsoft.com/office/powerpoint/2010/main" val="24396993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0BB66D6-6D88-1991-2303-05F149529FFE}"/>
              </a:ext>
            </a:extLst>
          </p:cNvPr>
          <p:cNvSpPr>
            <a:spLocks noGrp="1"/>
          </p:cNvSpPr>
          <p:nvPr>
            <p:ph type="title"/>
          </p:nvPr>
        </p:nvSpPr>
        <p:spPr>
          <a:xfrm>
            <a:off x="0" y="0"/>
            <a:ext cx="12192000" cy="829362"/>
          </a:xfrm>
          <a:solidFill>
            <a:srgbClr val="002060"/>
          </a:solidFill>
        </p:spPr>
        <p:txBody>
          <a:bodyPr/>
          <a:lstStyle/>
          <a:p>
            <a:r>
              <a:rPr lang="en-US" b="1" dirty="0">
                <a:highlight>
                  <a:srgbClr val="FFFF00"/>
                </a:highlight>
              </a:rPr>
              <a:t>Try:</a:t>
            </a:r>
            <a:r>
              <a:rPr lang="en-US" dirty="0"/>
              <a:t> </a:t>
            </a:r>
            <a:r>
              <a:rPr lang="en-US" sz="4400" b="0" i="0" dirty="0">
                <a:solidFill>
                  <a:schemeClr val="bg1"/>
                </a:solidFill>
                <a:effectLst/>
              </a:rPr>
              <a:t>PowerShell Aliases</a:t>
            </a:r>
            <a:endParaRPr lang="en-GB" dirty="0"/>
          </a:p>
        </p:txBody>
      </p:sp>
      <p:sp>
        <p:nvSpPr>
          <p:cNvPr id="5" name="Content Placeholder 6">
            <a:extLst>
              <a:ext uri="{FF2B5EF4-FFF2-40B4-BE49-F238E27FC236}">
                <a16:creationId xmlns:a16="http://schemas.microsoft.com/office/drawing/2014/main" id="{EAA57AD7-F1A9-F5F5-AA86-82259E3AF61A}"/>
              </a:ext>
            </a:extLst>
          </p:cNvPr>
          <p:cNvSpPr txBox="1">
            <a:spLocks/>
          </p:cNvSpPr>
          <p:nvPr/>
        </p:nvSpPr>
        <p:spPr>
          <a:xfrm>
            <a:off x="311212" y="850199"/>
            <a:ext cx="11213169" cy="5157601"/>
          </a:xfrm>
          <a:prstGeom prst="rect">
            <a:avLst/>
          </a:prstGeom>
        </p:spPr>
        <p:txBody>
          <a:bodyPr vert="horz" lIns="91440" tIns="45720" rIns="91440" bIns="45720" rtlCol="0">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spcBef>
                <a:spcPts val="0"/>
              </a:spcBef>
              <a:buFont typeface="Arial" panose="020B0604020202020204" pitchFamily="34" charset="0"/>
              <a:buNone/>
            </a:pPr>
            <a:r>
              <a:rPr lang="en-US" sz="11200" dirty="0">
                <a:solidFill>
                  <a:srgbClr val="1D2125"/>
                </a:solidFill>
              </a:rPr>
              <a:t>PowerShell provides shortened alias commands such as:</a:t>
            </a:r>
          </a:p>
          <a:p>
            <a:pPr>
              <a:lnSpc>
                <a:spcPct val="120000"/>
              </a:lnSpc>
              <a:spcBef>
                <a:spcPts val="0"/>
              </a:spcBef>
            </a:pPr>
            <a:r>
              <a:rPr lang="en-US" sz="8000" b="1" dirty="0">
                <a:solidFill>
                  <a:srgbClr val="1D2125"/>
                </a:solidFill>
              </a:rPr>
              <a:t>ls </a:t>
            </a:r>
            <a:r>
              <a:rPr lang="en-US" sz="8000" dirty="0">
                <a:solidFill>
                  <a:srgbClr val="1D2125"/>
                </a:solidFill>
              </a:rPr>
              <a:t>- to</a:t>
            </a:r>
            <a:r>
              <a:rPr lang="en-US" sz="8000" b="1" dirty="0">
                <a:solidFill>
                  <a:srgbClr val="1D2125"/>
                </a:solidFill>
              </a:rPr>
              <a:t> </a:t>
            </a:r>
            <a:r>
              <a:rPr lang="en-US" sz="8000" dirty="0">
                <a:solidFill>
                  <a:srgbClr val="1D2125"/>
                </a:solidFill>
              </a:rPr>
              <a:t>list files. </a:t>
            </a:r>
            <a:r>
              <a:rPr lang="en-US" sz="8000" b="1" dirty="0">
                <a:solidFill>
                  <a:srgbClr val="1D2125"/>
                </a:solidFill>
                <a:highlight>
                  <a:srgbClr val="FFFF00"/>
                </a:highlight>
              </a:rPr>
              <a:t>Same as Bash.</a:t>
            </a:r>
          </a:p>
          <a:p>
            <a:pPr>
              <a:lnSpc>
                <a:spcPct val="120000"/>
              </a:lnSpc>
              <a:spcBef>
                <a:spcPts val="0"/>
              </a:spcBef>
            </a:pPr>
            <a:r>
              <a:rPr lang="en-US" sz="8000" b="1" dirty="0" err="1"/>
              <a:t>ps</a:t>
            </a:r>
            <a:r>
              <a:rPr lang="en-US" sz="8000" b="1" dirty="0"/>
              <a:t> - Get-Process </a:t>
            </a:r>
            <a:r>
              <a:rPr lang="en-US" sz="8000" dirty="0"/>
              <a:t>- Gets the processes that are running. </a:t>
            </a:r>
            <a:r>
              <a:rPr lang="en-US" sz="8000" b="1" dirty="0">
                <a:solidFill>
                  <a:srgbClr val="1D2125"/>
                </a:solidFill>
                <a:highlight>
                  <a:srgbClr val="FFFF00"/>
                </a:highlight>
              </a:rPr>
              <a:t>Same as Bash.</a:t>
            </a:r>
          </a:p>
          <a:p>
            <a:pPr>
              <a:lnSpc>
                <a:spcPct val="120000"/>
              </a:lnSpc>
              <a:spcBef>
                <a:spcPts val="0"/>
              </a:spcBef>
            </a:pPr>
            <a:r>
              <a:rPr lang="en-US" sz="8000" b="1" dirty="0" err="1">
                <a:solidFill>
                  <a:srgbClr val="1D2125"/>
                </a:solidFill>
              </a:rPr>
              <a:t>pwd</a:t>
            </a:r>
            <a:r>
              <a:rPr lang="en-US" sz="8000" b="1" dirty="0">
                <a:solidFill>
                  <a:srgbClr val="1D2125"/>
                </a:solidFill>
              </a:rPr>
              <a:t> </a:t>
            </a:r>
            <a:r>
              <a:rPr lang="en-US" sz="8000" dirty="0">
                <a:solidFill>
                  <a:srgbClr val="1D2125"/>
                </a:solidFill>
              </a:rPr>
              <a:t>or </a:t>
            </a:r>
            <a:r>
              <a:rPr lang="en-US" sz="8000" b="1" dirty="0" err="1">
                <a:solidFill>
                  <a:srgbClr val="1D2125"/>
                </a:solidFill>
              </a:rPr>
              <a:t>gl</a:t>
            </a:r>
            <a:r>
              <a:rPr lang="en-US" sz="8000" dirty="0">
                <a:solidFill>
                  <a:srgbClr val="1D2125"/>
                </a:solidFill>
              </a:rPr>
              <a:t> for </a:t>
            </a:r>
            <a:r>
              <a:rPr lang="en-US" sz="8000" b="1" dirty="0">
                <a:solidFill>
                  <a:srgbClr val="1D2125"/>
                </a:solidFill>
              </a:rPr>
              <a:t>Get-Location - </a:t>
            </a:r>
            <a:r>
              <a:rPr lang="en-US" sz="8000" dirty="0"/>
              <a:t>Gets information about the current working directory. </a:t>
            </a:r>
            <a:r>
              <a:rPr lang="en-US" sz="8000" b="1" dirty="0">
                <a:solidFill>
                  <a:srgbClr val="1D2125"/>
                </a:solidFill>
                <a:highlight>
                  <a:srgbClr val="FFFF00"/>
                </a:highlight>
              </a:rPr>
              <a:t>Same as Bash.</a:t>
            </a:r>
          </a:p>
          <a:p>
            <a:pPr>
              <a:lnSpc>
                <a:spcPct val="120000"/>
              </a:lnSpc>
              <a:spcBef>
                <a:spcPts val="0"/>
              </a:spcBef>
            </a:pPr>
            <a:r>
              <a:rPr lang="en-US" sz="8000" b="1" dirty="0"/>
              <a:t>clear - Clear-Host </a:t>
            </a:r>
            <a:r>
              <a:rPr lang="en-US" sz="8000" dirty="0"/>
              <a:t>- Clears the display. </a:t>
            </a:r>
            <a:r>
              <a:rPr lang="en-US" sz="8000" b="1" dirty="0">
                <a:solidFill>
                  <a:srgbClr val="1D2125"/>
                </a:solidFill>
                <a:highlight>
                  <a:srgbClr val="FFFF00"/>
                </a:highlight>
              </a:rPr>
              <a:t>Same as Bash.</a:t>
            </a:r>
            <a:endParaRPr lang="en-US" sz="8000" dirty="0"/>
          </a:p>
          <a:p>
            <a:pPr>
              <a:lnSpc>
                <a:spcPct val="120000"/>
              </a:lnSpc>
              <a:spcBef>
                <a:spcPts val="0"/>
              </a:spcBef>
            </a:pPr>
            <a:r>
              <a:rPr lang="en-GB" sz="8000" b="1" dirty="0"/>
              <a:t>Ipconfig - </a:t>
            </a:r>
            <a:r>
              <a:rPr lang="en-US" sz="8000" b="1" dirty="0"/>
              <a:t>Get-</a:t>
            </a:r>
            <a:r>
              <a:rPr lang="en-US" sz="8000" b="1" dirty="0" err="1"/>
              <a:t>NetIPConfiguration</a:t>
            </a:r>
            <a:r>
              <a:rPr lang="en-US" sz="8000" b="1" dirty="0"/>
              <a:t> &amp; </a:t>
            </a:r>
            <a:r>
              <a:rPr lang="en-GB" sz="8000" b="1" dirty="0"/>
              <a:t>Get-</a:t>
            </a:r>
            <a:r>
              <a:rPr lang="en-GB" sz="8000" b="1" dirty="0" err="1"/>
              <a:t>NetIPAddress</a:t>
            </a:r>
            <a:r>
              <a:rPr lang="en-US" sz="8000" b="1" dirty="0"/>
              <a:t> </a:t>
            </a:r>
            <a:r>
              <a:rPr lang="en-GB" sz="8000" dirty="0"/>
              <a:t>is used to display the computer’s IP address.</a:t>
            </a:r>
          </a:p>
          <a:p>
            <a:pPr>
              <a:lnSpc>
                <a:spcPct val="120000"/>
              </a:lnSpc>
              <a:spcBef>
                <a:spcPts val="0"/>
              </a:spcBef>
            </a:pPr>
            <a:r>
              <a:rPr lang="en-US" sz="8000" b="1" dirty="0"/>
              <a:t>h - Get-History </a:t>
            </a:r>
            <a:r>
              <a:rPr lang="en-US" sz="8000" dirty="0"/>
              <a:t>- Gets a list of the commands entered during the current session.</a:t>
            </a:r>
          </a:p>
          <a:p>
            <a:pPr>
              <a:lnSpc>
                <a:spcPct val="120000"/>
              </a:lnSpc>
              <a:spcBef>
                <a:spcPts val="0"/>
              </a:spcBef>
            </a:pPr>
            <a:r>
              <a:rPr lang="en-US" sz="8000" b="1" dirty="0"/>
              <a:t>md - </a:t>
            </a:r>
            <a:r>
              <a:rPr lang="en-US" sz="8000" b="1" dirty="0" err="1"/>
              <a:t>mkdir</a:t>
            </a:r>
            <a:r>
              <a:rPr lang="en-US" sz="8000" b="1" dirty="0"/>
              <a:t> </a:t>
            </a:r>
            <a:r>
              <a:rPr lang="en-US" sz="8000" dirty="0"/>
              <a:t>- Creates a new item/file. E.g. md text.txt</a:t>
            </a:r>
            <a:r>
              <a:rPr lang="en-US" sz="8000" b="1" dirty="0"/>
              <a:t>.</a:t>
            </a:r>
          </a:p>
          <a:p>
            <a:pPr lvl="1">
              <a:lnSpc>
                <a:spcPct val="120000"/>
              </a:lnSpc>
              <a:spcBef>
                <a:spcPts val="0"/>
              </a:spcBef>
            </a:pPr>
            <a:r>
              <a:rPr lang="en-US" sz="8000" b="1" dirty="0" err="1"/>
              <a:t>ni</a:t>
            </a:r>
            <a:r>
              <a:rPr lang="en-US" sz="8000" b="1" dirty="0"/>
              <a:t> - New-Item </a:t>
            </a:r>
            <a:r>
              <a:rPr lang="en-US" sz="8000" dirty="0"/>
              <a:t>- Also creates a new item/file.</a:t>
            </a:r>
          </a:p>
          <a:p>
            <a:pPr>
              <a:lnSpc>
                <a:spcPct val="120000"/>
              </a:lnSpc>
              <a:spcBef>
                <a:spcPts val="0"/>
              </a:spcBef>
            </a:pPr>
            <a:r>
              <a:rPr lang="en-US" sz="8000" b="1" dirty="0" err="1"/>
              <a:t>rd</a:t>
            </a:r>
            <a:r>
              <a:rPr lang="en-US" sz="8000" b="1" dirty="0"/>
              <a:t> - </a:t>
            </a:r>
            <a:r>
              <a:rPr lang="en-US" sz="8000" b="1" dirty="0" err="1"/>
              <a:t>rmdir</a:t>
            </a:r>
            <a:r>
              <a:rPr lang="en-US" sz="8000" b="1" dirty="0"/>
              <a:t> </a:t>
            </a:r>
            <a:r>
              <a:rPr lang="en-US" sz="8000" dirty="0"/>
              <a:t>- Deletes an item. E.g. rm text.txt.</a:t>
            </a:r>
          </a:p>
          <a:p>
            <a:pPr lvl="1">
              <a:lnSpc>
                <a:spcPct val="120000"/>
              </a:lnSpc>
              <a:spcBef>
                <a:spcPts val="0"/>
              </a:spcBef>
            </a:pPr>
            <a:r>
              <a:rPr lang="en-US" sz="8000" b="1" dirty="0" err="1"/>
              <a:t>ri</a:t>
            </a:r>
            <a:r>
              <a:rPr lang="en-US" sz="8000" b="1" dirty="0"/>
              <a:t> - Remove-Item </a:t>
            </a:r>
            <a:r>
              <a:rPr lang="en-US" sz="8000" dirty="0"/>
              <a:t>- Also deletes files and folders.</a:t>
            </a:r>
          </a:p>
          <a:p>
            <a:pPr>
              <a:lnSpc>
                <a:spcPct val="120000"/>
              </a:lnSpc>
              <a:spcBef>
                <a:spcPts val="0"/>
              </a:spcBef>
            </a:pPr>
            <a:r>
              <a:rPr lang="en-US" sz="8000" b="1" dirty="0"/>
              <a:t>mi - Move-Item </a:t>
            </a:r>
            <a:r>
              <a:rPr lang="en-US" sz="8000" dirty="0"/>
              <a:t>- Moves an item from one location to another.</a:t>
            </a:r>
          </a:p>
          <a:p>
            <a:pPr>
              <a:lnSpc>
                <a:spcPct val="120000"/>
              </a:lnSpc>
              <a:spcBef>
                <a:spcPts val="0"/>
              </a:spcBef>
            </a:pPr>
            <a:r>
              <a:rPr lang="en-US" sz="8000" b="1" dirty="0"/>
              <a:t>ren - Rename-Item </a:t>
            </a:r>
            <a:r>
              <a:rPr lang="en-US" sz="8000" dirty="0"/>
              <a:t>- Renames an item.</a:t>
            </a:r>
          </a:p>
          <a:p>
            <a:pPr>
              <a:lnSpc>
                <a:spcPct val="120000"/>
              </a:lnSpc>
              <a:spcBef>
                <a:spcPts val="0"/>
              </a:spcBef>
            </a:pPr>
            <a:r>
              <a:rPr lang="en-US" sz="8000" b="1" dirty="0"/>
              <a:t>start </a:t>
            </a:r>
            <a:r>
              <a:rPr lang="en-US" sz="8000" dirty="0"/>
              <a:t>or</a:t>
            </a:r>
            <a:r>
              <a:rPr lang="en-US" sz="8000" b="1" dirty="0"/>
              <a:t> saps - Start-Process </a:t>
            </a:r>
            <a:r>
              <a:rPr lang="en-US" sz="8000" dirty="0"/>
              <a:t>- Starts a process on the computer.</a:t>
            </a:r>
          </a:p>
          <a:p>
            <a:pPr>
              <a:lnSpc>
                <a:spcPct val="120000"/>
              </a:lnSpc>
              <a:spcBef>
                <a:spcPts val="0"/>
              </a:spcBef>
            </a:pPr>
            <a:r>
              <a:rPr lang="en-US" sz="8000" b="1" dirty="0">
                <a:solidFill>
                  <a:srgbClr val="1D2125"/>
                </a:solidFill>
              </a:rPr>
              <a:t>cd </a:t>
            </a:r>
            <a:r>
              <a:rPr lang="en-US" sz="8000" dirty="0">
                <a:solidFill>
                  <a:srgbClr val="1D2125"/>
                </a:solidFill>
              </a:rPr>
              <a:t>or</a:t>
            </a:r>
            <a:r>
              <a:rPr lang="en-US" sz="8000" b="1" dirty="0">
                <a:solidFill>
                  <a:srgbClr val="1D2125"/>
                </a:solidFill>
              </a:rPr>
              <a:t> </a:t>
            </a:r>
            <a:r>
              <a:rPr lang="en-US" sz="8000" b="1" dirty="0" err="1">
                <a:solidFill>
                  <a:srgbClr val="1D2125"/>
                </a:solidFill>
              </a:rPr>
              <a:t>sl</a:t>
            </a:r>
            <a:r>
              <a:rPr lang="en-US" sz="8000" b="1" dirty="0">
                <a:solidFill>
                  <a:srgbClr val="1D2125"/>
                </a:solidFill>
              </a:rPr>
              <a:t> </a:t>
            </a:r>
            <a:r>
              <a:rPr lang="en-US" sz="8000" dirty="0">
                <a:solidFill>
                  <a:srgbClr val="1D2125"/>
                </a:solidFill>
              </a:rPr>
              <a:t>- </a:t>
            </a:r>
            <a:r>
              <a:rPr lang="en-US" sz="8000" b="1" dirty="0">
                <a:solidFill>
                  <a:srgbClr val="1D2125"/>
                </a:solidFill>
              </a:rPr>
              <a:t>Set-Location - </a:t>
            </a:r>
            <a:r>
              <a:rPr lang="en-US" sz="8000" dirty="0"/>
              <a:t>Sets the current working location to a specified location.</a:t>
            </a:r>
          </a:p>
          <a:p>
            <a:pPr>
              <a:lnSpc>
                <a:spcPct val="120000"/>
              </a:lnSpc>
              <a:spcBef>
                <a:spcPts val="0"/>
              </a:spcBef>
            </a:pPr>
            <a:r>
              <a:rPr lang="en-US" sz="8000" b="1" dirty="0" err="1"/>
              <a:t>fl</a:t>
            </a:r>
            <a:r>
              <a:rPr lang="en-US" sz="8000" b="1" dirty="0"/>
              <a:t> - Format-List </a:t>
            </a:r>
            <a:r>
              <a:rPr lang="en-US" sz="8000" dirty="0"/>
              <a:t>- Formats the output as a list.</a:t>
            </a:r>
            <a:br>
              <a:rPr lang="en-US" sz="8000" dirty="0"/>
            </a:br>
            <a:r>
              <a:rPr lang="en-GB" sz="8000" b="1" dirty="0"/>
              <a:t>cat</a:t>
            </a:r>
            <a:r>
              <a:rPr lang="en-GB" sz="8000" dirty="0"/>
              <a:t> or </a:t>
            </a:r>
            <a:r>
              <a:rPr lang="en-GB" sz="8000" b="1" dirty="0" err="1"/>
              <a:t>gc</a:t>
            </a:r>
            <a:r>
              <a:rPr lang="en-GB" sz="8000" dirty="0"/>
              <a:t> - </a:t>
            </a:r>
            <a:r>
              <a:rPr lang="en-GB" sz="8000" b="1" dirty="0"/>
              <a:t>Get-Content</a:t>
            </a:r>
            <a:r>
              <a:rPr lang="en-GB" sz="8000" dirty="0"/>
              <a:t> - </a:t>
            </a:r>
            <a:r>
              <a:rPr lang="en-US" sz="8000" dirty="0"/>
              <a:t>Gets the content of the specified item</a:t>
            </a:r>
            <a:endParaRPr lang="en-GB" sz="8000" dirty="0"/>
          </a:p>
          <a:p>
            <a:pPr>
              <a:lnSpc>
                <a:spcPct val="120000"/>
              </a:lnSpc>
              <a:spcBef>
                <a:spcPts val="0"/>
              </a:spcBef>
            </a:pPr>
            <a:endParaRPr lang="en-US" sz="8000" dirty="0"/>
          </a:p>
          <a:p>
            <a:pPr>
              <a:lnSpc>
                <a:spcPct val="120000"/>
              </a:lnSpc>
              <a:spcBef>
                <a:spcPts val="0"/>
              </a:spcBef>
            </a:pPr>
            <a:endParaRPr lang="en-US" sz="8000" b="1" dirty="0"/>
          </a:p>
        </p:txBody>
      </p:sp>
      <p:sp>
        <p:nvSpPr>
          <p:cNvPr id="8" name="TextBox 7">
            <a:extLst>
              <a:ext uri="{FF2B5EF4-FFF2-40B4-BE49-F238E27FC236}">
                <a16:creationId xmlns:a16="http://schemas.microsoft.com/office/drawing/2014/main" id="{D5E4EF87-8680-65C2-BEBF-3FE7260E37F2}"/>
              </a:ext>
            </a:extLst>
          </p:cNvPr>
          <p:cNvSpPr txBox="1"/>
          <p:nvPr/>
        </p:nvSpPr>
        <p:spPr>
          <a:xfrm>
            <a:off x="0" y="6211669"/>
            <a:ext cx="12018651" cy="646331"/>
          </a:xfrm>
          <a:prstGeom prst="rect">
            <a:avLst/>
          </a:prstGeom>
          <a:noFill/>
          <a:ln>
            <a:solidFill>
              <a:srgbClr val="4448FE"/>
            </a:solidFill>
          </a:ln>
        </p:spPr>
        <p:txBody>
          <a:bodyPr wrap="square">
            <a:spAutoFit/>
          </a:bodyPr>
          <a:lstStyle/>
          <a:p>
            <a:r>
              <a:rPr lang="en-GB" dirty="0"/>
              <a:t>Note: It is good practice to use the PS commands such as </a:t>
            </a:r>
            <a:r>
              <a:rPr lang="en-GB" b="1" dirty="0"/>
              <a:t>Write-Host </a:t>
            </a:r>
            <a:r>
              <a:rPr lang="en-GB" dirty="0"/>
              <a:t>instead of </a:t>
            </a:r>
            <a:r>
              <a:rPr lang="en-GB" b="1" dirty="0"/>
              <a:t>echo. </a:t>
            </a:r>
            <a:r>
              <a:rPr lang="en-GB" dirty="0"/>
              <a:t>However PS does provide this flexibility which is useful. Especially for experienced Batch and Bash users.</a:t>
            </a:r>
          </a:p>
        </p:txBody>
      </p:sp>
    </p:spTree>
    <p:extLst>
      <p:ext uri="{BB962C8B-B14F-4D97-AF65-F5344CB8AC3E}">
        <p14:creationId xmlns:p14="http://schemas.microsoft.com/office/powerpoint/2010/main" val="5577427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76392" y="410792"/>
            <a:ext cx="10945668" cy="1033669"/>
          </a:xfrm>
        </p:spPr>
        <p:txBody>
          <a:bodyPr>
            <a:normAutofit/>
          </a:bodyPr>
          <a:lstStyle/>
          <a:p>
            <a:r>
              <a:rPr lang="en-GB" sz="5400" b="1" dirty="0">
                <a:solidFill>
                  <a:srgbClr val="002060"/>
                </a:solidFill>
                <a:highlight>
                  <a:srgbClr val="FFFF00"/>
                </a:highlight>
              </a:rPr>
              <a:t>Try:</a:t>
            </a:r>
            <a:r>
              <a:rPr lang="en-GB" sz="5400" b="1" dirty="0">
                <a:solidFill>
                  <a:srgbClr val="002060"/>
                </a:solidFill>
              </a:rPr>
              <a:t> </a:t>
            </a:r>
            <a:r>
              <a:rPr lang="en-GB" b="1" dirty="0">
                <a:solidFill>
                  <a:schemeClr val="bg1"/>
                </a:solidFill>
              </a:rPr>
              <a:t>Get-History, </a:t>
            </a:r>
            <a:r>
              <a:rPr lang="en-US" b="1" dirty="0">
                <a:solidFill>
                  <a:schemeClr val="bg1"/>
                </a:solidFill>
              </a:rPr>
              <a:t>Invoke-History &amp; Clear-History </a:t>
            </a:r>
            <a:endParaRPr lang="en-GB" b="1" dirty="0">
              <a:solidFill>
                <a:schemeClr val="bg1"/>
              </a:solidFill>
            </a:endParaRP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165990" y="1616491"/>
            <a:ext cx="11902914" cy="4351338"/>
          </a:xfrm>
        </p:spPr>
        <p:txBody>
          <a:bodyPr>
            <a:normAutofit/>
          </a:bodyPr>
          <a:lstStyle/>
          <a:p>
            <a:pPr algn="l">
              <a:lnSpc>
                <a:spcPct val="100000"/>
              </a:lnSpc>
              <a:spcBef>
                <a:spcPts val="0"/>
              </a:spcBef>
            </a:pPr>
            <a:r>
              <a:rPr lang="en-US" sz="2400" b="0" i="0" dirty="0">
                <a:solidFill>
                  <a:srgbClr val="333333"/>
                </a:solidFill>
                <a:effectLst/>
                <a:latin typeface="Roboto" panose="02000000000000000000" pitchFamily="2" charset="0"/>
              </a:rPr>
              <a:t>We can use the</a:t>
            </a:r>
            <a:r>
              <a:rPr lang="en-US" sz="2400" b="1" i="0" dirty="0">
                <a:solidFill>
                  <a:srgbClr val="333333"/>
                </a:solidFill>
                <a:effectLst/>
                <a:latin typeface="Roboto" panose="02000000000000000000" pitchFamily="2" charset="0"/>
              </a:rPr>
              <a:t> ’</a:t>
            </a:r>
            <a:r>
              <a:rPr lang="en-US" sz="2400" b="1" dirty="0">
                <a:solidFill>
                  <a:srgbClr val="333333"/>
                </a:solidFill>
                <a:latin typeface="Roboto" panose="02000000000000000000" pitchFamily="2" charset="0"/>
              </a:rPr>
              <a:t>u</a:t>
            </a:r>
            <a:r>
              <a:rPr lang="en-US" sz="2400" b="1" i="0" dirty="0">
                <a:solidFill>
                  <a:srgbClr val="333333"/>
                </a:solidFill>
                <a:effectLst/>
                <a:latin typeface="Roboto" panose="02000000000000000000" pitchFamily="2" charset="0"/>
              </a:rPr>
              <a:t>p and down’</a:t>
            </a:r>
            <a:r>
              <a:rPr lang="en-US" sz="2400" b="0" i="0" dirty="0">
                <a:solidFill>
                  <a:srgbClr val="333333"/>
                </a:solidFill>
                <a:effectLst/>
                <a:latin typeface="Roboto" panose="02000000000000000000" pitchFamily="2" charset="0"/>
              </a:rPr>
              <a:t> arrow keys to scroll through recently used commands. </a:t>
            </a:r>
          </a:p>
          <a:p>
            <a:pPr algn="l">
              <a:lnSpc>
                <a:spcPct val="100000"/>
              </a:lnSpc>
              <a:spcBef>
                <a:spcPts val="0"/>
              </a:spcBef>
            </a:pPr>
            <a:r>
              <a:rPr lang="en-US" sz="2400" b="0" i="0" dirty="0">
                <a:solidFill>
                  <a:srgbClr val="333333"/>
                </a:solidFill>
                <a:effectLst/>
                <a:latin typeface="Roboto" panose="02000000000000000000" pitchFamily="2" charset="0"/>
              </a:rPr>
              <a:t>We use the </a:t>
            </a:r>
            <a:r>
              <a:rPr lang="en-US" sz="2400" b="1" i="0" dirty="0">
                <a:solidFill>
                  <a:srgbClr val="333333"/>
                </a:solidFill>
                <a:effectLst/>
                <a:highlight>
                  <a:srgbClr val="FFFF00"/>
                </a:highlight>
                <a:latin typeface="Roboto" panose="02000000000000000000" pitchFamily="2" charset="0"/>
              </a:rPr>
              <a:t>Get-History</a:t>
            </a:r>
            <a:r>
              <a:rPr lang="en-US" sz="2400" b="1" i="0" dirty="0">
                <a:solidFill>
                  <a:srgbClr val="333333"/>
                </a:solidFill>
                <a:effectLst/>
                <a:latin typeface="Roboto" panose="02000000000000000000" pitchFamily="2" charset="0"/>
              </a:rPr>
              <a:t> (</a:t>
            </a:r>
            <a:r>
              <a:rPr lang="en-US" sz="2400" b="1" i="0" dirty="0">
                <a:solidFill>
                  <a:srgbClr val="333333"/>
                </a:solidFill>
                <a:effectLst/>
                <a:highlight>
                  <a:srgbClr val="FFFF00"/>
                </a:highlight>
                <a:latin typeface="Roboto" panose="02000000000000000000" pitchFamily="2" charset="0"/>
              </a:rPr>
              <a:t>h</a:t>
            </a:r>
            <a:r>
              <a:rPr lang="en-US" sz="2400" b="1" i="0" dirty="0">
                <a:solidFill>
                  <a:srgbClr val="333333"/>
                </a:solidFill>
                <a:effectLst/>
                <a:latin typeface="Roboto" panose="02000000000000000000" pitchFamily="2" charset="0"/>
              </a:rPr>
              <a:t>) </a:t>
            </a:r>
            <a:r>
              <a:rPr lang="en-US" sz="2400" i="0" dirty="0">
                <a:solidFill>
                  <a:srgbClr val="333333"/>
                </a:solidFill>
                <a:effectLst/>
                <a:latin typeface="Roboto" panose="02000000000000000000" pitchFamily="2" charset="0"/>
              </a:rPr>
              <a:t>command</a:t>
            </a:r>
            <a:r>
              <a:rPr lang="en-US" sz="2400" b="1" i="0" dirty="0">
                <a:solidFill>
                  <a:srgbClr val="333333"/>
                </a:solidFill>
                <a:effectLst/>
                <a:latin typeface="Roboto" panose="02000000000000000000" pitchFamily="2" charset="0"/>
              </a:rPr>
              <a:t> </a:t>
            </a:r>
            <a:r>
              <a:rPr lang="en-US" sz="2400" b="0" i="0" dirty="0">
                <a:solidFill>
                  <a:srgbClr val="333333"/>
                </a:solidFill>
                <a:effectLst/>
                <a:latin typeface="Roboto" panose="02000000000000000000" pitchFamily="2" charset="0"/>
              </a:rPr>
              <a:t>to view a list of all recently used commands. </a:t>
            </a:r>
          </a:p>
          <a:p>
            <a:pPr algn="l">
              <a:lnSpc>
                <a:spcPct val="100000"/>
              </a:lnSpc>
              <a:spcBef>
                <a:spcPts val="0"/>
              </a:spcBef>
            </a:pPr>
            <a:endParaRPr lang="en-US" sz="2400" dirty="0">
              <a:solidFill>
                <a:srgbClr val="333333"/>
              </a:solidFill>
              <a:latin typeface="Roboto" panose="02000000000000000000" pitchFamily="2" charset="0"/>
            </a:endParaRPr>
          </a:p>
          <a:p>
            <a:pPr algn="l">
              <a:lnSpc>
                <a:spcPct val="100000"/>
              </a:lnSpc>
              <a:spcBef>
                <a:spcPts val="0"/>
              </a:spcBef>
            </a:pPr>
            <a:endParaRPr lang="en-US" sz="2400" b="0" i="0" dirty="0">
              <a:solidFill>
                <a:srgbClr val="333333"/>
              </a:solidFill>
              <a:effectLst/>
              <a:latin typeface="Roboto" panose="02000000000000000000" pitchFamily="2" charset="0"/>
            </a:endParaRPr>
          </a:p>
          <a:p>
            <a:pPr algn="l">
              <a:lnSpc>
                <a:spcPct val="100000"/>
              </a:lnSpc>
              <a:spcBef>
                <a:spcPts val="0"/>
              </a:spcBef>
            </a:pPr>
            <a:endParaRPr lang="en-US" sz="2400" dirty="0">
              <a:solidFill>
                <a:srgbClr val="333333"/>
              </a:solidFill>
              <a:latin typeface="Roboto" panose="02000000000000000000" pitchFamily="2" charset="0"/>
            </a:endParaRPr>
          </a:p>
          <a:p>
            <a:pPr algn="l">
              <a:lnSpc>
                <a:spcPct val="100000"/>
              </a:lnSpc>
              <a:spcBef>
                <a:spcPts val="0"/>
              </a:spcBef>
            </a:pPr>
            <a:endParaRPr lang="en-US" sz="2400" b="0" i="0" dirty="0">
              <a:solidFill>
                <a:srgbClr val="333333"/>
              </a:solidFill>
              <a:effectLst/>
              <a:latin typeface="Roboto" panose="02000000000000000000" pitchFamily="2" charset="0"/>
            </a:endParaRPr>
          </a:p>
          <a:p>
            <a:pPr algn="l">
              <a:lnSpc>
                <a:spcPct val="100000"/>
              </a:lnSpc>
              <a:spcBef>
                <a:spcPts val="0"/>
              </a:spcBef>
            </a:pPr>
            <a:endParaRPr lang="en-US" sz="2400" dirty="0">
              <a:solidFill>
                <a:srgbClr val="333333"/>
              </a:solidFill>
              <a:latin typeface="Roboto" panose="02000000000000000000" pitchFamily="2" charset="0"/>
            </a:endParaRPr>
          </a:p>
          <a:p>
            <a:pPr marL="0" indent="0" algn="l">
              <a:lnSpc>
                <a:spcPct val="100000"/>
              </a:lnSpc>
              <a:spcBef>
                <a:spcPts val="0"/>
              </a:spcBef>
              <a:buNone/>
            </a:pPr>
            <a:endParaRPr lang="en-US" sz="2400" b="0" i="0" dirty="0">
              <a:solidFill>
                <a:srgbClr val="333333"/>
              </a:solidFill>
              <a:effectLst/>
              <a:latin typeface="Roboto" panose="02000000000000000000" pitchFamily="2" charset="0"/>
            </a:endParaRPr>
          </a:p>
        </p:txBody>
      </p:sp>
      <p:pic>
        <p:nvPicPr>
          <p:cNvPr id="6" name="Picture 5">
            <a:extLst>
              <a:ext uri="{FF2B5EF4-FFF2-40B4-BE49-F238E27FC236}">
                <a16:creationId xmlns:a16="http://schemas.microsoft.com/office/drawing/2014/main" id="{8EC0CA10-F6B5-A745-A942-20455D773D0B}"/>
              </a:ext>
            </a:extLst>
          </p:cNvPr>
          <p:cNvPicPr>
            <a:picLocks noChangeAspect="1"/>
          </p:cNvPicPr>
          <p:nvPr/>
        </p:nvPicPr>
        <p:blipFill>
          <a:blip r:embed="rId3"/>
          <a:stretch>
            <a:fillRect/>
          </a:stretch>
        </p:blipFill>
        <p:spPr>
          <a:xfrm>
            <a:off x="5675488" y="2832178"/>
            <a:ext cx="6276784" cy="2706025"/>
          </a:xfrm>
          <a:prstGeom prst="rect">
            <a:avLst/>
          </a:prstGeom>
        </p:spPr>
      </p:pic>
      <p:sp>
        <p:nvSpPr>
          <p:cNvPr id="9" name="TextBox 8">
            <a:extLst>
              <a:ext uri="{FF2B5EF4-FFF2-40B4-BE49-F238E27FC236}">
                <a16:creationId xmlns:a16="http://schemas.microsoft.com/office/drawing/2014/main" id="{2F0BA22E-3D53-F514-3F62-993A621CFEDE}"/>
              </a:ext>
            </a:extLst>
          </p:cNvPr>
          <p:cNvSpPr txBox="1"/>
          <p:nvPr/>
        </p:nvSpPr>
        <p:spPr>
          <a:xfrm>
            <a:off x="165990" y="2448529"/>
            <a:ext cx="5552392" cy="4339650"/>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333333"/>
                </a:solidFill>
                <a:effectLst/>
                <a:uLnTx/>
                <a:uFillTx/>
                <a:latin typeface="Roboto" panose="02000000000000000000" pitchFamily="2" charset="0"/>
                <a:ea typeface="+mn-ea"/>
                <a:cs typeface="+mn-cs"/>
              </a:rPr>
              <a:t>We can use the </a:t>
            </a:r>
            <a:r>
              <a:rPr kumimoji="0" lang="en-US" sz="2400" b="1" i="0" u="none" strike="noStrike" kern="1200" cap="none" spc="0" normalizeH="0" baseline="0" noProof="0" dirty="0">
                <a:ln>
                  <a:noFill/>
                </a:ln>
                <a:solidFill>
                  <a:srgbClr val="333333"/>
                </a:solidFill>
                <a:effectLst/>
                <a:uLnTx/>
                <a:uFillTx/>
                <a:latin typeface="Roboto" panose="02000000000000000000" pitchFamily="2" charset="0"/>
                <a:ea typeface="+mn-ea"/>
                <a:cs typeface="+mn-cs"/>
              </a:rPr>
              <a:t>Invoke-History </a:t>
            </a:r>
            <a:r>
              <a:rPr kumimoji="0" lang="en-US" sz="2400" b="0" i="0" u="none" strike="noStrike" kern="1200" cap="none" spc="0" normalizeH="0" baseline="0" noProof="0" dirty="0">
                <a:ln>
                  <a:noFill/>
                </a:ln>
                <a:solidFill>
                  <a:srgbClr val="333333"/>
                </a:solidFill>
                <a:effectLst/>
                <a:uLnTx/>
                <a:uFillTx/>
                <a:latin typeface="Roboto" panose="02000000000000000000" pitchFamily="2" charset="0"/>
                <a:ea typeface="+mn-ea"/>
                <a:cs typeface="+mn-cs"/>
              </a:rPr>
              <a:t>command </a:t>
            </a:r>
            <a:r>
              <a:rPr kumimoji="0" lang="en-US" sz="2400" b="1" i="0" u="none" strike="noStrike" kern="1200" cap="none" spc="0" normalizeH="0" baseline="0" noProof="0" dirty="0">
                <a:ln>
                  <a:noFill/>
                </a:ln>
                <a:solidFill>
                  <a:srgbClr val="333333"/>
                </a:solidFill>
                <a:effectLst/>
                <a:uLnTx/>
                <a:uFillTx/>
                <a:latin typeface="Roboto" panose="02000000000000000000" pitchFamily="2" charset="0"/>
                <a:ea typeface="+mn-ea"/>
                <a:cs typeface="+mn-cs"/>
              </a:rPr>
              <a:t>to rerun any command </a:t>
            </a:r>
            <a:r>
              <a:rPr kumimoji="0" lang="en-US" sz="2400" b="0" i="0" u="none" strike="noStrike" kern="1200" cap="none" spc="0" normalizeH="0" baseline="0" noProof="0" dirty="0">
                <a:ln>
                  <a:noFill/>
                </a:ln>
                <a:solidFill>
                  <a:srgbClr val="333333"/>
                </a:solidFill>
                <a:effectLst/>
                <a:uLnTx/>
                <a:uFillTx/>
                <a:latin typeface="Roboto" panose="02000000000000000000" pitchFamily="2" charset="0"/>
                <a:ea typeface="+mn-ea"/>
                <a:cs typeface="+mn-cs"/>
              </a:rPr>
              <a:t>from the list, by typing the command followed by the list ‘</a:t>
            </a:r>
            <a:r>
              <a:rPr kumimoji="0" lang="en-US" sz="2400" b="1" i="0" u="none" strike="noStrike" kern="1200" cap="none" spc="0" normalizeH="0" baseline="0" noProof="0" dirty="0">
                <a:ln>
                  <a:noFill/>
                </a:ln>
                <a:solidFill>
                  <a:srgbClr val="333333"/>
                </a:solidFill>
                <a:effectLst/>
                <a:uLnTx/>
                <a:uFillTx/>
                <a:latin typeface="Roboto" panose="02000000000000000000" pitchFamily="2" charset="0"/>
                <a:ea typeface="+mn-ea"/>
                <a:cs typeface="+mn-cs"/>
              </a:rPr>
              <a:t>Id</a:t>
            </a:r>
            <a:r>
              <a:rPr kumimoji="0" lang="en-US" sz="2400" b="0" i="0" u="none" strike="noStrike" kern="1200" cap="none" spc="0" normalizeH="0" baseline="0" noProof="0" dirty="0">
                <a:ln>
                  <a:noFill/>
                </a:ln>
                <a:solidFill>
                  <a:srgbClr val="333333"/>
                </a:solidFill>
                <a:effectLst/>
                <a:uLnTx/>
                <a:uFillTx/>
                <a:latin typeface="Roboto" panose="02000000000000000000" pitchFamily="2" charset="0"/>
                <a:ea typeface="+mn-ea"/>
                <a:cs typeface="+mn-cs"/>
              </a:rPr>
              <a:t>’ number.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333333"/>
                </a:solidFill>
                <a:effectLst/>
                <a:uLnTx/>
                <a:uFillTx/>
                <a:latin typeface="Roboto" panose="02000000000000000000" pitchFamily="2" charset="0"/>
                <a:ea typeface="+mn-ea"/>
                <a:cs typeface="+mn-cs"/>
              </a:rPr>
              <a:t>E.g.</a:t>
            </a:r>
            <a:r>
              <a:rPr kumimoji="0" lang="en-US" sz="2400" b="1" i="0" u="none" strike="noStrike" kern="1200" cap="none" spc="0" normalizeH="0" baseline="0" noProof="0" dirty="0">
                <a:ln>
                  <a:noFill/>
                </a:ln>
                <a:solidFill>
                  <a:srgbClr val="333333"/>
                </a:solidFill>
                <a:effectLst/>
                <a:uLnTx/>
                <a:uFillTx/>
                <a:latin typeface="Roboto" panose="02000000000000000000" pitchFamily="2" charset="0"/>
                <a:ea typeface="+mn-ea"/>
                <a:cs typeface="+mn-cs"/>
              </a:rPr>
              <a:t> </a:t>
            </a:r>
            <a:r>
              <a:rPr kumimoji="0" lang="en-US" sz="2400" b="0" i="0" u="none" strike="noStrike" kern="1200" cap="none" spc="0" normalizeH="0" baseline="0" noProof="0" dirty="0">
                <a:ln>
                  <a:noFill/>
                </a:ln>
                <a:solidFill>
                  <a:srgbClr val="333333"/>
                </a:solidFill>
                <a:effectLst/>
                <a:uLnTx/>
                <a:uFillTx/>
                <a:latin typeface="Roboto" panose="02000000000000000000" pitchFamily="2" charset="0"/>
                <a:ea typeface="+mn-ea"/>
                <a:cs typeface="+mn-cs"/>
              </a:rPr>
              <a:t>From this code example, to rerun the ‘Get-Process’ command, we type </a:t>
            </a:r>
            <a:r>
              <a:rPr kumimoji="0" lang="en-US" sz="2400" b="1" i="0" u="none" strike="noStrike" kern="1200" cap="none" spc="0" normalizeH="0" baseline="0" noProof="0" dirty="0">
                <a:ln>
                  <a:noFill/>
                </a:ln>
                <a:solidFill>
                  <a:srgbClr val="333333"/>
                </a:solidFill>
                <a:effectLst/>
                <a:highlight>
                  <a:srgbClr val="FFFF00"/>
                </a:highlight>
                <a:uLnTx/>
                <a:uFillTx/>
                <a:latin typeface="Roboto" panose="02000000000000000000" pitchFamily="2" charset="0"/>
                <a:ea typeface="+mn-ea"/>
                <a:cs typeface="+mn-cs"/>
              </a:rPr>
              <a:t>Invoke-History 5</a:t>
            </a:r>
            <a:r>
              <a:rPr kumimoji="0" lang="en-US" sz="2400" b="0" i="0" u="none" strike="noStrike" kern="1200" cap="none" spc="0" normalizeH="0" baseline="0" noProof="0" dirty="0">
                <a:ln>
                  <a:noFill/>
                </a:ln>
                <a:solidFill>
                  <a:srgbClr val="333333"/>
                </a:solidFill>
                <a:effectLst/>
                <a:uLnTx/>
                <a:uFillTx/>
                <a:latin typeface="Roboto" panose="02000000000000000000" pitchFamily="2" charset="0"/>
                <a:ea typeface="+mn-ea"/>
                <a:cs typeface="+mn-cs"/>
              </a:rPr>
              <a: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333333"/>
                </a:solidFill>
                <a:effectLst/>
                <a:highlight>
                  <a:srgbClr val="FFFF00"/>
                </a:highlight>
                <a:uLnTx/>
                <a:uFillTx/>
                <a:latin typeface="Roboto" panose="02000000000000000000" pitchFamily="2" charset="0"/>
                <a:ea typeface="+mn-ea"/>
                <a:cs typeface="+mn-cs"/>
              </a:rPr>
              <a:t>Useful when we have typed out long PS commands.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333333"/>
                </a:solidFill>
                <a:effectLst/>
                <a:uLnTx/>
                <a:uFillTx/>
                <a:latin typeface="Roboto" panose="02000000000000000000" pitchFamily="2" charset="0"/>
                <a:ea typeface="+mn-ea"/>
                <a:cs typeface="+mn-cs"/>
              </a:rPr>
              <a:t>Bg. We use the </a:t>
            </a:r>
            <a:r>
              <a:rPr kumimoji="0" lang="en-US" sz="2000" b="1" i="0" u="none" strike="noStrike" kern="1200" cap="none" spc="0" normalizeH="0" baseline="0" noProof="0" dirty="0">
                <a:ln>
                  <a:noFill/>
                </a:ln>
                <a:solidFill>
                  <a:srgbClr val="333333"/>
                </a:solidFill>
                <a:effectLst/>
                <a:uLnTx/>
                <a:uFillTx/>
                <a:latin typeface="Roboto" panose="02000000000000000000" pitchFamily="2" charset="0"/>
                <a:ea typeface="+mn-ea"/>
                <a:cs typeface="+mn-cs"/>
              </a:rPr>
              <a:t>Clear-History</a:t>
            </a:r>
            <a:r>
              <a:rPr kumimoji="0" lang="en-US" sz="2000" b="0" i="0" u="none" strike="noStrike" kern="1200" cap="none" spc="0" normalizeH="0" baseline="0" noProof="0" dirty="0">
                <a:ln>
                  <a:noFill/>
                </a:ln>
                <a:solidFill>
                  <a:srgbClr val="333333"/>
                </a:solidFill>
                <a:effectLst/>
                <a:uLnTx/>
                <a:uFillTx/>
                <a:latin typeface="Roboto" panose="02000000000000000000" pitchFamily="2" charset="0"/>
                <a:ea typeface="+mn-ea"/>
                <a:cs typeface="+mn-cs"/>
              </a:rPr>
              <a:t> command to clear the command history from the current session.</a:t>
            </a:r>
          </a:p>
        </p:txBody>
      </p:sp>
      <p:pic>
        <p:nvPicPr>
          <p:cNvPr id="11" name="Picture 10">
            <a:extLst>
              <a:ext uri="{FF2B5EF4-FFF2-40B4-BE49-F238E27FC236}">
                <a16:creationId xmlns:a16="http://schemas.microsoft.com/office/drawing/2014/main" id="{F555B451-54B4-44BA-89F2-70751D0FDC16}"/>
              </a:ext>
            </a:extLst>
          </p:cNvPr>
          <p:cNvPicPr>
            <a:picLocks noChangeAspect="1"/>
          </p:cNvPicPr>
          <p:nvPr/>
        </p:nvPicPr>
        <p:blipFill>
          <a:blip r:embed="rId4"/>
          <a:stretch>
            <a:fillRect/>
          </a:stretch>
        </p:blipFill>
        <p:spPr>
          <a:xfrm>
            <a:off x="5675487" y="5661439"/>
            <a:ext cx="6265579" cy="675281"/>
          </a:xfrm>
          <a:prstGeom prst="rect">
            <a:avLst/>
          </a:prstGeom>
        </p:spPr>
      </p:pic>
    </p:spTree>
    <p:extLst>
      <p:ext uri="{BB962C8B-B14F-4D97-AF65-F5344CB8AC3E}">
        <p14:creationId xmlns:p14="http://schemas.microsoft.com/office/powerpoint/2010/main" val="19131064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5982F-B979-0FF4-8E1E-47CD4ABB3D4D}"/>
              </a:ext>
            </a:extLst>
          </p:cNvPr>
          <p:cNvSpPr>
            <a:spLocks noGrp="1"/>
          </p:cNvSpPr>
          <p:nvPr>
            <p:ph type="title"/>
          </p:nvPr>
        </p:nvSpPr>
        <p:spPr>
          <a:xfrm>
            <a:off x="0" y="18256"/>
            <a:ext cx="12192000" cy="933620"/>
          </a:xfrm>
          <a:solidFill>
            <a:srgbClr val="002060"/>
          </a:solidFill>
        </p:spPr>
        <p:txBody>
          <a:bodyPr>
            <a:normAutofit/>
          </a:bodyPr>
          <a:lstStyle/>
          <a:p>
            <a:r>
              <a:rPr lang="en-GB" sz="4800" b="1" dirty="0">
                <a:solidFill>
                  <a:srgbClr val="002060"/>
                </a:solidFill>
                <a:highlight>
                  <a:srgbClr val="FFFF00"/>
                </a:highlight>
              </a:rPr>
              <a:t>Try:</a:t>
            </a:r>
            <a:r>
              <a:rPr lang="en-GB" sz="4800" b="1" dirty="0">
                <a:solidFill>
                  <a:srgbClr val="002060"/>
                </a:solidFill>
              </a:rPr>
              <a:t> </a:t>
            </a:r>
            <a:r>
              <a:rPr lang="en-GB" sz="4800" dirty="0">
                <a:solidFill>
                  <a:schemeClr val="bg1"/>
                </a:solidFill>
              </a:rPr>
              <a:t>Create a new file</a:t>
            </a:r>
          </a:p>
        </p:txBody>
      </p:sp>
      <p:sp>
        <p:nvSpPr>
          <p:cNvPr id="3" name="Content Placeholder 2">
            <a:extLst>
              <a:ext uri="{FF2B5EF4-FFF2-40B4-BE49-F238E27FC236}">
                <a16:creationId xmlns:a16="http://schemas.microsoft.com/office/drawing/2014/main" id="{6E140568-788B-68D6-4007-13CCF27AB314}"/>
              </a:ext>
            </a:extLst>
          </p:cNvPr>
          <p:cNvSpPr>
            <a:spLocks noGrp="1"/>
          </p:cNvSpPr>
          <p:nvPr>
            <p:ph idx="1"/>
          </p:nvPr>
        </p:nvSpPr>
        <p:spPr>
          <a:xfrm>
            <a:off x="261077" y="1098602"/>
            <a:ext cx="11438745" cy="5527049"/>
          </a:xfrm>
        </p:spPr>
        <p:txBody>
          <a:bodyPr>
            <a:normAutofit/>
          </a:bodyPr>
          <a:lstStyle/>
          <a:p>
            <a:pPr marL="0" indent="0">
              <a:buNone/>
            </a:pPr>
            <a:r>
              <a:rPr lang="en-GB" dirty="0"/>
              <a:t>There are several ways to </a:t>
            </a:r>
            <a:r>
              <a:rPr lang="en-GB" b="1" dirty="0"/>
              <a:t>create a new file and write text </a:t>
            </a:r>
            <a:r>
              <a:rPr lang="en-GB" dirty="0"/>
              <a:t>into files using PS cmdlets:</a:t>
            </a:r>
          </a:p>
          <a:p>
            <a:pPr marL="514350" indent="-514350">
              <a:buFont typeface="+mj-lt"/>
              <a:buAutoNum type="arabicPeriod"/>
            </a:pPr>
            <a:r>
              <a:rPr lang="en-GB" b="1" dirty="0"/>
              <a:t>Redirection operators (&gt; and &gt;&gt;)</a:t>
            </a:r>
            <a:endParaRPr lang="en-GB" dirty="0"/>
          </a:p>
          <a:p>
            <a:r>
              <a:rPr lang="en-GB" dirty="0"/>
              <a:t>To create or overwrite a file use: </a:t>
            </a:r>
            <a:r>
              <a:rPr lang="en-GB" dirty="0">
                <a:highlight>
                  <a:srgbClr val="FFFF00"/>
                </a:highlight>
              </a:rPr>
              <a:t>"Hello world!" &gt; hello.txt</a:t>
            </a:r>
          </a:p>
          <a:p>
            <a:r>
              <a:rPr lang="en-GB" b="1" dirty="0"/>
              <a:t>To add and append text to an existing file use: </a:t>
            </a:r>
            <a:r>
              <a:rPr lang="en-GB" dirty="0">
                <a:highlight>
                  <a:srgbClr val="FFFF00"/>
                </a:highlight>
              </a:rPr>
              <a:t>"More text" &gt;&gt; hello.txt</a:t>
            </a:r>
          </a:p>
          <a:p>
            <a:r>
              <a:rPr lang="en-GB" dirty="0"/>
              <a:t>Others:</a:t>
            </a:r>
          </a:p>
          <a:p>
            <a:pPr marL="514350" indent="-514350">
              <a:buFont typeface="+mj-lt"/>
              <a:buAutoNum type="arabicPeriod" startAt="2"/>
            </a:pPr>
            <a:r>
              <a:rPr lang="en-GB" b="1" dirty="0"/>
              <a:t>Set-Content command (to create or overwrite a file)</a:t>
            </a:r>
            <a:endParaRPr lang="en-GB" dirty="0"/>
          </a:p>
          <a:p>
            <a:r>
              <a:rPr lang="en-GB" dirty="0"/>
              <a:t>Set-Content -Path “hello.txt" -Value "Hello world!"</a:t>
            </a:r>
          </a:p>
          <a:p>
            <a:pPr marL="514350" indent="-514350">
              <a:buFont typeface="+mj-lt"/>
              <a:buAutoNum type="arabicPeriod" startAt="3"/>
            </a:pPr>
            <a:r>
              <a:rPr lang="en-GB" b="1" dirty="0"/>
              <a:t>Out-File command</a:t>
            </a:r>
            <a:endParaRPr lang="en-GB" dirty="0"/>
          </a:p>
          <a:p>
            <a:r>
              <a:rPr lang="en-GB" dirty="0"/>
              <a:t>"Hello world!" | Out-File -</a:t>
            </a:r>
            <a:r>
              <a:rPr lang="en-GB" dirty="0" err="1"/>
              <a:t>FilePath</a:t>
            </a:r>
            <a:r>
              <a:rPr lang="en-GB" dirty="0"/>
              <a:t> "example.txt“</a:t>
            </a:r>
          </a:p>
        </p:txBody>
      </p:sp>
      <p:pic>
        <p:nvPicPr>
          <p:cNvPr id="5" name="Graphic 4" descr="Document outline">
            <a:extLst>
              <a:ext uri="{FF2B5EF4-FFF2-40B4-BE49-F238E27FC236}">
                <a16:creationId xmlns:a16="http://schemas.microsoft.com/office/drawing/2014/main" id="{94045B79-A9F9-D3BF-7795-8EF9900DA1B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979108" y="3801255"/>
            <a:ext cx="2540833" cy="2540833"/>
          </a:xfrm>
          <a:prstGeom prst="rect">
            <a:avLst/>
          </a:prstGeom>
        </p:spPr>
      </p:pic>
    </p:spTree>
    <p:extLst>
      <p:ext uri="{BB962C8B-B14F-4D97-AF65-F5344CB8AC3E}">
        <p14:creationId xmlns:p14="http://schemas.microsoft.com/office/powerpoint/2010/main" val="40626420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B83154-819D-EF3E-774B-BFAD27BC46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09D7EA-8DF4-B17D-EC27-B25DF4F4AA36}"/>
              </a:ext>
            </a:extLst>
          </p:cNvPr>
          <p:cNvSpPr>
            <a:spLocks noGrp="1"/>
          </p:cNvSpPr>
          <p:nvPr>
            <p:ph type="title"/>
          </p:nvPr>
        </p:nvSpPr>
        <p:spPr>
          <a:xfrm>
            <a:off x="0" y="18255"/>
            <a:ext cx="12192000" cy="1098511"/>
          </a:xfrm>
          <a:solidFill>
            <a:srgbClr val="002060"/>
          </a:solidFill>
        </p:spPr>
        <p:txBody>
          <a:bodyPr>
            <a:normAutofit/>
          </a:bodyPr>
          <a:lstStyle/>
          <a:p>
            <a:r>
              <a:rPr lang="en-GB" sz="4800" b="1" dirty="0">
                <a:solidFill>
                  <a:srgbClr val="002060"/>
                </a:solidFill>
                <a:highlight>
                  <a:srgbClr val="FFFF00"/>
                </a:highlight>
              </a:rPr>
              <a:t>Try:</a:t>
            </a:r>
            <a:r>
              <a:rPr lang="en-GB" sz="4800" b="1" dirty="0">
                <a:solidFill>
                  <a:srgbClr val="002060"/>
                </a:solidFill>
              </a:rPr>
              <a:t> </a:t>
            </a:r>
            <a:r>
              <a:rPr lang="en-GB" sz="4800" dirty="0">
                <a:solidFill>
                  <a:schemeClr val="bg1"/>
                </a:solidFill>
              </a:rPr>
              <a:t>PowerShell &amp; Text editors</a:t>
            </a:r>
          </a:p>
        </p:txBody>
      </p:sp>
      <p:sp>
        <p:nvSpPr>
          <p:cNvPr id="3" name="Content Placeholder 2">
            <a:extLst>
              <a:ext uri="{FF2B5EF4-FFF2-40B4-BE49-F238E27FC236}">
                <a16:creationId xmlns:a16="http://schemas.microsoft.com/office/drawing/2014/main" id="{45FF68C5-4903-417F-E7C6-7CCF1B0FE991}"/>
              </a:ext>
            </a:extLst>
          </p:cNvPr>
          <p:cNvSpPr>
            <a:spLocks noGrp="1"/>
          </p:cNvSpPr>
          <p:nvPr>
            <p:ph idx="1"/>
          </p:nvPr>
        </p:nvSpPr>
        <p:spPr>
          <a:xfrm>
            <a:off x="313544" y="1181048"/>
            <a:ext cx="11671092" cy="5676952"/>
          </a:xfrm>
        </p:spPr>
        <p:txBody>
          <a:bodyPr>
            <a:normAutofit fontScale="92500" lnSpcReduction="20000"/>
          </a:bodyPr>
          <a:lstStyle/>
          <a:p>
            <a:r>
              <a:rPr lang="en-US" dirty="0"/>
              <a:t>PowerShell does not include a built-in text editor such as </a:t>
            </a:r>
            <a:r>
              <a:rPr lang="en-US" b="1" dirty="0"/>
              <a:t>nano</a:t>
            </a:r>
            <a:r>
              <a:rPr lang="en-US" dirty="0"/>
              <a:t>.</a:t>
            </a:r>
          </a:p>
          <a:p>
            <a:r>
              <a:rPr lang="en-US" dirty="0"/>
              <a:t>However with WSL activated in Windows we can </a:t>
            </a:r>
            <a:r>
              <a:rPr lang="en-US" b="1" dirty="0"/>
              <a:t>use Linux text editors </a:t>
            </a:r>
            <a:r>
              <a:rPr lang="en-US" dirty="0"/>
              <a:t>such as nano/vi/vim within PowerShell.</a:t>
            </a:r>
          </a:p>
          <a:p>
            <a:pPr marL="0" indent="0">
              <a:buNone/>
            </a:pPr>
            <a:r>
              <a:rPr lang="en-US" dirty="0"/>
              <a:t>	</a:t>
            </a:r>
            <a:r>
              <a:rPr lang="en-US" sz="3200" dirty="0" err="1">
                <a:highlight>
                  <a:srgbClr val="FFFF00"/>
                </a:highlight>
              </a:rPr>
              <a:t>wsl</a:t>
            </a:r>
            <a:r>
              <a:rPr lang="en-US" sz="3200" dirty="0">
                <a:highlight>
                  <a:srgbClr val="FFFF00"/>
                </a:highlight>
              </a:rPr>
              <a:t> nano myfile.txt</a:t>
            </a:r>
          </a:p>
          <a:p>
            <a:pPr marL="0" indent="0">
              <a:buNone/>
            </a:pPr>
            <a:r>
              <a:rPr lang="en-US" sz="3200" dirty="0">
                <a:highlight>
                  <a:srgbClr val="FFFF00"/>
                </a:highlight>
              </a:rPr>
              <a:t>Bg.</a:t>
            </a:r>
          </a:p>
          <a:p>
            <a:r>
              <a:rPr lang="en-US" dirty="0"/>
              <a:t>With WSL activated, we can also use ‘</a:t>
            </a:r>
            <a:r>
              <a:rPr lang="en-US" b="1" dirty="0"/>
              <a:t>bash</a:t>
            </a:r>
            <a:r>
              <a:rPr lang="en-US" dirty="0"/>
              <a:t> </a:t>
            </a:r>
            <a:r>
              <a:rPr lang="en-US" b="1" dirty="0"/>
              <a:t>–c’</a:t>
            </a:r>
            <a:r>
              <a:rPr lang="en-US" dirty="0"/>
              <a:t> to tell PS to use bash to run the following –c/command: </a:t>
            </a:r>
            <a:r>
              <a:rPr lang="en-US" b="1" dirty="0"/>
              <a:t>bash -c "nano filename.txt"</a:t>
            </a:r>
            <a:endParaRPr lang="en-US" dirty="0">
              <a:highlight>
                <a:srgbClr val="FFFF00"/>
              </a:highlight>
            </a:endParaRPr>
          </a:p>
          <a:p>
            <a:r>
              <a:rPr lang="en-US" b="1" dirty="0">
                <a:highlight>
                  <a:srgbClr val="FFFF00"/>
                </a:highlight>
              </a:rPr>
              <a:t>UPDATE:</a:t>
            </a:r>
            <a:r>
              <a:rPr lang="en-US" b="1" dirty="0"/>
              <a:t> Windows 11 as a new Open-source CLI text editor called: </a:t>
            </a:r>
            <a:r>
              <a:rPr lang="en-US" b="1" dirty="0">
                <a:highlight>
                  <a:srgbClr val="FFFF00"/>
                </a:highlight>
              </a:rPr>
              <a:t>Edit</a:t>
            </a:r>
          </a:p>
          <a:p>
            <a:pPr marL="0" indent="0">
              <a:buNone/>
            </a:pPr>
            <a:r>
              <a:rPr lang="nn-NO" dirty="0"/>
              <a:t>	To install from CMD/PowerShell use: winget install --id Microsoft.Edit</a:t>
            </a:r>
          </a:p>
          <a:p>
            <a:r>
              <a:rPr lang="en-US" dirty="0"/>
              <a:t>Edit for Win11 is re-boot of the classic MS-DOS editors Edlin &amp; Edit</a:t>
            </a:r>
          </a:p>
          <a:p>
            <a:r>
              <a:rPr lang="en-US" b="1" dirty="0"/>
              <a:t>Edit </a:t>
            </a:r>
            <a:r>
              <a:rPr lang="en-US" dirty="0"/>
              <a:t>is</a:t>
            </a:r>
            <a:r>
              <a:rPr lang="en-US" b="1" dirty="0"/>
              <a:t> </a:t>
            </a:r>
            <a:r>
              <a:rPr lang="en-US" dirty="0"/>
              <a:t>usable directly in PowerShell or CMD</a:t>
            </a:r>
          </a:p>
          <a:p>
            <a:r>
              <a:rPr lang="en-US" dirty="0"/>
              <a:t>Microsoft Edit: New Windows 11 text editor in CMD &amp; PowerShell: </a:t>
            </a:r>
          </a:p>
          <a:p>
            <a:r>
              <a:rPr lang="en-US" dirty="0"/>
              <a:t>Home: </a:t>
            </a:r>
            <a:r>
              <a:rPr lang="en-US" dirty="0">
                <a:hlinkClick r:id="rId2"/>
              </a:rPr>
              <a:t>https://devblogs.microsoft.com/commandline/edit-is-now-open-source/</a:t>
            </a:r>
            <a:r>
              <a:rPr lang="en-US" dirty="0"/>
              <a:t> </a:t>
            </a:r>
          </a:p>
          <a:p>
            <a:r>
              <a:rPr lang="en-US" dirty="0"/>
              <a:t>Video intro: </a:t>
            </a:r>
            <a:r>
              <a:rPr lang="en-US" dirty="0">
                <a:hlinkClick r:id="rId3"/>
              </a:rPr>
              <a:t>https://www.youtube.com/watch?v=Mmna66aHFQ4</a:t>
            </a:r>
            <a:r>
              <a:rPr lang="en-US" dirty="0"/>
              <a:t>  </a:t>
            </a:r>
          </a:p>
        </p:txBody>
      </p:sp>
    </p:spTree>
    <p:extLst>
      <p:ext uri="{BB962C8B-B14F-4D97-AF65-F5344CB8AC3E}">
        <p14:creationId xmlns:p14="http://schemas.microsoft.com/office/powerpoint/2010/main" val="18425262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401877"/>
            <a:ext cx="9895951" cy="1033669"/>
          </a:xfrm>
        </p:spPr>
        <p:txBody>
          <a:bodyPr>
            <a:normAutofit/>
          </a:bodyPr>
          <a:lstStyle/>
          <a:p>
            <a:r>
              <a:rPr lang="en-GB" b="1" dirty="0">
                <a:solidFill>
                  <a:srgbClr val="002060"/>
                </a:solidFill>
                <a:highlight>
                  <a:srgbClr val="FFFF00"/>
                </a:highlight>
              </a:rPr>
              <a:t>Try:</a:t>
            </a:r>
            <a:r>
              <a:rPr lang="en-GB" b="1" dirty="0">
                <a:solidFill>
                  <a:srgbClr val="002060"/>
                </a:solidFill>
              </a:rPr>
              <a:t> </a:t>
            </a:r>
            <a:r>
              <a:rPr lang="en-GB" b="1" dirty="0">
                <a:solidFill>
                  <a:schemeClr val="bg1"/>
                </a:solidFill>
              </a:rPr>
              <a:t>Get-Content &amp; Clear-Content</a:t>
            </a: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167333" y="1712687"/>
            <a:ext cx="11732646" cy="4351338"/>
          </a:xfrm>
        </p:spPr>
        <p:txBody>
          <a:bodyPr>
            <a:normAutofit lnSpcReduction="10000"/>
          </a:bodyPr>
          <a:lstStyle/>
          <a:p>
            <a:pPr algn="l"/>
            <a:r>
              <a:rPr lang="en-US" sz="2400" b="0" i="0" dirty="0">
                <a:solidFill>
                  <a:srgbClr val="333333"/>
                </a:solidFill>
                <a:effectLst/>
                <a:latin typeface="Roboto" panose="02000000000000000000" pitchFamily="2" charset="0"/>
              </a:rPr>
              <a:t>We use the </a:t>
            </a:r>
            <a:r>
              <a:rPr lang="en-US" sz="2400" b="1" i="0" dirty="0">
                <a:solidFill>
                  <a:srgbClr val="333333"/>
                </a:solidFill>
                <a:effectLst/>
                <a:latin typeface="Roboto" panose="02000000000000000000" pitchFamily="2" charset="0"/>
              </a:rPr>
              <a:t>Get-Content</a:t>
            </a:r>
            <a:r>
              <a:rPr lang="en-US" sz="2400" b="0" i="0" dirty="0">
                <a:solidFill>
                  <a:srgbClr val="333333"/>
                </a:solidFill>
                <a:effectLst/>
                <a:latin typeface="Roboto" panose="02000000000000000000" pitchFamily="2" charset="0"/>
              </a:rPr>
              <a:t> or </a:t>
            </a:r>
            <a:r>
              <a:rPr lang="en-US" sz="2400" b="1" i="0" dirty="0" err="1">
                <a:solidFill>
                  <a:srgbClr val="333333"/>
                </a:solidFill>
                <a:effectLst/>
                <a:highlight>
                  <a:srgbClr val="FFFF00"/>
                </a:highlight>
                <a:latin typeface="Roboto" panose="02000000000000000000" pitchFamily="2" charset="0"/>
              </a:rPr>
              <a:t>gc</a:t>
            </a:r>
            <a:r>
              <a:rPr lang="en-US" sz="2400" b="0" i="0" dirty="0">
                <a:solidFill>
                  <a:srgbClr val="333333"/>
                </a:solidFill>
                <a:effectLst/>
                <a:latin typeface="Roboto" panose="02000000000000000000" pitchFamily="2" charset="0"/>
              </a:rPr>
              <a:t> command to view the content of a file/item.</a:t>
            </a:r>
            <a:r>
              <a:rPr lang="en-US" dirty="0"/>
              <a:t> E.g.</a:t>
            </a:r>
          </a:p>
          <a:p>
            <a:r>
              <a:rPr lang="en-US" sz="2400" b="0" i="0" dirty="0">
                <a:solidFill>
                  <a:srgbClr val="333333"/>
                </a:solidFill>
                <a:effectLst/>
                <a:latin typeface="Roboto" panose="02000000000000000000" pitchFamily="2" charset="0"/>
              </a:rPr>
              <a:t>The </a:t>
            </a:r>
            <a:r>
              <a:rPr lang="en-US" sz="2400" b="1" i="0" dirty="0">
                <a:solidFill>
                  <a:srgbClr val="333333"/>
                </a:solidFill>
                <a:effectLst/>
                <a:latin typeface="Roboto" panose="02000000000000000000" pitchFamily="2" charset="0"/>
              </a:rPr>
              <a:t>Clear-Content</a:t>
            </a:r>
            <a:r>
              <a:rPr lang="en-US" sz="2400" b="0" i="0" dirty="0">
                <a:solidFill>
                  <a:srgbClr val="333333"/>
                </a:solidFill>
                <a:effectLst/>
                <a:latin typeface="Roboto" panose="02000000000000000000" pitchFamily="2" charset="0"/>
              </a:rPr>
              <a:t> </a:t>
            </a:r>
            <a:r>
              <a:rPr lang="en-US" sz="2400" dirty="0">
                <a:solidFill>
                  <a:srgbClr val="333333"/>
                </a:solidFill>
                <a:latin typeface="Roboto" panose="02000000000000000000" pitchFamily="2" charset="0"/>
              </a:rPr>
              <a:t>or </a:t>
            </a:r>
            <a:r>
              <a:rPr lang="en-US" sz="2400" b="1" dirty="0" err="1">
                <a:solidFill>
                  <a:srgbClr val="333333"/>
                </a:solidFill>
                <a:highlight>
                  <a:srgbClr val="FFFF00"/>
                </a:highlight>
                <a:latin typeface="Roboto" panose="02000000000000000000" pitchFamily="2" charset="0"/>
              </a:rPr>
              <a:t>clc</a:t>
            </a:r>
            <a:r>
              <a:rPr lang="en-US" sz="2400" dirty="0">
                <a:solidFill>
                  <a:srgbClr val="333333"/>
                </a:solidFill>
                <a:latin typeface="Roboto" panose="02000000000000000000" pitchFamily="2" charset="0"/>
              </a:rPr>
              <a:t> </a:t>
            </a:r>
            <a:r>
              <a:rPr lang="en-US" sz="2400" b="0" i="0" dirty="0">
                <a:solidFill>
                  <a:srgbClr val="333333"/>
                </a:solidFill>
                <a:effectLst/>
                <a:latin typeface="Roboto" panose="02000000000000000000" pitchFamily="2" charset="0"/>
              </a:rPr>
              <a:t>command allows us to delete the contents of a file without deleting the file itself. </a:t>
            </a:r>
            <a:r>
              <a:rPr lang="en-US" dirty="0"/>
              <a:t>E.g.</a:t>
            </a:r>
          </a:p>
          <a:p>
            <a:r>
              <a:rPr lang="en-US" dirty="0"/>
              <a:t>In this example we use the ‘</a:t>
            </a:r>
            <a:r>
              <a:rPr lang="en-US" dirty="0" err="1"/>
              <a:t>gc</a:t>
            </a:r>
            <a:r>
              <a:rPr lang="en-US" dirty="0"/>
              <a:t>’ </a:t>
            </a:r>
            <a:br>
              <a:rPr lang="en-US" dirty="0"/>
            </a:br>
            <a:r>
              <a:rPr lang="en-US" dirty="0"/>
              <a:t>command to display the content </a:t>
            </a:r>
            <a:br>
              <a:rPr lang="en-US" dirty="0"/>
            </a:br>
            <a:r>
              <a:rPr lang="en-US" dirty="0"/>
              <a:t>of the ‘del1’ file.</a:t>
            </a:r>
            <a:br>
              <a:rPr lang="en-US" dirty="0"/>
            </a:br>
            <a:r>
              <a:rPr lang="en-US" dirty="0"/>
              <a:t>We then delete the content of the</a:t>
            </a:r>
            <a:br>
              <a:rPr lang="en-US" dirty="0"/>
            </a:br>
            <a:r>
              <a:rPr lang="en-US" dirty="0"/>
              <a:t> file using the ‘</a:t>
            </a:r>
            <a:r>
              <a:rPr lang="en-US" dirty="0" err="1"/>
              <a:t>clc</a:t>
            </a:r>
            <a:r>
              <a:rPr lang="en-US" dirty="0"/>
              <a:t>’ command.</a:t>
            </a:r>
            <a:br>
              <a:rPr lang="en-US" dirty="0"/>
            </a:br>
            <a:r>
              <a:rPr lang="en-US" dirty="0"/>
              <a:t>We use the ‘</a:t>
            </a:r>
            <a:r>
              <a:rPr lang="en-US" dirty="0" err="1"/>
              <a:t>gc</a:t>
            </a:r>
            <a:r>
              <a:rPr lang="en-US" dirty="0"/>
              <a:t>’ command once</a:t>
            </a:r>
            <a:br>
              <a:rPr lang="en-US" dirty="0"/>
            </a:br>
            <a:r>
              <a:rPr lang="en-US" dirty="0"/>
              <a:t> more to check the contents of the</a:t>
            </a:r>
            <a:br>
              <a:rPr lang="en-US" dirty="0"/>
            </a:br>
            <a:r>
              <a:rPr lang="en-US" dirty="0"/>
              <a:t> file have been cleared.</a:t>
            </a:r>
          </a:p>
          <a:p>
            <a:endParaRPr lang="en-US" sz="2400" b="0" i="0" dirty="0">
              <a:solidFill>
                <a:srgbClr val="333333"/>
              </a:solidFill>
              <a:effectLst/>
              <a:latin typeface="Roboto" panose="02000000000000000000" pitchFamily="2" charset="0"/>
            </a:endParaRPr>
          </a:p>
          <a:p>
            <a:pPr algn="l"/>
            <a:endParaRPr lang="en-US" sz="2400" b="0" i="0" dirty="0">
              <a:solidFill>
                <a:srgbClr val="333333"/>
              </a:solidFill>
              <a:effectLst/>
              <a:highlight>
                <a:srgbClr val="FFFF00"/>
              </a:highlight>
              <a:latin typeface="Roboto" panose="02000000000000000000" pitchFamily="2" charset="0"/>
            </a:endParaRPr>
          </a:p>
        </p:txBody>
      </p:sp>
      <p:pic>
        <p:nvPicPr>
          <p:cNvPr id="9" name="Picture 8">
            <a:extLst>
              <a:ext uri="{FF2B5EF4-FFF2-40B4-BE49-F238E27FC236}">
                <a16:creationId xmlns:a16="http://schemas.microsoft.com/office/drawing/2014/main" id="{35C8D8E0-C279-C38E-6B97-5ABDC065B995}"/>
              </a:ext>
            </a:extLst>
          </p:cNvPr>
          <p:cNvPicPr>
            <a:picLocks noChangeAspect="1"/>
          </p:cNvPicPr>
          <p:nvPr/>
        </p:nvPicPr>
        <p:blipFill>
          <a:blip r:embed="rId3"/>
          <a:stretch>
            <a:fillRect/>
          </a:stretch>
        </p:blipFill>
        <p:spPr>
          <a:xfrm>
            <a:off x="5816182" y="4074664"/>
            <a:ext cx="5742489" cy="2190909"/>
          </a:xfrm>
          <a:prstGeom prst="rect">
            <a:avLst/>
          </a:prstGeom>
        </p:spPr>
      </p:pic>
      <p:grpSp>
        <p:nvGrpSpPr>
          <p:cNvPr id="19" name="Group 18">
            <a:extLst>
              <a:ext uri="{FF2B5EF4-FFF2-40B4-BE49-F238E27FC236}">
                <a16:creationId xmlns:a16="http://schemas.microsoft.com/office/drawing/2014/main" id="{29F4BF27-9BA2-2C95-456F-F8C95D696ADB}"/>
              </a:ext>
            </a:extLst>
          </p:cNvPr>
          <p:cNvGrpSpPr/>
          <p:nvPr/>
        </p:nvGrpSpPr>
        <p:grpSpPr>
          <a:xfrm>
            <a:off x="5816182" y="2734615"/>
            <a:ext cx="6375818" cy="1284644"/>
            <a:chOff x="5577131" y="2603712"/>
            <a:chExt cx="6375818" cy="1284644"/>
          </a:xfrm>
        </p:grpSpPr>
        <p:pic>
          <p:nvPicPr>
            <p:cNvPr id="13" name="Picture 12">
              <a:extLst>
                <a:ext uri="{FF2B5EF4-FFF2-40B4-BE49-F238E27FC236}">
                  <a16:creationId xmlns:a16="http://schemas.microsoft.com/office/drawing/2014/main" id="{191FDE6A-B3BA-935A-14D7-A8E968DC3659}"/>
                </a:ext>
              </a:extLst>
            </p:cNvPr>
            <p:cNvPicPr>
              <a:picLocks noChangeAspect="1"/>
            </p:cNvPicPr>
            <p:nvPr/>
          </p:nvPicPr>
          <p:blipFill>
            <a:blip r:embed="rId4"/>
            <a:srcRect r="16964" b="78543"/>
            <a:stretch>
              <a:fillRect/>
            </a:stretch>
          </p:blipFill>
          <p:spPr>
            <a:xfrm>
              <a:off x="5577132" y="2603712"/>
              <a:ext cx="6375817" cy="415961"/>
            </a:xfrm>
            <a:prstGeom prst="rect">
              <a:avLst/>
            </a:prstGeom>
          </p:spPr>
        </p:pic>
        <p:pic>
          <p:nvPicPr>
            <p:cNvPr id="18" name="Picture 17">
              <a:extLst>
                <a:ext uri="{FF2B5EF4-FFF2-40B4-BE49-F238E27FC236}">
                  <a16:creationId xmlns:a16="http://schemas.microsoft.com/office/drawing/2014/main" id="{17037E2F-39D2-79C9-3B75-3CBBEBE5F7A0}"/>
                </a:ext>
              </a:extLst>
            </p:cNvPr>
            <p:cNvPicPr>
              <a:picLocks noChangeAspect="1"/>
            </p:cNvPicPr>
            <p:nvPr/>
          </p:nvPicPr>
          <p:blipFill>
            <a:blip r:embed="rId5"/>
            <a:srcRect l="1045" r="1"/>
            <a:stretch>
              <a:fillRect/>
            </a:stretch>
          </p:blipFill>
          <p:spPr>
            <a:xfrm>
              <a:off x="5577131" y="3007226"/>
              <a:ext cx="6375817" cy="881130"/>
            </a:xfrm>
            <a:prstGeom prst="rect">
              <a:avLst/>
            </a:prstGeom>
          </p:spPr>
        </p:pic>
      </p:grpSp>
    </p:spTree>
    <p:extLst>
      <p:ext uri="{BB962C8B-B14F-4D97-AF65-F5344CB8AC3E}">
        <p14:creationId xmlns:p14="http://schemas.microsoft.com/office/powerpoint/2010/main" val="11606967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FEE08-60FE-F636-15F3-8F106BA0E78D}"/>
              </a:ext>
            </a:extLst>
          </p:cNvPr>
          <p:cNvSpPr>
            <a:spLocks noGrp="1"/>
          </p:cNvSpPr>
          <p:nvPr>
            <p:ph type="title"/>
          </p:nvPr>
        </p:nvSpPr>
        <p:spPr>
          <a:xfrm>
            <a:off x="0" y="1"/>
            <a:ext cx="12192000" cy="1030514"/>
          </a:xfrm>
          <a:solidFill>
            <a:srgbClr val="002060"/>
          </a:solidFill>
        </p:spPr>
        <p:txBody>
          <a:bodyPr>
            <a:normAutofit/>
          </a:bodyPr>
          <a:lstStyle/>
          <a:p>
            <a:r>
              <a:rPr lang="en-GB" sz="5400" b="1" dirty="0">
                <a:highlight>
                  <a:srgbClr val="FFFF00"/>
                </a:highlight>
              </a:rPr>
              <a:t>Try:</a:t>
            </a:r>
            <a:r>
              <a:rPr lang="en-GB" sz="5400" b="1" dirty="0"/>
              <a:t> </a:t>
            </a:r>
            <a:r>
              <a:rPr lang="en-GB" sz="5400" dirty="0">
                <a:solidFill>
                  <a:schemeClr val="bg1"/>
                </a:solidFill>
              </a:rPr>
              <a:t>PowerShell </a:t>
            </a:r>
            <a:r>
              <a:rPr lang="en-GB" sz="5400" kern="100" dirty="0">
                <a:solidFill>
                  <a:schemeClr val="bg1"/>
                </a:solidFill>
                <a:effectLst/>
                <a:ea typeface="DengXian" panose="02010600030101010101" pitchFamily="2" charset="-122"/>
                <a:cs typeface="Times New Roman" panose="02020603050405020304" pitchFamily="18" charset="0"/>
              </a:rPr>
              <a:t>network commands</a:t>
            </a:r>
            <a:endParaRPr lang="en-GB" sz="5400" dirty="0">
              <a:solidFill>
                <a:schemeClr val="bg1"/>
              </a:solidFill>
            </a:endParaRPr>
          </a:p>
        </p:txBody>
      </p:sp>
      <p:sp>
        <p:nvSpPr>
          <p:cNvPr id="8" name="Content Placeholder 7">
            <a:extLst>
              <a:ext uri="{FF2B5EF4-FFF2-40B4-BE49-F238E27FC236}">
                <a16:creationId xmlns:a16="http://schemas.microsoft.com/office/drawing/2014/main" id="{E57BB83E-B437-3304-7130-E874F7A21C34}"/>
              </a:ext>
            </a:extLst>
          </p:cNvPr>
          <p:cNvSpPr>
            <a:spLocks noGrp="1"/>
          </p:cNvSpPr>
          <p:nvPr>
            <p:ph idx="1"/>
          </p:nvPr>
        </p:nvSpPr>
        <p:spPr>
          <a:xfrm>
            <a:off x="76892" y="1133776"/>
            <a:ext cx="11767459" cy="5724224"/>
          </a:xfrm>
        </p:spPr>
        <p:txBody>
          <a:bodyPr>
            <a:normAutofit fontScale="62500" lnSpcReduction="20000"/>
          </a:bodyPr>
          <a:lstStyle/>
          <a:p>
            <a:pPr>
              <a:lnSpc>
                <a:spcPct val="110000"/>
              </a:lnSpc>
              <a:spcBef>
                <a:spcPts val="0"/>
              </a:spcBef>
              <a:spcAft>
                <a:spcPts val="300"/>
              </a:spcAft>
            </a:pPr>
            <a:r>
              <a:rPr lang="en-GB" sz="3400" kern="100" dirty="0">
                <a:highlight>
                  <a:srgbClr val="FFFF00"/>
                </a:highlight>
                <a:ea typeface="DengXian" panose="02010600030101010101" pitchFamily="2" charset="-122"/>
                <a:cs typeface="Times New Roman" panose="02020603050405020304" pitchFamily="18" charset="0"/>
              </a:rPr>
              <a:t>The </a:t>
            </a:r>
            <a:r>
              <a:rPr lang="en-GB" sz="3400" b="1" kern="100" dirty="0">
                <a:solidFill>
                  <a:schemeClr val="tx1">
                    <a:lumMod val="95000"/>
                    <a:lumOff val="5000"/>
                  </a:schemeClr>
                </a:solidFill>
                <a:highlight>
                  <a:srgbClr val="FFFF00"/>
                </a:highlight>
                <a:ea typeface="DengXian" panose="02010600030101010101" pitchFamily="2" charset="-122"/>
                <a:cs typeface="Times New Roman" panose="02020603050405020304" pitchFamily="18" charset="0"/>
              </a:rPr>
              <a:t>Get-</a:t>
            </a:r>
            <a:r>
              <a:rPr lang="en-GB" sz="3400" b="1" kern="100" dirty="0" err="1">
                <a:solidFill>
                  <a:schemeClr val="tx1">
                    <a:lumMod val="95000"/>
                    <a:lumOff val="5000"/>
                  </a:schemeClr>
                </a:solidFill>
                <a:highlight>
                  <a:srgbClr val="FFFF00"/>
                </a:highlight>
                <a:ea typeface="DengXian" panose="02010600030101010101" pitchFamily="2" charset="-122"/>
                <a:cs typeface="Times New Roman" panose="02020603050405020304" pitchFamily="18" charset="0"/>
              </a:rPr>
              <a:t>NetIPAddress</a:t>
            </a:r>
            <a:r>
              <a:rPr lang="en-GB" sz="3400" kern="100" dirty="0">
                <a:highlight>
                  <a:srgbClr val="FFFF00"/>
                </a:highlight>
                <a:ea typeface="DengXian" panose="02010600030101010101" pitchFamily="2" charset="-122"/>
                <a:cs typeface="Times New Roman" panose="02020603050405020304" pitchFamily="18" charset="0"/>
              </a:rPr>
              <a:t> </a:t>
            </a:r>
            <a:r>
              <a:rPr lang="en-GB" sz="3400" b="1" kern="100" dirty="0">
                <a:highlight>
                  <a:srgbClr val="FFFF00"/>
                </a:highlight>
                <a:ea typeface="DengXian" panose="02010600030101010101" pitchFamily="2" charset="-122"/>
                <a:cs typeface="Times New Roman" panose="02020603050405020304" pitchFamily="18" charset="0"/>
              </a:rPr>
              <a:t>command</a:t>
            </a:r>
            <a:r>
              <a:rPr lang="en-GB" sz="3400" kern="100" dirty="0">
                <a:highlight>
                  <a:srgbClr val="FFFF00"/>
                </a:highlight>
                <a:ea typeface="DengXian" panose="02010600030101010101" pitchFamily="2" charset="-122"/>
                <a:cs typeface="Times New Roman" panose="02020603050405020304" pitchFamily="18" charset="0"/>
              </a:rPr>
              <a:t> retrieves the system’s IP address information</a:t>
            </a:r>
          </a:p>
          <a:p>
            <a:pPr marL="0" indent="0">
              <a:lnSpc>
                <a:spcPct val="110000"/>
              </a:lnSpc>
              <a:spcBef>
                <a:spcPts val="0"/>
              </a:spcBef>
              <a:spcAft>
                <a:spcPts val="300"/>
              </a:spcAft>
              <a:buNone/>
            </a:pPr>
            <a:r>
              <a:rPr lang="en-GB" sz="3400" b="1" kern="100" dirty="0">
                <a:solidFill>
                  <a:srgbClr val="0070C0"/>
                </a:solidFill>
                <a:ea typeface="DengXian" panose="02010600030101010101" pitchFamily="2" charset="-122"/>
                <a:cs typeface="Times New Roman" panose="02020603050405020304" pitchFamily="18" charset="0"/>
              </a:rPr>
              <a:t>	</a:t>
            </a:r>
            <a:r>
              <a:rPr lang="en-GB" sz="4200" b="1" kern="100" dirty="0">
                <a:solidFill>
                  <a:srgbClr val="0070C0"/>
                </a:solidFill>
                <a:highlight>
                  <a:srgbClr val="FFFF00"/>
                </a:highlight>
                <a:ea typeface="DengXian" panose="02010600030101010101" pitchFamily="2" charset="-122"/>
                <a:cs typeface="Times New Roman" panose="02020603050405020304" pitchFamily="18" charset="0"/>
              </a:rPr>
              <a:t>Get-</a:t>
            </a:r>
            <a:r>
              <a:rPr lang="en-GB" sz="4200" b="1" kern="100" dirty="0" err="1">
                <a:solidFill>
                  <a:srgbClr val="0070C0"/>
                </a:solidFill>
                <a:highlight>
                  <a:srgbClr val="FFFF00"/>
                </a:highlight>
                <a:ea typeface="DengXian" panose="02010600030101010101" pitchFamily="2" charset="-122"/>
                <a:cs typeface="Times New Roman" panose="02020603050405020304" pitchFamily="18" charset="0"/>
              </a:rPr>
              <a:t>NetIPAddress</a:t>
            </a:r>
            <a:br>
              <a:rPr lang="en-GB" sz="3400" b="1" kern="100" dirty="0">
                <a:highlight>
                  <a:srgbClr val="FFFF00"/>
                </a:highlight>
                <a:ea typeface="DengXian" panose="02010600030101010101" pitchFamily="2" charset="-122"/>
                <a:cs typeface="Times New Roman" panose="02020603050405020304" pitchFamily="18" charset="0"/>
              </a:rPr>
            </a:br>
            <a:r>
              <a:rPr lang="en-GB" sz="3400" b="1" kern="100" dirty="0">
                <a:ea typeface="DengXian" panose="02010600030101010101" pitchFamily="2" charset="-122"/>
                <a:cs typeface="Times New Roman" panose="02020603050405020304" pitchFamily="18" charset="0"/>
              </a:rPr>
              <a:t>	With a filter using </a:t>
            </a:r>
            <a:r>
              <a:rPr lang="en-GB" sz="3400" b="1" kern="100" dirty="0" err="1">
                <a:ea typeface="DengXian" panose="02010600030101010101" pitchFamily="2" charset="-122"/>
                <a:cs typeface="Times New Roman" panose="02020603050405020304" pitchFamily="18" charset="0"/>
              </a:rPr>
              <a:t>InterfaceAlias</a:t>
            </a:r>
            <a:r>
              <a:rPr lang="en-GB" sz="3400" b="1" kern="100" dirty="0">
                <a:ea typeface="DengXian" panose="02010600030101010101" pitchFamily="2" charset="-122"/>
                <a:cs typeface="Times New Roman" panose="02020603050405020304" pitchFamily="18" charset="0"/>
              </a:rPr>
              <a:t> property: </a:t>
            </a:r>
            <a:r>
              <a:rPr lang="en-GB" sz="3400" b="1" kern="100" dirty="0">
                <a:solidFill>
                  <a:srgbClr val="0070C0"/>
                </a:solidFill>
                <a:ea typeface="DengXian" panose="02010600030101010101" pitchFamily="2" charset="-122"/>
                <a:cs typeface="Times New Roman" panose="02020603050405020304" pitchFamily="18" charset="0"/>
              </a:rPr>
              <a:t>Get-</a:t>
            </a:r>
            <a:r>
              <a:rPr lang="en-GB" sz="3400" b="1" kern="100" dirty="0" err="1">
                <a:solidFill>
                  <a:srgbClr val="0070C0"/>
                </a:solidFill>
                <a:ea typeface="DengXian" panose="02010600030101010101" pitchFamily="2" charset="-122"/>
                <a:cs typeface="Times New Roman" panose="02020603050405020304" pitchFamily="18" charset="0"/>
              </a:rPr>
              <a:t>NetIPAddress</a:t>
            </a:r>
            <a:r>
              <a:rPr lang="en-GB" sz="3400" b="1" kern="100" dirty="0">
                <a:solidFill>
                  <a:srgbClr val="0070C0"/>
                </a:solidFill>
                <a:ea typeface="DengXian" panose="02010600030101010101" pitchFamily="2" charset="-122"/>
                <a:cs typeface="Times New Roman" panose="02020603050405020304" pitchFamily="18" charset="0"/>
              </a:rPr>
              <a:t> -</a:t>
            </a:r>
            <a:r>
              <a:rPr lang="en-GB" sz="3400" b="1" kern="100" dirty="0" err="1">
                <a:solidFill>
                  <a:srgbClr val="0070C0"/>
                </a:solidFill>
                <a:ea typeface="DengXian" panose="02010600030101010101" pitchFamily="2" charset="-122"/>
                <a:cs typeface="Times New Roman" panose="02020603050405020304" pitchFamily="18" charset="0"/>
              </a:rPr>
              <a:t>InterfaceAlias</a:t>
            </a:r>
            <a:r>
              <a:rPr lang="en-GB" sz="3400" b="1" kern="100" dirty="0">
                <a:solidFill>
                  <a:srgbClr val="0070C0"/>
                </a:solidFill>
                <a:ea typeface="DengXian" panose="02010600030101010101" pitchFamily="2" charset="-122"/>
                <a:cs typeface="Times New Roman" panose="02020603050405020304" pitchFamily="18" charset="0"/>
              </a:rPr>
              <a:t> "Ethernet“</a:t>
            </a:r>
          </a:p>
          <a:p>
            <a:pPr marL="0" indent="0">
              <a:lnSpc>
                <a:spcPct val="110000"/>
              </a:lnSpc>
              <a:spcBef>
                <a:spcPts val="0"/>
              </a:spcBef>
              <a:spcAft>
                <a:spcPts val="300"/>
              </a:spcAft>
              <a:buNone/>
            </a:pPr>
            <a:endParaRPr lang="en-GB" sz="2000" b="1" kern="100" dirty="0">
              <a:ea typeface="DengXian" panose="02010600030101010101" pitchFamily="2" charset="-122"/>
              <a:cs typeface="Times New Roman" panose="02020603050405020304" pitchFamily="18" charset="0"/>
            </a:endParaRPr>
          </a:p>
          <a:p>
            <a:pPr marL="342900" lvl="0" indent="-342900">
              <a:lnSpc>
                <a:spcPct val="120000"/>
              </a:lnSpc>
              <a:spcBef>
                <a:spcPts val="0"/>
              </a:spcBef>
              <a:spcAft>
                <a:spcPts val="300"/>
              </a:spcAft>
              <a:buFont typeface="Symbol" panose="05050102010706020507" pitchFamily="18" charset="2"/>
              <a:buChar char=""/>
            </a:pPr>
            <a:r>
              <a:rPr lang="en-GB" sz="3400" b="1" kern="100" dirty="0">
                <a:highlight>
                  <a:srgbClr val="FFFF00"/>
                </a:highlight>
                <a:ea typeface="DengXian" panose="02010600030101010101" pitchFamily="2" charset="-122"/>
                <a:cs typeface="Times New Roman" panose="02020603050405020304" pitchFamily="18" charset="0"/>
              </a:rPr>
              <a:t>Test-Connection command </a:t>
            </a:r>
            <a:r>
              <a:rPr lang="en-GB" sz="3400" kern="100" dirty="0">
                <a:highlight>
                  <a:srgbClr val="FFFF00"/>
                </a:highlight>
                <a:ea typeface="DengXian" panose="02010600030101010101" pitchFamily="2" charset="-122"/>
                <a:cs typeface="Times New Roman" panose="02020603050405020304" pitchFamily="18" charset="0"/>
              </a:rPr>
              <a:t>sends data packets (pings) to test network connectivity: </a:t>
            </a:r>
          </a:p>
          <a:p>
            <a:pPr marL="0" lvl="0" indent="0">
              <a:lnSpc>
                <a:spcPct val="120000"/>
              </a:lnSpc>
              <a:spcBef>
                <a:spcPts val="0"/>
              </a:spcBef>
              <a:spcAft>
                <a:spcPts val="300"/>
              </a:spcAft>
              <a:buNone/>
            </a:pPr>
            <a:r>
              <a:rPr lang="en-GB" sz="3400" b="1" kern="100" dirty="0">
                <a:solidFill>
                  <a:srgbClr val="0070C0"/>
                </a:solidFill>
                <a:ea typeface="DengXian" panose="02010600030101010101" pitchFamily="2" charset="-122"/>
                <a:cs typeface="Times New Roman" panose="02020603050405020304" pitchFamily="18" charset="0"/>
              </a:rPr>
              <a:t>	</a:t>
            </a:r>
            <a:r>
              <a:rPr lang="en-GB" sz="4200" b="1" kern="100" dirty="0">
                <a:solidFill>
                  <a:srgbClr val="0070C0"/>
                </a:solidFill>
                <a:highlight>
                  <a:srgbClr val="FFFF00"/>
                </a:highlight>
                <a:ea typeface="DengXian" panose="02010600030101010101" pitchFamily="2" charset="-122"/>
                <a:cs typeface="Times New Roman" panose="02020603050405020304" pitchFamily="18" charset="0"/>
              </a:rPr>
              <a:t>Test-Connection -</a:t>
            </a:r>
            <a:r>
              <a:rPr lang="en-GB" sz="4200" b="1" kern="100" dirty="0" err="1">
                <a:solidFill>
                  <a:srgbClr val="0070C0"/>
                </a:solidFill>
                <a:highlight>
                  <a:srgbClr val="FFFF00"/>
                </a:highlight>
                <a:ea typeface="DengXian" panose="02010600030101010101" pitchFamily="2" charset="-122"/>
                <a:cs typeface="Times New Roman" panose="02020603050405020304" pitchFamily="18" charset="0"/>
              </a:rPr>
              <a:t>ComputerName</a:t>
            </a:r>
            <a:r>
              <a:rPr lang="en-GB" sz="4200" b="1" kern="100" dirty="0">
                <a:solidFill>
                  <a:srgbClr val="0070C0"/>
                </a:solidFill>
                <a:highlight>
                  <a:srgbClr val="FFFF00"/>
                </a:highlight>
                <a:ea typeface="DengXian" panose="02010600030101010101" pitchFamily="2" charset="-122"/>
                <a:cs typeface="Times New Roman" panose="02020603050405020304" pitchFamily="18" charset="0"/>
              </a:rPr>
              <a:t> google.com</a:t>
            </a:r>
            <a:endParaRPr lang="en-GB" sz="4200" kern="100" dirty="0">
              <a:highlight>
                <a:srgbClr val="FFFF00"/>
              </a:highlight>
              <a:ea typeface="DengXian" panose="02010600030101010101" pitchFamily="2" charset="-122"/>
              <a:cs typeface="Times New Roman" panose="02020603050405020304" pitchFamily="18" charset="0"/>
            </a:endParaRPr>
          </a:p>
          <a:p>
            <a:pPr marL="0" indent="0">
              <a:lnSpc>
                <a:spcPct val="120000"/>
              </a:lnSpc>
              <a:spcBef>
                <a:spcPts val="0"/>
              </a:spcBef>
              <a:spcAft>
                <a:spcPts val="300"/>
              </a:spcAft>
              <a:buNone/>
            </a:pPr>
            <a:r>
              <a:rPr lang="en-GB" kern="100" dirty="0">
                <a:ea typeface="DengXian" panose="02010600030101010101" pitchFamily="2" charset="-122"/>
                <a:cs typeface="Times New Roman" panose="02020603050405020304" pitchFamily="18" charset="0"/>
              </a:rPr>
              <a:t>	</a:t>
            </a:r>
            <a:r>
              <a:rPr lang="en-GB" sz="2300" kern="100" dirty="0">
                <a:ea typeface="DengXian" panose="02010600030101010101" pitchFamily="2" charset="-122"/>
                <a:cs typeface="Times New Roman" panose="02020603050405020304" pitchFamily="18" charset="0"/>
              </a:rPr>
              <a:t>Bg. Data packets: ICMP (Internet Control Message Protocol) echo request packets are a type of network packet used primarily for 	diagnostic purposes. Commonly known as ‘ping’ packets. </a:t>
            </a:r>
            <a:r>
              <a:rPr lang="en-GB" sz="2300" kern="100" dirty="0" err="1">
                <a:ea typeface="DengXian" panose="02010600030101010101" pitchFamily="2" charset="-122"/>
                <a:cs typeface="Times New Roman" panose="02020603050405020304" pitchFamily="18" charset="0"/>
              </a:rPr>
              <a:t>ResponseTime</a:t>
            </a:r>
            <a:r>
              <a:rPr lang="en-GB" sz="2300" kern="100" dirty="0">
                <a:ea typeface="DengXian" panose="02010600030101010101" pitchFamily="2" charset="-122"/>
                <a:cs typeface="Times New Roman" panose="02020603050405020304" pitchFamily="18" charset="0"/>
              </a:rPr>
              <a:t> is in milliseconds (</a:t>
            </a:r>
            <a:r>
              <a:rPr lang="en-GB" sz="2300" kern="100" dirty="0" err="1">
                <a:ea typeface="DengXian" panose="02010600030101010101" pitchFamily="2" charset="-122"/>
                <a:cs typeface="Times New Roman" panose="02020603050405020304" pitchFamily="18" charset="0"/>
              </a:rPr>
              <a:t>ms</a:t>
            </a:r>
            <a:r>
              <a:rPr lang="en-GB" sz="2300" kern="100" dirty="0">
                <a:ea typeface="DengXian" panose="02010600030101010101" pitchFamily="2" charset="-122"/>
                <a:cs typeface="Times New Roman" panose="02020603050405020304" pitchFamily="18" charset="0"/>
              </a:rPr>
              <a:t>) and </a:t>
            </a:r>
            <a:r>
              <a:rPr lang="en-US" sz="2300" kern="100" dirty="0" err="1">
                <a:ea typeface="DengXian" panose="02010600030101010101" pitchFamily="2" charset="-122"/>
                <a:cs typeface="Times New Roman" panose="02020603050405020304" pitchFamily="18" charset="0"/>
              </a:rPr>
              <a:t>BufferSize</a:t>
            </a:r>
            <a:r>
              <a:rPr lang="en-US" sz="2300" kern="100" dirty="0">
                <a:ea typeface="DengXian" panose="02010600030101010101" pitchFamily="2" charset="-122"/>
                <a:cs typeface="Times New Roman" panose="02020603050405020304" pitchFamily="18" charset="0"/>
              </a:rPr>
              <a:t> refers to the number of bytes of 	data included in each ICMP echo request (ping packet) sent to the target host.</a:t>
            </a:r>
          </a:p>
          <a:p>
            <a:pPr marL="0" indent="0">
              <a:lnSpc>
                <a:spcPct val="120000"/>
              </a:lnSpc>
              <a:spcBef>
                <a:spcPts val="0"/>
              </a:spcBef>
              <a:spcAft>
                <a:spcPts val="300"/>
              </a:spcAft>
              <a:buNone/>
            </a:pPr>
            <a:endParaRPr lang="en-GB" sz="1700" kern="100" dirty="0">
              <a:effectLst/>
              <a:highlight>
                <a:srgbClr val="FFFF00"/>
              </a:highlight>
              <a:ea typeface="DengXian" panose="02010600030101010101" pitchFamily="2" charset="-122"/>
              <a:cs typeface="Times New Roman" panose="02020603050405020304" pitchFamily="18" charset="0"/>
            </a:endParaRPr>
          </a:p>
          <a:p>
            <a:pPr>
              <a:lnSpc>
                <a:spcPct val="110000"/>
              </a:lnSpc>
              <a:spcBef>
                <a:spcPts val="0"/>
              </a:spcBef>
              <a:spcAft>
                <a:spcPts val="300"/>
              </a:spcAft>
            </a:pPr>
            <a:r>
              <a:rPr lang="en-GB" sz="3400" b="1" kern="100" dirty="0">
                <a:solidFill>
                  <a:schemeClr val="tx1">
                    <a:lumMod val="95000"/>
                    <a:lumOff val="5000"/>
                  </a:schemeClr>
                </a:solidFill>
                <a:effectLst/>
                <a:highlight>
                  <a:srgbClr val="FFFF00"/>
                </a:highlight>
                <a:ea typeface="DengXian" panose="02010600030101010101" pitchFamily="2" charset="-122"/>
                <a:cs typeface="Times New Roman" panose="02020603050405020304" pitchFamily="18" charset="0"/>
              </a:rPr>
              <a:t>Get-</a:t>
            </a:r>
            <a:r>
              <a:rPr lang="en-GB" sz="3400" b="1" kern="100" dirty="0" err="1">
                <a:solidFill>
                  <a:schemeClr val="tx1">
                    <a:lumMod val="95000"/>
                    <a:lumOff val="5000"/>
                  </a:schemeClr>
                </a:solidFill>
                <a:effectLst/>
                <a:highlight>
                  <a:srgbClr val="FFFF00"/>
                </a:highlight>
                <a:ea typeface="DengXian" panose="02010600030101010101" pitchFamily="2" charset="-122"/>
                <a:cs typeface="Times New Roman" panose="02020603050405020304" pitchFamily="18" charset="0"/>
              </a:rPr>
              <a:t>NetAdapter</a:t>
            </a:r>
            <a:r>
              <a:rPr lang="en-GB" sz="3400" b="1" kern="100" dirty="0">
                <a:solidFill>
                  <a:srgbClr val="0070C0"/>
                </a:solidFill>
                <a:effectLst/>
                <a:highlight>
                  <a:srgbClr val="FFFF00"/>
                </a:highlight>
                <a:ea typeface="DengXian" panose="02010600030101010101" pitchFamily="2" charset="-122"/>
                <a:cs typeface="Times New Roman" panose="02020603050405020304" pitchFamily="18" charset="0"/>
              </a:rPr>
              <a:t> </a:t>
            </a:r>
            <a:r>
              <a:rPr lang="en-GB" sz="3400" b="1" kern="100" dirty="0">
                <a:highlight>
                  <a:srgbClr val="FFFF00"/>
                </a:highlight>
                <a:ea typeface="DengXian" panose="02010600030101010101" pitchFamily="2" charset="-122"/>
                <a:cs typeface="Times New Roman" panose="02020603050405020304" pitchFamily="18" charset="0"/>
              </a:rPr>
              <a:t>command</a:t>
            </a:r>
            <a:r>
              <a:rPr lang="en-GB" sz="3400" kern="100" dirty="0">
                <a:effectLst/>
                <a:highlight>
                  <a:srgbClr val="FFFF00"/>
                </a:highlight>
                <a:ea typeface="DengXian" panose="02010600030101010101" pitchFamily="2" charset="-122"/>
                <a:cs typeface="Times New Roman" panose="02020603050405020304" pitchFamily="18" charset="0"/>
              </a:rPr>
              <a:t> retrieves information about network adapters on the system. </a:t>
            </a:r>
          </a:p>
          <a:p>
            <a:pPr marL="0" indent="0">
              <a:lnSpc>
                <a:spcPct val="110000"/>
              </a:lnSpc>
              <a:spcBef>
                <a:spcPts val="0"/>
              </a:spcBef>
              <a:spcAft>
                <a:spcPts val="300"/>
              </a:spcAft>
              <a:buNone/>
            </a:pPr>
            <a:r>
              <a:rPr lang="en-GB" sz="4200" b="1" kern="100" dirty="0">
                <a:solidFill>
                  <a:srgbClr val="0070C0"/>
                </a:solidFill>
                <a:effectLst/>
                <a:ea typeface="DengXian" panose="02010600030101010101" pitchFamily="2" charset="-122"/>
                <a:cs typeface="Times New Roman" panose="02020603050405020304" pitchFamily="18" charset="0"/>
              </a:rPr>
              <a:t>	</a:t>
            </a:r>
            <a:r>
              <a:rPr lang="en-GB" sz="4200" b="1" kern="100" dirty="0">
                <a:solidFill>
                  <a:srgbClr val="0070C0"/>
                </a:solidFill>
                <a:effectLst/>
                <a:highlight>
                  <a:srgbClr val="FFFF00"/>
                </a:highlight>
                <a:ea typeface="DengXian" panose="02010600030101010101" pitchFamily="2" charset="-122"/>
                <a:cs typeface="Times New Roman" panose="02020603050405020304" pitchFamily="18" charset="0"/>
              </a:rPr>
              <a:t>Get-</a:t>
            </a:r>
            <a:r>
              <a:rPr lang="en-GB" sz="4200" b="1" kern="100" dirty="0" err="1">
                <a:solidFill>
                  <a:srgbClr val="0070C0"/>
                </a:solidFill>
                <a:effectLst/>
                <a:highlight>
                  <a:srgbClr val="FFFF00"/>
                </a:highlight>
                <a:ea typeface="DengXian" panose="02010600030101010101" pitchFamily="2" charset="-122"/>
                <a:cs typeface="Times New Roman" panose="02020603050405020304" pitchFamily="18" charset="0"/>
              </a:rPr>
              <a:t>NetAdapter</a:t>
            </a:r>
            <a:br>
              <a:rPr lang="en-GB" sz="3400" b="1" kern="100" dirty="0">
                <a:effectLst/>
                <a:ea typeface="DengXian" panose="02010600030101010101" pitchFamily="2" charset="-122"/>
                <a:cs typeface="Times New Roman" panose="02020603050405020304" pitchFamily="18" charset="0"/>
              </a:rPr>
            </a:br>
            <a:r>
              <a:rPr lang="en-GB" sz="3400" b="1" kern="100" dirty="0">
                <a:effectLst/>
                <a:ea typeface="DengXian" panose="02010600030101010101" pitchFamily="2" charset="-122"/>
                <a:cs typeface="Times New Roman" panose="02020603050405020304" pitchFamily="18" charset="0"/>
              </a:rPr>
              <a:t>	With a filter by Name: </a:t>
            </a:r>
            <a:r>
              <a:rPr lang="en-GB" sz="3400" b="1" kern="100" dirty="0">
                <a:solidFill>
                  <a:srgbClr val="0070C0"/>
                </a:solidFill>
                <a:effectLst/>
                <a:ea typeface="DengXian" panose="02010600030101010101" pitchFamily="2" charset="-122"/>
                <a:cs typeface="Times New Roman" panose="02020603050405020304" pitchFamily="18" charset="0"/>
              </a:rPr>
              <a:t>Get-</a:t>
            </a:r>
            <a:r>
              <a:rPr lang="en-GB" sz="3400" b="1" kern="100" dirty="0" err="1">
                <a:solidFill>
                  <a:srgbClr val="0070C0"/>
                </a:solidFill>
                <a:effectLst/>
                <a:ea typeface="DengXian" panose="02010600030101010101" pitchFamily="2" charset="-122"/>
                <a:cs typeface="Times New Roman" panose="02020603050405020304" pitchFamily="18" charset="0"/>
              </a:rPr>
              <a:t>NetAdapter</a:t>
            </a:r>
            <a:r>
              <a:rPr lang="en-GB" sz="3400" b="1" kern="100" dirty="0">
                <a:solidFill>
                  <a:srgbClr val="0070C0"/>
                </a:solidFill>
                <a:effectLst/>
                <a:ea typeface="DengXian" panose="02010600030101010101" pitchFamily="2" charset="-122"/>
                <a:cs typeface="Times New Roman" panose="02020603050405020304" pitchFamily="18" charset="0"/>
              </a:rPr>
              <a:t> -Name "Ethernet“</a:t>
            </a:r>
          </a:p>
          <a:p>
            <a:pPr marL="0" indent="0">
              <a:lnSpc>
                <a:spcPct val="110000"/>
              </a:lnSpc>
              <a:spcBef>
                <a:spcPts val="0"/>
              </a:spcBef>
              <a:spcAft>
                <a:spcPts val="300"/>
              </a:spcAft>
              <a:buNone/>
            </a:pPr>
            <a:r>
              <a:rPr lang="en-GB" sz="3400" kern="100" dirty="0">
                <a:solidFill>
                  <a:schemeClr val="tx1">
                    <a:lumMod val="95000"/>
                    <a:lumOff val="5000"/>
                  </a:schemeClr>
                </a:solidFill>
                <a:effectLst/>
                <a:ea typeface="DengXian" panose="02010600030101010101" pitchFamily="2" charset="-122"/>
                <a:cs typeface="Times New Roman" panose="02020603050405020304" pitchFamily="18" charset="0"/>
              </a:rPr>
              <a:t>Bg.</a:t>
            </a:r>
          </a:p>
          <a:p>
            <a:pPr>
              <a:lnSpc>
                <a:spcPct val="110000"/>
              </a:lnSpc>
              <a:spcBef>
                <a:spcPts val="0"/>
              </a:spcBef>
              <a:spcAft>
                <a:spcPts val="300"/>
              </a:spcAft>
            </a:pPr>
            <a:r>
              <a:rPr lang="en-GB" kern="100" dirty="0">
                <a:effectLst/>
                <a:ea typeface="DengXian" panose="02010600030101010101" pitchFamily="2" charset="-122"/>
                <a:cs typeface="Times New Roman" panose="02020603050405020304" pitchFamily="18" charset="0"/>
              </a:rPr>
              <a:t>The </a:t>
            </a:r>
            <a:r>
              <a:rPr lang="en-GB" b="1" kern="100" dirty="0">
                <a:solidFill>
                  <a:schemeClr val="tx1">
                    <a:lumMod val="95000"/>
                    <a:lumOff val="5000"/>
                  </a:schemeClr>
                </a:solidFill>
                <a:effectLst/>
                <a:ea typeface="DengXian" panose="02010600030101010101" pitchFamily="2" charset="-122"/>
                <a:cs typeface="Times New Roman" panose="02020603050405020304" pitchFamily="18" charset="0"/>
              </a:rPr>
              <a:t>Get-</a:t>
            </a:r>
            <a:r>
              <a:rPr lang="en-GB" b="1" kern="100" dirty="0" err="1">
                <a:solidFill>
                  <a:schemeClr val="tx1">
                    <a:lumMod val="95000"/>
                    <a:lumOff val="5000"/>
                  </a:schemeClr>
                </a:solidFill>
                <a:effectLst/>
                <a:ea typeface="DengXian" panose="02010600030101010101" pitchFamily="2" charset="-122"/>
                <a:cs typeface="Times New Roman" panose="02020603050405020304" pitchFamily="18" charset="0"/>
              </a:rPr>
              <a:t>NetRoute</a:t>
            </a:r>
            <a:r>
              <a:rPr lang="en-GB" kern="100" dirty="0">
                <a:effectLst/>
                <a:ea typeface="DengXian" panose="02010600030101010101" pitchFamily="2" charset="-122"/>
                <a:cs typeface="Times New Roman" panose="02020603050405020304" pitchFamily="18" charset="0"/>
              </a:rPr>
              <a:t> cmdlet </a:t>
            </a:r>
            <a:r>
              <a:rPr lang="en-US" kern="100" dirty="0">
                <a:ea typeface="DengXian" panose="02010600030101010101" pitchFamily="2" charset="-122"/>
                <a:cs typeface="Times New Roman" panose="02020603050405020304" pitchFamily="18" charset="0"/>
              </a:rPr>
              <a:t>displays the IP routing table on Windows. It shows </a:t>
            </a:r>
            <a:r>
              <a:rPr lang="en-GB" kern="100" dirty="0">
                <a:effectLst/>
                <a:ea typeface="DengXian" panose="02010600030101010101" pitchFamily="2" charset="-122"/>
                <a:cs typeface="Times New Roman" panose="02020603050405020304" pitchFamily="18" charset="0"/>
              </a:rPr>
              <a:t>destination prefixes, next hops, and interface aliases. To show all </a:t>
            </a:r>
            <a:r>
              <a:rPr lang="en-GB" kern="100" dirty="0">
                <a:ea typeface="DengXian" panose="02010600030101010101" pitchFamily="2" charset="-122"/>
                <a:cs typeface="Times New Roman" panose="02020603050405020304" pitchFamily="18" charset="0"/>
              </a:rPr>
              <a:t>r</a:t>
            </a:r>
            <a:r>
              <a:rPr lang="en-GB" kern="100" dirty="0">
                <a:effectLst/>
                <a:ea typeface="DengXian" panose="02010600030101010101" pitchFamily="2" charset="-122"/>
                <a:cs typeface="Times New Roman" panose="02020603050405020304" pitchFamily="18" charset="0"/>
              </a:rPr>
              <a:t>outes simply use: </a:t>
            </a:r>
            <a:r>
              <a:rPr lang="en-GB" b="1" kern="100" dirty="0">
                <a:solidFill>
                  <a:srgbClr val="0070C0"/>
                </a:solidFill>
                <a:effectLst/>
                <a:ea typeface="DengXian" panose="02010600030101010101" pitchFamily="2" charset="-122"/>
                <a:cs typeface="Times New Roman" panose="02020603050405020304" pitchFamily="18" charset="0"/>
              </a:rPr>
              <a:t>Get-</a:t>
            </a:r>
            <a:r>
              <a:rPr lang="en-GB" b="1" kern="100" dirty="0" err="1">
                <a:solidFill>
                  <a:srgbClr val="0070C0"/>
                </a:solidFill>
                <a:effectLst/>
                <a:ea typeface="DengXian" panose="02010600030101010101" pitchFamily="2" charset="-122"/>
                <a:cs typeface="Times New Roman" panose="02020603050405020304" pitchFamily="18" charset="0"/>
              </a:rPr>
              <a:t>NetRoute</a:t>
            </a:r>
            <a:br>
              <a:rPr lang="en-GB" b="1" kern="100" dirty="0">
                <a:effectLst/>
                <a:ea typeface="DengXian" panose="02010600030101010101" pitchFamily="2" charset="-122"/>
                <a:cs typeface="Times New Roman" panose="02020603050405020304" pitchFamily="18" charset="0"/>
              </a:rPr>
            </a:br>
            <a:r>
              <a:rPr lang="en-GB" b="1" kern="100" dirty="0">
                <a:effectLst/>
                <a:ea typeface="DengXian" panose="02010600030101010101" pitchFamily="2" charset="-122"/>
                <a:cs typeface="Times New Roman" panose="02020603050405020304" pitchFamily="18" charset="0"/>
              </a:rPr>
              <a:t>To show route for a specific network. Use a filter Destination Prefix: </a:t>
            </a:r>
            <a:r>
              <a:rPr lang="en-GB" b="1" kern="100" dirty="0">
                <a:solidFill>
                  <a:srgbClr val="0070C0"/>
                </a:solidFill>
                <a:effectLst/>
                <a:ea typeface="DengXian" panose="02010600030101010101" pitchFamily="2" charset="-122"/>
                <a:cs typeface="Times New Roman" panose="02020603050405020304" pitchFamily="18" charset="0"/>
              </a:rPr>
              <a:t>Get-</a:t>
            </a:r>
            <a:r>
              <a:rPr lang="en-GB" b="1" kern="100" dirty="0" err="1">
                <a:solidFill>
                  <a:srgbClr val="0070C0"/>
                </a:solidFill>
                <a:effectLst/>
                <a:ea typeface="DengXian" panose="02010600030101010101" pitchFamily="2" charset="-122"/>
                <a:cs typeface="Times New Roman" panose="02020603050405020304" pitchFamily="18" charset="0"/>
              </a:rPr>
              <a:t>NetRoute</a:t>
            </a:r>
            <a:r>
              <a:rPr lang="en-GB" b="1" kern="100" dirty="0">
                <a:solidFill>
                  <a:srgbClr val="0070C0"/>
                </a:solidFill>
                <a:effectLst/>
                <a:ea typeface="DengXian" panose="02010600030101010101" pitchFamily="2" charset="-122"/>
                <a:cs typeface="Times New Roman" panose="02020603050405020304" pitchFamily="18" charset="0"/>
              </a:rPr>
              <a:t> -</a:t>
            </a:r>
            <a:r>
              <a:rPr lang="en-GB" b="1" kern="100" dirty="0" err="1">
                <a:solidFill>
                  <a:srgbClr val="0070C0"/>
                </a:solidFill>
                <a:effectLst/>
                <a:ea typeface="DengXian" panose="02010600030101010101" pitchFamily="2" charset="-122"/>
                <a:cs typeface="Times New Roman" panose="02020603050405020304" pitchFamily="18" charset="0"/>
              </a:rPr>
              <a:t>DestinationPrefix</a:t>
            </a:r>
            <a:r>
              <a:rPr lang="en-GB" b="1" kern="100" dirty="0">
                <a:solidFill>
                  <a:srgbClr val="0070C0"/>
                </a:solidFill>
                <a:effectLst/>
                <a:ea typeface="DengXian" panose="02010600030101010101" pitchFamily="2" charset="-122"/>
                <a:cs typeface="Times New Roman" panose="02020603050405020304" pitchFamily="18" charset="0"/>
              </a:rPr>
              <a:t> "0.0.0.0/0"</a:t>
            </a:r>
          </a:p>
        </p:txBody>
      </p:sp>
    </p:spTree>
    <p:extLst>
      <p:ext uri="{BB962C8B-B14F-4D97-AF65-F5344CB8AC3E}">
        <p14:creationId xmlns:p14="http://schemas.microsoft.com/office/powerpoint/2010/main" val="2405063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BB395A-10DE-24E3-DFDD-22EA15468E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D758A1-2D84-9C6F-C1F1-DDEBD477FB65}"/>
              </a:ext>
            </a:extLst>
          </p:cNvPr>
          <p:cNvSpPr>
            <a:spLocks noGrp="1"/>
          </p:cNvSpPr>
          <p:nvPr>
            <p:ph type="title"/>
          </p:nvPr>
        </p:nvSpPr>
        <p:spPr>
          <a:xfrm>
            <a:off x="0" y="1"/>
            <a:ext cx="12192000" cy="1030514"/>
          </a:xfrm>
          <a:solidFill>
            <a:srgbClr val="002060"/>
          </a:solidFill>
        </p:spPr>
        <p:txBody>
          <a:bodyPr>
            <a:normAutofit/>
          </a:bodyPr>
          <a:lstStyle/>
          <a:p>
            <a:r>
              <a:rPr lang="en-GB" sz="6600" dirty="0">
                <a:solidFill>
                  <a:schemeClr val="bg1"/>
                </a:solidFill>
              </a:rPr>
              <a:t>Bg. </a:t>
            </a:r>
            <a:r>
              <a:rPr lang="en-GB" sz="5400" dirty="0">
                <a:solidFill>
                  <a:schemeClr val="bg1"/>
                </a:solidFill>
              </a:rPr>
              <a:t>PS N</a:t>
            </a:r>
            <a:r>
              <a:rPr lang="en-GB" sz="5400" kern="100" dirty="0">
                <a:solidFill>
                  <a:schemeClr val="bg1"/>
                </a:solidFill>
                <a:effectLst/>
                <a:ea typeface="DengXian" panose="02010600030101010101" pitchFamily="2" charset="-122"/>
                <a:cs typeface="Times New Roman" panose="02020603050405020304" pitchFamily="18" charset="0"/>
              </a:rPr>
              <a:t>etwork commands cont..</a:t>
            </a:r>
            <a:endParaRPr lang="en-GB" sz="5400" dirty="0">
              <a:solidFill>
                <a:schemeClr val="bg1"/>
              </a:solidFill>
            </a:endParaRPr>
          </a:p>
        </p:txBody>
      </p:sp>
      <p:sp>
        <p:nvSpPr>
          <p:cNvPr id="8" name="Content Placeholder 7">
            <a:extLst>
              <a:ext uri="{FF2B5EF4-FFF2-40B4-BE49-F238E27FC236}">
                <a16:creationId xmlns:a16="http://schemas.microsoft.com/office/drawing/2014/main" id="{A721DE4D-DA3F-6A14-FBBA-30F8EC0F0230}"/>
              </a:ext>
            </a:extLst>
          </p:cNvPr>
          <p:cNvSpPr>
            <a:spLocks noGrp="1"/>
          </p:cNvSpPr>
          <p:nvPr>
            <p:ph idx="1"/>
          </p:nvPr>
        </p:nvSpPr>
        <p:spPr>
          <a:xfrm>
            <a:off x="68941" y="1221241"/>
            <a:ext cx="11767459" cy="5462588"/>
          </a:xfrm>
        </p:spPr>
        <p:txBody>
          <a:bodyPr>
            <a:normAutofit/>
          </a:bodyPr>
          <a:lstStyle/>
          <a:p>
            <a:pPr marL="342900" lvl="0" indent="-342900">
              <a:lnSpc>
                <a:spcPct val="120000"/>
              </a:lnSpc>
              <a:spcBef>
                <a:spcPts val="0"/>
              </a:spcBef>
              <a:spcAft>
                <a:spcPts val="300"/>
              </a:spcAft>
              <a:buFont typeface="Symbol" panose="05050102010706020507" pitchFamily="18" charset="2"/>
              <a:buChar char=""/>
            </a:pPr>
            <a:r>
              <a:rPr lang="en-GB" sz="2400" b="1" kern="100" dirty="0">
                <a:effectLst/>
                <a:ea typeface="DengXian" panose="02010600030101010101" pitchFamily="2" charset="-122"/>
                <a:cs typeface="Times New Roman" panose="02020603050405020304" pitchFamily="18" charset="0"/>
              </a:rPr>
              <a:t>Get-</a:t>
            </a:r>
            <a:r>
              <a:rPr lang="en-GB" sz="2400" b="1" kern="100" dirty="0" err="1">
                <a:effectLst/>
                <a:ea typeface="DengXian" panose="02010600030101010101" pitchFamily="2" charset="-122"/>
                <a:cs typeface="Times New Roman" panose="02020603050405020304" pitchFamily="18" charset="0"/>
              </a:rPr>
              <a:t>DsClient</a:t>
            </a:r>
            <a:r>
              <a:rPr lang="en-GB" sz="2400" b="1" kern="100" dirty="0">
                <a:effectLst/>
                <a:ea typeface="DengXian" panose="02010600030101010101" pitchFamily="2" charset="-122"/>
                <a:cs typeface="Times New Roman" panose="02020603050405020304" pitchFamily="18" charset="0"/>
              </a:rPr>
              <a:t>:</a:t>
            </a:r>
            <a:r>
              <a:rPr lang="en-GB" sz="2400" kern="100" dirty="0">
                <a:effectLst/>
                <a:ea typeface="DengXian" panose="02010600030101010101" pitchFamily="2" charset="-122"/>
                <a:cs typeface="Times New Roman" panose="02020603050405020304" pitchFamily="18" charset="0"/>
              </a:rPr>
              <a:t> retrieves DNS client settings: </a:t>
            </a:r>
            <a:r>
              <a:rPr lang="en-GB" sz="2400" b="1" kern="100" dirty="0">
                <a:solidFill>
                  <a:srgbClr val="0070C0"/>
                </a:solidFill>
                <a:effectLst/>
                <a:ea typeface="DengXian" panose="02010600030101010101" pitchFamily="2" charset="-122"/>
                <a:cs typeface="Times New Roman" panose="02020603050405020304" pitchFamily="18" charset="0"/>
              </a:rPr>
              <a:t>Get-</a:t>
            </a:r>
            <a:r>
              <a:rPr lang="en-GB" sz="2400" b="1" kern="100" dirty="0" err="1">
                <a:solidFill>
                  <a:srgbClr val="0070C0"/>
                </a:solidFill>
                <a:effectLst/>
                <a:ea typeface="DengXian" panose="02010600030101010101" pitchFamily="2" charset="-122"/>
                <a:cs typeface="Times New Roman" panose="02020603050405020304" pitchFamily="18" charset="0"/>
              </a:rPr>
              <a:t>DnsClient</a:t>
            </a:r>
            <a:br>
              <a:rPr lang="en-GB" sz="2400" kern="100" dirty="0">
                <a:effectLst/>
                <a:ea typeface="DengXian" panose="02010600030101010101" pitchFamily="2" charset="-122"/>
                <a:cs typeface="Times New Roman" panose="02020603050405020304" pitchFamily="18" charset="0"/>
              </a:rPr>
            </a:br>
            <a:r>
              <a:rPr lang="en-GB" sz="2400" kern="100" dirty="0">
                <a:effectLst/>
                <a:ea typeface="DengXian" panose="02010600030101010101" pitchFamily="2" charset="-122"/>
                <a:cs typeface="Times New Roman" panose="02020603050405020304" pitchFamily="18" charset="0"/>
              </a:rPr>
              <a:t> The example below retrieves DNS server addresses configured on the client.</a:t>
            </a:r>
          </a:p>
          <a:p>
            <a:pPr marL="0" indent="0">
              <a:lnSpc>
                <a:spcPct val="120000"/>
              </a:lnSpc>
              <a:spcBef>
                <a:spcPts val="0"/>
              </a:spcBef>
              <a:spcAft>
                <a:spcPts val="300"/>
              </a:spcAft>
              <a:buNone/>
            </a:pPr>
            <a:r>
              <a:rPr lang="en-GB" sz="2400" b="1" kern="100" dirty="0">
                <a:solidFill>
                  <a:srgbClr val="0070C0"/>
                </a:solidFill>
                <a:effectLst/>
                <a:ea typeface="DengXian" panose="02010600030101010101" pitchFamily="2" charset="-122"/>
                <a:cs typeface="Times New Roman" panose="02020603050405020304" pitchFamily="18" charset="0"/>
              </a:rPr>
              <a:t>	Get-</a:t>
            </a:r>
            <a:r>
              <a:rPr lang="en-GB" sz="2400" b="1" kern="100" dirty="0" err="1">
                <a:solidFill>
                  <a:srgbClr val="0070C0"/>
                </a:solidFill>
                <a:effectLst/>
                <a:ea typeface="DengXian" panose="02010600030101010101" pitchFamily="2" charset="-122"/>
                <a:cs typeface="Times New Roman" panose="02020603050405020304" pitchFamily="18" charset="0"/>
              </a:rPr>
              <a:t>DnsClientServerAddress</a:t>
            </a:r>
            <a:endParaRPr lang="en-GB" sz="2400" kern="100" dirty="0">
              <a:effectLst/>
              <a:ea typeface="DengXian" panose="02010600030101010101" pitchFamily="2" charset="-122"/>
              <a:cs typeface="Times New Roman" panose="02020603050405020304" pitchFamily="18" charset="0"/>
            </a:endParaRPr>
          </a:p>
          <a:p>
            <a:pPr marL="342900" lvl="0" indent="-342900">
              <a:lnSpc>
                <a:spcPct val="120000"/>
              </a:lnSpc>
              <a:spcBef>
                <a:spcPts val="0"/>
              </a:spcBef>
              <a:spcAft>
                <a:spcPts val="300"/>
              </a:spcAft>
              <a:buFont typeface="Symbol" panose="05050102010706020507" pitchFamily="18" charset="2"/>
              <a:buChar char=""/>
            </a:pPr>
            <a:r>
              <a:rPr lang="en-GB" sz="2400" b="1" kern="100" dirty="0">
                <a:effectLst/>
                <a:ea typeface="DengXian" panose="02010600030101010101" pitchFamily="2" charset="-122"/>
                <a:cs typeface="Times New Roman" panose="02020603050405020304" pitchFamily="18" charset="0"/>
              </a:rPr>
              <a:t>Get-</a:t>
            </a:r>
            <a:r>
              <a:rPr lang="en-GB" sz="2400" b="1" kern="100" dirty="0" err="1">
                <a:effectLst/>
                <a:ea typeface="DengXian" panose="02010600030101010101" pitchFamily="2" charset="-122"/>
                <a:cs typeface="Times New Roman" panose="02020603050405020304" pitchFamily="18" charset="0"/>
              </a:rPr>
              <a:t>NetTCPConnection</a:t>
            </a:r>
            <a:r>
              <a:rPr lang="en-GB" sz="2400" b="1" kern="100" dirty="0">
                <a:effectLst/>
                <a:ea typeface="DengXian" panose="02010600030101010101" pitchFamily="2" charset="-122"/>
                <a:cs typeface="Times New Roman" panose="02020603050405020304" pitchFamily="18" charset="0"/>
              </a:rPr>
              <a:t> </a:t>
            </a:r>
            <a:r>
              <a:rPr lang="en-GB" sz="2400" kern="100" dirty="0">
                <a:effectLst/>
                <a:ea typeface="DengXian" panose="02010600030101010101" pitchFamily="2" charset="-122"/>
                <a:cs typeface="Times New Roman" panose="02020603050405020304" pitchFamily="18" charset="0"/>
              </a:rPr>
              <a:t>retrieves information about TCP connections: </a:t>
            </a:r>
            <a:br>
              <a:rPr lang="en-GB" sz="2400" kern="100" dirty="0">
                <a:effectLst/>
                <a:ea typeface="DengXian" panose="02010600030101010101" pitchFamily="2" charset="-122"/>
                <a:cs typeface="Times New Roman" panose="02020603050405020304" pitchFamily="18" charset="0"/>
              </a:rPr>
            </a:br>
            <a:r>
              <a:rPr lang="en-GB" sz="2400" kern="100" dirty="0">
                <a:effectLst/>
                <a:ea typeface="DengXian" panose="02010600030101010101" pitchFamily="2" charset="-122"/>
                <a:cs typeface="Times New Roman" panose="02020603050405020304" pitchFamily="18" charset="0"/>
              </a:rPr>
              <a:t>	</a:t>
            </a:r>
            <a:r>
              <a:rPr lang="en-GB" sz="2400" b="1" kern="100" dirty="0">
                <a:solidFill>
                  <a:srgbClr val="0070C0"/>
                </a:solidFill>
                <a:effectLst/>
                <a:ea typeface="DengXian" panose="02010600030101010101" pitchFamily="2" charset="-122"/>
                <a:cs typeface="Times New Roman" panose="02020603050405020304" pitchFamily="18" charset="0"/>
              </a:rPr>
              <a:t>Get-</a:t>
            </a:r>
            <a:r>
              <a:rPr lang="en-GB" sz="2400" b="1" kern="100" dirty="0" err="1">
                <a:solidFill>
                  <a:srgbClr val="0070C0"/>
                </a:solidFill>
                <a:effectLst/>
                <a:ea typeface="DengXian" panose="02010600030101010101" pitchFamily="2" charset="-122"/>
                <a:cs typeface="Times New Roman" panose="02020603050405020304" pitchFamily="18" charset="0"/>
              </a:rPr>
              <a:t>NetTCPConnection</a:t>
            </a:r>
            <a:br>
              <a:rPr lang="en-GB" sz="2400" b="1" kern="100" dirty="0">
                <a:solidFill>
                  <a:srgbClr val="0070C0"/>
                </a:solidFill>
                <a:effectLst/>
                <a:ea typeface="DengXian" panose="02010600030101010101" pitchFamily="2" charset="-122"/>
                <a:cs typeface="Times New Roman" panose="02020603050405020304" pitchFamily="18" charset="0"/>
              </a:rPr>
            </a:br>
            <a:r>
              <a:rPr lang="en-GB" sz="2400" kern="100" dirty="0">
                <a:solidFill>
                  <a:srgbClr val="000000"/>
                </a:solidFill>
                <a:effectLst/>
                <a:ea typeface="DengXian" panose="02010600030101010101" pitchFamily="2" charset="-122"/>
                <a:cs typeface="Times New Roman" panose="02020603050405020304" pitchFamily="18" charset="0"/>
              </a:rPr>
              <a:t>The example below</a:t>
            </a:r>
            <a:r>
              <a:rPr lang="en-GB" sz="2400" b="1" kern="100" dirty="0">
                <a:solidFill>
                  <a:srgbClr val="000000"/>
                </a:solidFill>
                <a:effectLst/>
                <a:ea typeface="DengXian" panose="02010600030101010101" pitchFamily="2" charset="-122"/>
                <a:cs typeface="Times New Roman" panose="02020603050405020304" pitchFamily="18" charset="0"/>
              </a:rPr>
              <a:t> r</a:t>
            </a:r>
            <a:r>
              <a:rPr lang="en-GB" sz="2400" kern="100" dirty="0">
                <a:solidFill>
                  <a:srgbClr val="000000"/>
                </a:solidFill>
                <a:effectLst/>
                <a:ea typeface="DengXian" panose="02010600030101010101" pitchFamily="2" charset="-122"/>
                <a:cs typeface="Times New Roman" panose="02020603050405020304" pitchFamily="18" charset="0"/>
              </a:rPr>
              <a:t>etrieves </a:t>
            </a:r>
            <a:r>
              <a:rPr lang="en-GB" sz="2400" kern="100" dirty="0">
                <a:effectLst/>
                <a:ea typeface="DengXian" panose="02010600030101010101" pitchFamily="2" charset="-122"/>
                <a:cs typeface="Times New Roman" panose="02020603050405020304" pitchFamily="18" charset="0"/>
              </a:rPr>
              <a:t>information about UDP endpoints:</a:t>
            </a:r>
            <a:br>
              <a:rPr lang="en-GB" sz="2400" kern="100" dirty="0">
                <a:effectLst/>
                <a:ea typeface="DengXian" panose="02010600030101010101" pitchFamily="2" charset="-122"/>
                <a:cs typeface="Times New Roman" panose="02020603050405020304" pitchFamily="18" charset="0"/>
              </a:rPr>
            </a:br>
            <a:r>
              <a:rPr lang="en-GB" sz="2400" kern="100" dirty="0">
                <a:effectLst/>
                <a:ea typeface="DengXian" panose="02010600030101010101" pitchFamily="2" charset="-122"/>
                <a:cs typeface="Times New Roman" panose="02020603050405020304" pitchFamily="18" charset="0"/>
              </a:rPr>
              <a:t>	</a:t>
            </a:r>
            <a:r>
              <a:rPr lang="en-GB" sz="2400" b="1" kern="100" dirty="0">
                <a:solidFill>
                  <a:srgbClr val="0070C0"/>
                </a:solidFill>
                <a:effectLst/>
                <a:ea typeface="DengXian" panose="02010600030101010101" pitchFamily="2" charset="-122"/>
                <a:cs typeface="Times New Roman" panose="02020603050405020304" pitchFamily="18" charset="0"/>
              </a:rPr>
              <a:t>Get-</a:t>
            </a:r>
            <a:r>
              <a:rPr lang="en-GB" sz="2400" b="1" kern="100" dirty="0" err="1">
                <a:solidFill>
                  <a:srgbClr val="0070C0"/>
                </a:solidFill>
                <a:effectLst/>
                <a:ea typeface="DengXian" panose="02010600030101010101" pitchFamily="2" charset="-122"/>
                <a:cs typeface="Times New Roman" panose="02020603050405020304" pitchFamily="18" charset="0"/>
              </a:rPr>
              <a:t>NetUDPEndpoint</a:t>
            </a:r>
            <a:endParaRPr lang="en-GB" sz="2400" kern="100" dirty="0">
              <a:effectLst/>
              <a:ea typeface="DengXian" panose="02010600030101010101" pitchFamily="2" charset="-122"/>
              <a:cs typeface="Times New Roman" panose="02020603050405020304" pitchFamily="18" charset="0"/>
            </a:endParaRPr>
          </a:p>
          <a:p>
            <a:pPr marL="342900" lvl="0" indent="-342900">
              <a:lnSpc>
                <a:spcPct val="120000"/>
              </a:lnSpc>
              <a:spcBef>
                <a:spcPts val="0"/>
              </a:spcBef>
              <a:spcAft>
                <a:spcPts val="300"/>
              </a:spcAft>
              <a:buFont typeface="Symbol" panose="05050102010706020507" pitchFamily="18" charset="2"/>
              <a:buChar char=""/>
            </a:pPr>
            <a:r>
              <a:rPr lang="en-GB" sz="2400" b="1" kern="100" dirty="0">
                <a:effectLst/>
                <a:ea typeface="DengXian" panose="02010600030101010101" pitchFamily="2" charset="-122"/>
                <a:cs typeface="Times New Roman" panose="02020603050405020304" pitchFamily="18" charset="0"/>
              </a:rPr>
              <a:t>Get-</a:t>
            </a:r>
            <a:r>
              <a:rPr lang="en-GB" sz="2400" b="1" kern="100" dirty="0" err="1">
                <a:effectLst/>
                <a:ea typeface="DengXian" panose="02010600030101010101" pitchFamily="2" charset="-122"/>
                <a:cs typeface="Times New Roman" panose="02020603050405020304" pitchFamily="18" charset="0"/>
              </a:rPr>
              <a:t>NetFirewallRule</a:t>
            </a:r>
            <a:r>
              <a:rPr lang="en-GB" sz="2400" kern="100" dirty="0">
                <a:effectLst/>
                <a:ea typeface="DengXian" panose="02010600030101010101" pitchFamily="2" charset="-122"/>
                <a:cs typeface="Times New Roman" panose="02020603050405020304" pitchFamily="18" charset="0"/>
              </a:rPr>
              <a:t> retrieves firewall rules: </a:t>
            </a:r>
            <a:br>
              <a:rPr lang="en-GB" sz="2400" kern="100" dirty="0">
                <a:effectLst/>
                <a:ea typeface="DengXian" panose="02010600030101010101" pitchFamily="2" charset="-122"/>
                <a:cs typeface="Times New Roman" panose="02020603050405020304" pitchFamily="18" charset="0"/>
              </a:rPr>
            </a:br>
            <a:r>
              <a:rPr lang="en-GB" sz="2400" kern="100" dirty="0">
                <a:effectLst/>
                <a:ea typeface="DengXian" panose="02010600030101010101" pitchFamily="2" charset="-122"/>
                <a:cs typeface="Times New Roman" panose="02020603050405020304" pitchFamily="18" charset="0"/>
              </a:rPr>
              <a:t>	</a:t>
            </a:r>
            <a:r>
              <a:rPr lang="en-GB" sz="2400" b="1" kern="100" dirty="0">
                <a:solidFill>
                  <a:srgbClr val="0070C0"/>
                </a:solidFill>
                <a:effectLst/>
                <a:ea typeface="DengXian" panose="02010600030101010101" pitchFamily="2" charset="-122"/>
                <a:cs typeface="Times New Roman" panose="02020603050405020304" pitchFamily="18" charset="0"/>
              </a:rPr>
              <a:t>Get-</a:t>
            </a:r>
            <a:r>
              <a:rPr lang="en-GB" sz="2400" b="1" kern="100" dirty="0" err="1">
                <a:solidFill>
                  <a:srgbClr val="0070C0"/>
                </a:solidFill>
                <a:effectLst/>
                <a:ea typeface="DengXian" panose="02010600030101010101" pitchFamily="2" charset="-122"/>
                <a:cs typeface="Times New Roman" panose="02020603050405020304" pitchFamily="18" charset="0"/>
              </a:rPr>
              <a:t>NetFirewallRule</a:t>
            </a:r>
            <a:endParaRPr lang="en-GB" sz="2400" kern="100" dirty="0">
              <a:effectLst/>
              <a:ea typeface="DengXian" panose="02010600030101010101" pitchFamily="2" charset="-122"/>
              <a:cs typeface="Times New Roman" panose="02020603050405020304" pitchFamily="18" charset="0"/>
            </a:endParaRPr>
          </a:p>
          <a:p>
            <a:pPr marL="342900" lvl="0" indent="-342900">
              <a:lnSpc>
                <a:spcPct val="120000"/>
              </a:lnSpc>
              <a:spcBef>
                <a:spcPts val="0"/>
              </a:spcBef>
              <a:spcAft>
                <a:spcPts val="300"/>
              </a:spcAft>
              <a:buFont typeface="Symbol" panose="05050102010706020507" pitchFamily="18" charset="2"/>
              <a:buChar char=""/>
            </a:pPr>
            <a:r>
              <a:rPr lang="en-GB" sz="2400" b="1" kern="100" dirty="0">
                <a:effectLst/>
                <a:ea typeface="DengXian" panose="02010600030101010101" pitchFamily="2" charset="-122"/>
                <a:cs typeface="Times New Roman" panose="02020603050405020304" pitchFamily="18" charset="0"/>
              </a:rPr>
              <a:t>Get-</a:t>
            </a:r>
            <a:r>
              <a:rPr lang="en-GB" sz="2400" b="1" kern="100" dirty="0" err="1">
                <a:effectLst/>
                <a:ea typeface="DengXian" panose="02010600030101010101" pitchFamily="2" charset="-122"/>
                <a:cs typeface="Times New Roman" panose="02020603050405020304" pitchFamily="18" charset="0"/>
              </a:rPr>
              <a:t>NetConnectionProfile</a:t>
            </a:r>
            <a:r>
              <a:rPr lang="en-GB" sz="2400" kern="100" dirty="0">
                <a:effectLst/>
                <a:ea typeface="DengXian" panose="02010600030101010101" pitchFamily="2" charset="-122"/>
                <a:cs typeface="Times New Roman" panose="02020603050405020304" pitchFamily="18" charset="0"/>
              </a:rPr>
              <a:t> retrieves network connection profiles: </a:t>
            </a:r>
            <a:br>
              <a:rPr lang="en-GB" sz="2400" kern="100" dirty="0">
                <a:effectLst/>
                <a:ea typeface="DengXian" panose="02010600030101010101" pitchFamily="2" charset="-122"/>
                <a:cs typeface="Times New Roman" panose="02020603050405020304" pitchFamily="18" charset="0"/>
              </a:rPr>
            </a:br>
            <a:r>
              <a:rPr lang="en-GB" sz="2400" kern="100" dirty="0">
                <a:effectLst/>
                <a:ea typeface="DengXian" panose="02010600030101010101" pitchFamily="2" charset="-122"/>
                <a:cs typeface="Times New Roman" panose="02020603050405020304" pitchFamily="18" charset="0"/>
              </a:rPr>
              <a:t>	</a:t>
            </a:r>
            <a:r>
              <a:rPr lang="en-GB" sz="2400" b="1" kern="100" dirty="0">
                <a:solidFill>
                  <a:srgbClr val="0070C0"/>
                </a:solidFill>
                <a:effectLst/>
                <a:ea typeface="DengXian" panose="02010600030101010101" pitchFamily="2" charset="-122"/>
                <a:cs typeface="Times New Roman" panose="02020603050405020304" pitchFamily="18" charset="0"/>
              </a:rPr>
              <a:t>Get-</a:t>
            </a:r>
            <a:r>
              <a:rPr lang="en-GB" sz="2400" b="1" kern="100" dirty="0" err="1">
                <a:solidFill>
                  <a:srgbClr val="0070C0"/>
                </a:solidFill>
                <a:effectLst/>
                <a:ea typeface="DengXian" panose="02010600030101010101" pitchFamily="2" charset="-122"/>
                <a:cs typeface="Times New Roman" panose="02020603050405020304" pitchFamily="18" charset="0"/>
              </a:rPr>
              <a:t>NetConnectionProfile</a:t>
            </a:r>
            <a:endParaRPr lang="en-GB" sz="2400" kern="100" dirty="0">
              <a:effectLst/>
              <a:ea typeface="DengXian" panose="02010600030101010101" pitchFamily="2" charset="-122"/>
              <a:cs typeface="Times New Roman" panose="02020603050405020304" pitchFamily="18" charset="0"/>
            </a:endParaRPr>
          </a:p>
          <a:p>
            <a:pPr>
              <a:lnSpc>
                <a:spcPct val="120000"/>
              </a:lnSpc>
              <a:spcBef>
                <a:spcPts val="0"/>
              </a:spcBef>
              <a:spcAft>
                <a:spcPts val="300"/>
              </a:spcAft>
            </a:pPr>
            <a:endParaRPr lang="en-GB" dirty="0"/>
          </a:p>
        </p:txBody>
      </p:sp>
    </p:spTree>
    <p:extLst>
      <p:ext uri="{BB962C8B-B14F-4D97-AF65-F5344CB8AC3E}">
        <p14:creationId xmlns:p14="http://schemas.microsoft.com/office/powerpoint/2010/main" val="29956707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21100"/>
            <a:ext cx="9895951" cy="1033669"/>
          </a:xfrm>
        </p:spPr>
        <p:txBody>
          <a:bodyPr>
            <a:normAutofit/>
          </a:bodyPr>
          <a:lstStyle/>
          <a:p>
            <a:r>
              <a:rPr lang="en-GB" b="1" dirty="0">
                <a:highlight>
                  <a:srgbClr val="FFFF00"/>
                </a:highlight>
              </a:rPr>
              <a:t>Try:</a:t>
            </a:r>
            <a:r>
              <a:rPr lang="en-GB" b="1" dirty="0"/>
              <a:t> </a:t>
            </a:r>
            <a:r>
              <a:rPr lang="en-GB" b="1" dirty="0">
                <a:solidFill>
                  <a:schemeClr val="bg1"/>
                </a:solidFill>
              </a:rPr>
              <a:t>User Management</a:t>
            </a: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229674" y="1629959"/>
            <a:ext cx="11732645" cy="5182132"/>
          </a:xfrm>
        </p:spPr>
        <p:txBody>
          <a:bodyPr>
            <a:normAutofit lnSpcReduction="10000"/>
          </a:bodyPr>
          <a:lstStyle/>
          <a:p>
            <a:pPr>
              <a:lnSpc>
                <a:spcPct val="100000"/>
              </a:lnSpc>
              <a:spcBef>
                <a:spcPts val="0"/>
              </a:spcBef>
              <a:spcAft>
                <a:spcPts val="300"/>
              </a:spcAft>
            </a:pPr>
            <a:r>
              <a:rPr lang="en-GB" sz="2600" kern="100" dirty="0">
                <a:effectLst/>
                <a:ea typeface="DengXian" panose="02010600030101010101" pitchFamily="2" charset="-122"/>
                <a:cs typeface="Times New Roman" panose="02020603050405020304" pitchFamily="18" charset="0"/>
              </a:rPr>
              <a:t>The PS </a:t>
            </a:r>
            <a:r>
              <a:rPr lang="en-GB" sz="2600" kern="100" dirty="0" err="1">
                <a:effectLst/>
                <a:ea typeface="DengXian" panose="02010600030101010101" pitchFamily="2" charset="-122"/>
                <a:cs typeface="Times New Roman" panose="02020603050405020304" pitchFamily="18" charset="0"/>
              </a:rPr>
              <a:t>cmd</a:t>
            </a:r>
            <a:r>
              <a:rPr lang="en-GB" sz="2600" kern="100" dirty="0">
                <a:effectLst/>
                <a:ea typeface="DengXian" panose="02010600030101010101" pitchFamily="2" charset="-122"/>
                <a:cs typeface="Times New Roman" panose="02020603050405020304" pitchFamily="18" charset="0"/>
              </a:rPr>
              <a:t> to </a:t>
            </a:r>
            <a:r>
              <a:rPr lang="en-GB" sz="2600" b="1" kern="100" dirty="0">
                <a:effectLst/>
                <a:ea typeface="DengXian" panose="02010600030101010101" pitchFamily="2" charset="-122"/>
                <a:cs typeface="Times New Roman" panose="02020603050405020304" pitchFamily="18" charset="0"/>
              </a:rPr>
              <a:t>view users </a:t>
            </a:r>
            <a:r>
              <a:rPr lang="en-GB" sz="2600" kern="100" dirty="0">
                <a:effectLst/>
                <a:ea typeface="DengXian" panose="02010600030101010101" pitchFamily="2" charset="-122"/>
                <a:cs typeface="Times New Roman" panose="02020603050405020304" pitchFamily="18" charset="0"/>
              </a:rPr>
              <a:t>is the</a:t>
            </a:r>
            <a:r>
              <a:rPr lang="en-GB" sz="2600" kern="100" dirty="0">
                <a:solidFill>
                  <a:srgbClr val="0000CC"/>
                </a:solidFill>
                <a:effectLst/>
                <a:ea typeface="DengXian" panose="02010600030101010101" pitchFamily="2" charset="-122"/>
                <a:cs typeface="Times New Roman" panose="02020603050405020304" pitchFamily="18" charset="0"/>
              </a:rPr>
              <a:t> </a:t>
            </a:r>
            <a:r>
              <a:rPr lang="en-GB" sz="2600" kern="100" dirty="0">
                <a:solidFill>
                  <a:srgbClr val="0000CC"/>
                </a:solidFill>
                <a:effectLst/>
                <a:highlight>
                  <a:srgbClr val="FFFF00"/>
                </a:highlight>
                <a:ea typeface="DengXian" panose="02010600030101010101" pitchFamily="2" charset="-122"/>
                <a:cs typeface="Times New Roman" panose="02020603050405020304" pitchFamily="18" charset="0"/>
              </a:rPr>
              <a:t>Get-</a:t>
            </a:r>
            <a:r>
              <a:rPr lang="en-GB" sz="2600" kern="100" dirty="0" err="1">
                <a:solidFill>
                  <a:srgbClr val="0000CC"/>
                </a:solidFill>
                <a:effectLst/>
                <a:highlight>
                  <a:srgbClr val="FFFF00"/>
                </a:highlight>
                <a:ea typeface="DengXian" panose="02010600030101010101" pitchFamily="2" charset="-122"/>
                <a:cs typeface="Times New Roman" panose="02020603050405020304" pitchFamily="18" charset="0"/>
              </a:rPr>
              <a:t>LocalUser</a:t>
            </a:r>
            <a:r>
              <a:rPr lang="en-GB" sz="2600" kern="100" dirty="0">
                <a:solidFill>
                  <a:srgbClr val="0000CC"/>
                </a:solidFill>
                <a:effectLst/>
                <a:ea typeface="DengXian" panose="02010600030101010101" pitchFamily="2" charset="-122"/>
                <a:cs typeface="Times New Roman" panose="02020603050405020304" pitchFamily="18" charset="0"/>
              </a:rPr>
              <a:t> </a:t>
            </a:r>
            <a:r>
              <a:rPr lang="en-GB" sz="2600" kern="100" dirty="0">
                <a:effectLst/>
                <a:ea typeface="DengXian" panose="02010600030101010101" pitchFamily="2" charset="-122"/>
                <a:cs typeface="Times New Roman" panose="02020603050405020304" pitchFamily="18" charset="0"/>
              </a:rPr>
              <a:t>or</a:t>
            </a:r>
            <a:r>
              <a:rPr lang="en-GB" sz="2600" kern="100" dirty="0">
                <a:solidFill>
                  <a:srgbClr val="0000CC"/>
                </a:solidFill>
                <a:effectLst/>
                <a:ea typeface="DengXian" panose="02010600030101010101" pitchFamily="2" charset="-122"/>
                <a:cs typeface="Times New Roman" panose="02020603050405020304" pitchFamily="18" charset="0"/>
              </a:rPr>
              <a:t> </a:t>
            </a:r>
            <a:r>
              <a:rPr lang="en-GB" sz="2600" kern="100" dirty="0" err="1">
                <a:solidFill>
                  <a:srgbClr val="0000CC"/>
                </a:solidFill>
                <a:effectLst/>
                <a:highlight>
                  <a:srgbClr val="FFFF00"/>
                </a:highlight>
                <a:ea typeface="DengXian" panose="02010600030101010101" pitchFamily="2" charset="-122"/>
                <a:cs typeface="Times New Roman" panose="02020603050405020304" pitchFamily="18" charset="0"/>
              </a:rPr>
              <a:t>glu</a:t>
            </a:r>
            <a:r>
              <a:rPr lang="en-GB" sz="2600" kern="100" dirty="0">
                <a:solidFill>
                  <a:srgbClr val="0000CC"/>
                </a:solidFill>
                <a:effectLst/>
                <a:ea typeface="DengXian" panose="02010600030101010101" pitchFamily="2" charset="-122"/>
                <a:cs typeface="Times New Roman" panose="02020603050405020304" pitchFamily="18" charset="0"/>
              </a:rPr>
              <a:t> </a:t>
            </a:r>
            <a:r>
              <a:rPr lang="en-GB" sz="2600" kern="100" dirty="0">
                <a:effectLst/>
                <a:ea typeface="DengXian" panose="02010600030101010101" pitchFamily="2" charset="-122"/>
                <a:cs typeface="Times New Roman" panose="02020603050405020304" pitchFamily="18" charset="0"/>
              </a:rPr>
              <a:t>command.</a:t>
            </a:r>
            <a:endParaRPr lang="en-US" sz="2600" b="0" i="0" dirty="0">
              <a:solidFill>
                <a:srgbClr val="333333"/>
              </a:solidFill>
              <a:effectLst/>
            </a:endParaRPr>
          </a:p>
          <a:p>
            <a:pPr>
              <a:lnSpc>
                <a:spcPct val="100000"/>
              </a:lnSpc>
              <a:spcBef>
                <a:spcPts val="0"/>
              </a:spcBef>
              <a:spcAft>
                <a:spcPts val="300"/>
              </a:spcAft>
            </a:pPr>
            <a:r>
              <a:rPr lang="en-US" sz="2600" b="0" i="0" dirty="0">
                <a:solidFill>
                  <a:srgbClr val="333333"/>
                </a:solidFill>
                <a:effectLst/>
              </a:rPr>
              <a:t>To </a:t>
            </a:r>
            <a:r>
              <a:rPr lang="en-US" sz="2600" b="1" i="0" dirty="0">
                <a:solidFill>
                  <a:srgbClr val="333333"/>
                </a:solidFill>
                <a:effectLst/>
              </a:rPr>
              <a:t>create a new user account</a:t>
            </a:r>
            <a:r>
              <a:rPr lang="en-US" sz="2600" b="0" i="0" dirty="0">
                <a:solidFill>
                  <a:srgbClr val="333333"/>
                </a:solidFill>
                <a:effectLst/>
              </a:rPr>
              <a:t>, open PS </a:t>
            </a:r>
            <a:r>
              <a:rPr lang="en-US" sz="2600" b="0" i="0" dirty="0">
                <a:solidFill>
                  <a:srgbClr val="333333"/>
                </a:solidFill>
                <a:effectLst/>
                <a:highlight>
                  <a:srgbClr val="FFFF00"/>
                </a:highlight>
              </a:rPr>
              <a:t>in Admin mode</a:t>
            </a:r>
            <a:r>
              <a:rPr lang="en-US" sz="2600" b="0" i="0" dirty="0">
                <a:solidFill>
                  <a:srgbClr val="333333"/>
                </a:solidFill>
                <a:effectLst/>
              </a:rPr>
              <a:t> (right click &amp; Run as Admin), and </a:t>
            </a:r>
            <a:r>
              <a:rPr lang="en-US" sz="2600" i="0" dirty="0">
                <a:solidFill>
                  <a:srgbClr val="333333"/>
                </a:solidFill>
                <a:effectLst/>
              </a:rPr>
              <a:t>use the </a:t>
            </a:r>
            <a:r>
              <a:rPr lang="en-US" sz="2600" i="0" dirty="0">
                <a:solidFill>
                  <a:srgbClr val="0000CC"/>
                </a:solidFill>
                <a:effectLst/>
                <a:highlight>
                  <a:srgbClr val="FFFF00"/>
                </a:highlight>
              </a:rPr>
              <a:t>New-</a:t>
            </a:r>
            <a:r>
              <a:rPr lang="en-US" sz="2600" i="0" dirty="0" err="1">
                <a:solidFill>
                  <a:srgbClr val="0000CC"/>
                </a:solidFill>
                <a:effectLst/>
                <a:highlight>
                  <a:srgbClr val="FFFF00"/>
                </a:highlight>
              </a:rPr>
              <a:t>LocalUser</a:t>
            </a:r>
            <a:r>
              <a:rPr lang="en-US" sz="2600" b="1" i="0" dirty="0">
                <a:solidFill>
                  <a:srgbClr val="333333"/>
                </a:solidFill>
                <a:effectLst/>
              </a:rPr>
              <a:t> </a:t>
            </a:r>
            <a:r>
              <a:rPr lang="en-US" sz="2600" i="0" dirty="0">
                <a:solidFill>
                  <a:srgbClr val="333333"/>
                </a:solidFill>
                <a:effectLst/>
              </a:rPr>
              <a:t>command. You will be asked to set a </a:t>
            </a:r>
            <a:r>
              <a:rPr lang="en-US" sz="2600" dirty="0">
                <a:solidFill>
                  <a:srgbClr val="333333"/>
                </a:solidFill>
              </a:rPr>
              <a:t>N</a:t>
            </a:r>
            <a:r>
              <a:rPr lang="en-US" sz="2600" i="0" dirty="0">
                <a:solidFill>
                  <a:srgbClr val="333333"/>
                </a:solidFill>
                <a:effectLst/>
              </a:rPr>
              <a:t>ame and Password.</a:t>
            </a:r>
            <a:endParaRPr lang="en-US" sz="2600" dirty="0">
              <a:solidFill>
                <a:srgbClr val="333333"/>
              </a:solidFill>
            </a:endParaRPr>
          </a:p>
          <a:p>
            <a:pPr>
              <a:lnSpc>
                <a:spcPct val="100000"/>
              </a:lnSpc>
              <a:spcBef>
                <a:spcPts val="0"/>
              </a:spcBef>
              <a:spcAft>
                <a:spcPts val="300"/>
              </a:spcAft>
            </a:pPr>
            <a:endParaRPr lang="en-GB" sz="2600" kern="100" dirty="0">
              <a:ea typeface="DengXian" panose="02010600030101010101" pitchFamily="2" charset="-122"/>
              <a:cs typeface="Times New Roman" panose="02020603050405020304" pitchFamily="18" charset="0"/>
            </a:endParaRPr>
          </a:p>
          <a:p>
            <a:pPr marL="0" indent="0">
              <a:lnSpc>
                <a:spcPct val="100000"/>
              </a:lnSpc>
              <a:spcBef>
                <a:spcPts val="0"/>
              </a:spcBef>
              <a:spcAft>
                <a:spcPts val="300"/>
              </a:spcAft>
              <a:buNone/>
            </a:pPr>
            <a:br>
              <a:rPr lang="en-US" sz="2600" dirty="0"/>
            </a:br>
            <a:endParaRPr lang="en-US" sz="2600" dirty="0"/>
          </a:p>
          <a:p>
            <a:pPr>
              <a:lnSpc>
                <a:spcPct val="100000"/>
              </a:lnSpc>
              <a:spcBef>
                <a:spcPts val="0"/>
              </a:spcBef>
              <a:spcAft>
                <a:spcPts val="300"/>
              </a:spcAft>
            </a:pPr>
            <a:endParaRPr lang="en-US" sz="2600" dirty="0"/>
          </a:p>
          <a:p>
            <a:pPr marL="0" indent="0">
              <a:lnSpc>
                <a:spcPct val="100000"/>
              </a:lnSpc>
              <a:spcBef>
                <a:spcPts val="0"/>
              </a:spcBef>
              <a:spcAft>
                <a:spcPts val="300"/>
              </a:spcAft>
              <a:buNone/>
            </a:pPr>
            <a:endParaRPr lang="en-US" sz="2600" dirty="0"/>
          </a:p>
          <a:p>
            <a:pPr>
              <a:lnSpc>
                <a:spcPct val="100000"/>
              </a:lnSpc>
              <a:spcBef>
                <a:spcPts val="0"/>
              </a:spcBef>
              <a:spcAft>
                <a:spcPts val="300"/>
              </a:spcAft>
            </a:pPr>
            <a:r>
              <a:rPr lang="en-US" sz="2600" dirty="0"/>
              <a:t>We can use the </a:t>
            </a:r>
            <a:r>
              <a:rPr lang="en-US" sz="2600" b="1" dirty="0"/>
              <a:t>Remove-</a:t>
            </a:r>
            <a:r>
              <a:rPr lang="en-US" sz="2600" b="1" dirty="0" err="1"/>
              <a:t>LocalUser</a:t>
            </a:r>
            <a:r>
              <a:rPr lang="en-US" sz="2600" dirty="0"/>
              <a:t> command to remove a user account:</a:t>
            </a:r>
          </a:p>
          <a:p>
            <a:pPr marL="0" indent="0">
              <a:lnSpc>
                <a:spcPct val="100000"/>
              </a:lnSpc>
              <a:spcBef>
                <a:spcPts val="0"/>
              </a:spcBef>
              <a:spcAft>
                <a:spcPts val="300"/>
              </a:spcAft>
              <a:buNone/>
            </a:pPr>
            <a:r>
              <a:rPr lang="en-US" sz="2600" dirty="0">
                <a:solidFill>
                  <a:srgbClr val="7030A0"/>
                </a:solidFill>
              </a:rPr>
              <a:t>	</a:t>
            </a:r>
            <a:r>
              <a:rPr lang="en-US" sz="2600" dirty="0">
                <a:solidFill>
                  <a:srgbClr val="7030A0"/>
                </a:solidFill>
                <a:highlight>
                  <a:srgbClr val="FFFF00"/>
                </a:highlight>
              </a:rPr>
              <a:t>Remove-</a:t>
            </a:r>
            <a:r>
              <a:rPr lang="en-US" sz="2600" dirty="0" err="1">
                <a:solidFill>
                  <a:srgbClr val="7030A0"/>
                </a:solidFill>
                <a:highlight>
                  <a:srgbClr val="FFFF00"/>
                </a:highlight>
              </a:rPr>
              <a:t>LocalUser</a:t>
            </a:r>
            <a:r>
              <a:rPr lang="en-US" sz="2600" dirty="0">
                <a:solidFill>
                  <a:srgbClr val="7030A0"/>
                </a:solidFill>
                <a:highlight>
                  <a:srgbClr val="FFFF00"/>
                </a:highlight>
              </a:rPr>
              <a:t> -Name “Username“</a:t>
            </a:r>
          </a:p>
          <a:p>
            <a:pPr marL="0" indent="0">
              <a:lnSpc>
                <a:spcPct val="100000"/>
              </a:lnSpc>
              <a:spcBef>
                <a:spcPts val="0"/>
              </a:spcBef>
              <a:spcAft>
                <a:spcPts val="300"/>
              </a:spcAft>
              <a:buNone/>
            </a:pPr>
            <a:r>
              <a:rPr lang="en-US" dirty="0"/>
              <a:t>    Bg. </a:t>
            </a:r>
            <a:r>
              <a:rPr lang="en-US" sz="2200" dirty="0"/>
              <a:t>We can </a:t>
            </a:r>
            <a:r>
              <a:rPr lang="en-US" sz="2200" b="1" dirty="0"/>
              <a:t>add a user to a group </a:t>
            </a:r>
            <a:r>
              <a:rPr lang="en-US" sz="2200" dirty="0"/>
              <a:t>using the </a:t>
            </a:r>
            <a:r>
              <a:rPr lang="en-US" sz="2200" b="1" dirty="0"/>
              <a:t>Add-</a:t>
            </a:r>
            <a:r>
              <a:rPr lang="en-US" sz="2200" b="1" dirty="0" err="1"/>
              <a:t>LocalGroupMember</a:t>
            </a:r>
            <a:r>
              <a:rPr lang="en-US" sz="2200" dirty="0"/>
              <a:t> command: </a:t>
            </a:r>
            <a:br>
              <a:rPr lang="en-US" sz="2200" dirty="0"/>
            </a:br>
            <a:r>
              <a:rPr lang="en-US" sz="2200" dirty="0"/>
              <a:t>	</a:t>
            </a:r>
            <a:r>
              <a:rPr lang="en-US" sz="2200" b="0" i="0" dirty="0">
                <a:solidFill>
                  <a:srgbClr val="7030A0"/>
                </a:solidFill>
                <a:effectLst/>
              </a:rPr>
              <a:t>Add-</a:t>
            </a:r>
            <a:r>
              <a:rPr lang="en-US" sz="2200" dirty="0">
                <a:solidFill>
                  <a:srgbClr val="7030A0"/>
                </a:solidFill>
              </a:rPr>
              <a:t> </a:t>
            </a:r>
            <a:r>
              <a:rPr lang="en-US" sz="2200" b="0" i="0" dirty="0" err="1">
                <a:solidFill>
                  <a:srgbClr val="7030A0"/>
                </a:solidFill>
                <a:effectLst/>
              </a:rPr>
              <a:t>LocalGroupMember</a:t>
            </a:r>
            <a:r>
              <a:rPr lang="en-US" sz="2200" b="0" i="0" dirty="0">
                <a:solidFill>
                  <a:srgbClr val="7030A0"/>
                </a:solidFill>
                <a:effectLst/>
              </a:rPr>
              <a:t> -Group "Administrators" -Member “</a:t>
            </a:r>
            <a:r>
              <a:rPr lang="en-US" sz="2200" dirty="0">
                <a:solidFill>
                  <a:srgbClr val="7030A0"/>
                </a:solidFill>
              </a:rPr>
              <a:t>U</a:t>
            </a:r>
            <a:r>
              <a:rPr lang="en-US" sz="2200" b="0" i="0" dirty="0">
                <a:solidFill>
                  <a:srgbClr val="7030A0"/>
                </a:solidFill>
                <a:effectLst/>
              </a:rPr>
              <a:t>sername“</a:t>
            </a:r>
          </a:p>
          <a:p>
            <a:pPr>
              <a:lnSpc>
                <a:spcPct val="100000"/>
              </a:lnSpc>
              <a:spcBef>
                <a:spcPts val="0"/>
              </a:spcBef>
              <a:spcAft>
                <a:spcPts val="300"/>
              </a:spcAft>
            </a:pPr>
            <a:endParaRPr lang="en-US" b="1" i="0" dirty="0">
              <a:solidFill>
                <a:srgbClr val="333333"/>
              </a:solidFill>
              <a:effectLst/>
              <a:highlight>
                <a:srgbClr val="FFFF00"/>
              </a:highlight>
            </a:endParaRPr>
          </a:p>
          <a:p>
            <a:pPr>
              <a:lnSpc>
                <a:spcPct val="100000"/>
              </a:lnSpc>
              <a:spcBef>
                <a:spcPts val="0"/>
              </a:spcBef>
              <a:spcAft>
                <a:spcPts val="300"/>
              </a:spcAft>
            </a:pPr>
            <a:endParaRPr lang="en-US" b="1" i="0" dirty="0">
              <a:solidFill>
                <a:srgbClr val="333333"/>
              </a:solidFill>
              <a:effectLst/>
              <a:highlight>
                <a:srgbClr val="FFFF00"/>
              </a:highlight>
            </a:endParaRPr>
          </a:p>
          <a:p>
            <a:pPr>
              <a:lnSpc>
                <a:spcPct val="100000"/>
              </a:lnSpc>
              <a:spcBef>
                <a:spcPts val="0"/>
              </a:spcBef>
              <a:spcAft>
                <a:spcPts val="300"/>
              </a:spcAft>
            </a:pPr>
            <a:endParaRPr lang="en-US" b="1" i="0" dirty="0">
              <a:solidFill>
                <a:srgbClr val="333333"/>
              </a:solidFill>
              <a:effectLst/>
              <a:highlight>
                <a:srgbClr val="FFFF00"/>
              </a:highlight>
            </a:endParaRPr>
          </a:p>
        </p:txBody>
      </p:sp>
      <p:pic>
        <p:nvPicPr>
          <p:cNvPr id="6" name="Picture 5">
            <a:extLst>
              <a:ext uri="{FF2B5EF4-FFF2-40B4-BE49-F238E27FC236}">
                <a16:creationId xmlns:a16="http://schemas.microsoft.com/office/drawing/2014/main" id="{13FED0EF-47AE-1958-F42F-8338EEFE124E}"/>
              </a:ext>
            </a:extLst>
          </p:cNvPr>
          <p:cNvPicPr>
            <a:picLocks noChangeAspect="1"/>
          </p:cNvPicPr>
          <p:nvPr/>
        </p:nvPicPr>
        <p:blipFill>
          <a:blip r:embed="rId3"/>
          <a:stretch>
            <a:fillRect/>
          </a:stretch>
        </p:blipFill>
        <p:spPr>
          <a:xfrm>
            <a:off x="2497214" y="3066729"/>
            <a:ext cx="7197566" cy="1939464"/>
          </a:xfrm>
          <a:prstGeom prst="rect">
            <a:avLst/>
          </a:prstGeom>
        </p:spPr>
      </p:pic>
      <p:pic>
        <p:nvPicPr>
          <p:cNvPr id="3" name="Picture 2" descr="PowerShell - Wikipedia">
            <a:extLst>
              <a:ext uri="{FF2B5EF4-FFF2-40B4-BE49-F238E27FC236}">
                <a16:creationId xmlns:a16="http://schemas.microsoft.com/office/drawing/2014/main" id="{FAA06122-D106-88DB-9508-C9A01A9E936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82881" y="-141002"/>
            <a:ext cx="1872744" cy="187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95097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8" y="307261"/>
            <a:ext cx="9895951" cy="1033669"/>
          </a:xfrm>
        </p:spPr>
        <p:txBody>
          <a:bodyPr>
            <a:normAutofit/>
          </a:bodyPr>
          <a:lstStyle/>
          <a:p>
            <a:r>
              <a:rPr lang="en-GB" sz="6000" b="1" dirty="0">
                <a:solidFill>
                  <a:schemeClr val="bg1"/>
                </a:solidFill>
              </a:rPr>
              <a:t>Bg. </a:t>
            </a:r>
            <a:r>
              <a:rPr lang="en-GB" sz="4800" b="1" dirty="0">
                <a:solidFill>
                  <a:schemeClr val="bg1"/>
                </a:solidFill>
              </a:rPr>
              <a:t>Managing Users &amp; Groups</a:t>
            </a: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110618" y="1682722"/>
            <a:ext cx="11949272" cy="4434162"/>
          </a:xfrm>
        </p:spPr>
        <p:txBody>
          <a:bodyPr>
            <a:normAutofit/>
          </a:bodyPr>
          <a:lstStyle/>
          <a:p>
            <a:r>
              <a:rPr lang="en-US" b="0" i="0" dirty="0">
                <a:solidFill>
                  <a:srgbClr val="333333"/>
                </a:solidFill>
                <a:effectLst/>
              </a:rPr>
              <a:t>We use the </a:t>
            </a:r>
            <a:r>
              <a:rPr lang="en-US" b="1" i="0" dirty="0">
                <a:solidFill>
                  <a:srgbClr val="333333"/>
                </a:solidFill>
                <a:effectLst/>
              </a:rPr>
              <a:t>Get-</a:t>
            </a:r>
            <a:r>
              <a:rPr lang="en-US" b="1" i="0" dirty="0" err="1">
                <a:solidFill>
                  <a:srgbClr val="333333"/>
                </a:solidFill>
                <a:effectLst/>
              </a:rPr>
              <a:t>LocalUser</a:t>
            </a:r>
            <a:r>
              <a:rPr lang="en-US" b="0" i="0" dirty="0">
                <a:solidFill>
                  <a:srgbClr val="333333"/>
                </a:solidFill>
                <a:effectLst/>
              </a:rPr>
              <a:t> command to view all local users on a computer.</a:t>
            </a:r>
          </a:p>
          <a:p>
            <a:r>
              <a:rPr lang="en-US" b="0" i="0" dirty="0">
                <a:solidFill>
                  <a:srgbClr val="333333"/>
                </a:solidFill>
                <a:effectLst/>
              </a:rPr>
              <a:t>We use the </a:t>
            </a:r>
            <a:r>
              <a:rPr lang="en-US" b="1" i="0" dirty="0">
                <a:solidFill>
                  <a:srgbClr val="333333"/>
                </a:solidFill>
                <a:effectLst/>
              </a:rPr>
              <a:t>Get-</a:t>
            </a:r>
            <a:r>
              <a:rPr lang="en-US" b="1" i="0" dirty="0" err="1">
                <a:solidFill>
                  <a:srgbClr val="333333"/>
                </a:solidFill>
                <a:effectLst/>
              </a:rPr>
              <a:t>LocalGroup</a:t>
            </a:r>
            <a:r>
              <a:rPr lang="en-US" b="0" i="0" dirty="0">
                <a:solidFill>
                  <a:srgbClr val="333333"/>
                </a:solidFill>
                <a:effectLst/>
              </a:rPr>
              <a:t> </a:t>
            </a:r>
            <a:r>
              <a:rPr lang="en-US" b="0" i="0" dirty="0" err="1">
                <a:solidFill>
                  <a:srgbClr val="333333"/>
                </a:solidFill>
                <a:effectLst/>
              </a:rPr>
              <a:t>cmd</a:t>
            </a:r>
            <a:r>
              <a:rPr lang="en-US" b="0" i="0" dirty="0">
                <a:solidFill>
                  <a:srgbClr val="333333"/>
                </a:solidFill>
                <a:effectLst/>
              </a:rPr>
              <a:t> to view all local groups on a computer.</a:t>
            </a:r>
          </a:p>
          <a:p>
            <a:r>
              <a:rPr lang="en-US" b="0" i="0" dirty="0">
                <a:solidFill>
                  <a:srgbClr val="333333"/>
                </a:solidFill>
                <a:effectLst/>
              </a:rPr>
              <a:t>We use the </a:t>
            </a:r>
            <a:r>
              <a:rPr lang="en-US" b="1" i="0" dirty="0">
                <a:solidFill>
                  <a:srgbClr val="333333"/>
                </a:solidFill>
                <a:effectLst/>
              </a:rPr>
              <a:t>Get-</a:t>
            </a:r>
            <a:r>
              <a:rPr lang="en-US" b="1" i="0" dirty="0" err="1">
                <a:solidFill>
                  <a:srgbClr val="333333"/>
                </a:solidFill>
                <a:effectLst/>
              </a:rPr>
              <a:t>LocalGroupMember</a:t>
            </a:r>
            <a:r>
              <a:rPr lang="en-US" b="0" i="0" dirty="0">
                <a:solidFill>
                  <a:srgbClr val="333333"/>
                </a:solidFill>
                <a:effectLst/>
              </a:rPr>
              <a:t> command to view members of a specific group e.g. </a:t>
            </a:r>
            <a:r>
              <a:rPr lang="en-GB" b="1" i="0" dirty="0">
                <a:solidFill>
                  <a:srgbClr val="333333"/>
                </a:solidFill>
                <a:effectLst/>
              </a:rPr>
              <a:t>Get-</a:t>
            </a:r>
            <a:r>
              <a:rPr lang="en-GB" b="1" i="0" dirty="0" err="1">
                <a:solidFill>
                  <a:srgbClr val="333333"/>
                </a:solidFill>
                <a:effectLst/>
              </a:rPr>
              <a:t>LocalGroupMember</a:t>
            </a:r>
            <a:r>
              <a:rPr lang="en-GB" b="1" i="0" dirty="0">
                <a:solidFill>
                  <a:srgbClr val="333333"/>
                </a:solidFill>
                <a:effectLst/>
              </a:rPr>
              <a:t> User</a:t>
            </a:r>
          </a:p>
        </p:txBody>
      </p:sp>
      <p:pic>
        <p:nvPicPr>
          <p:cNvPr id="9" name="Picture 8">
            <a:extLst>
              <a:ext uri="{FF2B5EF4-FFF2-40B4-BE49-F238E27FC236}">
                <a16:creationId xmlns:a16="http://schemas.microsoft.com/office/drawing/2014/main" id="{7726A426-C3F6-10F4-27DA-D89F5D81B42E}"/>
              </a:ext>
            </a:extLst>
          </p:cNvPr>
          <p:cNvPicPr>
            <a:picLocks noChangeAspect="1"/>
          </p:cNvPicPr>
          <p:nvPr/>
        </p:nvPicPr>
        <p:blipFill>
          <a:blip r:embed="rId3"/>
          <a:stretch>
            <a:fillRect/>
          </a:stretch>
        </p:blipFill>
        <p:spPr>
          <a:xfrm>
            <a:off x="88380" y="3706142"/>
            <a:ext cx="10515600" cy="2781300"/>
          </a:xfrm>
          <a:prstGeom prst="rect">
            <a:avLst/>
          </a:prstGeom>
        </p:spPr>
      </p:pic>
      <p:pic>
        <p:nvPicPr>
          <p:cNvPr id="13" name="Picture 12">
            <a:extLst>
              <a:ext uri="{FF2B5EF4-FFF2-40B4-BE49-F238E27FC236}">
                <a16:creationId xmlns:a16="http://schemas.microsoft.com/office/drawing/2014/main" id="{182864B0-05A2-D81A-FE3A-64F002ED525C}"/>
              </a:ext>
            </a:extLst>
          </p:cNvPr>
          <p:cNvPicPr>
            <a:picLocks noChangeAspect="1"/>
          </p:cNvPicPr>
          <p:nvPr/>
        </p:nvPicPr>
        <p:blipFill rotWithShape="1">
          <a:blip r:embed="rId4"/>
          <a:srcRect l="387" r="30214" b="15211"/>
          <a:stretch/>
        </p:blipFill>
        <p:spPr>
          <a:xfrm>
            <a:off x="3962219" y="4072691"/>
            <a:ext cx="8229777" cy="2414751"/>
          </a:xfrm>
          <a:prstGeom prst="rect">
            <a:avLst/>
          </a:prstGeom>
          <a:ln w="19050">
            <a:solidFill>
              <a:srgbClr val="FFC000"/>
            </a:solidFill>
          </a:ln>
        </p:spPr>
      </p:pic>
      <p:pic>
        <p:nvPicPr>
          <p:cNvPr id="3" name="Picture 2" descr="PowerShell - Wikipedia">
            <a:extLst>
              <a:ext uri="{FF2B5EF4-FFF2-40B4-BE49-F238E27FC236}">
                <a16:creationId xmlns:a16="http://schemas.microsoft.com/office/drawing/2014/main" id="{502DBC7B-44E1-6503-A4B7-FC1104E9B97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82881" y="-141002"/>
            <a:ext cx="1872744" cy="187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92585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2E5BA-C3F7-454C-EC9B-8A43B7605132}"/>
              </a:ext>
            </a:extLst>
          </p:cNvPr>
          <p:cNvSpPr>
            <a:spLocks noGrp="1"/>
          </p:cNvSpPr>
          <p:nvPr>
            <p:ph type="title"/>
          </p:nvPr>
        </p:nvSpPr>
        <p:spPr>
          <a:xfrm>
            <a:off x="0" y="18255"/>
            <a:ext cx="12299430" cy="1325563"/>
          </a:xfrm>
          <a:solidFill>
            <a:srgbClr val="002060"/>
          </a:solidFill>
        </p:spPr>
        <p:txBody>
          <a:bodyPr/>
          <a:lstStyle/>
          <a:p>
            <a:r>
              <a:rPr lang="en-GB" dirty="0">
                <a:solidFill>
                  <a:schemeClr val="tx1">
                    <a:lumMod val="95000"/>
                    <a:lumOff val="5000"/>
                  </a:schemeClr>
                </a:solidFill>
                <a:highlight>
                  <a:srgbClr val="FFFF00"/>
                </a:highlight>
              </a:rPr>
              <a:t>Try:</a:t>
            </a:r>
            <a:r>
              <a:rPr lang="en-GB" dirty="0">
                <a:solidFill>
                  <a:schemeClr val="tx1">
                    <a:lumMod val="95000"/>
                    <a:lumOff val="5000"/>
                  </a:schemeClr>
                </a:solidFill>
              </a:rPr>
              <a:t> </a:t>
            </a:r>
            <a:r>
              <a:rPr lang="en-GB" dirty="0">
                <a:solidFill>
                  <a:schemeClr val="bg1"/>
                </a:solidFill>
              </a:rPr>
              <a:t>Back-up using Copy-item</a:t>
            </a:r>
          </a:p>
        </p:txBody>
      </p:sp>
      <p:sp>
        <p:nvSpPr>
          <p:cNvPr id="3" name="Content Placeholder 2">
            <a:extLst>
              <a:ext uri="{FF2B5EF4-FFF2-40B4-BE49-F238E27FC236}">
                <a16:creationId xmlns:a16="http://schemas.microsoft.com/office/drawing/2014/main" id="{C6B22804-54FB-FA61-0BAD-35B777B9A7F4}"/>
              </a:ext>
            </a:extLst>
          </p:cNvPr>
          <p:cNvSpPr>
            <a:spLocks noGrp="1"/>
          </p:cNvSpPr>
          <p:nvPr>
            <p:ph idx="1"/>
          </p:nvPr>
        </p:nvSpPr>
        <p:spPr>
          <a:xfrm>
            <a:off x="284813" y="1566472"/>
            <a:ext cx="11617377" cy="4961744"/>
          </a:xfrm>
        </p:spPr>
        <p:txBody>
          <a:bodyPr>
            <a:normAutofit/>
          </a:bodyPr>
          <a:lstStyle/>
          <a:p>
            <a:r>
              <a:rPr lang="en-GB" dirty="0"/>
              <a:t>We can use the </a:t>
            </a:r>
            <a:r>
              <a:rPr lang="en-GB" b="1" dirty="0"/>
              <a:t>Copy-item</a:t>
            </a:r>
            <a:r>
              <a:rPr lang="en-GB" dirty="0"/>
              <a:t> command to create a simple 1 line command to </a:t>
            </a:r>
            <a:r>
              <a:rPr lang="en-US" dirty="0"/>
              <a:t>Copy and back-up all files &amp; folders from a source folder to a backup folder:</a:t>
            </a:r>
            <a:endParaRPr lang="en-GB" dirty="0"/>
          </a:p>
          <a:p>
            <a:pPr marL="0" indent="0">
              <a:buNone/>
            </a:pPr>
            <a:r>
              <a:rPr lang="da-DK" b="1" dirty="0">
                <a:solidFill>
                  <a:srgbClr val="0000CC"/>
                </a:solidFill>
              </a:rPr>
              <a:t>	</a:t>
            </a:r>
            <a:r>
              <a:rPr lang="da-DK" b="1" dirty="0">
                <a:solidFill>
                  <a:srgbClr val="0000CC"/>
                </a:solidFill>
                <a:highlight>
                  <a:srgbClr val="FFFF00"/>
                </a:highlight>
              </a:rPr>
              <a:t>Copy-Item</a:t>
            </a:r>
            <a:r>
              <a:rPr lang="da-DK" dirty="0">
                <a:solidFill>
                  <a:srgbClr val="0000CC"/>
                </a:solidFill>
                <a:highlight>
                  <a:srgbClr val="FFFF00"/>
                </a:highlight>
              </a:rPr>
              <a:t> "</a:t>
            </a:r>
            <a:r>
              <a:rPr lang="en-US" dirty="0">
                <a:solidFill>
                  <a:srgbClr val="0000CC"/>
                </a:solidFill>
                <a:highlight>
                  <a:srgbClr val="FFFF00"/>
                </a:highlight>
              </a:rPr>
              <a:t>C:\Users\sc-jw\Code\Source</a:t>
            </a:r>
            <a:r>
              <a:rPr lang="da-DK" dirty="0">
                <a:solidFill>
                  <a:srgbClr val="0000CC"/>
                </a:solidFill>
                <a:highlight>
                  <a:srgbClr val="FFFF00"/>
                </a:highlight>
              </a:rPr>
              <a:t>" ”C:\BackupFolder” </a:t>
            </a:r>
            <a:br>
              <a:rPr lang="da-DK" dirty="0">
                <a:solidFill>
                  <a:srgbClr val="0000CC"/>
                </a:solidFill>
                <a:highlight>
                  <a:srgbClr val="FFFF00"/>
                </a:highlight>
              </a:rPr>
            </a:br>
            <a:r>
              <a:rPr lang="da-DK" dirty="0">
                <a:solidFill>
                  <a:srgbClr val="0000CC"/>
                </a:solidFill>
              </a:rPr>
              <a:t>-Recurse –Force –Confirm</a:t>
            </a:r>
          </a:p>
          <a:p>
            <a:r>
              <a:rPr lang="da-DK" b="1" dirty="0">
                <a:solidFill>
                  <a:schemeClr val="tx1">
                    <a:lumMod val="95000"/>
                    <a:lumOff val="5000"/>
                  </a:schemeClr>
                </a:solidFill>
                <a:highlight>
                  <a:srgbClr val="FFFF00"/>
                </a:highlight>
              </a:rPr>
              <a:t>Important:</a:t>
            </a:r>
            <a:r>
              <a:rPr lang="da-DK" b="1" dirty="0">
                <a:solidFill>
                  <a:schemeClr val="tx1">
                    <a:lumMod val="95000"/>
                    <a:lumOff val="5000"/>
                  </a:schemeClr>
                </a:solidFill>
              </a:rPr>
              <a:t> </a:t>
            </a:r>
            <a:r>
              <a:rPr lang="da-DK" dirty="0">
                <a:solidFill>
                  <a:schemeClr val="tx1">
                    <a:lumMod val="95000"/>
                    <a:lumOff val="5000"/>
                  </a:schemeClr>
                </a:solidFill>
              </a:rPr>
              <a:t>Change the above Source directory to a directory on your system that you want to back-up. Right click in ‘File Explorer’: Copy address</a:t>
            </a:r>
          </a:p>
          <a:p>
            <a:pPr marL="0" indent="0">
              <a:buNone/>
            </a:pPr>
            <a:r>
              <a:rPr lang="en-US" dirty="0"/>
              <a:t>Optional: </a:t>
            </a:r>
          </a:p>
          <a:p>
            <a:r>
              <a:rPr lang="en-US" dirty="0"/>
              <a:t>If the destination back-up folder already exists, </a:t>
            </a:r>
            <a:r>
              <a:rPr lang="en-US" dirty="0" err="1"/>
              <a:t>i</a:t>
            </a:r>
            <a:r>
              <a:rPr lang="da-DK" dirty="0"/>
              <a:t>ncluding ‘-</a:t>
            </a:r>
            <a:r>
              <a:rPr lang="da-DK" b="1" dirty="0"/>
              <a:t>Recurse</a:t>
            </a:r>
            <a:r>
              <a:rPr lang="da-DK" dirty="0"/>
              <a:t> –</a:t>
            </a:r>
            <a:r>
              <a:rPr lang="da-DK" b="1" dirty="0"/>
              <a:t>Force</a:t>
            </a:r>
            <a:r>
              <a:rPr lang="da-DK" dirty="0"/>
              <a:t>’ ensures all</a:t>
            </a:r>
            <a:r>
              <a:rPr lang="en-US" dirty="0"/>
              <a:t> existing files in the backup folder are overwritten with the new updated files &amp; folders.</a:t>
            </a:r>
          </a:p>
          <a:p>
            <a:r>
              <a:rPr lang="en-US" dirty="0"/>
              <a:t>Add ‘-</a:t>
            </a:r>
            <a:r>
              <a:rPr lang="en-US" b="1" dirty="0"/>
              <a:t>Confirm</a:t>
            </a:r>
            <a:r>
              <a:rPr lang="en-US" dirty="0"/>
              <a:t>’ for PS to ask for confirmation for each overwrite.</a:t>
            </a:r>
          </a:p>
          <a:p>
            <a:endParaRPr lang="en-GB" dirty="0"/>
          </a:p>
        </p:txBody>
      </p:sp>
    </p:spTree>
    <p:extLst>
      <p:ext uri="{BB962C8B-B14F-4D97-AF65-F5344CB8AC3E}">
        <p14:creationId xmlns:p14="http://schemas.microsoft.com/office/powerpoint/2010/main" val="40356312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0EE093-2ECC-638A-24BF-146C127C4F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BC5FAC-03EF-14B9-CDDD-5C40D10B2F0A}"/>
              </a:ext>
            </a:extLst>
          </p:cNvPr>
          <p:cNvSpPr>
            <a:spLocks noGrp="1"/>
          </p:cNvSpPr>
          <p:nvPr>
            <p:ph type="title"/>
          </p:nvPr>
        </p:nvSpPr>
        <p:spPr>
          <a:xfrm>
            <a:off x="0" y="18256"/>
            <a:ext cx="12299430" cy="1053542"/>
          </a:xfrm>
          <a:solidFill>
            <a:srgbClr val="002060"/>
          </a:solidFill>
        </p:spPr>
        <p:txBody>
          <a:bodyPr/>
          <a:lstStyle/>
          <a:p>
            <a:r>
              <a:rPr lang="en-GB" b="1" dirty="0">
                <a:solidFill>
                  <a:srgbClr val="002060"/>
                </a:solidFill>
                <a:highlight>
                  <a:srgbClr val="FFFF00"/>
                </a:highlight>
              </a:rPr>
              <a:t>Try:</a:t>
            </a:r>
            <a:r>
              <a:rPr lang="en-GB" b="1" dirty="0">
                <a:solidFill>
                  <a:srgbClr val="002060"/>
                </a:solidFill>
              </a:rPr>
              <a:t> </a:t>
            </a:r>
            <a:r>
              <a:rPr lang="en-GB" b="1" dirty="0">
                <a:solidFill>
                  <a:schemeClr val="bg1"/>
                </a:solidFill>
              </a:rPr>
              <a:t>Task Scheduling &amp; PS</a:t>
            </a:r>
            <a:endParaRPr lang="en-GB" dirty="0">
              <a:solidFill>
                <a:schemeClr val="bg1"/>
              </a:solidFill>
            </a:endParaRPr>
          </a:p>
        </p:txBody>
      </p:sp>
      <p:sp>
        <p:nvSpPr>
          <p:cNvPr id="3" name="Content Placeholder 2">
            <a:extLst>
              <a:ext uri="{FF2B5EF4-FFF2-40B4-BE49-F238E27FC236}">
                <a16:creationId xmlns:a16="http://schemas.microsoft.com/office/drawing/2014/main" id="{0E0B373D-34B9-9F76-1B15-C532C7D55802}"/>
              </a:ext>
            </a:extLst>
          </p:cNvPr>
          <p:cNvSpPr>
            <a:spLocks noGrp="1"/>
          </p:cNvSpPr>
          <p:nvPr>
            <p:ph idx="1"/>
          </p:nvPr>
        </p:nvSpPr>
        <p:spPr>
          <a:xfrm>
            <a:off x="287311" y="1206708"/>
            <a:ext cx="11617377" cy="4845749"/>
          </a:xfrm>
        </p:spPr>
        <p:txBody>
          <a:bodyPr>
            <a:normAutofit/>
          </a:bodyPr>
          <a:lstStyle/>
          <a:p>
            <a:r>
              <a:rPr lang="en-GB" dirty="0"/>
              <a:t>We can use the ‘</a:t>
            </a:r>
            <a:r>
              <a:rPr lang="en-GB" b="1" dirty="0"/>
              <a:t>Get-</a:t>
            </a:r>
            <a:r>
              <a:rPr lang="en-GB" b="1" dirty="0" err="1"/>
              <a:t>ScheduledTask</a:t>
            </a:r>
            <a:r>
              <a:rPr lang="en-GB" dirty="0"/>
              <a:t>’ PS command </a:t>
            </a:r>
            <a:r>
              <a:rPr lang="en-US" dirty="0"/>
              <a:t>view a list of scheduled tasks on Windows:</a:t>
            </a:r>
          </a:p>
          <a:p>
            <a:pPr marL="0" indent="0" algn="ctr">
              <a:buNone/>
            </a:pPr>
            <a:r>
              <a:rPr lang="en-GB" dirty="0">
                <a:highlight>
                  <a:srgbClr val="FFFF00"/>
                </a:highlight>
              </a:rPr>
              <a:t>Get-</a:t>
            </a:r>
            <a:r>
              <a:rPr lang="en-GB" dirty="0" err="1">
                <a:highlight>
                  <a:srgbClr val="FFFF00"/>
                </a:highlight>
              </a:rPr>
              <a:t>ScheduledTask</a:t>
            </a:r>
            <a:endParaRPr lang="en-GB" dirty="0">
              <a:highlight>
                <a:srgbClr val="FFFF00"/>
              </a:highlight>
            </a:endParaRPr>
          </a:p>
          <a:p>
            <a:r>
              <a:rPr lang="en-US" dirty="0"/>
              <a:t>To display them in a cleaner list format, we can use:</a:t>
            </a:r>
            <a:endParaRPr lang="en-GB" dirty="0"/>
          </a:p>
          <a:p>
            <a:pPr marL="0" indent="0" algn="ctr">
              <a:buNone/>
            </a:pPr>
            <a:r>
              <a:rPr lang="en-US" dirty="0">
                <a:highlight>
                  <a:srgbClr val="FFFF00"/>
                </a:highlight>
              </a:rPr>
              <a:t>Get-</a:t>
            </a:r>
            <a:r>
              <a:rPr lang="en-US" dirty="0" err="1">
                <a:highlight>
                  <a:srgbClr val="FFFF00"/>
                </a:highlight>
              </a:rPr>
              <a:t>ScheduledTask</a:t>
            </a:r>
            <a:r>
              <a:rPr lang="en-US" dirty="0">
                <a:highlight>
                  <a:srgbClr val="FFFF00"/>
                </a:highlight>
              </a:rPr>
              <a:t> | Format-list </a:t>
            </a:r>
            <a:r>
              <a:rPr lang="en-US" dirty="0" err="1">
                <a:highlight>
                  <a:srgbClr val="FFFF00"/>
                </a:highlight>
              </a:rPr>
              <a:t>TaskName</a:t>
            </a:r>
            <a:r>
              <a:rPr lang="en-US" dirty="0">
                <a:highlight>
                  <a:srgbClr val="FFFF00"/>
                </a:highlight>
              </a:rPr>
              <a:t>, </a:t>
            </a:r>
            <a:r>
              <a:rPr lang="en-US" dirty="0" err="1">
                <a:highlight>
                  <a:srgbClr val="FFFF00"/>
                </a:highlight>
              </a:rPr>
              <a:t>TaskPath</a:t>
            </a:r>
            <a:r>
              <a:rPr lang="en-US" dirty="0">
                <a:highlight>
                  <a:srgbClr val="FFFF00"/>
                </a:highlight>
              </a:rPr>
              <a:t>, State</a:t>
            </a:r>
          </a:p>
          <a:p>
            <a:r>
              <a:rPr lang="en-US" dirty="0"/>
              <a:t>To view the tasks triggers and actions use:</a:t>
            </a:r>
          </a:p>
          <a:p>
            <a:pPr marL="0" indent="0" algn="ctr">
              <a:buNone/>
            </a:pPr>
            <a:r>
              <a:rPr lang="en-GB" dirty="0">
                <a:highlight>
                  <a:srgbClr val="FFFF00"/>
                </a:highlight>
              </a:rPr>
              <a:t>Get-</a:t>
            </a:r>
            <a:r>
              <a:rPr lang="en-GB" dirty="0" err="1">
                <a:highlight>
                  <a:srgbClr val="FFFF00"/>
                </a:highlight>
              </a:rPr>
              <a:t>ScheduledTask</a:t>
            </a:r>
            <a:r>
              <a:rPr lang="en-GB" dirty="0">
                <a:highlight>
                  <a:srgbClr val="FFFF00"/>
                </a:highlight>
              </a:rPr>
              <a:t> | Get-</a:t>
            </a:r>
            <a:r>
              <a:rPr lang="en-GB" dirty="0" err="1">
                <a:highlight>
                  <a:srgbClr val="FFFF00"/>
                </a:highlight>
              </a:rPr>
              <a:t>ScheduledTaskInfo</a:t>
            </a:r>
            <a:endParaRPr lang="en-US" dirty="0">
              <a:highlight>
                <a:srgbClr val="FFFF00"/>
              </a:highlight>
            </a:endParaRPr>
          </a:p>
          <a:p>
            <a:r>
              <a:rPr lang="en-US" dirty="0"/>
              <a:t>To filter by task name, use:</a:t>
            </a:r>
            <a:endParaRPr lang="en-GB" dirty="0"/>
          </a:p>
          <a:p>
            <a:pPr marL="0" indent="0" algn="ctr">
              <a:buNone/>
            </a:pPr>
            <a:r>
              <a:rPr lang="en-GB" dirty="0">
                <a:highlight>
                  <a:srgbClr val="FFFF00"/>
                </a:highlight>
              </a:rPr>
              <a:t>Get-</a:t>
            </a:r>
            <a:r>
              <a:rPr lang="en-GB" dirty="0" err="1">
                <a:highlight>
                  <a:srgbClr val="FFFF00"/>
                </a:highlight>
              </a:rPr>
              <a:t>ScheduledTask</a:t>
            </a:r>
            <a:r>
              <a:rPr lang="en-GB" dirty="0">
                <a:highlight>
                  <a:srgbClr val="FFFF00"/>
                </a:highlight>
              </a:rPr>
              <a:t> -</a:t>
            </a:r>
            <a:r>
              <a:rPr lang="en-GB" dirty="0" err="1">
                <a:highlight>
                  <a:srgbClr val="FFFF00"/>
                </a:highlight>
              </a:rPr>
              <a:t>TaskName</a:t>
            </a:r>
            <a:r>
              <a:rPr lang="en-GB" dirty="0">
                <a:highlight>
                  <a:srgbClr val="FFFF00"/>
                </a:highlight>
              </a:rPr>
              <a:t> "</a:t>
            </a:r>
            <a:r>
              <a:rPr lang="en-GB" dirty="0" err="1">
                <a:highlight>
                  <a:srgbClr val="FFFF00"/>
                </a:highlight>
              </a:rPr>
              <a:t>InsertNameHere</a:t>
            </a:r>
            <a:r>
              <a:rPr lang="en-GB" dirty="0">
                <a:highlight>
                  <a:srgbClr val="FFFF00"/>
                </a:highlight>
              </a:rPr>
              <a:t>"</a:t>
            </a:r>
            <a:br>
              <a:rPr lang="en-GB" dirty="0"/>
            </a:br>
            <a:endParaRPr lang="en-GB" dirty="0"/>
          </a:p>
        </p:txBody>
      </p:sp>
    </p:spTree>
    <p:extLst>
      <p:ext uri="{BB962C8B-B14F-4D97-AF65-F5344CB8AC3E}">
        <p14:creationId xmlns:p14="http://schemas.microsoft.com/office/powerpoint/2010/main" val="21335262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EB94F5-6E78-6ECC-A7A7-55B926FA08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86CE15-FAD9-D8D1-268A-3CFB96BB9A51}"/>
              </a:ext>
            </a:extLst>
          </p:cNvPr>
          <p:cNvSpPr>
            <a:spLocks noGrp="1"/>
          </p:cNvSpPr>
          <p:nvPr>
            <p:ph type="title"/>
          </p:nvPr>
        </p:nvSpPr>
        <p:spPr>
          <a:xfrm>
            <a:off x="0" y="18256"/>
            <a:ext cx="12299430" cy="1053542"/>
          </a:xfrm>
          <a:solidFill>
            <a:srgbClr val="002060"/>
          </a:solidFill>
        </p:spPr>
        <p:txBody>
          <a:bodyPr/>
          <a:lstStyle/>
          <a:p>
            <a:r>
              <a:rPr lang="en-GB" b="1" dirty="0">
                <a:solidFill>
                  <a:schemeClr val="bg1"/>
                </a:solidFill>
              </a:rPr>
              <a:t>Task Scheduling with PowerShell</a:t>
            </a:r>
            <a:endParaRPr lang="en-GB" dirty="0">
              <a:solidFill>
                <a:schemeClr val="bg1"/>
              </a:solidFill>
            </a:endParaRPr>
          </a:p>
        </p:txBody>
      </p:sp>
      <p:sp>
        <p:nvSpPr>
          <p:cNvPr id="3" name="Content Placeholder 2">
            <a:extLst>
              <a:ext uri="{FF2B5EF4-FFF2-40B4-BE49-F238E27FC236}">
                <a16:creationId xmlns:a16="http://schemas.microsoft.com/office/drawing/2014/main" id="{059A303E-A1DA-CD0B-1448-51A4F34A6345}"/>
              </a:ext>
            </a:extLst>
          </p:cNvPr>
          <p:cNvSpPr>
            <a:spLocks noGrp="1"/>
          </p:cNvSpPr>
          <p:nvPr>
            <p:ph idx="1"/>
          </p:nvPr>
        </p:nvSpPr>
        <p:spPr>
          <a:xfrm>
            <a:off x="287311" y="1206708"/>
            <a:ext cx="11617377" cy="5651292"/>
          </a:xfrm>
        </p:spPr>
        <p:txBody>
          <a:bodyPr>
            <a:normAutofit fontScale="77500" lnSpcReduction="20000"/>
          </a:bodyPr>
          <a:lstStyle/>
          <a:p>
            <a:r>
              <a:rPr lang="en-GB" dirty="0"/>
              <a:t>As previously learned, to schedule tasks in Windows we can use the ‘</a:t>
            </a:r>
            <a:r>
              <a:rPr lang="en-GB" b="1" dirty="0"/>
              <a:t>Task Scheduler</a:t>
            </a:r>
            <a:r>
              <a:rPr lang="en-GB" dirty="0"/>
              <a:t>’ tool. </a:t>
            </a:r>
          </a:p>
          <a:p>
            <a:r>
              <a:rPr lang="en-GB" dirty="0"/>
              <a:t>However there are several PowerShell </a:t>
            </a:r>
            <a:r>
              <a:rPr lang="en-GB" dirty="0" err="1"/>
              <a:t>cmds</a:t>
            </a:r>
            <a:r>
              <a:rPr lang="en-GB" dirty="0"/>
              <a:t> that allow us to work with Task Scheduler to schedule tasks:</a:t>
            </a:r>
          </a:p>
          <a:p>
            <a:pPr lvl="1"/>
            <a:r>
              <a:rPr lang="en-GB" sz="3100" b="1" dirty="0">
                <a:highlight>
                  <a:srgbClr val="FFFF00"/>
                </a:highlight>
              </a:rPr>
              <a:t>Register-</a:t>
            </a:r>
            <a:r>
              <a:rPr lang="en-GB" sz="3100" b="1" dirty="0" err="1">
                <a:highlight>
                  <a:srgbClr val="FFFF00"/>
                </a:highlight>
              </a:rPr>
              <a:t>ScheduledTask</a:t>
            </a:r>
            <a:r>
              <a:rPr lang="en-GB" sz="3100" dirty="0">
                <a:highlight>
                  <a:srgbClr val="FFFF00"/>
                </a:highlight>
              </a:rPr>
              <a:t> = creates a new scheduled task</a:t>
            </a:r>
          </a:p>
          <a:p>
            <a:pPr lvl="1"/>
            <a:r>
              <a:rPr lang="en-GB" sz="3100" b="1" dirty="0">
                <a:highlight>
                  <a:srgbClr val="FFFF00"/>
                </a:highlight>
              </a:rPr>
              <a:t>New-</a:t>
            </a:r>
            <a:r>
              <a:rPr lang="en-GB" sz="3100" b="1" dirty="0" err="1">
                <a:highlight>
                  <a:srgbClr val="FFFF00"/>
                </a:highlight>
              </a:rPr>
              <a:t>ScheduledTaskTrigger</a:t>
            </a:r>
            <a:r>
              <a:rPr lang="en-GB" sz="3100" dirty="0">
                <a:highlight>
                  <a:srgbClr val="FFFF00"/>
                </a:highlight>
              </a:rPr>
              <a:t> = defines when the task runs</a:t>
            </a:r>
          </a:p>
          <a:p>
            <a:pPr lvl="1"/>
            <a:r>
              <a:rPr lang="en-GB" sz="3100" b="1" dirty="0">
                <a:highlight>
                  <a:srgbClr val="FFFF00"/>
                </a:highlight>
              </a:rPr>
              <a:t>New-</a:t>
            </a:r>
            <a:r>
              <a:rPr lang="en-GB" sz="3100" b="1" dirty="0" err="1">
                <a:highlight>
                  <a:srgbClr val="FFFF00"/>
                </a:highlight>
              </a:rPr>
              <a:t>ScheduledTaskAction</a:t>
            </a:r>
            <a:r>
              <a:rPr lang="en-GB" sz="3100" dirty="0">
                <a:highlight>
                  <a:srgbClr val="FFFF00"/>
                </a:highlight>
              </a:rPr>
              <a:t> = defines what the task does</a:t>
            </a:r>
          </a:p>
          <a:p>
            <a:pPr lvl="1"/>
            <a:r>
              <a:rPr lang="en-GB" sz="2600" b="1" dirty="0"/>
              <a:t>Get-</a:t>
            </a:r>
            <a:r>
              <a:rPr lang="en-GB" sz="2600" b="1" dirty="0" err="1"/>
              <a:t>ScheduledTask</a:t>
            </a:r>
            <a:r>
              <a:rPr lang="en-GB" sz="2600" dirty="0"/>
              <a:t>, </a:t>
            </a:r>
            <a:r>
              <a:rPr lang="en-GB" sz="2600" b="1" dirty="0"/>
              <a:t>Set-</a:t>
            </a:r>
            <a:r>
              <a:rPr lang="en-GB" sz="2600" b="1" dirty="0" err="1"/>
              <a:t>ScheduledTask</a:t>
            </a:r>
            <a:r>
              <a:rPr lang="en-GB" sz="2600" dirty="0"/>
              <a:t>, </a:t>
            </a:r>
            <a:r>
              <a:rPr lang="en-GB" sz="2600" b="1" dirty="0"/>
              <a:t>Unregister-</a:t>
            </a:r>
            <a:r>
              <a:rPr lang="en-GB" sz="2600" b="1" dirty="0" err="1"/>
              <a:t>ScheduledTask</a:t>
            </a:r>
            <a:r>
              <a:rPr lang="en-GB" sz="2600" dirty="0"/>
              <a:t> = To manage registered tasks</a:t>
            </a:r>
          </a:p>
          <a:p>
            <a:pPr marL="0" indent="0">
              <a:buNone/>
            </a:pPr>
            <a:r>
              <a:rPr lang="en-GB" b="1" dirty="0">
                <a:highlight>
                  <a:srgbClr val="FFFF00"/>
                </a:highlight>
              </a:rPr>
              <a:t>Simple syntax example: Creates a daily task</a:t>
            </a:r>
            <a:br>
              <a:rPr lang="en-GB" dirty="0"/>
            </a:br>
            <a:r>
              <a:rPr lang="en-GB" dirty="0"/>
              <a:t>This example creates a task that opens a program every day at 11:00am:</a:t>
            </a:r>
          </a:p>
          <a:p>
            <a:pPr marL="0" indent="0">
              <a:buNone/>
            </a:pPr>
            <a:r>
              <a:rPr lang="en-GB" b="1" dirty="0">
                <a:solidFill>
                  <a:srgbClr val="4448FE"/>
                </a:solidFill>
              </a:rPr>
              <a:t>Register-</a:t>
            </a:r>
            <a:r>
              <a:rPr lang="en-GB" b="1" dirty="0" err="1">
                <a:solidFill>
                  <a:srgbClr val="4448FE"/>
                </a:solidFill>
              </a:rPr>
              <a:t>ScheduledTask</a:t>
            </a:r>
            <a:r>
              <a:rPr lang="en-GB" dirty="0">
                <a:solidFill>
                  <a:srgbClr val="4448FE"/>
                </a:solidFill>
              </a:rPr>
              <a:t> `</a:t>
            </a:r>
          </a:p>
          <a:p>
            <a:pPr marL="0" indent="0">
              <a:buNone/>
            </a:pPr>
            <a:r>
              <a:rPr lang="en-GB" dirty="0">
                <a:solidFill>
                  <a:srgbClr val="4448FE"/>
                </a:solidFill>
              </a:rPr>
              <a:t>  </a:t>
            </a:r>
            <a:r>
              <a:rPr lang="en-GB" b="1" dirty="0">
                <a:solidFill>
                  <a:srgbClr val="4448FE"/>
                </a:solidFill>
              </a:rPr>
              <a:t>-</a:t>
            </a:r>
            <a:r>
              <a:rPr lang="en-GB" b="1" dirty="0" err="1">
                <a:solidFill>
                  <a:srgbClr val="4448FE"/>
                </a:solidFill>
              </a:rPr>
              <a:t>TaskName</a:t>
            </a:r>
            <a:r>
              <a:rPr lang="en-GB" b="1" dirty="0">
                <a:solidFill>
                  <a:srgbClr val="4448FE"/>
                </a:solidFill>
              </a:rPr>
              <a:t> </a:t>
            </a:r>
            <a:r>
              <a:rPr lang="en-GB" dirty="0">
                <a:solidFill>
                  <a:srgbClr val="4448FE"/>
                </a:solidFill>
              </a:rPr>
              <a:t>"</a:t>
            </a:r>
            <a:r>
              <a:rPr lang="en-GB" dirty="0" err="1">
                <a:solidFill>
                  <a:srgbClr val="4448FE"/>
                </a:solidFill>
              </a:rPr>
              <a:t>MyDailyTask</a:t>
            </a:r>
            <a:r>
              <a:rPr lang="en-GB" dirty="0">
                <a:solidFill>
                  <a:srgbClr val="4448FE"/>
                </a:solidFill>
              </a:rPr>
              <a:t>" `</a:t>
            </a:r>
          </a:p>
          <a:p>
            <a:pPr marL="0" indent="0">
              <a:buNone/>
            </a:pPr>
            <a:r>
              <a:rPr lang="en-GB" dirty="0">
                <a:solidFill>
                  <a:srgbClr val="4448FE"/>
                </a:solidFill>
              </a:rPr>
              <a:t>  </a:t>
            </a:r>
            <a:r>
              <a:rPr lang="en-GB" b="1" dirty="0">
                <a:solidFill>
                  <a:srgbClr val="4448FE"/>
                </a:solidFill>
              </a:rPr>
              <a:t>-Trigger </a:t>
            </a:r>
            <a:r>
              <a:rPr lang="en-GB" dirty="0">
                <a:solidFill>
                  <a:srgbClr val="4448FE"/>
                </a:solidFill>
              </a:rPr>
              <a:t>(</a:t>
            </a:r>
            <a:r>
              <a:rPr lang="en-GB" b="1" dirty="0">
                <a:solidFill>
                  <a:srgbClr val="4448FE"/>
                </a:solidFill>
              </a:rPr>
              <a:t>New-</a:t>
            </a:r>
            <a:r>
              <a:rPr lang="en-GB" b="1" dirty="0" err="1">
                <a:solidFill>
                  <a:srgbClr val="4448FE"/>
                </a:solidFill>
              </a:rPr>
              <a:t>ScheduledTaskTrigger</a:t>
            </a:r>
            <a:r>
              <a:rPr lang="en-GB" dirty="0">
                <a:solidFill>
                  <a:srgbClr val="4448FE"/>
                </a:solidFill>
              </a:rPr>
              <a:t> -Daily -At 11:00AM) `</a:t>
            </a:r>
          </a:p>
          <a:p>
            <a:pPr marL="0" indent="0">
              <a:buNone/>
            </a:pPr>
            <a:r>
              <a:rPr lang="en-GB" b="1" dirty="0">
                <a:solidFill>
                  <a:srgbClr val="4448FE"/>
                </a:solidFill>
              </a:rPr>
              <a:t>  -Action </a:t>
            </a:r>
            <a:r>
              <a:rPr lang="en-GB" dirty="0">
                <a:solidFill>
                  <a:srgbClr val="4448FE"/>
                </a:solidFill>
              </a:rPr>
              <a:t>(</a:t>
            </a:r>
            <a:r>
              <a:rPr lang="en-GB" b="1" dirty="0">
                <a:solidFill>
                  <a:srgbClr val="4448FE"/>
                </a:solidFill>
              </a:rPr>
              <a:t>New-</a:t>
            </a:r>
            <a:r>
              <a:rPr lang="en-GB" b="1" dirty="0" err="1">
                <a:solidFill>
                  <a:srgbClr val="4448FE"/>
                </a:solidFill>
              </a:rPr>
              <a:t>ScheduledTaskAction</a:t>
            </a:r>
            <a:r>
              <a:rPr lang="en-GB" dirty="0">
                <a:solidFill>
                  <a:srgbClr val="4448FE"/>
                </a:solidFill>
              </a:rPr>
              <a:t> -Execute “CloudUpdate.exe")</a:t>
            </a:r>
          </a:p>
          <a:p>
            <a:r>
              <a:rPr lang="en-GB" b="1" dirty="0"/>
              <a:t>Note: To open a file instead add an -Argument file path:</a:t>
            </a:r>
          </a:p>
          <a:p>
            <a:pPr marL="0" indent="0">
              <a:buNone/>
            </a:pPr>
            <a:r>
              <a:rPr lang="en-GB" dirty="0"/>
              <a:t>-Action (New-</a:t>
            </a:r>
            <a:r>
              <a:rPr lang="en-GB" dirty="0" err="1"/>
              <a:t>ScheduledTaskAction</a:t>
            </a:r>
            <a:r>
              <a:rPr lang="en-GB" dirty="0"/>
              <a:t> -Execute "notepad.exe" -Argument "`"C:\Docs\Diary.txt`"") `</a:t>
            </a:r>
          </a:p>
          <a:p>
            <a:r>
              <a:rPr lang="en-GB" sz="3400" b="1" dirty="0">
                <a:highlight>
                  <a:srgbClr val="FFFF00"/>
                </a:highlight>
              </a:rPr>
              <a:t>Back-up example on next slide.</a:t>
            </a:r>
            <a:br>
              <a:rPr lang="en-GB" dirty="0"/>
            </a:br>
            <a:endParaRPr lang="en-GB" dirty="0"/>
          </a:p>
        </p:txBody>
      </p:sp>
      <p:sp>
        <p:nvSpPr>
          <p:cNvPr id="4" name="TextBox 3">
            <a:extLst>
              <a:ext uri="{FF2B5EF4-FFF2-40B4-BE49-F238E27FC236}">
                <a16:creationId xmlns:a16="http://schemas.microsoft.com/office/drawing/2014/main" id="{E3E88D06-912E-DA33-A380-63012B254262}"/>
              </a:ext>
            </a:extLst>
          </p:cNvPr>
          <p:cNvSpPr txBox="1"/>
          <p:nvPr/>
        </p:nvSpPr>
        <p:spPr>
          <a:xfrm>
            <a:off x="5134131" y="6162636"/>
            <a:ext cx="6535712" cy="677108"/>
          </a:xfrm>
          <a:prstGeom prst="rect">
            <a:avLst/>
          </a:prstGeom>
          <a:noFill/>
          <a:ln>
            <a:solidFill>
              <a:srgbClr val="012456"/>
            </a:solidFill>
          </a:ln>
        </p:spPr>
        <p:txBody>
          <a:bodyPr wrap="square" rtlCol="0">
            <a:spAutoFit/>
          </a:bodyPr>
          <a:lstStyle/>
          <a:p>
            <a:r>
              <a:rPr lang="en-GB" sz="2000" b="1" dirty="0"/>
              <a:t>To unregister task:</a:t>
            </a:r>
            <a:br>
              <a:rPr lang="en-GB" dirty="0"/>
            </a:br>
            <a:r>
              <a:rPr lang="en-US" dirty="0">
                <a:solidFill>
                  <a:srgbClr val="4448FE"/>
                </a:solidFill>
              </a:rPr>
              <a:t>Unregister-</a:t>
            </a:r>
            <a:r>
              <a:rPr lang="en-US" dirty="0" err="1">
                <a:solidFill>
                  <a:srgbClr val="4448FE"/>
                </a:solidFill>
              </a:rPr>
              <a:t>ScheduledTask</a:t>
            </a:r>
            <a:r>
              <a:rPr lang="en-US" dirty="0">
                <a:solidFill>
                  <a:srgbClr val="4448FE"/>
                </a:solidFill>
              </a:rPr>
              <a:t> -</a:t>
            </a:r>
            <a:r>
              <a:rPr lang="en-US" dirty="0" err="1">
                <a:solidFill>
                  <a:srgbClr val="4448FE"/>
                </a:solidFill>
              </a:rPr>
              <a:t>TaskName</a:t>
            </a:r>
            <a:r>
              <a:rPr lang="en-US" dirty="0">
                <a:solidFill>
                  <a:srgbClr val="4448FE"/>
                </a:solidFill>
              </a:rPr>
              <a:t> "</a:t>
            </a:r>
            <a:r>
              <a:rPr lang="en-US" dirty="0" err="1">
                <a:solidFill>
                  <a:srgbClr val="4448FE"/>
                </a:solidFill>
              </a:rPr>
              <a:t>MyDailyTask</a:t>
            </a:r>
            <a:r>
              <a:rPr lang="en-US" dirty="0">
                <a:solidFill>
                  <a:srgbClr val="4448FE"/>
                </a:solidFill>
              </a:rPr>
              <a:t>" -Confirm:$false</a:t>
            </a:r>
            <a:endParaRPr lang="en-GB" dirty="0">
              <a:solidFill>
                <a:srgbClr val="4448FE"/>
              </a:solidFill>
            </a:endParaRPr>
          </a:p>
        </p:txBody>
      </p:sp>
    </p:spTree>
    <p:extLst>
      <p:ext uri="{BB962C8B-B14F-4D97-AF65-F5344CB8AC3E}">
        <p14:creationId xmlns:p14="http://schemas.microsoft.com/office/powerpoint/2010/main" val="35928052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C73B4D-40E9-6A37-998B-E468A57E97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2E45CE-BCAE-5713-C88D-619BA50A43AA}"/>
              </a:ext>
            </a:extLst>
          </p:cNvPr>
          <p:cNvSpPr>
            <a:spLocks noGrp="1"/>
          </p:cNvSpPr>
          <p:nvPr>
            <p:ph type="title"/>
          </p:nvPr>
        </p:nvSpPr>
        <p:spPr>
          <a:xfrm>
            <a:off x="0" y="18256"/>
            <a:ext cx="12299430" cy="1128374"/>
          </a:xfrm>
          <a:solidFill>
            <a:srgbClr val="002060"/>
          </a:solidFill>
        </p:spPr>
        <p:txBody>
          <a:bodyPr/>
          <a:lstStyle/>
          <a:p>
            <a:r>
              <a:rPr lang="en-GB" b="1" dirty="0">
                <a:solidFill>
                  <a:schemeClr val="bg1"/>
                </a:solidFill>
              </a:rPr>
              <a:t>Task Scheduling: Simple Back-up example</a:t>
            </a:r>
            <a:endParaRPr lang="en-GB" dirty="0">
              <a:solidFill>
                <a:schemeClr val="bg1"/>
              </a:solidFill>
            </a:endParaRPr>
          </a:p>
        </p:txBody>
      </p:sp>
      <p:sp>
        <p:nvSpPr>
          <p:cNvPr id="3" name="Content Placeholder 2">
            <a:extLst>
              <a:ext uri="{FF2B5EF4-FFF2-40B4-BE49-F238E27FC236}">
                <a16:creationId xmlns:a16="http://schemas.microsoft.com/office/drawing/2014/main" id="{7901D063-712C-12A9-E18D-ED44F8A6AAD1}"/>
              </a:ext>
            </a:extLst>
          </p:cNvPr>
          <p:cNvSpPr>
            <a:spLocks noGrp="1"/>
          </p:cNvSpPr>
          <p:nvPr>
            <p:ph idx="1"/>
          </p:nvPr>
        </p:nvSpPr>
        <p:spPr>
          <a:xfrm>
            <a:off x="284813" y="1290701"/>
            <a:ext cx="11617377" cy="4961744"/>
          </a:xfrm>
        </p:spPr>
        <p:txBody>
          <a:bodyPr>
            <a:normAutofit/>
          </a:bodyPr>
          <a:lstStyle/>
          <a:p>
            <a:pPr marL="0" indent="0">
              <a:buNone/>
            </a:pPr>
            <a:r>
              <a:rPr lang="en-GB" b="1" dirty="0">
                <a:solidFill>
                  <a:srgbClr val="4448FE"/>
                </a:solidFill>
              </a:rPr>
              <a:t>Register-</a:t>
            </a:r>
            <a:r>
              <a:rPr lang="en-GB" b="1" dirty="0" err="1">
                <a:solidFill>
                  <a:srgbClr val="4448FE"/>
                </a:solidFill>
              </a:rPr>
              <a:t>ScheduledTask</a:t>
            </a:r>
            <a:r>
              <a:rPr lang="en-GB" dirty="0">
                <a:solidFill>
                  <a:srgbClr val="4448FE"/>
                </a:solidFill>
              </a:rPr>
              <a:t> `</a:t>
            </a:r>
          </a:p>
          <a:p>
            <a:pPr marL="0" indent="0">
              <a:buNone/>
            </a:pPr>
            <a:r>
              <a:rPr lang="en-GB" dirty="0">
                <a:solidFill>
                  <a:srgbClr val="4448FE"/>
                </a:solidFill>
              </a:rPr>
              <a:t>  </a:t>
            </a:r>
            <a:r>
              <a:rPr lang="en-GB" b="1" dirty="0">
                <a:solidFill>
                  <a:srgbClr val="4448FE"/>
                </a:solidFill>
              </a:rPr>
              <a:t>-</a:t>
            </a:r>
            <a:r>
              <a:rPr lang="en-GB" b="1" dirty="0" err="1">
                <a:solidFill>
                  <a:srgbClr val="4448FE"/>
                </a:solidFill>
              </a:rPr>
              <a:t>TaskName</a:t>
            </a:r>
            <a:r>
              <a:rPr lang="en-GB" b="1" dirty="0">
                <a:solidFill>
                  <a:srgbClr val="4448FE"/>
                </a:solidFill>
              </a:rPr>
              <a:t> </a:t>
            </a:r>
            <a:r>
              <a:rPr lang="en-GB" dirty="0">
                <a:solidFill>
                  <a:srgbClr val="4448FE"/>
                </a:solidFill>
              </a:rPr>
              <a:t>"</a:t>
            </a:r>
            <a:r>
              <a:rPr lang="en-GB" dirty="0" err="1">
                <a:solidFill>
                  <a:srgbClr val="4448FE"/>
                </a:solidFill>
              </a:rPr>
              <a:t>MyDailyTask</a:t>
            </a:r>
            <a:r>
              <a:rPr lang="en-GB" dirty="0">
                <a:solidFill>
                  <a:srgbClr val="4448FE"/>
                </a:solidFill>
              </a:rPr>
              <a:t>" `</a:t>
            </a:r>
          </a:p>
          <a:p>
            <a:pPr marL="0" indent="0">
              <a:buNone/>
            </a:pPr>
            <a:r>
              <a:rPr lang="en-GB" b="1" dirty="0">
                <a:solidFill>
                  <a:srgbClr val="4448FE"/>
                </a:solidFill>
              </a:rPr>
              <a:t>  -Trigger </a:t>
            </a:r>
            <a:r>
              <a:rPr lang="en-GB" dirty="0">
                <a:solidFill>
                  <a:srgbClr val="4448FE"/>
                </a:solidFill>
              </a:rPr>
              <a:t>(</a:t>
            </a:r>
            <a:r>
              <a:rPr lang="en-GB" b="1" dirty="0">
                <a:solidFill>
                  <a:srgbClr val="4448FE"/>
                </a:solidFill>
              </a:rPr>
              <a:t>New-</a:t>
            </a:r>
            <a:r>
              <a:rPr lang="en-GB" b="1" dirty="0" err="1">
                <a:solidFill>
                  <a:srgbClr val="4448FE"/>
                </a:solidFill>
              </a:rPr>
              <a:t>ScheduledTaskTrigger</a:t>
            </a:r>
            <a:r>
              <a:rPr lang="en-GB" b="1" dirty="0">
                <a:solidFill>
                  <a:srgbClr val="4448FE"/>
                </a:solidFill>
              </a:rPr>
              <a:t> </a:t>
            </a:r>
            <a:r>
              <a:rPr lang="en-GB" dirty="0">
                <a:solidFill>
                  <a:srgbClr val="4448FE"/>
                </a:solidFill>
              </a:rPr>
              <a:t>-Daily -At 11:00AM) `</a:t>
            </a:r>
          </a:p>
          <a:p>
            <a:pPr marL="0" indent="0">
              <a:buNone/>
            </a:pPr>
            <a:r>
              <a:rPr lang="en-GB" dirty="0">
                <a:solidFill>
                  <a:srgbClr val="4448FE"/>
                </a:solidFill>
              </a:rPr>
              <a:t>  </a:t>
            </a:r>
            <a:r>
              <a:rPr lang="en-GB" b="1" dirty="0">
                <a:solidFill>
                  <a:srgbClr val="4448FE"/>
                </a:solidFill>
              </a:rPr>
              <a:t>-Action </a:t>
            </a:r>
            <a:r>
              <a:rPr lang="en-GB" dirty="0">
                <a:solidFill>
                  <a:srgbClr val="4448FE"/>
                </a:solidFill>
              </a:rPr>
              <a:t>(</a:t>
            </a:r>
            <a:r>
              <a:rPr lang="en-GB" b="1" dirty="0">
                <a:solidFill>
                  <a:srgbClr val="4448FE"/>
                </a:solidFill>
              </a:rPr>
              <a:t>New-</a:t>
            </a:r>
            <a:r>
              <a:rPr lang="en-GB" b="1" dirty="0" err="1">
                <a:solidFill>
                  <a:srgbClr val="4448FE"/>
                </a:solidFill>
              </a:rPr>
              <a:t>ScheduledTaskAction</a:t>
            </a:r>
            <a:r>
              <a:rPr lang="en-GB" dirty="0">
                <a:solidFill>
                  <a:srgbClr val="4448FE"/>
                </a:solidFill>
              </a:rPr>
              <a:t> `</a:t>
            </a:r>
          </a:p>
          <a:p>
            <a:pPr marL="0" indent="0">
              <a:buNone/>
            </a:pPr>
            <a:r>
              <a:rPr lang="en-GB" dirty="0">
                <a:solidFill>
                  <a:srgbClr val="4448FE"/>
                </a:solidFill>
              </a:rPr>
              <a:t>              -Execute "powershell.exe" `</a:t>
            </a:r>
          </a:p>
          <a:p>
            <a:pPr marL="0" indent="0">
              <a:buNone/>
            </a:pPr>
            <a:r>
              <a:rPr lang="en-GB" dirty="0">
                <a:solidFill>
                  <a:srgbClr val="4448FE"/>
                </a:solidFill>
              </a:rPr>
              <a:t>              -Argument "-Command Copy-Item -Path `"`"C:\Sourcefolder\*`"`" -Destination `"`“C:\</a:t>
            </a:r>
            <a:r>
              <a:rPr lang="en-GB" dirty="0" err="1">
                <a:solidFill>
                  <a:srgbClr val="4448FE"/>
                </a:solidFill>
              </a:rPr>
              <a:t>Backupfolder</a:t>
            </a:r>
            <a:r>
              <a:rPr lang="en-GB" dirty="0">
                <a:solidFill>
                  <a:srgbClr val="4448FE"/>
                </a:solidFill>
              </a:rPr>
              <a:t>`"`" -Recurse -Force -Container") `</a:t>
            </a:r>
          </a:p>
        </p:txBody>
      </p:sp>
      <p:sp>
        <p:nvSpPr>
          <p:cNvPr id="5" name="TextBox 4">
            <a:extLst>
              <a:ext uri="{FF2B5EF4-FFF2-40B4-BE49-F238E27FC236}">
                <a16:creationId xmlns:a16="http://schemas.microsoft.com/office/drawing/2014/main" id="{84B4D003-A491-38B5-9939-35FB94AB83B0}"/>
              </a:ext>
            </a:extLst>
          </p:cNvPr>
          <p:cNvSpPr txBox="1"/>
          <p:nvPr/>
        </p:nvSpPr>
        <p:spPr>
          <a:xfrm>
            <a:off x="209951" y="4745098"/>
            <a:ext cx="11767100" cy="2062103"/>
          </a:xfrm>
          <a:prstGeom prst="rect">
            <a:avLst/>
          </a:prstGeom>
          <a:noFill/>
          <a:ln>
            <a:solidFill>
              <a:srgbClr val="002060"/>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Tips: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You can type on multiple lines in PS, PS will run the command/script when it is syntactically complete and you press enter. You can also use the </a:t>
            </a:r>
            <a:r>
              <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mn-cs"/>
              </a:rPr>
              <a:t>backtick</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continuation character ( ` ) in PS to continue to the next line.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The backtick must be the last character on the line with no trailing spaces.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The backtick is usually underneath the '@' symbol on UK keyboards.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Press </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Ctrl + C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in PS to exit multiline input.</a:t>
            </a:r>
          </a:p>
        </p:txBody>
      </p:sp>
      <p:pic>
        <p:nvPicPr>
          <p:cNvPr id="4" name="Graphic 3" descr="Database with solid fill">
            <a:extLst>
              <a:ext uri="{FF2B5EF4-FFF2-40B4-BE49-F238E27FC236}">
                <a16:creationId xmlns:a16="http://schemas.microsoft.com/office/drawing/2014/main" id="{35526836-8FA1-A429-1E06-BDA89CCE870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58400" y="1476827"/>
            <a:ext cx="1774371" cy="1774371"/>
          </a:xfrm>
          <a:prstGeom prst="rect">
            <a:avLst/>
          </a:prstGeom>
        </p:spPr>
      </p:pic>
    </p:spTree>
    <p:extLst>
      <p:ext uri="{BB962C8B-B14F-4D97-AF65-F5344CB8AC3E}">
        <p14:creationId xmlns:p14="http://schemas.microsoft.com/office/powerpoint/2010/main" val="33424332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62813A-6B49-6C43-08EB-B4943C0E95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A95AD4-360A-3E88-3B4E-B39E3D08650B}"/>
              </a:ext>
            </a:extLst>
          </p:cNvPr>
          <p:cNvSpPr>
            <a:spLocks noGrp="1"/>
          </p:cNvSpPr>
          <p:nvPr>
            <p:ph type="title"/>
          </p:nvPr>
        </p:nvSpPr>
        <p:spPr>
          <a:xfrm>
            <a:off x="0" y="18255"/>
            <a:ext cx="12299430" cy="1325563"/>
          </a:xfrm>
          <a:solidFill>
            <a:srgbClr val="002060"/>
          </a:solidFill>
        </p:spPr>
        <p:txBody>
          <a:bodyPr/>
          <a:lstStyle/>
          <a:p>
            <a:r>
              <a:rPr lang="en-GB" sz="5400" b="1" dirty="0">
                <a:solidFill>
                  <a:schemeClr val="bg1"/>
                </a:solidFill>
              </a:rPr>
              <a:t> Bg. </a:t>
            </a:r>
            <a:r>
              <a:rPr lang="en-GB" b="1" dirty="0">
                <a:solidFill>
                  <a:schemeClr val="bg1"/>
                </a:solidFill>
              </a:rPr>
              <a:t>Example: </a:t>
            </a:r>
            <a:r>
              <a:rPr lang="en-GB" dirty="0">
                <a:solidFill>
                  <a:schemeClr val="bg1"/>
                </a:solidFill>
              </a:rPr>
              <a:t>Creates a Startup &amp; Time-based Task</a:t>
            </a:r>
          </a:p>
        </p:txBody>
      </p:sp>
      <p:sp>
        <p:nvSpPr>
          <p:cNvPr id="3" name="Content Placeholder 2">
            <a:extLst>
              <a:ext uri="{FF2B5EF4-FFF2-40B4-BE49-F238E27FC236}">
                <a16:creationId xmlns:a16="http://schemas.microsoft.com/office/drawing/2014/main" id="{3A46E9EC-9593-51F2-DE29-FDADA54598FA}"/>
              </a:ext>
            </a:extLst>
          </p:cNvPr>
          <p:cNvSpPr>
            <a:spLocks noGrp="1"/>
          </p:cNvSpPr>
          <p:nvPr>
            <p:ph idx="1"/>
          </p:nvPr>
        </p:nvSpPr>
        <p:spPr>
          <a:xfrm>
            <a:off x="284813" y="1566472"/>
            <a:ext cx="11617377" cy="4961744"/>
          </a:xfrm>
        </p:spPr>
        <p:txBody>
          <a:bodyPr>
            <a:normAutofit fontScale="92500" lnSpcReduction="10000"/>
          </a:bodyPr>
          <a:lstStyle/>
          <a:p>
            <a:pPr marL="0" indent="0">
              <a:buNone/>
            </a:pPr>
            <a:r>
              <a:rPr lang="en-GB" b="1" dirty="0"/>
              <a:t>Example:</a:t>
            </a:r>
            <a:r>
              <a:rPr lang="en-GB" dirty="0"/>
              <a:t> Creates a task that runs at start-up</a:t>
            </a:r>
            <a:endParaRPr lang="en-GB" dirty="0">
              <a:solidFill>
                <a:srgbClr val="4448FE"/>
              </a:solidFill>
            </a:endParaRPr>
          </a:p>
          <a:p>
            <a:pPr marL="0" indent="0">
              <a:buNone/>
            </a:pPr>
            <a:r>
              <a:rPr lang="en-GB" dirty="0">
                <a:solidFill>
                  <a:srgbClr val="4448FE"/>
                </a:solidFill>
              </a:rPr>
              <a:t>Register-</a:t>
            </a:r>
            <a:r>
              <a:rPr lang="en-GB" dirty="0" err="1">
                <a:solidFill>
                  <a:srgbClr val="4448FE"/>
                </a:solidFill>
              </a:rPr>
              <a:t>ScheduledTask</a:t>
            </a:r>
            <a:r>
              <a:rPr lang="en-GB" dirty="0">
                <a:solidFill>
                  <a:srgbClr val="4448FE"/>
                </a:solidFill>
              </a:rPr>
              <a:t> `</a:t>
            </a:r>
          </a:p>
          <a:p>
            <a:pPr marL="0" indent="0">
              <a:buNone/>
            </a:pPr>
            <a:r>
              <a:rPr lang="en-GB" dirty="0">
                <a:solidFill>
                  <a:srgbClr val="4448FE"/>
                </a:solidFill>
              </a:rPr>
              <a:t>  -</a:t>
            </a:r>
            <a:r>
              <a:rPr lang="en-GB" dirty="0" err="1">
                <a:solidFill>
                  <a:srgbClr val="4448FE"/>
                </a:solidFill>
              </a:rPr>
              <a:t>TaskName</a:t>
            </a:r>
            <a:r>
              <a:rPr lang="en-GB" dirty="0">
                <a:solidFill>
                  <a:srgbClr val="4448FE"/>
                </a:solidFill>
              </a:rPr>
              <a:t> "</a:t>
            </a:r>
            <a:r>
              <a:rPr lang="en-GB" dirty="0" err="1">
                <a:solidFill>
                  <a:srgbClr val="4448FE"/>
                </a:solidFill>
              </a:rPr>
              <a:t>StartupTask</a:t>
            </a:r>
            <a:r>
              <a:rPr lang="en-GB" dirty="0">
                <a:solidFill>
                  <a:srgbClr val="4448FE"/>
                </a:solidFill>
              </a:rPr>
              <a:t>" `</a:t>
            </a:r>
          </a:p>
          <a:p>
            <a:pPr marL="0" indent="0">
              <a:buNone/>
            </a:pPr>
            <a:r>
              <a:rPr lang="en-GB" dirty="0">
                <a:solidFill>
                  <a:srgbClr val="4448FE"/>
                </a:solidFill>
              </a:rPr>
              <a:t>  -Trigger (New-</a:t>
            </a:r>
            <a:r>
              <a:rPr lang="en-GB" dirty="0" err="1">
                <a:solidFill>
                  <a:srgbClr val="4448FE"/>
                </a:solidFill>
              </a:rPr>
              <a:t>ScheduledTaskTrigger</a:t>
            </a:r>
            <a:r>
              <a:rPr lang="en-GB" dirty="0">
                <a:solidFill>
                  <a:srgbClr val="4448FE"/>
                </a:solidFill>
              </a:rPr>
              <a:t> -</a:t>
            </a:r>
            <a:r>
              <a:rPr lang="en-GB" dirty="0" err="1">
                <a:solidFill>
                  <a:srgbClr val="4448FE"/>
                </a:solidFill>
              </a:rPr>
              <a:t>AtStartup</a:t>
            </a:r>
            <a:r>
              <a:rPr lang="en-GB" dirty="0">
                <a:solidFill>
                  <a:srgbClr val="4448FE"/>
                </a:solidFill>
              </a:rPr>
              <a:t>) `</a:t>
            </a:r>
            <a:br>
              <a:rPr lang="en-GB" dirty="0">
                <a:solidFill>
                  <a:srgbClr val="4448FE"/>
                </a:solidFill>
              </a:rPr>
            </a:br>
            <a:r>
              <a:rPr lang="en-GB" dirty="0">
                <a:solidFill>
                  <a:srgbClr val="4448FE"/>
                </a:solidFill>
              </a:rPr>
              <a:t>`</a:t>
            </a:r>
          </a:p>
          <a:p>
            <a:pPr marL="0" indent="0">
              <a:buNone/>
            </a:pPr>
            <a:r>
              <a:rPr lang="en-GB" b="1" dirty="0"/>
              <a:t>Example:</a:t>
            </a:r>
            <a:r>
              <a:rPr lang="en-GB" dirty="0"/>
              <a:t> Create a task that runs at every 30 minutes</a:t>
            </a:r>
            <a:br>
              <a:rPr lang="en-GB" dirty="0"/>
            </a:br>
            <a:r>
              <a:rPr lang="en-GB" dirty="0"/>
              <a:t>Can be modified to back-up files from a folder/server whenever needed:</a:t>
            </a:r>
          </a:p>
          <a:p>
            <a:pPr marL="0" indent="0">
              <a:buNone/>
            </a:pPr>
            <a:r>
              <a:rPr lang="en-GB" dirty="0">
                <a:solidFill>
                  <a:srgbClr val="4448FE"/>
                </a:solidFill>
              </a:rPr>
              <a:t>Register-</a:t>
            </a:r>
            <a:r>
              <a:rPr lang="en-GB" dirty="0" err="1">
                <a:solidFill>
                  <a:srgbClr val="4448FE"/>
                </a:solidFill>
              </a:rPr>
              <a:t>ScheduledTask</a:t>
            </a:r>
            <a:r>
              <a:rPr lang="en-GB" dirty="0">
                <a:solidFill>
                  <a:srgbClr val="4448FE"/>
                </a:solidFill>
              </a:rPr>
              <a:t> `</a:t>
            </a:r>
          </a:p>
          <a:p>
            <a:pPr marL="0" indent="0">
              <a:buNone/>
            </a:pPr>
            <a:r>
              <a:rPr lang="en-GB" dirty="0">
                <a:solidFill>
                  <a:srgbClr val="4448FE"/>
                </a:solidFill>
              </a:rPr>
              <a:t>  -</a:t>
            </a:r>
            <a:r>
              <a:rPr lang="en-GB" dirty="0" err="1">
                <a:solidFill>
                  <a:srgbClr val="4448FE"/>
                </a:solidFill>
              </a:rPr>
              <a:t>TaskName</a:t>
            </a:r>
            <a:r>
              <a:rPr lang="en-GB" dirty="0">
                <a:solidFill>
                  <a:srgbClr val="4448FE"/>
                </a:solidFill>
              </a:rPr>
              <a:t> "Every30Minutes" `</a:t>
            </a:r>
          </a:p>
          <a:p>
            <a:pPr marL="0" indent="0">
              <a:buNone/>
            </a:pPr>
            <a:r>
              <a:rPr lang="en-GB" dirty="0">
                <a:solidFill>
                  <a:srgbClr val="4448FE"/>
                </a:solidFill>
              </a:rPr>
              <a:t>  -Trigger (New-</a:t>
            </a:r>
            <a:r>
              <a:rPr lang="en-GB" dirty="0" err="1">
                <a:solidFill>
                  <a:srgbClr val="4448FE"/>
                </a:solidFill>
              </a:rPr>
              <a:t>ScheduledTaskTrigger</a:t>
            </a:r>
            <a:r>
              <a:rPr lang="en-GB" dirty="0">
                <a:solidFill>
                  <a:srgbClr val="4448FE"/>
                </a:solidFill>
              </a:rPr>
              <a:t> -Once -At (Get-Date) -</a:t>
            </a:r>
            <a:r>
              <a:rPr lang="en-GB" dirty="0" err="1">
                <a:solidFill>
                  <a:srgbClr val="4448FE"/>
                </a:solidFill>
              </a:rPr>
              <a:t>RepetitionInterval</a:t>
            </a:r>
            <a:r>
              <a:rPr lang="en-GB" dirty="0">
                <a:solidFill>
                  <a:srgbClr val="4448FE"/>
                </a:solidFill>
              </a:rPr>
              <a:t> (New-</a:t>
            </a:r>
            <a:r>
              <a:rPr lang="en-GB" dirty="0" err="1">
                <a:solidFill>
                  <a:srgbClr val="4448FE"/>
                </a:solidFill>
              </a:rPr>
              <a:t>TimeSpan</a:t>
            </a:r>
            <a:r>
              <a:rPr lang="en-GB" dirty="0">
                <a:solidFill>
                  <a:srgbClr val="4448FE"/>
                </a:solidFill>
              </a:rPr>
              <a:t> -Minutes 30)) `</a:t>
            </a:r>
          </a:p>
          <a:p>
            <a:pPr marL="0" indent="0">
              <a:buNone/>
            </a:pPr>
            <a:r>
              <a:rPr lang="en-GB" dirty="0">
                <a:solidFill>
                  <a:srgbClr val="4448FE"/>
                </a:solidFill>
              </a:rPr>
              <a:t>  -Action (New-</a:t>
            </a:r>
            <a:r>
              <a:rPr lang="en-GB" dirty="0" err="1">
                <a:solidFill>
                  <a:srgbClr val="4448FE"/>
                </a:solidFill>
              </a:rPr>
              <a:t>ScheduledTaskAction</a:t>
            </a:r>
            <a:r>
              <a:rPr lang="en-GB" dirty="0">
                <a:solidFill>
                  <a:srgbClr val="4448FE"/>
                </a:solidFill>
              </a:rPr>
              <a:t> -Execute "notepad.exe")</a:t>
            </a:r>
          </a:p>
          <a:p>
            <a:pPr marL="0" indent="0">
              <a:buNone/>
            </a:pPr>
            <a:endParaRPr lang="en-GB" dirty="0">
              <a:solidFill>
                <a:srgbClr val="4448FE"/>
              </a:solidFill>
            </a:endParaRPr>
          </a:p>
        </p:txBody>
      </p:sp>
    </p:spTree>
    <p:extLst>
      <p:ext uri="{BB962C8B-B14F-4D97-AF65-F5344CB8AC3E}">
        <p14:creationId xmlns:p14="http://schemas.microsoft.com/office/powerpoint/2010/main" val="42574726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86FC9D7-EE77-3D80-915C-27D8C6DBF6C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9097E32-C23B-4D93-C8D4-E890D6F70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CFA402BE-BDFC-10CD-4D9F-EA337667DB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DED51584-B13D-1D54-B946-EACF34BCB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577B248C-FCE1-E08C-B694-ABFD27DB3F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4B07E53-6348-71B3-C6A8-F9E03BF0C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533E2F2-D407-788C-5867-677E41596A14}"/>
              </a:ext>
            </a:extLst>
          </p:cNvPr>
          <p:cNvSpPr>
            <a:spLocks noGrp="1"/>
          </p:cNvSpPr>
          <p:nvPr>
            <p:ph type="title"/>
          </p:nvPr>
        </p:nvSpPr>
        <p:spPr>
          <a:xfrm>
            <a:off x="257698" y="300609"/>
            <a:ext cx="9895951" cy="1033669"/>
          </a:xfrm>
        </p:spPr>
        <p:txBody>
          <a:bodyPr>
            <a:normAutofit/>
          </a:bodyPr>
          <a:lstStyle/>
          <a:p>
            <a:r>
              <a:rPr lang="en-GB" sz="5400" b="1" dirty="0">
                <a:solidFill>
                  <a:schemeClr val="bg1"/>
                </a:solidFill>
              </a:rPr>
              <a:t>Bg. </a:t>
            </a:r>
            <a:r>
              <a:rPr lang="en-GB" b="1" dirty="0">
                <a:solidFill>
                  <a:schemeClr val="bg1"/>
                </a:solidFill>
              </a:rPr>
              <a:t>PowerShell documentation</a:t>
            </a:r>
          </a:p>
        </p:txBody>
      </p:sp>
      <p:sp>
        <p:nvSpPr>
          <p:cNvPr id="9" name="Content Placeholder 2">
            <a:extLst>
              <a:ext uri="{FF2B5EF4-FFF2-40B4-BE49-F238E27FC236}">
                <a16:creationId xmlns:a16="http://schemas.microsoft.com/office/drawing/2014/main" id="{82054E9E-E311-05F7-4BE6-21B3A233D1CE}"/>
              </a:ext>
            </a:extLst>
          </p:cNvPr>
          <p:cNvSpPr>
            <a:spLocks noGrp="1"/>
          </p:cNvSpPr>
          <p:nvPr>
            <p:ph idx="1"/>
          </p:nvPr>
        </p:nvSpPr>
        <p:spPr>
          <a:xfrm>
            <a:off x="257698" y="1605277"/>
            <a:ext cx="11530747" cy="4674338"/>
          </a:xfrm>
        </p:spPr>
        <p:txBody>
          <a:bodyPr>
            <a:normAutofit/>
          </a:bodyPr>
          <a:lstStyle/>
          <a:p>
            <a:pPr marL="342900" lvl="0" indent="-342900">
              <a:lnSpc>
                <a:spcPct val="120000"/>
              </a:lnSpc>
              <a:spcBef>
                <a:spcPts val="600"/>
              </a:spcBef>
              <a:buFont typeface="Symbol" panose="05050102010706020507" pitchFamily="18" charset="2"/>
              <a:buChar char=""/>
            </a:pPr>
            <a:r>
              <a:rPr lang="en-GB" dirty="0">
                <a:effectLst/>
                <a:ea typeface="DengXian" panose="02010600030101010101" pitchFamily="2" charset="-122"/>
                <a:cs typeface="Times New Roman" panose="02020603050405020304" pitchFamily="18" charset="0"/>
              </a:rPr>
              <a:t>PowerShell </a:t>
            </a:r>
            <a:r>
              <a:rPr lang="en-US" b="0" i="0" dirty="0">
                <a:solidFill>
                  <a:srgbClr val="161616"/>
                </a:solidFill>
                <a:effectLst/>
              </a:rPr>
              <a:t>online documentation contains a very useful reference for PowerShell commands. Click below to view:</a:t>
            </a:r>
            <a:br>
              <a:rPr lang="en-GB" sz="1600" dirty="0">
                <a:effectLst/>
                <a:ea typeface="DengXian" panose="02010600030101010101" pitchFamily="2" charset="-122"/>
                <a:cs typeface="Times New Roman" panose="02020603050405020304" pitchFamily="18" charset="0"/>
              </a:rPr>
            </a:b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p:txBody>
      </p:sp>
      <p:pic>
        <p:nvPicPr>
          <p:cNvPr id="4" name="Picture 3" descr="Logo, company name&#10;&#10;Description automatically generated">
            <a:extLst>
              <a:ext uri="{FF2B5EF4-FFF2-40B4-BE49-F238E27FC236}">
                <a16:creationId xmlns:a16="http://schemas.microsoft.com/office/drawing/2014/main" id="{1549A757-D3A2-82F9-5B49-3F8FEA851D3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47409" y="98321"/>
            <a:ext cx="3485241" cy="1394097"/>
          </a:xfrm>
          <a:prstGeom prst="rect">
            <a:avLst/>
          </a:prstGeom>
        </p:spPr>
      </p:pic>
      <p:sp>
        <p:nvSpPr>
          <p:cNvPr id="5" name="TextBox 4">
            <a:extLst>
              <a:ext uri="{FF2B5EF4-FFF2-40B4-BE49-F238E27FC236}">
                <a16:creationId xmlns:a16="http://schemas.microsoft.com/office/drawing/2014/main" id="{8CA65EB8-9544-ADBD-512E-16E49DA5C935}"/>
              </a:ext>
            </a:extLst>
          </p:cNvPr>
          <p:cNvSpPr txBox="1"/>
          <p:nvPr/>
        </p:nvSpPr>
        <p:spPr>
          <a:xfrm>
            <a:off x="8337472" y="1426220"/>
            <a:ext cx="3016328"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www.i-tecnico.pt/powershell-do-windows-o-que-e-para-que-serve/"/>
              </a:rPr>
              <a:t>This Photo</a:t>
            </a:r>
            <a:r>
              <a:rPr kumimoji="0" lang="en-GB" sz="800" b="0" i="0" u="none" strike="noStrike" kern="1200" cap="none" spc="0" normalizeH="0" baseline="0" noProof="0">
                <a:ln>
                  <a:noFill/>
                </a:ln>
                <a:solidFill>
                  <a:prstClr val="black"/>
                </a:solidFill>
                <a:effectLst/>
                <a:uLnTx/>
                <a:uFillTx/>
                <a:latin typeface="Calibri" panose="020F0502020204030204"/>
                <a:ea typeface="+mn-ea"/>
                <a:cs typeface="+mn-cs"/>
              </a:rPr>
              <a:t> by Unknown Author is </a:t>
            </a:r>
            <a:r>
              <a:rPr kumimoji="0" lang="en-GB" sz="300" b="0" i="0" u="none" strike="noStrike" kern="1200" cap="none" spc="0" normalizeH="0" baseline="0" noProof="0">
                <a:ln>
                  <a:noFill/>
                </a:ln>
                <a:solidFill>
                  <a:prstClr val="black"/>
                </a:solidFill>
                <a:effectLst/>
                <a:uLnTx/>
                <a:uFillTx/>
                <a:latin typeface="Calibri" panose="020F0502020204030204"/>
                <a:ea typeface="+mn-ea"/>
                <a:cs typeface="+mn-cs"/>
              </a:rPr>
              <a:t>licensed</a:t>
            </a:r>
            <a:r>
              <a:rPr kumimoji="0" lang="en-GB" sz="800" b="0" i="0" u="none" strike="noStrike" kern="1200" cap="none" spc="0" normalizeH="0" baseline="0" noProof="0">
                <a:ln>
                  <a:noFill/>
                </a:ln>
                <a:solidFill>
                  <a:prstClr val="black"/>
                </a:solidFill>
                <a:effectLst/>
                <a:uLnTx/>
                <a:uFillTx/>
                <a:latin typeface="Calibri" panose="020F0502020204030204"/>
                <a:ea typeface="+mn-ea"/>
                <a:cs typeface="+mn-cs"/>
              </a:rPr>
              <a:t> under </a:t>
            </a:r>
            <a:r>
              <a:rPr kumimoji="0" lang="en-GB" sz="800" b="0" i="0" u="none" strike="noStrike" kern="1200" cap="none" spc="0" normalizeH="0" baseline="0" noProof="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6" name="Picture 5">
            <a:hlinkClick r:id="rId6"/>
            <a:extLst>
              <a:ext uri="{FF2B5EF4-FFF2-40B4-BE49-F238E27FC236}">
                <a16:creationId xmlns:a16="http://schemas.microsoft.com/office/drawing/2014/main" id="{AA9020A8-38DC-7F39-1720-7B92A13A409C}"/>
              </a:ext>
            </a:extLst>
          </p:cNvPr>
          <p:cNvPicPr>
            <a:picLocks noChangeAspect="1"/>
          </p:cNvPicPr>
          <p:nvPr/>
        </p:nvPicPr>
        <p:blipFill>
          <a:blip r:embed="rId7"/>
          <a:stretch>
            <a:fillRect/>
          </a:stretch>
        </p:blipFill>
        <p:spPr>
          <a:xfrm>
            <a:off x="1035845" y="2727747"/>
            <a:ext cx="9434511" cy="3905225"/>
          </a:xfrm>
          <a:prstGeom prst="rect">
            <a:avLst/>
          </a:prstGeom>
          <a:ln>
            <a:solidFill>
              <a:schemeClr val="accent1"/>
            </a:solidFill>
          </a:ln>
        </p:spPr>
      </p:pic>
      <p:pic>
        <p:nvPicPr>
          <p:cNvPr id="11" name="Graphic 10" descr="Cursor outline">
            <a:extLst>
              <a:ext uri="{FF2B5EF4-FFF2-40B4-BE49-F238E27FC236}">
                <a16:creationId xmlns:a16="http://schemas.microsoft.com/office/drawing/2014/main" id="{ECD804B2-AC83-A2EC-18D0-4FBC11628592}"/>
              </a:ext>
            </a:extLst>
          </p:cNvPr>
          <p:cNvPicPr>
            <a:picLocks noChangeAspect="1"/>
          </p:cNvPicPr>
          <p:nvPr/>
        </p:nvPicPr>
        <p:blipFill>
          <a:blip r:embed="rId8">
            <a:extLst>
              <a:ext uri="{96DAC541-7B7A-43D3-8B79-37D633B846F1}">
                <asvg:svgBlip xmlns:asvg="http://schemas.microsoft.com/office/drawing/2016/SVG/main" r:embed="rId9"/>
              </a:ext>
            </a:extLst>
          </a:blip>
          <a:srcRect/>
          <a:stretch/>
        </p:blipFill>
        <p:spPr>
          <a:xfrm rot="21261152">
            <a:off x="8715174" y="3968267"/>
            <a:ext cx="2473425" cy="2473425"/>
          </a:xfrm>
          <a:prstGeom prst="rect">
            <a:avLst/>
          </a:prstGeom>
        </p:spPr>
      </p:pic>
    </p:spTree>
    <p:extLst>
      <p:ext uri="{BB962C8B-B14F-4D97-AF65-F5344CB8AC3E}">
        <p14:creationId xmlns:p14="http://schemas.microsoft.com/office/powerpoint/2010/main" val="34655622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11AEC8-078A-271E-01BE-24FB18FC3B7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F4BF1F3-645F-4A99-028D-DA1DD95DE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7F4B190-27D7-22E8-13FE-294B3273E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4A1FBD0-D3FD-136A-B9F0-59CDD0ACB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82CC5DE-C88B-F1FB-0FFC-DB8B4BCDB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B870E6D-CED7-C9C7-A419-67C5886EF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AB889A-0534-F957-7A80-639DBE2D3FFA}"/>
              </a:ext>
            </a:extLst>
          </p:cNvPr>
          <p:cNvSpPr>
            <a:spLocks noGrp="1"/>
          </p:cNvSpPr>
          <p:nvPr>
            <p:ph type="title"/>
          </p:nvPr>
        </p:nvSpPr>
        <p:spPr>
          <a:xfrm>
            <a:off x="786982" y="339509"/>
            <a:ext cx="9895951" cy="1033669"/>
          </a:xfrm>
        </p:spPr>
        <p:txBody>
          <a:bodyPr>
            <a:normAutofit/>
          </a:bodyPr>
          <a:lstStyle/>
          <a:p>
            <a:r>
              <a:rPr lang="en-GB" sz="4800" b="1" dirty="0">
                <a:solidFill>
                  <a:srgbClr val="FFFFFF"/>
                </a:solidFill>
              </a:rPr>
              <a:t>Register</a:t>
            </a:r>
          </a:p>
        </p:txBody>
      </p:sp>
      <p:sp>
        <p:nvSpPr>
          <p:cNvPr id="3" name="TextBox 2">
            <a:extLst>
              <a:ext uri="{FF2B5EF4-FFF2-40B4-BE49-F238E27FC236}">
                <a16:creationId xmlns:a16="http://schemas.microsoft.com/office/drawing/2014/main" id="{6624C785-6A0E-4F79-A004-25883BFC9942}"/>
              </a:ext>
            </a:extLst>
          </p:cNvPr>
          <p:cNvSpPr txBox="1"/>
          <p:nvPr/>
        </p:nvSpPr>
        <p:spPr>
          <a:xfrm>
            <a:off x="574588" y="2013895"/>
            <a:ext cx="5342507" cy="3639684"/>
          </a:xfrm>
          <a:prstGeom prst="rect">
            <a:avLst/>
          </a:prstGeom>
        </p:spPr>
        <p:txBody>
          <a:bodyPr vert="horz" lIns="91440" tIns="45720" rIns="91440" bIns="45720" rtlCol="0" anchor="t">
            <a:normAutofit/>
          </a:bodyPr>
          <a:lstStyle/>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Time for Qs in the Tutorial.</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Register reminder.</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Thanks to 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The end.</a:t>
            </a:r>
          </a:p>
        </p:txBody>
      </p:sp>
      <p:pic>
        <p:nvPicPr>
          <p:cNvPr id="5" name="Graphic 5" descr="Questions">
            <a:extLst>
              <a:ext uri="{FF2B5EF4-FFF2-40B4-BE49-F238E27FC236}">
                <a16:creationId xmlns:a16="http://schemas.microsoft.com/office/drawing/2014/main" id="{2DE5CFEB-5D48-31A9-F47F-DBEBAB33638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631897" y="314319"/>
            <a:ext cx="3399152" cy="3399152"/>
          </a:xfrm>
          <a:custGeom>
            <a:avLst/>
            <a:gdLst/>
            <a:ahLst/>
            <a:cxnLst/>
            <a:rect l="l" t="t" r="r" b="b"/>
            <a:pathLst>
              <a:path w="4636009" h="5032375">
                <a:moveTo>
                  <a:pt x="0" y="0"/>
                </a:moveTo>
                <a:lnTo>
                  <a:pt x="4636009" y="0"/>
                </a:lnTo>
                <a:lnTo>
                  <a:pt x="4636009" y="5032375"/>
                </a:lnTo>
                <a:lnTo>
                  <a:pt x="0" y="5032375"/>
                </a:lnTo>
                <a:close/>
              </a:path>
            </a:pathLst>
          </a:custGeom>
        </p:spPr>
      </p:pic>
      <p:pic>
        <p:nvPicPr>
          <p:cNvPr id="6" name="Graphic 5" descr="List with solid fill">
            <a:extLst>
              <a:ext uri="{FF2B5EF4-FFF2-40B4-BE49-F238E27FC236}">
                <a16:creationId xmlns:a16="http://schemas.microsoft.com/office/drawing/2014/main" id="{FE88DA72-E998-71E8-1DC4-7C549E82E43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093100" y="3535260"/>
            <a:ext cx="3264104" cy="3264104"/>
          </a:xfrm>
          <a:prstGeom prst="rect">
            <a:avLst/>
          </a:prstGeom>
        </p:spPr>
      </p:pic>
      <p:pic>
        <p:nvPicPr>
          <p:cNvPr id="9" name="Graphic 8" descr="Thumbs up sign with solid fill">
            <a:extLst>
              <a:ext uri="{FF2B5EF4-FFF2-40B4-BE49-F238E27FC236}">
                <a16:creationId xmlns:a16="http://schemas.microsoft.com/office/drawing/2014/main" id="{7ABFD464-AC40-F1AE-DC35-D621E02C0D9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278352" y="2690667"/>
            <a:ext cx="1330413" cy="1330413"/>
          </a:xfrm>
          <a:prstGeom prst="rect">
            <a:avLst/>
          </a:prstGeom>
        </p:spPr>
      </p:pic>
    </p:spTree>
    <p:extLst>
      <p:ext uri="{BB962C8B-B14F-4D97-AF65-F5344CB8AC3E}">
        <p14:creationId xmlns:p14="http://schemas.microsoft.com/office/powerpoint/2010/main" val="17000587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54BE-99C8-4034-800D-908618389993}"/>
              </a:ext>
            </a:extLst>
          </p:cNvPr>
          <p:cNvSpPr>
            <a:spLocks noGrp="1"/>
          </p:cNvSpPr>
          <p:nvPr>
            <p:ph type="title"/>
          </p:nvPr>
        </p:nvSpPr>
        <p:spPr/>
        <p:txBody>
          <a:bodyPr/>
          <a:lstStyle/>
          <a:p>
            <a:r>
              <a:rPr lang="en-GB" dirty="0"/>
              <a:t>The End.</a:t>
            </a:r>
          </a:p>
        </p:txBody>
      </p:sp>
    </p:spTree>
    <p:extLst>
      <p:ext uri="{BB962C8B-B14F-4D97-AF65-F5344CB8AC3E}">
        <p14:creationId xmlns:p14="http://schemas.microsoft.com/office/powerpoint/2010/main" val="27223689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14755</TotalTime>
  <Words>4179</Words>
  <Application>Microsoft Office PowerPoint</Application>
  <PresentationFormat>Widescreen</PresentationFormat>
  <Paragraphs>359</Paragraphs>
  <Slides>36</Slides>
  <Notes>27</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36</vt:i4>
      </vt:variant>
    </vt:vector>
  </HeadingPairs>
  <TitlesOfParts>
    <vt:vector size="45" baseType="lpstr">
      <vt:lpstr>Arial Unicode MS</vt:lpstr>
      <vt:lpstr>DengXian</vt:lpstr>
      <vt:lpstr>Aptos</vt:lpstr>
      <vt:lpstr>Arial</vt:lpstr>
      <vt:lpstr>Calibri</vt:lpstr>
      <vt:lpstr>Calibri Light</vt:lpstr>
      <vt:lpstr>Roboto</vt:lpstr>
      <vt:lpstr>Symbol</vt:lpstr>
      <vt:lpstr>Office Theme</vt:lpstr>
      <vt:lpstr>Notice: Student Support Session</vt:lpstr>
      <vt:lpstr>Tutorial: Introduction to PowerShell</vt:lpstr>
      <vt:lpstr>Overview</vt:lpstr>
      <vt:lpstr>Q&amp;A Support &amp; feedback:</vt:lpstr>
      <vt:lpstr>Tutorial Activity: PowerShell Commands</vt:lpstr>
      <vt:lpstr> To install PowerShell (PS)</vt:lpstr>
      <vt:lpstr>Azure Cloud VM: PowerShell</vt:lpstr>
      <vt:lpstr>PowerShell Example sources:</vt:lpstr>
      <vt:lpstr>Reminder: Peer/pair programming &amp; AI tools</vt:lpstr>
      <vt:lpstr>Try: Essential PowerShell commands</vt:lpstr>
      <vt:lpstr>Try: Get-Process</vt:lpstr>
      <vt:lpstr>Try: Get-Process</vt:lpstr>
      <vt:lpstr>Try: Start-Process &amp; Stop-Process</vt:lpstr>
      <vt:lpstr>Try: Retrieve &amp; stop High-load processes</vt:lpstr>
      <vt:lpstr>Try: Process information</vt:lpstr>
      <vt:lpstr>Try: Format-List options</vt:lpstr>
      <vt:lpstr>Try: Export-CSV option</vt:lpstr>
      <vt:lpstr>Try: Write-Host</vt:lpstr>
      <vt:lpstr>Try: Get-Childitem, Set-Location &amp; New-Item cmdlets</vt:lpstr>
      <vt:lpstr>Try: PowerShell Aliases</vt:lpstr>
      <vt:lpstr>Try: Get-History, Invoke-History &amp; Clear-History </vt:lpstr>
      <vt:lpstr>Try: Create a new file</vt:lpstr>
      <vt:lpstr>Try: PowerShell &amp; Text editors</vt:lpstr>
      <vt:lpstr>Try: Get-Content &amp; Clear-Content</vt:lpstr>
      <vt:lpstr>Try: PowerShell network commands</vt:lpstr>
      <vt:lpstr>Bg. PS Network commands cont..</vt:lpstr>
      <vt:lpstr>Try: User Management</vt:lpstr>
      <vt:lpstr>Bg. Managing Users &amp; Groups</vt:lpstr>
      <vt:lpstr>Try: Back-up using Copy-item</vt:lpstr>
      <vt:lpstr>Try: Task Scheduling &amp; PS</vt:lpstr>
      <vt:lpstr>Task Scheduling with PowerShell</vt:lpstr>
      <vt:lpstr>Task Scheduling: Simple Back-up example</vt:lpstr>
      <vt:lpstr> Bg. Example: Creates a Startup &amp; Time-based Task</vt:lpstr>
      <vt:lpstr>Bg. PowerShell documentation</vt:lpstr>
      <vt:lpstr>Register</vt:lpstr>
      <vt:lpstr>The 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Architecture &amp;  Operating Systems</dc:title>
  <dc:creator>James Williams</dc:creator>
  <cp:lastModifiedBy>James Williams</cp:lastModifiedBy>
  <cp:revision>176</cp:revision>
  <dcterms:created xsi:type="dcterms:W3CDTF">2021-01-22T17:10:31Z</dcterms:created>
  <dcterms:modified xsi:type="dcterms:W3CDTF">2026-03-26T11:15:54Z</dcterms:modified>
</cp:coreProperties>
</file>