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7" r:id="rId2"/>
    <p:sldId id="258" r:id="rId3"/>
    <p:sldId id="263" r:id="rId4"/>
    <p:sldId id="267" r:id="rId5"/>
    <p:sldId id="268" r:id="rId6"/>
    <p:sldId id="271" r:id="rId7"/>
    <p:sldId id="270" r:id="rId8"/>
    <p:sldId id="264" r:id="rId9"/>
    <p:sldId id="265" r:id="rId10"/>
    <p:sldId id="266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5" d="100"/>
        <a:sy n="12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96F02B-2DE7-47DA-A790-F8CC1615D5FE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B5DD7F-701B-4A11-9BAF-6433DF9A0F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0373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B5DD7F-701B-4A11-9BAF-6433DF9A0FA9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64187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B5DD7F-701B-4A11-9BAF-6433DF9A0FA9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90992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D1294-8D2B-48B9-8B3C-4903195B7D17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8D7AF-C22C-480C-8FED-480663A0B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51125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D1294-8D2B-48B9-8B3C-4903195B7D17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8D7AF-C22C-480C-8FED-480663A0B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65118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D1294-8D2B-48B9-8B3C-4903195B7D17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8D7AF-C22C-480C-8FED-480663A0B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68215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D1294-8D2B-48B9-8B3C-4903195B7D17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8D7AF-C22C-480C-8FED-480663A0B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34608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D1294-8D2B-48B9-8B3C-4903195B7D17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8D7AF-C22C-480C-8FED-480663A0B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1577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D1294-8D2B-48B9-8B3C-4903195B7D17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8D7AF-C22C-480C-8FED-480663A0B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05479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D1294-8D2B-48B9-8B3C-4903195B7D17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8D7AF-C22C-480C-8FED-480663A0B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48494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D1294-8D2B-48B9-8B3C-4903195B7D17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8D7AF-C22C-480C-8FED-480663A0B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05646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D1294-8D2B-48B9-8B3C-4903195B7D17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8D7AF-C22C-480C-8FED-480663A0B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55571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D1294-8D2B-48B9-8B3C-4903195B7D17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8D7AF-C22C-480C-8FED-480663A0B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351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D1294-8D2B-48B9-8B3C-4903195B7D17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8D7AF-C22C-480C-8FED-480663A0BDA3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278242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D1294-8D2B-48B9-8B3C-4903195B7D17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8D7AF-C22C-480C-8FED-480663A0B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82143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D1294-8D2B-48B9-8B3C-4903195B7D17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8D7AF-C22C-480C-8FED-480663A0BDA3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298662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D1294-8D2B-48B9-8B3C-4903195B7D17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8D7AF-C22C-480C-8FED-480663A0B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92488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D1294-8D2B-48B9-8B3C-4903195B7D17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8D7AF-C22C-480C-8FED-480663A0B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2579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D1294-8D2B-48B9-8B3C-4903195B7D17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8D7AF-C22C-480C-8FED-480663A0B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151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8D1294-8D2B-48B9-8B3C-4903195B7D17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CA8D7AF-C22C-480C-8FED-480663A0B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3819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files.eric.ed.gov/fulltext/EJ1149354.pdf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www.legislation.gov.uk/ukpga/2018/31/contents" TargetMode="Externa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youngminds.org.uk/find-help/conditions/anxiety/" TargetMode="Externa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egislation.gov.uk/ukpga/2018/31/contents" TargetMode="External"/><Relationship Id="rId2" Type="http://schemas.openxmlformats.org/officeDocument/2006/relationships/hyperlink" Target="https://www.wired.com/story/favorite-books-q4-2018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youngminds.org.uk/find-help/conditions/anxiety/" TargetMode="External"/><Relationship Id="rId5" Type="http://schemas.openxmlformats.org/officeDocument/2006/relationships/hyperlink" Target="https://commons.wikimedia.org/wiki/File:Magnifying_glass_with_focus_on_glass.png" TargetMode="External"/><Relationship Id="rId4" Type="http://schemas.openxmlformats.org/officeDocument/2006/relationships/hyperlink" Target="https://spectator.imgix.net/content/uploads/2019/09/Anthony-Quinn.jpg?auto=compress,enhance,format&amp;crop=faces,entropy,edges&amp;fit=crop&amp;w=820&amp;h=55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ECGE 4001Q </a:t>
            </a:r>
            <a:br>
              <a:rPr lang="en-GB" dirty="0"/>
            </a:br>
            <a:r>
              <a:rPr lang="en-GB" sz="4800" dirty="0"/>
              <a:t>Academic Study Skills for Students</a:t>
            </a:r>
            <a:br>
              <a:rPr lang="en-GB" sz="4800" dirty="0"/>
            </a:br>
            <a:r>
              <a:rPr lang="en-GB" sz="4800" dirty="0"/>
              <a:t>Assessment 2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Trudi Davies (1402946)</a:t>
            </a:r>
          </a:p>
          <a:p>
            <a:r>
              <a:rPr lang="en-GB" dirty="0"/>
              <a:t>20</a:t>
            </a:r>
            <a:r>
              <a:rPr lang="en-GB" baseline="30000" dirty="0"/>
              <a:t>th</a:t>
            </a:r>
            <a:r>
              <a:rPr lang="en-GB" dirty="0"/>
              <a:t> January 2020</a:t>
            </a:r>
          </a:p>
        </p:txBody>
      </p:sp>
    </p:spTree>
    <p:extLst>
      <p:ext uri="{BB962C8B-B14F-4D97-AF65-F5344CB8AC3E}">
        <p14:creationId xmlns:p14="http://schemas.microsoft.com/office/powerpoint/2010/main" val="129138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Assessment Question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8171" y="1930401"/>
            <a:ext cx="8705831" cy="2712620"/>
          </a:xfrm>
        </p:spPr>
        <p:txBody>
          <a:bodyPr/>
          <a:lstStyle/>
          <a:p>
            <a:r>
              <a:rPr lang="en-GB" b="1" dirty="0"/>
              <a:t>Explain how to reference within a body of the text </a:t>
            </a:r>
            <a:r>
              <a:rPr lang="en-GB" b="1" dirty="0" smtClean="0"/>
              <a:t>(in-text citation) and </a:t>
            </a:r>
            <a:r>
              <a:rPr lang="en-GB" b="1" dirty="0"/>
              <a:t>reference list:</a:t>
            </a:r>
          </a:p>
          <a:p>
            <a:pPr lvl="1"/>
            <a:r>
              <a:rPr lang="en-GB" dirty="0"/>
              <a:t>Books</a:t>
            </a:r>
          </a:p>
          <a:p>
            <a:pPr lvl="1"/>
            <a:r>
              <a:rPr lang="en-GB" dirty="0"/>
              <a:t>Journal articles </a:t>
            </a:r>
          </a:p>
          <a:p>
            <a:pPr lvl="1"/>
            <a:r>
              <a:rPr lang="en-GB" dirty="0"/>
              <a:t>Government legislation </a:t>
            </a:r>
          </a:p>
          <a:p>
            <a:pPr lvl="1"/>
            <a:r>
              <a:rPr lang="en-GB" dirty="0"/>
              <a:t>Websites</a:t>
            </a:r>
          </a:p>
          <a:p>
            <a:endParaRPr lang="en-GB" dirty="0"/>
          </a:p>
        </p:txBody>
      </p:sp>
      <p:pic>
        <p:nvPicPr>
          <p:cNvPr id="2050" name="Picture 2" descr="Image result for books">
            <a:extLst>
              <a:ext uri="{FF2B5EF4-FFF2-40B4-BE49-F238E27FC236}">
                <a16:creationId xmlns:a16="http://schemas.microsoft.com/office/drawing/2014/main" id="{C20704EA-D0F8-4152-9528-D31B5D2E73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9690" y="4161309"/>
            <a:ext cx="2262285" cy="1703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journal articles">
            <a:extLst>
              <a:ext uri="{FF2B5EF4-FFF2-40B4-BE49-F238E27FC236}">
                <a16:creationId xmlns:a16="http://schemas.microsoft.com/office/drawing/2014/main" id="{D6AD6904-65C7-49E3-988A-B0F03EA66E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1157" y="3104965"/>
            <a:ext cx="2857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921086" y="5817585"/>
            <a:ext cx="20580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Getty Images (2018)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76847" y="4705165"/>
            <a:ext cx="24970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Wikimedia Commons (2011) </a:t>
            </a:r>
          </a:p>
        </p:txBody>
      </p:sp>
    </p:spTree>
    <p:extLst>
      <p:ext uri="{BB962C8B-B14F-4D97-AF65-F5344CB8AC3E}">
        <p14:creationId xmlns:p14="http://schemas.microsoft.com/office/powerpoint/2010/main" val="3927921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060938"/>
          </a:xfrm>
        </p:spPr>
        <p:txBody>
          <a:bodyPr/>
          <a:lstStyle/>
          <a:p>
            <a:r>
              <a:rPr lang="en-GB" b="1" dirty="0"/>
              <a:t>Referencing Academic Texts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70538"/>
            <a:ext cx="8596668" cy="388077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600" b="1" u="sng" dirty="0"/>
              <a:t>What is a reference?</a:t>
            </a:r>
          </a:p>
          <a:p>
            <a:pPr marL="0" indent="0">
              <a:buNone/>
            </a:pPr>
            <a:r>
              <a:rPr lang="en-GB" sz="1600" dirty="0"/>
              <a:t>‘Referencing is the process of acknowledging the sources you have used in writing your assignment.’</a:t>
            </a:r>
          </a:p>
          <a:p>
            <a:pPr marL="0" indent="0" algn="r">
              <a:buNone/>
            </a:pPr>
            <a:r>
              <a:rPr lang="en-GB" sz="1600" dirty="0"/>
              <a:t>							</a:t>
            </a:r>
            <a:r>
              <a:rPr lang="en-GB" sz="1400" dirty="0"/>
              <a:t>(Pears and Shields, 2013, p.1)</a:t>
            </a:r>
          </a:p>
          <a:p>
            <a:pPr marL="0" indent="0">
              <a:buNone/>
            </a:pPr>
            <a:r>
              <a:rPr lang="en-GB" sz="1600" b="1" u="sng" dirty="0"/>
              <a:t>Why do we need to use references?</a:t>
            </a:r>
          </a:p>
          <a:p>
            <a:endParaRPr lang="en-GB" sz="1600" b="1" dirty="0"/>
          </a:p>
          <a:p>
            <a:pPr lvl="1"/>
            <a:r>
              <a:rPr lang="en-GB" dirty="0"/>
              <a:t>Courtesy to the original author</a:t>
            </a:r>
          </a:p>
          <a:p>
            <a:pPr lvl="1"/>
            <a:r>
              <a:rPr lang="en-GB" dirty="0"/>
              <a:t>Helps other readers in finding sources</a:t>
            </a:r>
          </a:p>
          <a:p>
            <a:pPr lvl="1"/>
            <a:r>
              <a:rPr lang="en-GB" dirty="0"/>
              <a:t>Helps you if you need to find the source again</a:t>
            </a:r>
          </a:p>
          <a:p>
            <a:pPr lvl="1"/>
            <a:r>
              <a:rPr lang="en-GB" dirty="0" smtClean="0"/>
              <a:t>Avoids p</a:t>
            </a:r>
            <a:r>
              <a:rPr lang="en-GB" dirty="0" smtClean="0"/>
              <a:t>lagiarism</a:t>
            </a:r>
            <a:endParaRPr lang="en-GB" dirty="0"/>
          </a:p>
          <a:p>
            <a:pPr lvl="1"/>
            <a:r>
              <a:rPr lang="en-GB" dirty="0"/>
              <a:t>Gives readers confidence in your written </a:t>
            </a:r>
            <a:r>
              <a:rPr lang="en-GB" dirty="0" smtClean="0"/>
              <a:t>academic work</a:t>
            </a:r>
            <a:endParaRPr lang="en-GB" dirty="0"/>
          </a:p>
          <a:p>
            <a:pPr marL="0" indent="0" algn="r">
              <a:buNone/>
            </a:pPr>
            <a:r>
              <a:rPr lang="en-GB" sz="1600" dirty="0"/>
              <a:t>								</a:t>
            </a:r>
            <a:r>
              <a:rPr lang="en-GB" sz="1400" dirty="0"/>
              <a:t>(Cottrell, 2013, p.179)</a:t>
            </a:r>
          </a:p>
        </p:txBody>
      </p:sp>
    </p:spTree>
    <p:extLst>
      <p:ext uri="{BB962C8B-B14F-4D97-AF65-F5344CB8AC3E}">
        <p14:creationId xmlns:p14="http://schemas.microsoft.com/office/powerpoint/2010/main" val="87644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Books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86320" y="1368521"/>
            <a:ext cx="6604987" cy="526445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1700" b="1" dirty="0"/>
              <a:t>In text citation for a </a:t>
            </a:r>
            <a:r>
              <a:rPr lang="en-GB" sz="1700" b="1" dirty="0" smtClean="0"/>
              <a:t>book should </a:t>
            </a:r>
            <a:r>
              <a:rPr lang="en-GB" sz="1700" b="1" dirty="0"/>
              <a:t>include these points</a:t>
            </a:r>
            <a:r>
              <a:rPr lang="en-GB" sz="1700" b="1" dirty="0" smtClean="0"/>
              <a:t>:</a:t>
            </a:r>
            <a:endParaRPr lang="en-GB" sz="1700" b="1" dirty="0"/>
          </a:p>
          <a:p>
            <a:r>
              <a:rPr lang="en-GB" sz="1700" dirty="0"/>
              <a:t>Author(s) surname</a:t>
            </a:r>
          </a:p>
          <a:p>
            <a:r>
              <a:rPr lang="en-GB" sz="1700" dirty="0"/>
              <a:t>Year of publication</a:t>
            </a:r>
          </a:p>
          <a:p>
            <a:r>
              <a:rPr lang="en-GB" sz="1700" dirty="0"/>
              <a:t>Page number(s) if </a:t>
            </a:r>
            <a:r>
              <a:rPr lang="en-GB" sz="1700" dirty="0" smtClean="0"/>
              <a:t>required, </a:t>
            </a:r>
            <a:r>
              <a:rPr lang="en-GB" sz="1700" dirty="0"/>
              <a:t>if </a:t>
            </a:r>
            <a:r>
              <a:rPr lang="en-GB" sz="1700" dirty="0" smtClean="0"/>
              <a:t>it </a:t>
            </a:r>
            <a:r>
              <a:rPr lang="en-GB" sz="1700" dirty="0"/>
              <a:t>is a direct </a:t>
            </a:r>
            <a:r>
              <a:rPr lang="en-GB" sz="1700" dirty="0" smtClean="0"/>
              <a:t>quote</a:t>
            </a:r>
            <a:endParaRPr lang="en-GB" sz="1700" dirty="0"/>
          </a:p>
          <a:p>
            <a:r>
              <a:rPr lang="en-GB" sz="1700" u="sng" dirty="0" smtClean="0"/>
              <a:t>Example</a:t>
            </a:r>
            <a:r>
              <a:rPr lang="en-GB" sz="1700" u="sng" dirty="0"/>
              <a:t>:</a:t>
            </a:r>
            <a:r>
              <a:rPr lang="en-GB" sz="1700" dirty="0"/>
              <a:t> (Pears and Shields, 2016)</a:t>
            </a:r>
          </a:p>
          <a:p>
            <a:endParaRPr lang="en-GB" sz="1700" u="sng" dirty="0"/>
          </a:p>
          <a:p>
            <a:pPr marL="0" indent="0">
              <a:buNone/>
            </a:pPr>
            <a:r>
              <a:rPr lang="en-GB" sz="1700" b="1" dirty="0"/>
              <a:t>Main reference list for a book</a:t>
            </a:r>
            <a:r>
              <a:rPr lang="en-GB" sz="1700" b="1" dirty="0" smtClean="0"/>
              <a:t>:</a:t>
            </a:r>
            <a:endParaRPr lang="en-GB" sz="1700" b="1" dirty="0"/>
          </a:p>
          <a:p>
            <a:r>
              <a:rPr lang="en-GB" sz="1700" dirty="0" smtClean="0"/>
              <a:t>Author(s</a:t>
            </a:r>
            <a:r>
              <a:rPr lang="en-GB" sz="1700" dirty="0"/>
              <a:t>) surname followed by initial of first name</a:t>
            </a:r>
          </a:p>
          <a:p>
            <a:r>
              <a:rPr lang="en-GB" sz="1700" dirty="0"/>
              <a:t>Year of </a:t>
            </a:r>
            <a:r>
              <a:rPr lang="en-GB" sz="1700" dirty="0" smtClean="0"/>
              <a:t>publication </a:t>
            </a:r>
            <a:endParaRPr lang="en-GB" sz="1700" dirty="0"/>
          </a:p>
          <a:p>
            <a:r>
              <a:rPr lang="en-GB" sz="1700" dirty="0"/>
              <a:t>Title of the book (in italics)</a:t>
            </a:r>
          </a:p>
          <a:p>
            <a:r>
              <a:rPr lang="en-GB" sz="1700" dirty="0"/>
              <a:t>Place of publication</a:t>
            </a:r>
          </a:p>
          <a:p>
            <a:r>
              <a:rPr lang="en-GB" sz="1700" dirty="0" smtClean="0"/>
              <a:t>Publisher</a:t>
            </a:r>
          </a:p>
          <a:p>
            <a:r>
              <a:rPr lang="en-GB" sz="1700" u="sng" dirty="0" smtClean="0"/>
              <a:t>Example</a:t>
            </a:r>
            <a:r>
              <a:rPr lang="en-GB" sz="1700" u="sng" dirty="0"/>
              <a:t>:</a:t>
            </a:r>
            <a:r>
              <a:rPr lang="en-GB" sz="1700" dirty="0"/>
              <a:t> Pears, R. and Shields, G. (2016) </a:t>
            </a:r>
            <a:r>
              <a:rPr lang="en-GB" sz="1700" i="1" dirty="0"/>
              <a:t>Cite Them Right: The Essential Referencing Guide</a:t>
            </a:r>
            <a:r>
              <a:rPr lang="en-GB" sz="1700" dirty="0"/>
              <a:t>, </a:t>
            </a:r>
            <a:r>
              <a:rPr lang="en-GB" sz="1700" dirty="0" smtClean="0"/>
              <a:t>10</a:t>
            </a:r>
            <a:r>
              <a:rPr lang="en-GB" sz="1700" baseline="30000" dirty="0" smtClean="0"/>
              <a:t>th</a:t>
            </a:r>
            <a:r>
              <a:rPr lang="en-GB" sz="1700" dirty="0" smtClean="0"/>
              <a:t> </a:t>
            </a:r>
            <a:r>
              <a:rPr lang="en-GB" sz="1700" dirty="0"/>
              <a:t>edn. London: Palgrave Macmillan</a:t>
            </a:r>
            <a:r>
              <a:rPr lang="en-GB" sz="1700" b="1" dirty="0"/>
              <a:t>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b="1" u="sng" dirty="0"/>
          </a:p>
          <a:p>
            <a:endParaRPr lang="en-GB" dirty="0"/>
          </a:p>
          <a:p>
            <a:pPr marL="0" indent="0">
              <a:buNone/>
            </a:pPr>
            <a:endParaRPr lang="en-GB" dirty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9875654-872A-422D-93EB-5317DC8971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31998" y="1719761"/>
            <a:ext cx="5181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                                   </a:t>
            </a:r>
          </a:p>
        </p:txBody>
      </p:sp>
      <p:pic>
        <p:nvPicPr>
          <p:cNvPr id="6" name="Picture 5" descr="A close up of a sign&#10;&#10;Description automatically generated">
            <a:extLst>
              <a:ext uri="{FF2B5EF4-FFF2-40B4-BE49-F238E27FC236}">
                <a16:creationId xmlns:a16="http://schemas.microsoft.com/office/drawing/2014/main" id="{6448BFF3-7D6E-47C3-87D8-EBEE2B13D9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5818" y="1928311"/>
            <a:ext cx="2787588" cy="384729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398976" y="5830271"/>
            <a:ext cx="2993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(Pears </a:t>
            </a:r>
            <a:r>
              <a:rPr lang="en-GB" sz="1400" dirty="0"/>
              <a:t>and </a:t>
            </a:r>
            <a:r>
              <a:rPr lang="en-GB" sz="1400" dirty="0" smtClean="0"/>
              <a:t>Shields, 2016</a:t>
            </a:r>
            <a:r>
              <a:rPr lang="en-GB" sz="14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5087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4563" y="327540"/>
            <a:ext cx="8596668" cy="1320800"/>
          </a:xfrm>
        </p:spPr>
        <p:txBody>
          <a:bodyPr/>
          <a:lstStyle/>
          <a:p>
            <a:r>
              <a:rPr lang="en-GB" b="1" dirty="0"/>
              <a:t>Journals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23783" y="987940"/>
            <a:ext cx="4927106" cy="4891462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GB" sz="4400" b="1" dirty="0"/>
              <a:t>In text citation for a journal:</a:t>
            </a:r>
          </a:p>
          <a:p>
            <a:r>
              <a:rPr lang="en-GB" sz="4400" dirty="0" smtClean="0"/>
              <a:t>Author(s</a:t>
            </a:r>
            <a:r>
              <a:rPr lang="en-GB" sz="4400" dirty="0"/>
              <a:t>) surname</a:t>
            </a:r>
          </a:p>
          <a:p>
            <a:r>
              <a:rPr lang="en-GB" sz="4400" dirty="0"/>
              <a:t>year of </a:t>
            </a:r>
            <a:r>
              <a:rPr lang="en-GB" sz="4400" dirty="0" smtClean="0"/>
              <a:t>publication</a:t>
            </a:r>
            <a:endParaRPr lang="en-GB" sz="4400" dirty="0"/>
          </a:p>
          <a:p>
            <a:r>
              <a:rPr lang="en-GB" sz="4400" u="sng" dirty="0" smtClean="0"/>
              <a:t>Example:</a:t>
            </a:r>
            <a:r>
              <a:rPr lang="en-GB" sz="4400" dirty="0" smtClean="0"/>
              <a:t> (Osborne, 2016)</a:t>
            </a:r>
          </a:p>
          <a:p>
            <a:pPr marL="0" indent="0">
              <a:buNone/>
            </a:pPr>
            <a:endParaRPr lang="en-GB" sz="4400" b="1" dirty="0"/>
          </a:p>
          <a:p>
            <a:pPr marL="0" indent="0">
              <a:buNone/>
            </a:pPr>
            <a:r>
              <a:rPr lang="en-GB" sz="4400" b="1" dirty="0"/>
              <a:t>Main reference list for a journal:</a:t>
            </a:r>
          </a:p>
          <a:p>
            <a:r>
              <a:rPr lang="en-GB" sz="4400" dirty="0" smtClean="0"/>
              <a:t>Author(s</a:t>
            </a:r>
            <a:r>
              <a:rPr lang="en-GB" sz="4400" dirty="0"/>
              <a:t>) surname followed by initial of first name</a:t>
            </a:r>
          </a:p>
          <a:p>
            <a:r>
              <a:rPr lang="en-GB" sz="4400" dirty="0"/>
              <a:t>Year of  publication </a:t>
            </a:r>
          </a:p>
          <a:p>
            <a:r>
              <a:rPr lang="en-GB" sz="4400" dirty="0"/>
              <a:t>Article </a:t>
            </a:r>
            <a:r>
              <a:rPr lang="en-GB" sz="4400" dirty="0" smtClean="0"/>
              <a:t>title in quotation marks</a:t>
            </a:r>
            <a:endParaRPr lang="en-GB" sz="4400" dirty="0"/>
          </a:p>
          <a:p>
            <a:r>
              <a:rPr lang="en-GB" sz="4400" dirty="0"/>
              <a:t>The journal title to be in italics</a:t>
            </a:r>
          </a:p>
          <a:p>
            <a:r>
              <a:rPr lang="en-GB" sz="4400" dirty="0"/>
              <a:t>Volume </a:t>
            </a:r>
            <a:r>
              <a:rPr lang="en-GB" sz="4400" dirty="0" smtClean="0"/>
              <a:t>number, issue number in brackets</a:t>
            </a:r>
            <a:endParaRPr lang="en-GB" sz="4400" dirty="0"/>
          </a:p>
          <a:p>
            <a:r>
              <a:rPr lang="en-GB" sz="4400" dirty="0"/>
              <a:t>Page(s) of journal </a:t>
            </a:r>
            <a:endParaRPr lang="en-GB" sz="4400" dirty="0" smtClean="0"/>
          </a:p>
          <a:p>
            <a:r>
              <a:rPr lang="en-GB" sz="4400" u="sng" dirty="0" smtClean="0"/>
              <a:t>Examples:</a:t>
            </a:r>
          </a:p>
          <a:p>
            <a:pPr marL="0" indent="0">
              <a:buNone/>
            </a:pPr>
            <a:r>
              <a:rPr lang="en-GB" sz="4400" b="1" dirty="0" smtClean="0"/>
              <a:t>Library copy: </a:t>
            </a:r>
          </a:p>
          <a:p>
            <a:pPr marL="0" indent="0">
              <a:buNone/>
            </a:pPr>
            <a:r>
              <a:rPr lang="en-GB" sz="4400" dirty="0" smtClean="0"/>
              <a:t>Osborne, R</a:t>
            </a:r>
            <a:r>
              <a:rPr lang="en-GB" sz="4400" dirty="0"/>
              <a:t>. (</a:t>
            </a:r>
            <a:r>
              <a:rPr lang="en-GB" sz="4400" dirty="0" smtClean="0"/>
              <a:t>2016) ‘Yes, you can!: A Critical Questions Approach for Developing and Incorporating Intercultural Sensitivity Efforts into Any Classroom’, </a:t>
            </a:r>
            <a:r>
              <a:rPr lang="en-GB" sz="4400" i="1" dirty="0" smtClean="0"/>
              <a:t>Journal of International Social Studies,</a:t>
            </a:r>
            <a:r>
              <a:rPr lang="en-GB" sz="4400" dirty="0" smtClean="0"/>
              <a:t> 6(1), pp.103-113.</a:t>
            </a:r>
          </a:p>
          <a:p>
            <a:pPr marL="0" indent="0">
              <a:buNone/>
            </a:pPr>
            <a:r>
              <a:rPr lang="en-GB" sz="4400" b="1" dirty="0" smtClean="0"/>
              <a:t>On-line version: </a:t>
            </a:r>
          </a:p>
          <a:p>
            <a:pPr marL="0" indent="0">
              <a:buNone/>
            </a:pPr>
            <a:r>
              <a:rPr lang="en-GB" sz="4400" dirty="0" smtClean="0"/>
              <a:t>Osborne</a:t>
            </a:r>
            <a:r>
              <a:rPr lang="en-GB" sz="4400" dirty="0"/>
              <a:t>, R. (2016) ‘Yes, you can!: A Critical Questions Approach for Developing and Incorporating Intercultural Sensitivity Efforts into Any Classroom’, </a:t>
            </a:r>
            <a:r>
              <a:rPr lang="en-GB" sz="4400" i="1" dirty="0"/>
              <a:t>Journal of International Social </a:t>
            </a:r>
            <a:r>
              <a:rPr lang="en-GB" sz="4400" i="1" dirty="0" smtClean="0"/>
              <a:t>Studies. Available at</a:t>
            </a:r>
            <a:r>
              <a:rPr lang="en-GB" sz="4400" i="1" dirty="0"/>
              <a:t>: </a:t>
            </a:r>
            <a:r>
              <a:rPr lang="en-GB" sz="4400" i="1" dirty="0">
                <a:hlinkClick r:id="rId3"/>
              </a:rPr>
              <a:t>https://</a:t>
            </a:r>
            <a:r>
              <a:rPr lang="en-GB" sz="4400" i="1" dirty="0" smtClean="0">
                <a:hlinkClick r:id="rId3"/>
              </a:rPr>
              <a:t>files.eric.ed.gov/fulltext/EJ1149354.pdf</a:t>
            </a:r>
            <a:r>
              <a:rPr lang="en-GB" sz="4400" i="1" dirty="0" smtClean="0"/>
              <a:t> (Accessed: 13 January 2020).</a:t>
            </a:r>
            <a:endParaRPr lang="en-GB" sz="4400" dirty="0" smtClean="0"/>
          </a:p>
          <a:p>
            <a:endParaRPr lang="en-GB" dirty="0" smtClean="0"/>
          </a:p>
          <a:p>
            <a:endParaRPr lang="en-GB" dirty="0">
              <a:solidFill>
                <a:schemeClr val="accent1"/>
              </a:solidFill>
            </a:endParaRPr>
          </a:p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6A5694A-7AC8-4299-AE06-6F37669AC8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50889" y="609600"/>
            <a:ext cx="4529796" cy="5862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123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618DC9-4915-4ABF-B44E-40304BF234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Government Legislation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D4738F-23A7-4BFF-B700-29DCC085D7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45027" y="1410677"/>
            <a:ext cx="6519965" cy="516680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600" b="1" dirty="0" smtClean="0"/>
              <a:t>In-text citation of </a:t>
            </a:r>
            <a:r>
              <a:rPr lang="en-GB" sz="1600" b="1" dirty="0"/>
              <a:t>a Government </a:t>
            </a:r>
            <a:r>
              <a:rPr lang="en-GB" sz="1600" b="1" dirty="0" smtClean="0"/>
              <a:t>legislation </a:t>
            </a:r>
            <a:r>
              <a:rPr lang="en-GB" sz="1600" b="1" dirty="0"/>
              <a:t>document/Act:</a:t>
            </a:r>
          </a:p>
          <a:p>
            <a:r>
              <a:rPr lang="en-GB" sz="1600" dirty="0"/>
              <a:t>The </a:t>
            </a:r>
            <a:r>
              <a:rPr lang="en-GB" sz="1600" dirty="0" smtClean="0"/>
              <a:t>name of the legislation/Act</a:t>
            </a:r>
            <a:endParaRPr lang="en-GB" sz="1600" dirty="0"/>
          </a:p>
          <a:p>
            <a:r>
              <a:rPr lang="en-GB" sz="1600" dirty="0"/>
              <a:t>The </a:t>
            </a:r>
            <a:r>
              <a:rPr lang="en-GB" sz="1600" dirty="0" smtClean="0"/>
              <a:t>date</a:t>
            </a:r>
          </a:p>
          <a:p>
            <a:r>
              <a:rPr lang="en-GB" sz="1600" u="sng" dirty="0" smtClean="0"/>
              <a:t>Example</a:t>
            </a:r>
            <a:r>
              <a:rPr lang="en-GB" sz="1600" u="sng" dirty="0"/>
              <a:t>: </a:t>
            </a:r>
            <a:r>
              <a:rPr lang="en-GB" sz="1600" dirty="0"/>
              <a:t>(Health and Social Care Act, 2018)</a:t>
            </a:r>
          </a:p>
          <a:p>
            <a:pPr marL="0" indent="0">
              <a:buNone/>
            </a:pPr>
            <a:endParaRPr lang="en-GB" sz="1600" b="1" dirty="0" smtClean="0"/>
          </a:p>
          <a:p>
            <a:pPr marL="0" indent="0">
              <a:buNone/>
            </a:pPr>
            <a:r>
              <a:rPr lang="en-GB" sz="1600" b="1" dirty="0" smtClean="0"/>
              <a:t>Main </a:t>
            </a:r>
            <a:r>
              <a:rPr lang="en-GB" sz="1600" b="1" dirty="0"/>
              <a:t>reference list for Government legislation document/Act:</a:t>
            </a:r>
          </a:p>
          <a:p>
            <a:r>
              <a:rPr lang="en-GB" sz="1600" dirty="0"/>
              <a:t>Name of </a:t>
            </a:r>
            <a:r>
              <a:rPr lang="en-GB" sz="1600" dirty="0" smtClean="0"/>
              <a:t>legislation/Act (in Italics)</a:t>
            </a:r>
            <a:endParaRPr lang="en-GB" sz="1600" dirty="0"/>
          </a:p>
          <a:p>
            <a:r>
              <a:rPr lang="en-GB" sz="1600" dirty="0"/>
              <a:t>Year</a:t>
            </a:r>
          </a:p>
          <a:p>
            <a:r>
              <a:rPr lang="en-GB" sz="1600" dirty="0" smtClean="0"/>
              <a:t>Chapter</a:t>
            </a:r>
            <a:endParaRPr lang="en-GB" sz="1600" dirty="0"/>
          </a:p>
          <a:p>
            <a:r>
              <a:rPr lang="en-GB" sz="1600" dirty="0" smtClean="0"/>
              <a:t>If legislation </a:t>
            </a:r>
            <a:r>
              <a:rPr lang="en-GB" sz="1600" dirty="0"/>
              <a:t>is </a:t>
            </a:r>
            <a:r>
              <a:rPr lang="en-GB" sz="1600" dirty="0" smtClean="0"/>
              <a:t>on-line, include ‘available </a:t>
            </a:r>
            <a:r>
              <a:rPr lang="en-GB" sz="1600" dirty="0"/>
              <a:t>at: </a:t>
            </a:r>
            <a:r>
              <a:rPr lang="en-GB" sz="1600" dirty="0" smtClean="0"/>
              <a:t>+URL’</a:t>
            </a:r>
            <a:endParaRPr lang="en-GB" sz="1600" dirty="0"/>
          </a:p>
          <a:p>
            <a:r>
              <a:rPr lang="en-GB" sz="1600" dirty="0"/>
              <a:t>D</a:t>
            </a:r>
            <a:r>
              <a:rPr lang="en-GB" sz="1600" dirty="0" smtClean="0"/>
              <a:t>ate </a:t>
            </a:r>
            <a:r>
              <a:rPr lang="en-GB" sz="1600" dirty="0"/>
              <a:t>the </a:t>
            </a:r>
            <a:r>
              <a:rPr lang="en-GB" sz="1600" dirty="0" smtClean="0"/>
              <a:t>information was</a:t>
            </a:r>
            <a:r>
              <a:rPr lang="en-GB" sz="1600" dirty="0" smtClean="0"/>
              <a:t> accessed</a:t>
            </a:r>
            <a:endParaRPr lang="en-GB" sz="1600" dirty="0"/>
          </a:p>
          <a:p>
            <a:r>
              <a:rPr lang="en-GB" sz="1600" u="sng" dirty="0" smtClean="0"/>
              <a:t>Example</a:t>
            </a:r>
            <a:r>
              <a:rPr lang="en-GB" sz="1600" u="sng" dirty="0"/>
              <a:t>:</a:t>
            </a:r>
            <a:r>
              <a:rPr lang="en-GB" sz="1600" dirty="0"/>
              <a:t> </a:t>
            </a:r>
            <a:r>
              <a:rPr lang="en-GB" sz="1600" i="1" dirty="0"/>
              <a:t>Health and Social Care Act </a:t>
            </a:r>
            <a:r>
              <a:rPr lang="en-GB" sz="1600" i="1" dirty="0" smtClean="0"/>
              <a:t>2018,c.31</a:t>
            </a:r>
            <a:r>
              <a:rPr lang="en-GB" sz="1600" i="1" dirty="0"/>
              <a:t>. </a:t>
            </a:r>
            <a:r>
              <a:rPr lang="en-GB" sz="1600" dirty="0"/>
              <a:t>Available </a:t>
            </a:r>
            <a:r>
              <a:rPr lang="en-GB" sz="1600" dirty="0" smtClean="0"/>
              <a:t>at: </a:t>
            </a:r>
            <a:r>
              <a:rPr lang="en-GB" sz="1600" dirty="0" smtClean="0">
                <a:hlinkClick r:id="rId2"/>
              </a:rPr>
              <a:t>http</a:t>
            </a:r>
            <a:r>
              <a:rPr lang="en-GB" sz="1600" dirty="0">
                <a:hlinkClick r:id="rId2"/>
              </a:rPr>
              <a:t>://www.legislation.gov.uk/ukpga/2018/31/contents</a:t>
            </a:r>
            <a:r>
              <a:rPr lang="en-GB" sz="1600" dirty="0"/>
              <a:t> (</a:t>
            </a:r>
            <a:r>
              <a:rPr lang="en-GB" sz="1600" dirty="0" smtClean="0"/>
              <a:t>Accessed:14 </a:t>
            </a:r>
            <a:r>
              <a:rPr lang="en-GB" sz="1600" dirty="0"/>
              <a:t>January 2020).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A7FBE483-AA5A-4D9E-A9CE-37FB80D21A2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2685" y="1585141"/>
            <a:ext cx="4792214" cy="3415547"/>
          </a:xfrm>
        </p:spPr>
      </p:pic>
    </p:spTree>
    <p:extLst>
      <p:ext uri="{BB962C8B-B14F-4D97-AF65-F5344CB8AC3E}">
        <p14:creationId xmlns:p14="http://schemas.microsoft.com/office/powerpoint/2010/main" val="975607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Websites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7621" y="1478373"/>
            <a:ext cx="5839217" cy="478174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1700" b="1" dirty="0" smtClean="0"/>
              <a:t>In-text </a:t>
            </a:r>
            <a:r>
              <a:rPr lang="en-GB" sz="1700" b="1" dirty="0"/>
              <a:t>citation for a website:</a:t>
            </a:r>
          </a:p>
          <a:p>
            <a:r>
              <a:rPr lang="en-GB" sz="1700" dirty="0"/>
              <a:t>Name of website </a:t>
            </a:r>
          </a:p>
          <a:p>
            <a:r>
              <a:rPr lang="en-GB" sz="1700" dirty="0"/>
              <a:t>Date </a:t>
            </a:r>
            <a:endParaRPr lang="en-GB" sz="1700" dirty="0" smtClean="0"/>
          </a:p>
          <a:p>
            <a:r>
              <a:rPr lang="en-GB" sz="1700" dirty="0" smtClean="0"/>
              <a:t>Example</a:t>
            </a:r>
            <a:r>
              <a:rPr lang="en-GB" sz="1700" dirty="0"/>
              <a:t>: (Young Minds, 2019)</a:t>
            </a:r>
          </a:p>
          <a:p>
            <a:pPr marL="0" indent="0">
              <a:buNone/>
            </a:pPr>
            <a:endParaRPr lang="en-GB" sz="1700" dirty="0"/>
          </a:p>
          <a:p>
            <a:pPr marL="0" indent="0">
              <a:buNone/>
            </a:pPr>
            <a:r>
              <a:rPr lang="en-GB" sz="1700" b="1" dirty="0"/>
              <a:t>Main reference list for a website: </a:t>
            </a:r>
          </a:p>
          <a:p>
            <a:r>
              <a:rPr lang="en-GB" sz="1700" dirty="0"/>
              <a:t>Name of website</a:t>
            </a:r>
          </a:p>
          <a:p>
            <a:r>
              <a:rPr lang="en-GB" sz="1700" dirty="0"/>
              <a:t>Date</a:t>
            </a:r>
          </a:p>
          <a:p>
            <a:r>
              <a:rPr lang="en-GB" sz="1700" dirty="0"/>
              <a:t>Title in italics </a:t>
            </a:r>
          </a:p>
          <a:p>
            <a:r>
              <a:rPr lang="en-GB" sz="1700" dirty="0"/>
              <a:t>Link to get it from available at</a:t>
            </a:r>
          </a:p>
          <a:p>
            <a:r>
              <a:rPr lang="en-GB" sz="1700" dirty="0"/>
              <a:t>Accessed date </a:t>
            </a:r>
            <a:endParaRPr lang="en-GB" sz="1700" dirty="0" smtClean="0"/>
          </a:p>
          <a:p>
            <a:r>
              <a:rPr lang="en-GB" sz="1700" dirty="0" smtClean="0"/>
              <a:t>Example: Young Minds (2019</a:t>
            </a:r>
            <a:r>
              <a:rPr lang="en-GB" sz="1700" dirty="0"/>
              <a:t>)</a:t>
            </a:r>
            <a:r>
              <a:rPr lang="en-GB" sz="1700" dirty="0" smtClean="0"/>
              <a:t> </a:t>
            </a:r>
            <a:r>
              <a:rPr lang="en-GB" sz="1700" i="1" dirty="0" smtClean="0"/>
              <a:t>Anxiety. </a:t>
            </a:r>
            <a:r>
              <a:rPr lang="en-GB" sz="1700" dirty="0"/>
              <a:t>Available at:</a:t>
            </a:r>
            <a:r>
              <a:rPr lang="en-GB" sz="1700" dirty="0">
                <a:hlinkClick r:id="rId2"/>
              </a:rPr>
              <a:t> https://youngminds.org.uk/findhelp/conditions/anxiety/</a:t>
            </a:r>
            <a:r>
              <a:rPr lang="en-GB" sz="1700" dirty="0"/>
              <a:t> (</a:t>
            </a:r>
            <a:r>
              <a:rPr lang="en-GB" sz="1700" dirty="0" smtClean="0"/>
              <a:t>Accessed: 14 </a:t>
            </a:r>
            <a:r>
              <a:rPr lang="en-GB" sz="1700" dirty="0"/>
              <a:t>January 2020).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A6826059-CD71-42E4-89E9-A99858DE96F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030157" y="1769399"/>
            <a:ext cx="5181600" cy="297233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838593" y="4878875"/>
            <a:ext cx="19958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(Young Minds, 2019)</a:t>
            </a:r>
          </a:p>
        </p:txBody>
      </p:sp>
    </p:spTree>
    <p:extLst>
      <p:ext uri="{BB962C8B-B14F-4D97-AF65-F5344CB8AC3E}">
        <p14:creationId xmlns:p14="http://schemas.microsoft.com/office/powerpoint/2010/main" val="2861535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9394" y="1864310"/>
            <a:ext cx="4261282" cy="3781887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>
                <a:solidFill>
                  <a:schemeClr val="tx1"/>
                </a:solidFill>
              </a:rPr>
              <a:t>Referencing is important because:</a:t>
            </a:r>
          </a:p>
          <a:p>
            <a:pPr lvl="1"/>
            <a:r>
              <a:rPr lang="en-GB" dirty="0" smtClean="0">
                <a:solidFill>
                  <a:schemeClr val="tx1"/>
                </a:solidFill>
              </a:rPr>
              <a:t>Your work looks more professional</a:t>
            </a:r>
          </a:p>
          <a:p>
            <a:pPr lvl="1"/>
            <a:r>
              <a:rPr lang="en-GB" dirty="0" smtClean="0">
                <a:solidFill>
                  <a:schemeClr val="tx1"/>
                </a:solidFill>
              </a:rPr>
              <a:t>Helps you find good resources</a:t>
            </a:r>
          </a:p>
          <a:p>
            <a:pPr lvl="1"/>
            <a:r>
              <a:rPr lang="en-GB" dirty="0" smtClean="0">
                <a:solidFill>
                  <a:schemeClr val="tx1"/>
                </a:solidFill>
              </a:rPr>
              <a:t>Proves that you have read!</a:t>
            </a:r>
          </a:p>
          <a:p>
            <a:pPr lvl="1"/>
            <a:r>
              <a:rPr lang="en-GB" dirty="0" smtClean="0">
                <a:solidFill>
                  <a:schemeClr val="tx1"/>
                </a:solidFill>
              </a:rPr>
              <a:t>The reader can trace your resources</a:t>
            </a:r>
          </a:p>
          <a:p>
            <a:pPr lvl="1"/>
            <a:r>
              <a:rPr lang="en-GB" dirty="0" smtClean="0">
                <a:solidFill>
                  <a:schemeClr val="tx1"/>
                </a:solidFill>
              </a:rPr>
              <a:t>It’s a way of keeping note of what you have read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Direct Quote </a:t>
            </a:r>
          </a:p>
          <a:p>
            <a:r>
              <a:rPr lang="en-GB" dirty="0" smtClean="0">
                <a:solidFill>
                  <a:schemeClr val="tx1"/>
                </a:solidFill>
              </a:rPr>
              <a:t>Alphabetical o</a:t>
            </a:r>
            <a:r>
              <a:rPr lang="en-GB" dirty="0" smtClean="0">
                <a:solidFill>
                  <a:schemeClr val="tx1"/>
                </a:solidFill>
              </a:rPr>
              <a:t>rder </a:t>
            </a:r>
            <a:r>
              <a:rPr lang="en-GB" dirty="0">
                <a:solidFill>
                  <a:schemeClr val="tx1"/>
                </a:solidFill>
              </a:rPr>
              <a:t>of </a:t>
            </a:r>
            <a:r>
              <a:rPr lang="en-GB" dirty="0" smtClean="0">
                <a:solidFill>
                  <a:schemeClr val="tx1"/>
                </a:solidFill>
              </a:rPr>
              <a:t>a</a:t>
            </a:r>
            <a:r>
              <a:rPr lang="en-GB" dirty="0" smtClean="0">
                <a:solidFill>
                  <a:schemeClr val="tx1"/>
                </a:solidFill>
              </a:rPr>
              <a:t>uthors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Different ways of referencing</a:t>
            </a:r>
          </a:p>
          <a:p>
            <a:r>
              <a:rPr lang="en-GB" dirty="0">
                <a:solidFill>
                  <a:schemeClr val="tx1"/>
                </a:solidFill>
              </a:rPr>
              <a:t>Lectures on Moodle</a:t>
            </a:r>
          </a:p>
          <a:p>
            <a:endParaRPr lang="en-GB" dirty="0">
              <a:solidFill>
                <a:schemeClr val="accent1"/>
              </a:solidFill>
            </a:endParaRPr>
          </a:p>
        </p:txBody>
      </p:sp>
      <p:pic>
        <p:nvPicPr>
          <p:cNvPr id="1026" name="Picture 2" descr="Image result for books">
            <a:extLst>
              <a:ext uri="{FF2B5EF4-FFF2-40B4-BE49-F238E27FC236}">
                <a16:creationId xmlns:a16="http://schemas.microsoft.com/office/drawing/2014/main" id="{A6FB29CE-FBBF-4C62-8DB6-B1344B05FB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3853" y="2183433"/>
            <a:ext cx="4779706" cy="3209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976947" y="5393163"/>
            <a:ext cx="199585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(The Spectator, 2019</a:t>
            </a:r>
            <a:r>
              <a:rPr lang="en-GB" sz="1400" dirty="0"/>
              <a:t>) </a:t>
            </a:r>
          </a:p>
        </p:txBody>
      </p:sp>
    </p:spTree>
    <p:extLst>
      <p:ext uri="{BB962C8B-B14F-4D97-AF65-F5344CB8AC3E}">
        <p14:creationId xmlns:p14="http://schemas.microsoft.com/office/powerpoint/2010/main" val="3990619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Reference list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57205"/>
            <a:ext cx="8596668" cy="4503980"/>
          </a:xfrm>
        </p:spPr>
        <p:txBody>
          <a:bodyPr>
            <a:normAutofit fontScale="62500" lnSpcReduction="20000"/>
          </a:bodyPr>
          <a:lstStyle/>
          <a:p>
            <a:r>
              <a:rPr lang="en-GB" dirty="0"/>
              <a:t>Cottrell, S. (2013) </a:t>
            </a:r>
            <a:r>
              <a:rPr lang="en-GB" i="1" dirty="0"/>
              <a:t>The Study Skills Handbook</a:t>
            </a:r>
            <a:r>
              <a:rPr lang="en-GB" dirty="0"/>
              <a:t>, 4</a:t>
            </a:r>
            <a:r>
              <a:rPr lang="en-GB" baseline="30000" dirty="0"/>
              <a:t>th</a:t>
            </a:r>
            <a:r>
              <a:rPr lang="en-GB" dirty="0"/>
              <a:t> edn. London: Palgrave Macmillan</a:t>
            </a:r>
            <a:r>
              <a:rPr lang="en-GB" dirty="0" smtClean="0"/>
              <a:t>.</a:t>
            </a:r>
          </a:p>
          <a:p>
            <a:r>
              <a:rPr lang="en-GB" dirty="0" smtClean="0"/>
              <a:t>Cottrell, S. and Morris, N. (2012) </a:t>
            </a:r>
            <a:r>
              <a:rPr lang="en-GB" i="1" dirty="0" smtClean="0"/>
              <a:t>Study Skills Connected: Using Technology To Support Your Studies. </a:t>
            </a:r>
            <a:r>
              <a:rPr lang="en-GB" dirty="0" smtClean="0"/>
              <a:t>London: Palgrave Macmillan.</a:t>
            </a:r>
            <a:endParaRPr lang="en-GB" dirty="0"/>
          </a:p>
          <a:p>
            <a:r>
              <a:rPr lang="en-GB" dirty="0">
                <a:solidFill>
                  <a:schemeClr val="tx1"/>
                </a:solidFill>
              </a:rPr>
              <a:t>Getty Images (2018) </a:t>
            </a:r>
            <a:r>
              <a:rPr lang="en-GB" i="1" dirty="0">
                <a:solidFill>
                  <a:schemeClr val="tx1"/>
                </a:solidFill>
              </a:rPr>
              <a:t>Read Up With Our Favorite End-of-Year Books </a:t>
            </a:r>
            <a:r>
              <a:rPr lang="en-GB" dirty="0">
                <a:solidFill>
                  <a:schemeClr val="tx1"/>
                </a:solidFill>
              </a:rPr>
              <a:t>[Online]. Available at:  </a:t>
            </a:r>
            <a:r>
              <a:rPr lang="en-GB" dirty="0">
                <a:solidFill>
                  <a:schemeClr val="tx1"/>
                </a:solidFill>
                <a:hlinkClick r:id="rId2"/>
              </a:rPr>
              <a:t>https://www.wired.com/story/favorite-books-q4-2018/</a:t>
            </a:r>
            <a:r>
              <a:rPr lang="en-GB" dirty="0">
                <a:solidFill>
                  <a:schemeClr val="tx1"/>
                </a:solidFill>
              </a:rPr>
              <a:t> (Accessed: 13 January 2020).</a:t>
            </a:r>
          </a:p>
          <a:p>
            <a:r>
              <a:rPr lang="en-GB" i="1" dirty="0" smtClean="0"/>
              <a:t>Health </a:t>
            </a:r>
            <a:r>
              <a:rPr lang="en-GB" i="1" dirty="0"/>
              <a:t>and Social Care Act 2018,C31. </a:t>
            </a:r>
            <a:r>
              <a:rPr lang="en-GB" dirty="0"/>
              <a:t>Available </a:t>
            </a:r>
            <a:r>
              <a:rPr lang="en-GB" dirty="0" smtClean="0"/>
              <a:t>at: </a:t>
            </a:r>
            <a:r>
              <a:rPr lang="en-GB" dirty="0">
                <a:hlinkClick r:id="rId3"/>
              </a:rPr>
              <a:t>http://www.legislation.gov.uk/ukpga/2018/31/contents</a:t>
            </a:r>
            <a:r>
              <a:rPr lang="en-GB" b="1" dirty="0"/>
              <a:t> </a:t>
            </a:r>
            <a:r>
              <a:rPr lang="en-GB" dirty="0"/>
              <a:t>(Accessed</a:t>
            </a:r>
            <a:r>
              <a:rPr lang="en-GB" dirty="0" smtClean="0"/>
              <a:t>: 14 </a:t>
            </a:r>
            <a:r>
              <a:rPr lang="en-GB" dirty="0"/>
              <a:t>January 2020).</a:t>
            </a:r>
          </a:p>
          <a:p>
            <a:r>
              <a:rPr lang="en-GB" dirty="0" smtClean="0"/>
              <a:t>Osborne, R</a:t>
            </a:r>
            <a:r>
              <a:rPr lang="en-GB" dirty="0"/>
              <a:t>. (2016</a:t>
            </a:r>
            <a:r>
              <a:rPr lang="en-GB" dirty="0" smtClean="0"/>
              <a:t>) ‘Yes </a:t>
            </a:r>
            <a:r>
              <a:rPr lang="en-GB" dirty="0"/>
              <a:t>,you can</a:t>
            </a:r>
            <a:r>
              <a:rPr lang="en-GB" dirty="0" smtClean="0"/>
              <a:t>! </a:t>
            </a:r>
            <a:r>
              <a:rPr lang="en-GB" dirty="0"/>
              <a:t>A Critical Questions Approach for Developing and Incorporating Intercultural Sensitivity Efforts into </a:t>
            </a:r>
            <a:r>
              <a:rPr lang="en-GB" dirty="0" smtClean="0"/>
              <a:t>Any</a:t>
            </a:r>
            <a:r>
              <a:rPr lang="en-GB" dirty="0" smtClean="0"/>
              <a:t> Classroom’, </a:t>
            </a:r>
            <a:r>
              <a:rPr lang="en-GB" i="1" dirty="0"/>
              <a:t>Journal of International Social Studies,</a:t>
            </a:r>
            <a:r>
              <a:rPr lang="en-GB" dirty="0"/>
              <a:t> </a:t>
            </a:r>
            <a:r>
              <a:rPr lang="en-GB" dirty="0" smtClean="0"/>
              <a:t>6(1), pp.103-113</a:t>
            </a:r>
            <a:r>
              <a:rPr lang="en-GB" dirty="0"/>
              <a:t>.</a:t>
            </a:r>
          </a:p>
          <a:p>
            <a:r>
              <a:rPr lang="en-GB" dirty="0"/>
              <a:t>Pears, R. and Shields, G. (2013) </a:t>
            </a:r>
            <a:r>
              <a:rPr lang="en-GB" i="1" dirty="0"/>
              <a:t>Cite Them Right: The Essential Referencing Guide</a:t>
            </a:r>
            <a:r>
              <a:rPr lang="en-GB" dirty="0"/>
              <a:t>, 9</a:t>
            </a:r>
            <a:r>
              <a:rPr lang="en-GB" baseline="30000" dirty="0"/>
              <a:t>th</a:t>
            </a:r>
            <a:r>
              <a:rPr lang="en-GB" dirty="0"/>
              <a:t> edn. London: Palgrave Macmillan.</a:t>
            </a:r>
          </a:p>
          <a:p>
            <a:r>
              <a:rPr lang="en-GB" dirty="0"/>
              <a:t>Pears, R. and Shields, G. (2016) </a:t>
            </a:r>
            <a:r>
              <a:rPr lang="en-GB" i="1" dirty="0"/>
              <a:t>Cite Them Right: The Essential Referencing Guide</a:t>
            </a:r>
            <a:r>
              <a:rPr lang="en-GB" dirty="0"/>
              <a:t>, 10th edn. London: Palgrave </a:t>
            </a:r>
            <a:r>
              <a:rPr lang="en-GB" dirty="0" smtClean="0"/>
              <a:t>Macmillan.</a:t>
            </a:r>
            <a:endParaRPr lang="en-GB" dirty="0"/>
          </a:p>
          <a:p>
            <a:r>
              <a:rPr lang="en-GB" dirty="0">
                <a:solidFill>
                  <a:schemeClr val="tx1"/>
                </a:solidFill>
              </a:rPr>
              <a:t>The Spectator (2019) </a:t>
            </a:r>
            <a:r>
              <a:rPr lang="en-GB" i="1" dirty="0">
                <a:solidFill>
                  <a:schemeClr val="tx1"/>
                </a:solidFill>
              </a:rPr>
              <a:t>Why do we write dedications in books? </a:t>
            </a:r>
            <a:r>
              <a:rPr lang="en-GB" dirty="0">
                <a:solidFill>
                  <a:schemeClr val="tx1"/>
                </a:solidFill>
              </a:rPr>
              <a:t>[Online]. Available at: </a:t>
            </a:r>
            <a:r>
              <a:rPr lang="en-GB" dirty="0">
                <a:solidFill>
                  <a:schemeClr val="tx1"/>
                </a:solidFill>
                <a:hlinkClick r:id="rId4"/>
              </a:rPr>
              <a:t>https://spectator.imgix.net/content/uploads/2019/09/Anthony-Quinn.jpg?auto=compress,enhance,format&amp;crop=faces,entropy,edges&amp;fit=crop&amp;w=820&amp;h=55</a:t>
            </a:r>
            <a:r>
              <a:rPr lang="en-GB" dirty="0">
                <a:solidFill>
                  <a:schemeClr val="tx1"/>
                </a:solidFill>
              </a:rPr>
              <a:t> (Accessed: 13 January 2020).</a:t>
            </a:r>
          </a:p>
          <a:p>
            <a:r>
              <a:rPr lang="en-GB" dirty="0">
                <a:solidFill>
                  <a:schemeClr val="tx1"/>
                </a:solidFill>
              </a:rPr>
              <a:t>Wikimedia Commons (2011) </a:t>
            </a:r>
            <a:r>
              <a:rPr lang="en-GB" i="1" dirty="0">
                <a:solidFill>
                  <a:schemeClr val="tx1"/>
                </a:solidFill>
              </a:rPr>
              <a:t>Magnifying glass with focus on glass </a:t>
            </a:r>
            <a:r>
              <a:rPr lang="en-GB" dirty="0">
                <a:solidFill>
                  <a:schemeClr val="tx1"/>
                </a:solidFill>
              </a:rPr>
              <a:t>[Online]. Available at: </a:t>
            </a:r>
            <a:r>
              <a:rPr lang="en-GB" dirty="0">
                <a:solidFill>
                  <a:schemeClr val="tx1"/>
                </a:solidFill>
                <a:hlinkClick r:id="rId5"/>
              </a:rPr>
              <a:t>https://commons.wikimedia.org/wiki/File:Magnifying_glass_with_focus_on_glass.png</a:t>
            </a:r>
            <a:r>
              <a:rPr lang="en-GB" dirty="0">
                <a:solidFill>
                  <a:schemeClr val="tx1"/>
                </a:solidFill>
              </a:rPr>
              <a:t> (Accessed: 13 January 2020).</a:t>
            </a:r>
          </a:p>
          <a:p>
            <a:r>
              <a:rPr lang="en-GB" dirty="0" smtClean="0"/>
              <a:t>Young Minds (2019</a:t>
            </a:r>
            <a:r>
              <a:rPr lang="en-GB" dirty="0"/>
              <a:t>)</a:t>
            </a:r>
            <a:r>
              <a:rPr lang="en-GB" dirty="0" smtClean="0"/>
              <a:t> </a:t>
            </a:r>
            <a:r>
              <a:rPr lang="en-GB" i="1" dirty="0" smtClean="0"/>
              <a:t>Anxiety. </a:t>
            </a:r>
            <a:r>
              <a:rPr lang="en-GB" dirty="0"/>
              <a:t>Available at:</a:t>
            </a:r>
            <a:r>
              <a:rPr lang="en-GB" dirty="0">
                <a:hlinkClick r:id="rId6"/>
              </a:rPr>
              <a:t> https://youngminds.org.uk/findhelp/conditions/anxiety/</a:t>
            </a:r>
            <a:r>
              <a:rPr lang="en-GB" dirty="0"/>
              <a:t> (</a:t>
            </a:r>
            <a:r>
              <a:rPr lang="en-GB" dirty="0" smtClean="0"/>
              <a:t>Accessed: 14 </a:t>
            </a:r>
            <a:r>
              <a:rPr lang="en-GB" dirty="0"/>
              <a:t>January 2020</a:t>
            </a:r>
            <a:r>
              <a:rPr lang="en-GB" dirty="0" smtClean="0"/>
              <a:t>).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1389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4577" y="2554410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3860683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557</TotalTime>
  <Words>825</Words>
  <Application>Microsoft Office PowerPoint</Application>
  <PresentationFormat>Widescreen</PresentationFormat>
  <Paragraphs>129</Paragraphs>
  <Slides>10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Trebuchet MS</vt:lpstr>
      <vt:lpstr>Wingdings 3</vt:lpstr>
      <vt:lpstr>Facet</vt:lpstr>
      <vt:lpstr>ECGE 4001Q  Academic Study Skills for Students Assessment 2</vt:lpstr>
      <vt:lpstr>Assessment Question</vt:lpstr>
      <vt:lpstr>Referencing Academic Texts</vt:lpstr>
      <vt:lpstr>Books</vt:lpstr>
      <vt:lpstr>Journals</vt:lpstr>
      <vt:lpstr>Government Legislation </vt:lpstr>
      <vt:lpstr>Websites</vt:lpstr>
      <vt:lpstr>Conclusion</vt:lpstr>
      <vt:lpstr>Reference list</vt:lpstr>
      <vt:lpstr>Any Questions?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ECGE 4001Q  Academic Study Skills for Students Assessment 2</dc:title>
  <dc:creator>Sarah Hill</dc:creator>
  <cp:lastModifiedBy>Sarah Hill</cp:lastModifiedBy>
  <cp:revision>47</cp:revision>
  <dcterms:created xsi:type="dcterms:W3CDTF">2020-01-07T12:17:23Z</dcterms:created>
  <dcterms:modified xsi:type="dcterms:W3CDTF">2020-01-17T16:58:17Z</dcterms:modified>
</cp:coreProperties>
</file>