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9" r:id="rId3"/>
    <p:sldId id="280" r:id="rId4"/>
    <p:sldId id="273" r:id="rId5"/>
    <p:sldId id="268" r:id="rId6"/>
    <p:sldId id="269" r:id="rId7"/>
    <p:sldId id="270" r:id="rId8"/>
    <p:sldId id="271" r:id="rId9"/>
    <p:sldId id="272" r:id="rId10"/>
    <p:sldId id="274" r:id="rId11"/>
    <p:sldId id="275" r:id="rId12"/>
    <p:sldId id="276" r:id="rId13"/>
    <p:sldId id="277" r:id="rId14"/>
    <p:sldId id="278" r:id="rId15"/>
    <p:sldId id="267" r:id="rId16"/>
    <p:sldId id="258" r:id="rId17"/>
    <p:sldId id="259" r:id="rId18"/>
    <p:sldId id="260" r:id="rId19"/>
    <p:sldId id="261" r:id="rId20"/>
    <p:sldId id="262" r:id="rId21"/>
    <p:sldId id="266" r:id="rId22"/>
    <p:sldId id="263" r:id="rId23"/>
    <p:sldId id="264" r:id="rId24"/>
    <p:sldId id="26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CC59AE4-BD7F-4EC7-B306-53379847729C}" type="datetimeFigureOut">
              <a:rPr lang="en-GB" smtClean="0"/>
              <a:t>08/03/2016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4D6556C4-E8CF-4B3F-B066-234B29F1E5A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CC59AE4-BD7F-4EC7-B306-53379847729C}" type="datetimeFigureOut">
              <a:rPr lang="en-GB" smtClean="0"/>
              <a:t>08/03/2016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D6556C4-E8CF-4B3F-B066-234B29F1E5AE}"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9CC59AE4-BD7F-4EC7-B306-53379847729C}" type="datetimeFigureOut">
              <a:rPr lang="en-GB" smtClean="0"/>
              <a:t>08/03/2016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D6556C4-E8CF-4B3F-B066-234B29F1E5AE}"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9CC59AE4-BD7F-4EC7-B306-53379847729C}" type="datetimeFigureOut">
              <a:rPr lang="en-GB" smtClean="0"/>
              <a:t>08/03/2016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D6556C4-E8CF-4B3F-B066-234B29F1E5AE}"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9CC59AE4-BD7F-4EC7-B306-53379847729C}" type="datetimeFigureOut">
              <a:rPr lang="en-GB" smtClean="0"/>
              <a:t>08/03/2016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4D6556C4-E8CF-4B3F-B066-234B29F1E5A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9CC59AE4-BD7F-4EC7-B306-53379847729C}" type="datetimeFigureOut">
              <a:rPr lang="en-GB" smtClean="0"/>
              <a:t>08/03/2016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4D6556C4-E8CF-4B3F-B066-234B29F1E5AE}"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9CC59AE4-BD7F-4EC7-B306-53379847729C}" type="datetimeFigureOut">
              <a:rPr lang="en-GB" smtClean="0"/>
              <a:t>08/03/2016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4D6556C4-E8CF-4B3F-B066-234B29F1E5A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9CC59AE4-BD7F-4EC7-B306-53379847729C}" type="datetimeFigureOut">
              <a:rPr lang="en-GB" smtClean="0"/>
              <a:t>08/03/2016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D6556C4-E8CF-4B3F-B066-234B29F1E5A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9CC59AE4-BD7F-4EC7-B306-53379847729C}" type="datetimeFigureOut">
              <a:rPr lang="en-GB" smtClean="0"/>
              <a:t>08/03/2016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4D6556C4-E8CF-4B3F-B066-234B29F1E5AE}"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CC59AE4-BD7F-4EC7-B306-53379847729C}" type="datetimeFigureOut">
              <a:rPr lang="en-GB" smtClean="0"/>
              <a:t>08/03/2016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D6556C4-E8CF-4B3F-B066-234B29F1E5A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CC59AE4-BD7F-4EC7-B306-53379847729C}" type="datetimeFigureOut">
              <a:rPr lang="en-GB" smtClean="0"/>
              <a:t>08/03/2016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D6556C4-E8CF-4B3F-B066-234B29F1E5A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CC59AE4-BD7F-4EC7-B306-53379847729C}" type="datetimeFigureOut">
              <a:rPr lang="en-GB" smtClean="0"/>
              <a:t>08/03/2016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4D6556C4-E8CF-4B3F-B066-234B29F1E5A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RWC 2015</a:t>
            </a:r>
            <a:endParaRPr lang="en-GB" dirty="0"/>
          </a:p>
        </p:txBody>
      </p:sp>
      <p:sp>
        <p:nvSpPr>
          <p:cNvPr id="3" name="Subtitle 2"/>
          <p:cNvSpPr>
            <a:spLocks noGrp="1"/>
          </p:cNvSpPr>
          <p:nvPr>
            <p:ph type="subTitle" idx="1"/>
          </p:nvPr>
        </p:nvSpPr>
        <p:spPr/>
        <p:txBody>
          <a:bodyPr/>
          <a:lstStyle/>
          <a:p>
            <a:r>
              <a:rPr lang="en-GB" dirty="0" smtClean="0"/>
              <a:t>Sports Events Management</a:t>
            </a:r>
            <a:endParaRPr lang="en-GB" dirty="0"/>
          </a:p>
        </p:txBody>
      </p:sp>
    </p:spTree>
    <p:extLst>
      <p:ext uri="{BB962C8B-B14F-4D97-AF65-F5344CB8AC3E}">
        <p14:creationId xmlns:p14="http://schemas.microsoft.com/office/powerpoint/2010/main" val="284095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dirty="0"/>
              <a:t>“England’s Rugby World Cup disaster could cost £3.5b in lost hospitality and investment”</a:t>
            </a:r>
            <a:endParaRPr lang="en-GB" dirty="0"/>
          </a:p>
          <a:p>
            <a:r>
              <a:rPr lang="en-GB" dirty="0"/>
              <a:t>(Mirror </a:t>
            </a:r>
            <a:r>
              <a:rPr lang="en-GB" dirty="0" err="1"/>
              <a:t>Newpaper</a:t>
            </a:r>
            <a:r>
              <a:rPr lang="en-GB" dirty="0"/>
              <a:t> Group 2015)</a:t>
            </a:r>
          </a:p>
          <a:p>
            <a:r>
              <a:rPr lang="en-GB" dirty="0"/>
              <a:t> </a:t>
            </a:r>
          </a:p>
          <a:p>
            <a:r>
              <a:rPr lang="en-GB" dirty="0"/>
              <a:t>echoing Brett </a:t>
            </a:r>
            <a:r>
              <a:rPr lang="en-GB" dirty="0" err="1"/>
              <a:t>Gosper</a:t>
            </a:r>
            <a:r>
              <a:rPr lang="en-GB" dirty="0"/>
              <a:t>, chief executive of governing body World Rugby pre tournament  tweet that  </a:t>
            </a:r>
          </a:p>
          <a:p>
            <a:r>
              <a:rPr lang="en-GB" dirty="0"/>
              <a:t> </a:t>
            </a:r>
            <a:r>
              <a:rPr lang="en-GB" b="1" dirty="0"/>
              <a:t>“England fail to exit pool in World Cup…not the words we want to hear during RWC2015”</a:t>
            </a:r>
            <a:endParaRPr lang="en-GB" dirty="0"/>
          </a:p>
          <a:p>
            <a:endParaRPr lang="en-GB" dirty="0"/>
          </a:p>
        </p:txBody>
      </p:sp>
      <p:sp>
        <p:nvSpPr>
          <p:cNvPr id="2" name="Title 1"/>
          <p:cNvSpPr>
            <a:spLocks noGrp="1"/>
          </p:cNvSpPr>
          <p:nvPr>
            <p:ph type="title"/>
          </p:nvPr>
        </p:nvSpPr>
        <p:spPr/>
        <p:txBody>
          <a:bodyPr/>
          <a:lstStyle/>
          <a:p>
            <a:r>
              <a:rPr lang="en-GB" dirty="0" smtClean="0"/>
              <a:t>Key Issues!</a:t>
            </a:r>
            <a:endParaRPr lang="en-GB" dirty="0"/>
          </a:p>
        </p:txBody>
      </p:sp>
    </p:spTree>
    <p:extLst>
      <p:ext uri="{BB962C8B-B14F-4D97-AF65-F5344CB8AC3E}">
        <p14:creationId xmlns:p14="http://schemas.microsoft.com/office/powerpoint/2010/main" val="639696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b="1" dirty="0"/>
              <a:t>“that the early departure of World Cup hosts England at the pool stages will have no impact on the juggernaut momentum of the tournament”</a:t>
            </a:r>
            <a:r>
              <a:rPr lang="en-GB" dirty="0"/>
              <a:t> </a:t>
            </a:r>
          </a:p>
          <a:p>
            <a:r>
              <a:rPr lang="en-GB" dirty="0"/>
              <a:t> </a:t>
            </a:r>
          </a:p>
          <a:p>
            <a:r>
              <a:rPr lang="en-GB" dirty="0"/>
              <a:t>and at the end of the tournament stated on the BBC  (2015) that </a:t>
            </a:r>
          </a:p>
          <a:p>
            <a:r>
              <a:rPr lang="en-GB" dirty="0"/>
              <a:t> </a:t>
            </a:r>
          </a:p>
          <a:p>
            <a:r>
              <a:rPr lang="en-GB" dirty="0"/>
              <a:t> </a:t>
            </a:r>
            <a:r>
              <a:rPr lang="en-GB" b="1" dirty="0"/>
              <a:t>“the 2015 event has been the most commercially successful World Cup to date…..the commercial value is up by 50% on 2011……that includes money from sponsors, broadcast revenue - of which the main part is TV rights - and hospitality. All of these areas have done fantastically well. That is all revenue that we reinvest in the game.”</a:t>
            </a:r>
            <a:endParaRPr lang="en-GB" dirty="0"/>
          </a:p>
          <a:p>
            <a:endParaRPr lang="en-GB" dirty="0"/>
          </a:p>
        </p:txBody>
      </p:sp>
      <p:sp>
        <p:nvSpPr>
          <p:cNvPr id="2" name="Title 1"/>
          <p:cNvSpPr>
            <a:spLocks noGrp="1"/>
          </p:cNvSpPr>
          <p:nvPr>
            <p:ph type="title"/>
          </p:nvPr>
        </p:nvSpPr>
        <p:spPr>
          <a:xfrm>
            <a:off x="457200" y="274638"/>
            <a:ext cx="8579296" cy="1143000"/>
          </a:xfrm>
        </p:spPr>
        <p:txBody>
          <a:bodyPr>
            <a:normAutofit fontScale="90000"/>
          </a:bodyPr>
          <a:lstStyle/>
          <a:p>
            <a:r>
              <a:rPr lang="en-GB" dirty="0" smtClean="0"/>
              <a:t>However……..</a:t>
            </a:r>
            <a:r>
              <a:rPr lang="en-GB" dirty="0" err="1" smtClean="0"/>
              <a:t>Gosper</a:t>
            </a:r>
            <a:r>
              <a:rPr lang="en-GB" dirty="0" smtClean="0"/>
              <a:t> then stated….</a:t>
            </a:r>
            <a:endParaRPr lang="en-GB" dirty="0"/>
          </a:p>
        </p:txBody>
      </p:sp>
    </p:spTree>
    <p:extLst>
      <p:ext uri="{BB962C8B-B14F-4D97-AF65-F5344CB8AC3E}">
        <p14:creationId xmlns:p14="http://schemas.microsoft.com/office/powerpoint/2010/main" val="3235165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E</a:t>
            </a:r>
            <a:r>
              <a:rPr lang="en-GB" dirty="0" smtClean="0">
                <a:effectLst/>
              </a:rPr>
              <a:t>stimated economic impact of £2.1 billion</a:t>
            </a:r>
            <a:endParaRPr lang="en-GB" dirty="0"/>
          </a:p>
          <a:p>
            <a:r>
              <a:rPr lang="en-GB" dirty="0" smtClean="0">
                <a:effectLst/>
              </a:rPr>
              <a:t> 1,000 players and team officials</a:t>
            </a:r>
          </a:p>
          <a:p>
            <a:r>
              <a:rPr lang="en-GB" dirty="0" smtClean="0">
                <a:effectLst/>
              </a:rPr>
              <a:t>3,000 media and broadcasters </a:t>
            </a:r>
          </a:p>
          <a:p>
            <a:r>
              <a:rPr lang="en-GB" dirty="0"/>
              <a:t>A</a:t>
            </a:r>
            <a:r>
              <a:rPr lang="en-GB" dirty="0" smtClean="0">
                <a:effectLst/>
              </a:rPr>
              <a:t>t least 400,000 international visitors</a:t>
            </a:r>
          </a:p>
          <a:p>
            <a:r>
              <a:rPr lang="en-GB" dirty="0" smtClean="0">
                <a:effectLst/>
              </a:rPr>
              <a:t>13 venues</a:t>
            </a:r>
          </a:p>
          <a:p>
            <a:r>
              <a:rPr lang="en-GB" dirty="0" smtClean="0">
                <a:effectLst/>
              </a:rPr>
              <a:t>11 host cities</a:t>
            </a:r>
          </a:p>
          <a:p>
            <a:r>
              <a:rPr lang="en-GB" dirty="0" smtClean="0"/>
              <a:t>Fan Zones</a:t>
            </a:r>
            <a:endParaRPr lang="en-GB" dirty="0" smtClean="0">
              <a:effectLst/>
            </a:endParaRPr>
          </a:p>
          <a:p>
            <a:r>
              <a:rPr lang="en-GB" dirty="0"/>
              <a:t>A</a:t>
            </a:r>
            <a:r>
              <a:rPr lang="en-GB" dirty="0" smtClean="0">
                <a:effectLst/>
              </a:rPr>
              <a:t> potential TV reach in excess of 4 billion.</a:t>
            </a:r>
            <a:endParaRPr lang="en-GB" dirty="0"/>
          </a:p>
        </p:txBody>
      </p:sp>
      <p:sp>
        <p:nvSpPr>
          <p:cNvPr id="2" name="Title 1"/>
          <p:cNvSpPr>
            <a:spLocks noGrp="1"/>
          </p:cNvSpPr>
          <p:nvPr>
            <p:ph type="title"/>
          </p:nvPr>
        </p:nvSpPr>
        <p:spPr/>
        <p:txBody>
          <a:bodyPr/>
          <a:lstStyle/>
          <a:p>
            <a:r>
              <a:rPr lang="en-GB" dirty="0" smtClean="0"/>
              <a:t>Pre Event Estimated Impacts</a:t>
            </a:r>
            <a:endParaRPr lang="en-GB" dirty="0"/>
          </a:p>
        </p:txBody>
      </p:sp>
    </p:spTree>
    <p:extLst>
      <p:ext uri="{BB962C8B-B14F-4D97-AF65-F5344CB8AC3E}">
        <p14:creationId xmlns:p14="http://schemas.microsoft.com/office/powerpoint/2010/main" val="165552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smtClean="0">
                <a:effectLst/>
              </a:rPr>
              <a:t>95% seats filled </a:t>
            </a:r>
          </a:p>
          <a:p>
            <a:r>
              <a:rPr lang="en-GB" dirty="0"/>
              <a:t>E</a:t>
            </a:r>
            <a:r>
              <a:rPr lang="en-GB" dirty="0" smtClean="0">
                <a:effectLst/>
              </a:rPr>
              <a:t>xisting Rugby Infrastructure </a:t>
            </a:r>
          </a:p>
          <a:p>
            <a:r>
              <a:rPr lang="en-GB" dirty="0" smtClean="0">
                <a:effectLst/>
              </a:rPr>
              <a:t>The training pitches and stadiums in the UK that are to be used by the 41 countries travelling to the UK were of such a high standard previously</a:t>
            </a:r>
          </a:p>
          <a:p>
            <a:r>
              <a:rPr lang="en-GB" dirty="0"/>
              <a:t>M</a:t>
            </a:r>
            <a:r>
              <a:rPr lang="en-GB" dirty="0" smtClean="0">
                <a:effectLst/>
              </a:rPr>
              <a:t>inimal investment to improve infrastructure for the tournament. </a:t>
            </a:r>
            <a:endParaRPr lang="en-GB" dirty="0"/>
          </a:p>
          <a:p>
            <a:r>
              <a:rPr lang="en-GB" dirty="0" smtClean="0">
                <a:effectLst/>
              </a:rPr>
              <a:t>Estimated £85 million on improvements and regeneration of infrastructure compared to the vast sums of revenues that are projected for the tournament, is relatively minimal</a:t>
            </a:r>
          </a:p>
          <a:p>
            <a:r>
              <a:rPr lang="en-GB" dirty="0" smtClean="0">
                <a:effectLst/>
              </a:rPr>
              <a:t>Estimated £400 million net revenue. </a:t>
            </a:r>
          </a:p>
          <a:p>
            <a:r>
              <a:rPr lang="en-GB" dirty="0" smtClean="0"/>
              <a:t>RFU will only </a:t>
            </a:r>
            <a:r>
              <a:rPr lang="en-GB" dirty="0" smtClean="0">
                <a:effectLst/>
              </a:rPr>
              <a:t>keep the revenues from gate receipts, resulting in a net revenue of £160 million</a:t>
            </a:r>
          </a:p>
          <a:p>
            <a:r>
              <a:rPr lang="en-GB" dirty="0" smtClean="0"/>
              <a:t>R</a:t>
            </a:r>
            <a:r>
              <a:rPr lang="en-GB" dirty="0" smtClean="0">
                <a:effectLst/>
              </a:rPr>
              <a:t>est of the revenues go to IRB</a:t>
            </a:r>
          </a:p>
          <a:p>
            <a:endParaRPr lang="en-GB" dirty="0"/>
          </a:p>
        </p:txBody>
      </p:sp>
      <p:sp>
        <p:nvSpPr>
          <p:cNvPr id="2" name="Title 1"/>
          <p:cNvSpPr>
            <a:spLocks noGrp="1"/>
          </p:cNvSpPr>
          <p:nvPr>
            <p:ph type="title"/>
          </p:nvPr>
        </p:nvSpPr>
        <p:spPr/>
        <p:txBody>
          <a:bodyPr/>
          <a:lstStyle/>
          <a:p>
            <a:r>
              <a:rPr lang="en-GB" dirty="0" smtClean="0"/>
              <a:t>Projections</a:t>
            </a:r>
            <a:endParaRPr lang="en-GB" dirty="0"/>
          </a:p>
        </p:txBody>
      </p:sp>
    </p:spTree>
    <p:extLst>
      <p:ext uri="{BB962C8B-B14F-4D97-AF65-F5344CB8AC3E}">
        <p14:creationId xmlns:p14="http://schemas.microsoft.com/office/powerpoint/2010/main" val="393882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effectLst/>
              </a:rPr>
              <a:t>RFU will have to generate around £300 million to pay the IRB in accordance with the bid that was made to ensure that the 2015 Rugby World Cup was held in England. </a:t>
            </a:r>
          </a:p>
          <a:p>
            <a:r>
              <a:rPr lang="en-GB" dirty="0" smtClean="0">
                <a:effectLst/>
              </a:rPr>
              <a:t>£80 million as an outright tournament fee</a:t>
            </a:r>
          </a:p>
          <a:p>
            <a:r>
              <a:rPr lang="en-GB" dirty="0" smtClean="0">
                <a:effectLst/>
              </a:rPr>
              <a:t>£220 million from broadcasting fees. </a:t>
            </a:r>
          </a:p>
          <a:p>
            <a:r>
              <a:rPr lang="en-GB" dirty="0"/>
              <a:t>R</a:t>
            </a:r>
            <a:r>
              <a:rPr lang="en-GB" dirty="0" smtClean="0">
                <a:effectLst/>
              </a:rPr>
              <a:t>evenues cited are merely projected revenues: the actual revenues received as a result of the tournament will only be realised in the months following the Rugby World Cup.</a:t>
            </a:r>
            <a:endParaRPr lang="en-GB" dirty="0"/>
          </a:p>
        </p:txBody>
      </p:sp>
      <p:sp>
        <p:nvSpPr>
          <p:cNvPr id="2" name="Title 1"/>
          <p:cNvSpPr>
            <a:spLocks noGrp="1"/>
          </p:cNvSpPr>
          <p:nvPr>
            <p:ph type="title"/>
          </p:nvPr>
        </p:nvSpPr>
        <p:spPr/>
        <p:txBody>
          <a:bodyPr/>
          <a:lstStyle/>
          <a:p>
            <a:r>
              <a:rPr lang="en-GB" dirty="0" smtClean="0"/>
              <a:t>Cost to Host</a:t>
            </a:r>
            <a:endParaRPr lang="en-GB" dirty="0"/>
          </a:p>
        </p:txBody>
      </p:sp>
    </p:spTree>
    <p:extLst>
      <p:ext uri="{BB962C8B-B14F-4D97-AF65-F5344CB8AC3E}">
        <p14:creationId xmlns:p14="http://schemas.microsoft.com/office/powerpoint/2010/main" val="420657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effectLst/>
              </a:rPr>
              <a:t>Exeter, Leicester and Newcastle will host a combined 9 matches, selling an estimated 260,000 tickets. </a:t>
            </a:r>
          </a:p>
          <a:p>
            <a:r>
              <a:rPr lang="en-GB" dirty="0"/>
              <a:t>I</a:t>
            </a:r>
            <a:r>
              <a:rPr lang="en-GB" dirty="0" smtClean="0">
                <a:effectLst/>
              </a:rPr>
              <a:t>nflow of money into these areas will undoubtedly increase the business profiling of these areas</a:t>
            </a:r>
          </a:p>
          <a:p>
            <a:r>
              <a:rPr lang="en-GB" dirty="0" smtClean="0">
                <a:effectLst/>
              </a:rPr>
              <a:t>Potential to increase investment </a:t>
            </a:r>
          </a:p>
          <a:p>
            <a:r>
              <a:rPr lang="en-GB" dirty="0" smtClean="0">
                <a:effectLst/>
              </a:rPr>
              <a:t>Services demanded by visitors will stimulate each individual economy, creating greater prosperity for each individual area.</a:t>
            </a:r>
            <a:br>
              <a:rPr lang="en-GB" dirty="0" smtClean="0">
                <a:effectLst/>
              </a:rPr>
            </a:br>
            <a:endParaRPr lang="en-GB" dirty="0"/>
          </a:p>
        </p:txBody>
      </p:sp>
      <p:sp>
        <p:nvSpPr>
          <p:cNvPr id="2" name="Title 1"/>
          <p:cNvSpPr>
            <a:spLocks noGrp="1"/>
          </p:cNvSpPr>
          <p:nvPr>
            <p:ph type="title"/>
          </p:nvPr>
        </p:nvSpPr>
        <p:spPr/>
        <p:txBody>
          <a:bodyPr/>
          <a:lstStyle/>
          <a:p>
            <a:r>
              <a:rPr lang="en-GB" dirty="0" smtClean="0"/>
              <a:t>Minor Venues</a:t>
            </a:r>
            <a:endParaRPr lang="en-GB" dirty="0"/>
          </a:p>
        </p:txBody>
      </p:sp>
    </p:spTree>
    <p:extLst>
      <p:ext uri="{BB962C8B-B14F-4D97-AF65-F5344CB8AC3E}">
        <p14:creationId xmlns:p14="http://schemas.microsoft.com/office/powerpoint/2010/main" val="279380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F</a:t>
            </a:r>
            <a:r>
              <a:rPr lang="en-GB" dirty="0" smtClean="0">
                <a:effectLst/>
              </a:rPr>
              <a:t>oreign money spent in the UK by visitors coming to watch the tournament</a:t>
            </a:r>
          </a:p>
          <a:p>
            <a:r>
              <a:rPr lang="en-GB" dirty="0"/>
              <a:t>I</a:t>
            </a:r>
            <a:r>
              <a:rPr lang="en-GB" dirty="0" smtClean="0">
                <a:effectLst/>
              </a:rPr>
              <a:t>njections of investment into infrastructure</a:t>
            </a:r>
          </a:p>
          <a:p>
            <a:r>
              <a:rPr lang="en-GB" dirty="0" smtClean="0">
                <a:effectLst/>
              </a:rPr>
              <a:t>Increased employment due to investment in the improvement of infrastructure</a:t>
            </a:r>
          </a:p>
          <a:p>
            <a:r>
              <a:rPr lang="en-GB" dirty="0" smtClean="0">
                <a:effectLst/>
              </a:rPr>
              <a:t>Multiplier effect </a:t>
            </a:r>
            <a:r>
              <a:rPr lang="en-GB" dirty="0" smtClean="0"/>
              <a:t>- </a:t>
            </a:r>
            <a:r>
              <a:rPr lang="en-GB" dirty="0" smtClean="0">
                <a:effectLst/>
              </a:rPr>
              <a:t>local and regional economies</a:t>
            </a:r>
          </a:p>
          <a:p>
            <a:r>
              <a:rPr lang="en-GB" dirty="0" smtClean="0"/>
              <a:t>Long term impacts</a:t>
            </a:r>
            <a:endParaRPr lang="en-GB" dirty="0"/>
          </a:p>
        </p:txBody>
      </p:sp>
      <p:sp>
        <p:nvSpPr>
          <p:cNvPr id="2" name="Title 1"/>
          <p:cNvSpPr>
            <a:spLocks noGrp="1"/>
          </p:cNvSpPr>
          <p:nvPr>
            <p:ph type="title"/>
          </p:nvPr>
        </p:nvSpPr>
        <p:spPr/>
        <p:txBody>
          <a:bodyPr/>
          <a:lstStyle/>
          <a:p>
            <a:r>
              <a:rPr lang="en-GB" dirty="0" smtClean="0"/>
              <a:t>Economic Boost</a:t>
            </a:r>
            <a:endParaRPr lang="en-GB" dirty="0"/>
          </a:p>
        </p:txBody>
      </p:sp>
    </p:spTree>
    <p:extLst>
      <p:ext uri="{BB962C8B-B14F-4D97-AF65-F5344CB8AC3E}">
        <p14:creationId xmlns:p14="http://schemas.microsoft.com/office/powerpoint/2010/main" val="136026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effectLst/>
              </a:rPr>
              <a:t>The challenges of hosting an international sporting event with an immovable deadline and diverse array of key stakeholders are present in force at the 2015 Rugby World Cup. A willingness to learn and leadership from the top with a very clear focus is imperative for project management to ensure delivery. In Britain we are building ourselves a well-deserved international reputation in this field" - Alan Macklin APM Board Member</a:t>
            </a:r>
            <a:endParaRPr lang="en-GB" dirty="0"/>
          </a:p>
        </p:txBody>
      </p:sp>
      <p:sp>
        <p:nvSpPr>
          <p:cNvPr id="2" name="Title 1"/>
          <p:cNvSpPr>
            <a:spLocks noGrp="1"/>
          </p:cNvSpPr>
          <p:nvPr>
            <p:ph type="title"/>
          </p:nvPr>
        </p:nvSpPr>
        <p:spPr/>
        <p:txBody>
          <a:bodyPr/>
          <a:lstStyle/>
          <a:p>
            <a:r>
              <a:rPr lang="en-GB" dirty="0" smtClean="0"/>
              <a:t>RWC</a:t>
            </a:r>
            <a:endParaRPr lang="en-GB" dirty="0"/>
          </a:p>
        </p:txBody>
      </p:sp>
    </p:spTree>
    <p:extLst>
      <p:ext uri="{BB962C8B-B14F-4D97-AF65-F5344CB8AC3E}">
        <p14:creationId xmlns:p14="http://schemas.microsoft.com/office/powerpoint/2010/main" val="697854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340768"/>
            <a:ext cx="8640960" cy="5184576"/>
          </a:xfrm>
        </p:spPr>
        <p:txBody>
          <a:bodyPr>
            <a:normAutofit/>
          </a:bodyPr>
          <a:lstStyle/>
          <a:p>
            <a:r>
              <a:rPr lang="en-GB" dirty="0" smtClean="0"/>
              <a:t>S</a:t>
            </a:r>
            <a:r>
              <a:rPr lang="en-GB" dirty="0" smtClean="0">
                <a:effectLst/>
              </a:rPr>
              <a:t>trong network of partners and stakeholders</a:t>
            </a:r>
          </a:p>
          <a:p>
            <a:r>
              <a:rPr lang="en-GB" dirty="0" smtClean="0">
                <a:effectLst/>
              </a:rPr>
              <a:t>International Rugby Board</a:t>
            </a:r>
          </a:p>
          <a:p>
            <a:r>
              <a:rPr lang="en-GB" dirty="0" smtClean="0">
                <a:effectLst/>
              </a:rPr>
              <a:t>Rugby World Cup Limited</a:t>
            </a:r>
          </a:p>
          <a:p>
            <a:r>
              <a:rPr lang="en-GB" dirty="0" smtClean="0"/>
              <a:t>RFU</a:t>
            </a:r>
          </a:p>
          <a:p>
            <a:r>
              <a:rPr lang="en-GB" dirty="0" smtClean="0">
                <a:effectLst/>
              </a:rPr>
              <a:t>20 participating teams</a:t>
            </a:r>
          </a:p>
          <a:p>
            <a:r>
              <a:rPr lang="en-GB" dirty="0"/>
              <a:t>H</a:t>
            </a:r>
            <a:r>
              <a:rPr lang="en-GB" dirty="0" smtClean="0">
                <a:effectLst/>
              </a:rPr>
              <a:t>ost venues and cities</a:t>
            </a:r>
          </a:p>
          <a:p>
            <a:r>
              <a:rPr lang="en-GB" dirty="0"/>
              <a:t>T</a:t>
            </a:r>
            <a:r>
              <a:rPr lang="en-GB" dirty="0" smtClean="0">
                <a:effectLst/>
              </a:rPr>
              <a:t>ransport agencies</a:t>
            </a:r>
          </a:p>
          <a:p>
            <a:r>
              <a:rPr lang="en-GB" dirty="0"/>
              <a:t>C</a:t>
            </a:r>
            <a:r>
              <a:rPr lang="en-GB" dirty="0" smtClean="0">
                <a:effectLst/>
              </a:rPr>
              <a:t>ommercial partners and suppliers</a:t>
            </a:r>
          </a:p>
          <a:p>
            <a:r>
              <a:rPr lang="en-GB" dirty="0" smtClean="0">
                <a:effectLst/>
              </a:rPr>
              <a:t>Visit England</a:t>
            </a:r>
          </a:p>
          <a:p>
            <a:r>
              <a:rPr lang="en-GB" dirty="0" smtClean="0">
                <a:effectLst/>
              </a:rPr>
              <a:t>Department for Culture Media and Sport</a:t>
            </a:r>
            <a:endParaRPr lang="en-GB" dirty="0"/>
          </a:p>
        </p:txBody>
      </p:sp>
      <p:sp>
        <p:nvSpPr>
          <p:cNvPr id="2" name="Title 1"/>
          <p:cNvSpPr>
            <a:spLocks noGrp="1"/>
          </p:cNvSpPr>
          <p:nvPr>
            <p:ph type="title"/>
          </p:nvPr>
        </p:nvSpPr>
        <p:spPr/>
        <p:txBody>
          <a:bodyPr/>
          <a:lstStyle/>
          <a:p>
            <a:r>
              <a:rPr lang="en-GB" dirty="0" smtClean="0"/>
              <a:t>Integrated Delivery</a:t>
            </a:r>
            <a:endParaRPr lang="en-GB" dirty="0"/>
          </a:p>
        </p:txBody>
      </p:sp>
    </p:spTree>
    <p:extLst>
      <p:ext uri="{BB962C8B-B14F-4D97-AF65-F5344CB8AC3E}">
        <p14:creationId xmlns:p14="http://schemas.microsoft.com/office/powerpoint/2010/main" val="1473601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effectLst/>
              </a:rPr>
              <a:t>All  involved understand and share the vision</a:t>
            </a:r>
          </a:p>
          <a:p>
            <a:r>
              <a:rPr lang="en-GB" dirty="0" smtClean="0"/>
              <a:t>RWC 2015 Goals</a:t>
            </a:r>
          </a:p>
          <a:p>
            <a:r>
              <a:rPr lang="en-GB" dirty="0" smtClean="0">
                <a:effectLst/>
              </a:rPr>
              <a:t>Organising committee, will work hard to take our partners and stakeholders on the journey with us, involve them in our planning and ensure that we work together to achieve our collective goals.</a:t>
            </a:r>
          </a:p>
          <a:p>
            <a:r>
              <a:rPr lang="en-GB" dirty="0" smtClean="0"/>
              <a:t>Use of volunteers – </a:t>
            </a:r>
            <a:r>
              <a:rPr lang="en-GB" dirty="0" err="1" smtClean="0"/>
              <a:t>Gamesmakers</a:t>
            </a:r>
            <a:r>
              <a:rPr lang="en-GB" dirty="0" smtClean="0"/>
              <a:t>/Pack</a:t>
            </a:r>
            <a:endParaRPr lang="en-GB" dirty="0"/>
          </a:p>
        </p:txBody>
      </p:sp>
      <p:sp>
        <p:nvSpPr>
          <p:cNvPr id="2" name="Title 1"/>
          <p:cNvSpPr>
            <a:spLocks noGrp="1"/>
          </p:cNvSpPr>
          <p:nvPr>
            <p:ph type="title"/>
          </p:nvPr>
        </p:nvSpPr>
        <p:spPr/>
        <p:txBody>
          <a:bodyPr/>
          <a:lstStyle/>
          <a:p>
            <a:r>
              <a:rPr lang="en-GB" dirty="0" smtClean="0"/>
              <a:t>Lessons from 2012</a:t>
            </a:r>
            <a:endParaRPr lang="en-GB" dirty="0"/>
          </a:p>
        </p:txBody>
      </p:sp>
    </p:spTree>
    <p:extLst>
      <p:ext uri="{BB962C8B-B14F-4D97-AF65-F5344CB8AC3E}">
        <p14:creationId xmlns:p14="http://schemas.microsoft.com/office/powerpoint/2010/main" val="693911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1412776"/>
            <a:ext cx="7787208" cy="5445224"/>
          </a:xfrm>
        </p:spPr>
        <p:txBody>
          <a:bodyPr>
            <a:normAutofit fontScale="77500" lnSpcReduction="20000"/>
          </a:bodyPr>
          <a:lstStyle/>
          <a:p>
            <a:r>
              <a:rPr lang="en-GB" dirty="0"/>
              <a:t>P</a:t>
            </a:r>
            <a:r>
              <a:rPr lang="en-GB" dirty="0" smtClean="0">
                <a:effectLst/>
              </a:rPr>
              <a:t>lanning and managing a rapidly expanding business</a:t>
            </a:r>
          </a:p>
          <a:p>
            <a:r>
              <a:rPr lang="en-GB" dirty="0"/>
              <a:t>E</a:t>
            </a:r>
            <a:r>
              <a:rPr lang="en-GB" dirty="0" smtClean="0">
                <a:effectLst/>
              </a:rPr>
              <a:t>xpected turnover of £300m</a:t>
            </a:r>
          </a:p>
          <a:p>
            <a:r>
              <a:rPr lang="en-GB" dirty="0"/>
              <a:t>W</a:t>
            </a:r>
            <a:r>
              <a:rPr lang="en-GB" dirty="0" smtClean="0">
                <a:effectLst/>
              </a:rPr>
              <a:t>orkforce that doubles in size year after year (peaking at over 300 full-time staff at tournament time)</a:t>
            </a:r>
          </a:p>
          <a:p>
            <a:r>
              <a:rPr lang="en-GB" dirty="0"/>
              <a:t>P</a:t>
            </a:r>
            <a:r>
              <a:rPr lang="en-GB" dirty="0" smtClean="0">
                <a:effectLst/>
              </a:rPr>
              <a:t>rocurement programme in excess of £75m </a:t>
            </a:r>
            <a:endParaRPr lang="en-GB" dirty="0"/>
          </a:p>
          <a:p>
            <a:r>
              <a:rPr lang="en-GB" dirty="0" smtClean="0">
                <a:effectLst/>
              </a:rPr>
              <a:t>Expected core customer base of 2.3 million ticket </a:t>
            </a:r>
          </a:p>
          <a:p>
            <a:r>
              <a:rPr lang="en-GB" dirty="0" smtClean="0"/>
              <a:t>Structure and Business Model – Executive and Delivery level</a:t>
            </a:r>
          </a:p>
          <a:p>
            <a:r>
              <a:rPr lang="en-GB" dirty="0" smtClean="0">
                <a:effectLst/>
              </a:rPr>
              <a:t>Budgets</a:t>
            </a:r>
          </a:p>
          <a:p>
            <a:r>
              <a:rPr lang="en-GB" dirty="0" smtClean="0"/>
              <a:t>Workforce Planning</a:t>
            </a:r>
          </a:p>
          <a:p>
            <a:r>
              <a:rPr lang="en-GB" dirty="0" smtClean="0">
                <a:effectLst/>
              </a:rPr>
              <a:t>Governance Structure – Master Plan</a:t>
            </a:r>
          </a:p>
          <a:p>
            <a:r>
              <a:rPr lang="en-GB" dirty="0" smtClean="0"/>
              <a:t>Delivery</a:t>
            </a:r>
          </a:p>
          <a:p>
            <a:r>
              <a:rPr lang="en-GB" dirty="0" smtClean="0">
                <a:effectLst/>
              </a:rPr>
              <a:t> Issue of  planning and managing the business over the event’s lifecycle is the need to be flexible and adapt </a:t>
            </a:r>
          </a:p>
          <a:p>
            <a:r>
              <a:rPr lang="en-GB" dirty="0" smtClean="0"/>
              <a:t>Volunteers</a:t>
            </a:r>
            <a:r>
              <a:rPr lang="en-GB" dirty="0" smtClean="0">
                <a:effectLst/>
              </a:rPr>
              <a:t> </a:t>
            </a:r>
            <a:endParaRPr lang="en-GB" dirty="0"/>
          </a:p>
        </p:txBody>
      </p:sp>
      <p:sp>
        <p:nvSpPr>
          <p:cNvPr id="2" name="Title 1"/>
          <p:cNvSpPr>
            <a:spLocks noGrp="1"/>
          </p:cNvSpPr>
          <p:nvPr>
            <p:ph type="title"/>
          </p:nvPr>
        </p:nvSpPr>
        <p:spPr>
          <a:xfrm>
            <a:off x="457200" y="274638"/>
            <a:ext cx="8229600" cy="706090"/>
          </a:xfrm>
        </p:spPr>
        <p:txBody>
          <a:bodyPr>
            <a:normAutofit fontScale="90000"/>
          </a:bodyPr>
          <a:lstStyle/>
          <a:p>
            <a:r>
              <a:rPr lang="en-GB" dirty="0" smtClean="0"/>
              <a:t>Project Management Challenges</a:t>
            </a:r>
            <a:endParaRPr lang="en-GB" dirty="0"/>
          </a:p>
        </p:txBody>
      </p:sp>
    </p:spTree>
    <p:extLst>
      <p:ext uri="{BB962C8B-B14F-4D97-AF65-F5344CB8AC3E}">
        <p14:creationId xmlns:p14="http://schemas.microsoft.com/office/powerpoint/2010/main" val="96804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579296" cy="5112568"/>
          </a:xfrm>
        </p:spPr>
        <p:txBody>
          <a:bodyPr>
            <a:normAutofit fontScale="62500" lnSpcReduction="20000"/>
          </a:bodyPr>
          <a:lstStyle/>
          <a:p>
            <a:r>
              <a:rPr lang="en-GB" dirty="0" smtClean="0">
                <a:effectLst/>
              </a:rPr>
              <a:t>England Rugby 2015 </a:t>
            </a:r>
            <a:r>
              <a:rPr lang="en-GB" dirty="0" smtClean="0"/>
              <a:t>- </a:t>
            </a:r>
            <a:r>
              <a:rPr lang="en-GB" dirty="0" smtClean="0">
                <a:effectLst/>
              </a:rPr>
              <a:t>constantly moving forward towards a fixed deadline</a:t>
            </a:r>
          </a:p>
          <a:p>
            <a:r>
              <a:rPr lang="en-GB" dirty="0" smtClean="0"/>
              <a:t>Cost Management</a:t>
            </a:r>
          </a:p>
          <a:p>
            <a:r>
              <a:rPr lang="en-GB" dirty="0" smtClean="0">
                <a:effectLst/>
              </a:rPr>
              <a:t>Timely Decision Making</a:t>
            </a:r>
          </a:p>
          <a:p>
            <a:r>
              <a:rPr lang="en-GB" dirty="0" smtClean="0"/>
              <a:t>Flexibility</a:t>
            </a:r>
          </a:p>
          <a:p>
            <a:r>
              <a:rPr lang="en-GB" dirty="0" smtClean="0">
                <a:effectLst/>
              </a:rPr>
              <a:t>Adapt to changing demands in product lifecycle </a:t>
            </a:r>
          </a:p>
          <a:p>
            <a:r>
              <a:rPr lang="en-GB" dirty="0"/>
              <a:t>R</a:t>
            </a:r>
            <a:r>
              <a:rPr lang="en-GB" dirty="0" smtClean="0">
                <a:effectLst/>
              </a:rPr>
              <a:t>isk management adapted over time from an initial focus on strategic risk management (identifying and allocating risk) – to a greater focus on operational risk management (identifying and mitigating risks).</a:t>
            </a:r>
          </a:p>
          <a:p>
            <a:r>
              <a:rPr lang="en-GB" dirty="0" smtClean="0">
                <a:effectLst/>
              </a:rPr>
              <a:t>Working with the IRB</a:t>
            </a:r>
          </a:p>
          <a:p>
            <a:r>
              <a:rPr lang="en-GB" dirty="0"/>
              <a:t>L</a:t>
            </a:r>
            <a:r>
              <a:rPr lang="en-GB" dirty="0" smtClean="0">
                <a:effectLst/>
              </a:rPr>
              <a:t>ooking at previous tournaments and taking into consideration contractual commitments</a:t>
            </a:r>
          </a:p>
          <a:p>
            <a:r>
              <a:rPr lang="en-GB" dirty="0"/>
              <a:t>M</a:t>
            </a:r>
            <a:r>
              <a:rPr lang="en-GB" dirty="0" smtClean="0">
                <a:effectLst/>
              </a:rPr>
              <a:t>apped out the key milestones in the journey to RWC 2015 </a:t>
            </a:r>
          </a:p>
          <a:p>
            <a:r>
              <a:rPr lang="en-GB" dirty="0"/>
              <a:t>S</a:t>
            </a:r>
            <a:r>
              <a:rPr lang="en-GB" dirty="0" smtClean="0">
                <a:effectLst/>
              </a:rPr>
              <a:t>election and announcement of our venues and cities</a:t>
            </a:r>
          </a:p>
          <a:p>
            <a:r>
              <a:rPr lang="en-GB" dirty="0"/>
              <a:t>D</a:t>
            </a:r>
            <a:r>
              <a:rPr lang="en-GB" dirty="0" smtClean="0">
                <a:effectLst/>
              </a:rPr>
              <a:t>evelopment and approval of our ticketing strategy</a:t>
            </a:r>
          </a:p>
          <a:p>
            <a:r>
              <a:rPr lang="en-GB" dirty="0" smtClean="0">
                <a:effectLst/>
              </a:rPr>
              <a:t>Volunteer programme</a:t>
            </a:r>
          </a:p>
          <a:p>
            <a:r>
              <a:rPr lang="en-GB" dirty="0"/>
              <a:t>T</a:t>
            </a:r>
            <a:r>
              <a:rPr lang="en-GB" dirty="0" smtClean="0">
                <a:effectLst/>
              </a:rPr>
              <a:t>eam bases </a:t>
            </a:r>
            <a:endParaRPr lang="en-GB" dirty="0"/>
          </a:p>
          <a:p>
            <a:r>
              <a:rPr lang="en-GB" dirty="0" smtClean="0">
                <a:effectLst/>
              </a:rPr>
              <a:t>Testing programme </a:t>
            </a:r>
          </a:p>
          <a:p>
            <a:r>
              <a:rPr lang="en-GB" dirty="0"/>
              <a:t>R</a:t>
            </a:r>
            <a:r>
              <a:rPr lang="en-GB" dirty="0" smtClean="0">
                <a:effectLst/>
              </a:rPr>
              <a:t>ecruitment of Functional Area (FA) experts</a:t>
            </a:r>
          </a:p>
          <a:p>
            <a:r>
              <a:rPr lang="en-GB" dirty="0"/>
              <a:t>T</a:t>
            </a:r>
            <a:r>
              <a:rPr lang="en-GB" dirty="0" smtClean="0">
                <a:effectLst/>
              </a:rPr>
              <a:t>ournament planning</a:t>
            </a:r>
          </a:p>
          <a:p>
            <a:endParaRPr lang="en-GB" dirty="0"/>
          </a:p>
        </p:txBody>
      </p:sp>
      <p:sp>
        <p:nvSpPr>
          <p:cNvPr id="2" name="Title 1"/>
          <p:cNvSpPr>
            <a:spLocks noGrp="1"/>
          </p:cNvSpPr>
          <p:nvPr>
            <p:ph type="title"/>
          </p:nvPr>
        </p:nvSpPr>
        <p:spPr/>
        <p:txBody>
          <a:bodyPr/>
          <a:lstStyle/>
          <a:p>
            <a:r>
              <a:rPr lang="en-GB" dirty="0" smtClean="0"/>
              <a:t>Project Lifecycle</a:t>
            </a:r>
            <a:endParaRPr lang="en-GB" dirty="0"/>
          </a:p>
        </p:txBody>
      </p:sp>
    </p:spTree>
    <p:extLst>
      <p:ext uri="{BB962C8B-B14F-4D97-AF65-F5344CB8AC3E}">
        <p14:creationId xmlns:p14="http://schemas.microsoft.com/office/powerpoint/2010/main" val="34901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6"/>
            <a:ext cx="8229600" cy="4824536"/>
          </a:xfrm>
        </p:spPr>
        <p:txBody>
          <a:bodyPr>
            <a:normAutofit fontScale="92500" lnSpcReduction="10000"/>
          </a:bodyPr>
          <a:lstStyle/>
          <a:p>
            <a:pPr marL="0" indent="0">
              <a:buNone/>
            </a:pPr>
            <a:endParaRPr lang="en-GB" b="1" dirty="0"/>
          </a:p>
          <a:p>
            <a:r>
              <a:rPr lang="en-GB" dirty="0"/>
              <a:t>K</a:t>
            </a:r>
            <a:r>
              <a:rPr lang="en-GB" dirty="0" smtClean="0">
                <a:effectLst/>
              </a:rPr>
              <a:t>ey driver </a:t>
            </a:r>
            <a:endParaRPr lang="en-GB" dirty="0"/>
          </a:p>
          <a:p>
            <a:r>
              <a:rPr lang="en-GB" dirty="0"/>
              <a:t>M</a:t>
            </a:r>
            <a:r>
              <a:rPr lang="en-GB" dirty="0" smtClean="0">
                <a:effectLst/>
              </a:rPr>
              <a:t>edia, Players or Spectators</a:t>
            </a:r>
          </a:p>
          <a:p>
            <a:r>
              <a:rPr lang="en-GB" dirty="0" smtClean="0">
                <a:effectLst/>
              </a:rPr>
              <a:t>Testing  and readiness Programme. </a:t>
            </a:r>
          </a:p>
          <a:p>
            <a:r>
              <a:rPr lang="en-GB" dirty="0"/>
              <a:t>S</a:t>
            </a:r>
            <a:r>
              <a:rPr lang="en-GB" dirty="0" smtClean="0">
                <a:effectLst/>
              </a:rPr>
              <a:t>eries of live events with an emphasis on venue familiarisation and workforce training, field of play transitions, revised transport plans and accreditation. </a:t>
            </a:r>
          </a:p>
          <a:p>
            <a:r>
              <a:rPr lang="en-GB" dirty="0" smtClean="0">
                <a:effectLst/>
              </a:rPr>
              <a:t>Desktop exercises and simulations involving all of our key stakeholders and partners. </a:t>
            </a:r>
          </a:p>
          <a:p>
            <a:r>
              <a:rPr lang="en-GB" dirty="0" smtClean="0"/>
              <a:t>Focus on I</a:t>
            </a:r>
            <a:r>
              <a:rPr lang="en-GB" dirty="0" smtClean="0">
                <a:effectLst/>
              </a:rPr>
              <a:t>ntegrated operational planning, risk management and mitigation. </a:t>
            </a:r>
            <a:endParaRPr lang="en-GB" dirty="0"/>
          </a:p>
        </p:txBody>
      </p:sp>
      <p:sp>
        <p:nvSpPr>
          <p:cNvPr id="2" name="Title 1"/>
          <p:cNvSpPr>
            <a:spLocks noGrp="1"/>
          </p:cNvSpPr>
          <p:nvPr>
            <p:ph type="title"/>
          </p:nvPr>
        </p:nvSpPr>
        <p:spPr/>
        <p:txBody>
          <a:bodyPr/>
          <a:lstStyle/>
          <a:p>
            <a:r>
              <a:rPr lang="en-GB" dirty="0" smtClean="0"/>
              <a:t>Meeting Client Needs</a:t>
            </a:r>
            <a:endParaRPr lang="en-GB" dirty="0"/>
          </a:p>
        </p:txBody>
      </p:sp>
    </p:spTree>
    <p:extLst>
      <p:ext uri="{BB962C8B-B14F-4D97-AF65-F5344CB8AC3E}">
        <p14:creationId xmlns:p14="http://schemas.microsoft.com/office/powerpoint/2010/main" val="1829654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651304" cy="5544616"/>
          </a:xfrm>
        </p:spPr>
        <p:txBody>
          <a:bodyPr>
            <a:normAutofit fontScale="85000" lnSpcReduction="20000"/>
          </a:bodyPr>
          <a:lstStyle/>
          <a:p>
            <a:r>
              <a:rPr lang="en-GB" b="1" dirty="0" smtClean="0"/>
              <a:t>RFU – 3 Keys to a Meaningful Legacy</a:t>
            </a:r>
          </a:p>
          <a:p>
            <a:r>
              <a:rPr lang="en-GB" dirty="0" smtClean="0"/>
              <a:t> 1. Foundation work and the preparatory work that we have done for the last three years. </a:t>
            </a:r>
          </a:p>
          <a:p>
            <a:r>
              <a:rPr lang="en-GB" dirty="0" smtClean="0"/>
              <a:t>2. Delivering a fantastic tournament. </a:t>
            </a:r>
          </a:p>
          <a:p>
            <a:r>
              <a:rPr lang="en-GB" dirty="0" smtClean="0"/>
              <a:t>3.England’s progression. </a:t>
            </a:r>
          </a:p>
          <a:p>
            <a:r>
              <a:rPr lang="en-GB" dirty="0" smtClean="0"/>
              <a:t>“We were never going to count on the third because to have done that would have been foolish. The effort and investment has gone into the first two. We have got fantastic foundations in place.” </a:t>
            </a:r>
          </a:p>
          <a:p>
            <a:r>
              <a:rPr lang="en-GB" dirty="0" smtClean="0"/>
              <a:t>“We believe that just as there is a four-year cycle in the performance end of the game, there is a four-year cycle with participation numbers,” </a:t>
            </a:r>
          </a:p>
          <a:p>
            <a:r>
              <a:rPr lang="en-GB" dirty="0" smtClean="0"/>
              <a:t> “We have always said judge us when the World Cup hits Japan in 2019. We spent three years putting the foundations in place, spent six weeks activating an amazing tournament and will spend the next four years ensuring we build on those foundations.” </a:t>
            </a:r>
          </a:p>
          <a:p>
            <a:endParaRPr lang="en-GB" dirty="0"/>
          </a:p>
        </p:txBody>
      </p:sp>
      <p:sp>
        <p:nvSpPr>
          <p:cNvPr id="2" name="Title 1"/>
          <p:cNvSpPr>
            <a:spLocks noGrp="1"/>
          </p:cNvSpPr>
          <p:nvPr>
            <p:ph type="title"/>
          </p:nvPr>
        </p:nvSpPr>
        <p:spPr>
          <a:xfrm>
            <a:off x="251520" y="274638"/>
            <a:ext cx="8435280" cy="778098"/>
          </a:xfrm>
        </p:spPr>
        <p:txBody>
          <a:bodyPr>
            <a:normAutofit fontScale="90000"/>
          </a:bodyPr>
          <a:lstStyle/>
          <a:p>
            <a:pPr marL="342900" lvl="0" indent="-342900">
              <a:spcBef>
                <a:spcPct val="20000"/>
              </a:spcBef>
            </a:pPr>
            <a:r>
              <a:rPr lang="en-GB" sz="2700" dirty="0" smtClean="0">
                <a:solidFill>
                  <a:prstClr val="black"/>
                </a:solidFill>
                <a:ea typeface="+mn-ea"/>
                <a:cs typeface="+mn-cs"/>
              </a:rPr>
              <a:t/>
            </a:r>
            <a:br>
              <a:rPr lang="en-GB" sz="2700" dirty="0" smtClean="0">
                <a:solidFill>
                  <a:prstClr val="black"/>
                </a:solidFill>
                <a:ea typeface="+mn-ea"/>
                <a:cs typeface="+mn-cs"/>
              </a:rPr>
            </a:br>
            <a:r>
              <a:rPr lang="en-GB" sz="2700" b="1" dirty="0" smtClean="0">
                <a:solidFill>
                  <a:prstClr val="black"/>
                </a:solidFill>
                <a:ea typeface="+mn-ea"/>
                <a:cs typeface="+mn-cs"/>
              </a:rPr>
              <a:t>How </a:t>
            </a:r>
            <a:r>
              <a:rPr lang="en-GB" sz="2700" b="1" dirty="0">
                <a:solidFill>
                  <a:prstClr val="black"/>
                </a:solidFill>
                <a:ea typeface="+mn-ea"/>
                <a:cs typeface="+mn-cs"/>
              </a:rPr>
              <a:t>do you deliver a “legacy” from the worst ever tournament by a host country</a:t>
            </a:r>
            <a:r>
              <a:rPr lang="en-GB" sz="2700" b="1" dirty="0" smtClean="0">
                <a:solidFill>
                  <a:prstClr val="black"/>
                </a:solidFill>
                <a:ea typeface="+mn-ea"/>
                <a:cs typeface="+mn-cs"/>
              </a:rPr>
              <a:t>? Grainger, RFU  (2016) </a:t>
            </a:r>
            <a:r>
              <a:rPr lang="en-GB" sz="2700" b="1" dirty="0">
                <a:solidFill>
                  <a:prstClr val="black"/>
                </a:solidFill>
                <a:ea typeface="+mn-ea"/>
                <a:cs typeface="+mn-cs"/>
              </a:rPr>
              <a:t/>
            </a:r>
            <a:br>
              <a:rPr lang="en-GB" sz="2700" b="1" dirty="0">
                <a:solidFill>
                  <a:prstClr val="black"/>
                </a:solidFill>
                <a:ea typeface="+mn-ea"/>
                <a:cs typeface="+mn-cs"/>
              </a:rPr>
            </a:br>
            <a:endParaRPr lang="en-GB" b="1" dirty="0"/>
          </a:p>
        </p:txBody>
      </p:sp>
    </p:spTree>
    <p:extLst>
      <p:ext uri="{BB962C8B-B14F-4D97-AF65-F5344CB8AC3E}">
        <p14:creationId xmlns:p14="http://schemas.microsoft.com/office/powerpoint/2010/main" val="62601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"Without our commercial partners the Rugby World Cup would not exist,“</a:t>
            </a:r>
          </a:p>
          <a:p>
            <a:r>
              <a:rPr lang="en-GB" dirty="0" smtClean="0"/>
              <a:t> "We are grateful for the time and money they put in. [Meanwhile] the sponsors like to be associated with a brand like rugby that is all about character.“</a:t>
            </a:r>
          </a:p>
          <a:p>
            <a:r>
              <a:rPr lang="en-GB" dirty="0" smtClean="0"/>
              <a:t>£150m accruing from the event to reinvest in the sport around the world, including in new markets for the game.</a:t>
            </a:r>
          </a:p>
          <a:p>
            <a:r>
              <a:rPr lang="en-GB" dirty="0" err="1" smtClean="0"/>
              <a:t>Gosper</a:t>
            </a:r>
            <a:r>
              <a:rPr lang="en-GB" dirty="0" smtClean="0"/>
              <a:t> (2015)</a:t>
            </a:r>
            <a:endParaRPr lang="en-GB" dirty="0"/>
          </a:p>
        </p:txBody>
      </p:sp>
      <p:sp>
        <p:nvSpPr>
          <p:cNvPr id="2" name="Title 1"/>
          <p:cNvSpPr>
            <a:spLocks noGrp="1"/>
          </p:cNvSpPr>
          <p:nvPr>
            <p:ph type="title"/>
          </p:nvPr>
        </p:nvSpPr>
        <p:spPr/>
        <p:txBody>
          <a:bodyPr/>
          <a:lstStyle/>
          <a:p>
            <a:r>
              <a:rPr lang="en-GB" dirty="0" smtClean="0"/>
              <a:t>Commercial Gain</a:t>
            </a:r>
            <a:endParaRPr lang="en-GB" dirty="0"/>
          </a:p>
        </p:txBody>
      </p:sp>
    </p:spTree>
    <p:extLst>
      <p:ext uri="{BB962C8B-B14F-4D97-AF65-F5344CB8AC3E}">
        <p14:creationId xmlns:p14="http://schemas.microsoft.com/office/powerpoint/2010/main" val="1176732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229600" cy="5256584"/>
          </a:xfrm>
        </p:spPr>
        <p:txBody>
          <a:bodyPr>
            <a:normAutofit/>
          </a:bodyPr>
          <a:lstStyle/>
          <a:p>
            <a:r>
              <a:rPr lang="en-GB" dirty="0" smtClean="0"/>
              <a:t>2015 Broke all records for online interaction</a:t>
            </a:r>
          </a:p>
          <a:p>
            <a:r>
              <a:rPr lang="en-GB" dirty="0" smtClean="0"/>
              <a:t>More visitors to the official website in the first weekend of the 2015 event than in the whole of the 2011 tournament. </a:t>
            </a:r>
          </a:p>
          <a:p>
            <a:r>
              <a:rPr lang="en-GB" dirty="0" smtClean="0"/>
              <a:t>Social Media</a:t>
            </a:r>
          </a:p>
          <a:p>
            <a:r>
              <a:rPr lang="en-GB" dirty="0"/>
              <a:t>S</a:t>
            </a:r>
            <a:r>
              <a:rPr lang="en-GB" dirty="0" smtClean="0"/>
              <a:t>trong interest in viewing video clips.</a:t>
            </a:r>
          </a:p>
          <a:p>
            <a:r>
              <a:rPr lang="en-GB" dirty="0" smtClean="0"/>
              <a:t>Part of that initial spurt in interest was generated by Japan's victory over South Africa.</a:t>
            </a:r>
          </a:p>
          <a:p>
            <a:r>
              <a:rPr lang="en-GB" dirty="0" smtClean="0"/>
              <a:t>Wales Banter</a:t>
            </a:r>
          </a:p>
          <a:p>
            <a:r>
              <a:rPr lang="en-GB" dirty="0" smtClean="0"/>
              <a:t>Princes Competition</a:t>
            </a:r>
          </a:p>
          <a:p>
            <a:endParaRPr lang="en-GB" dirty="0" smtClean="0"/>
          </a:p>
          <a:p>
            <a:endParaRPr lang="en-GB" dirty="0"/>
          </a:p>
        </p:txBody>
      </p:sp>
      <p:sp>
        <p:nvSpPr>
          <p:cNvPr id="2" name="Title 1"/>
          <p:cNvSpPr>
            <a:spLocks noGrp="1"/>
          </p:cNvSpPr>
          <p:nvPr>
            <p:ph type="title"/>
          </p:nvPr>
        </p:nvSpPr>
        <p:spPr/>
        <p:txBody>
          <a:bodyPr/>
          <a:lstStyle/>
          <a:p>
            <a:r>
              <a:rPr lang="en-GB" dirty="0" smtClean="0"/>
              <a:t>Digital Media</a:t>
            </a:r>
            <a:endParaRPr lang="en-GB" dirty="0"/>
          </a:p>
        </p:txBody>
      </p:sp>
    </p:spTree>
    <p:extLst>
      <p:ext uri="{BB962C8B-B14F-4D97-AF65-F5344CB8AC3E}">
        <p14:creationId xmlns:p14="http://schemas.microsoft.com/office/powerpoint/2010/main" val="2310705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Record TV audiences "in traditional markets, but also in new markets".</a:t>
            </a:r>
          </a:p>
          <a:p>
            <a:r>
              <a:rPr lang="en-GB" dirty="0" smtClean="0"/>
              <a:t>Japan v Samoa watched by a record national television audience of 25 m viewers.</a:t>
            </a:r>
          </a:p>
          <a:p>
            <a:r>
              <a:rPr lang="en-GB" dirty="0" smtClean="0"/>
              <a:t>"Japan got interested in their team on a massive scale. That augurs well for 2019," </a:t>
            </a:r>
          </a:p>
          <a:p>
            <a:r>
              <a:rPr lang="en-GB" dirty="0" smtClean="0"/>
              <a:t> "I thought because they lost their previous game to Scotland, that interest would wane for the next game, but it actually increased.“</a:t>
            </a:r>
          </a:p>
          <a:p>
            <a:r>
              <a:rPr lang="en-GB" dirty="0" err="1" smtClean="0"/>
              <a:t>Gosper</a:t>
            </a:r>
            <a:r>
              <a:rPr lang="en-GB" dirty="0" smtClean="0"/>
              <a:t> (2015)</a:t>
            </a:r>
          </a:p>
          <a:p>
            <a:endParaRPr lang="en-GB" dirty="0"/>
          </a:p>
        </p:txBody>
      </p:sp>
      <p:sp>
        <p:nvSpPr>
          <p:cNvPr id="2" name="Title 1"/>
          <p:cNvSpPr>
            <a:spLocks noGrp="1"/>
          </p:cNvSpPr>
          <p:nvPr>
            <p:ph type="title"/>
          </p:nvPr>
        </p:nvSpPr>
        <p:spPr/>
        <p:txBody>
          <a:bodyPr/>
          <a:lstStyle/>
          <a:p>
            <a:r>
              <a:rPr lang="en-GB" dirty="0" smtClean="0"/>
              <a:t>Media Impact</a:t>
            </a:r>
            <a:endParaRPr lang="en-GB" dirty="0"/>
          </a:p>
        </p:txBody>
      </p:sp>
    </p:spTree>
    <p:extLst>
      <p:ext uri="{BB962C8B-B14F-4D97-AF65-F5344CB8AC3E}">
        <p14:creationId xmlns:p14="http://schemas.microsoft.com/office/powerpoint/2010/main" val="2325524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t>RWC 2015 - </a:t>
            </a:r>
            <a:r>
              <a:rPr lang="en-GB" dirty="0" smtClean="0"/>
              <a:t>"Our strategy is reach and value. We would rather grow the game than seek short-term gain," </a:t>
            </a:r>
          </a:p>
          <a:p>
            <a:r>
              <a:rPr lang="en-GB" dirty="0" smtClean="0"/>
              <a:t>Reaching into new countries, in one non-core market - Germany, which has never taken part in a Rugby World Cup finals – 3m watched England v Australia group game. </a:t>
            </a:r>
          </a:p>
          <a:p>
            <a:r>
              <a:rPr lang="en-GB" dirty="0" smtClean="0"/>
              <a:t>8 million German viewers for the event up to quarter finals and set to increase over the semis and final.</a:t>
            </a:r>
          </a:p>
          <a:p>
            <a:r>
              <a:rPr lang="en-GB" dirty="0" smtClean="0"/>
              <a:t>To promote the sport in some geographical TV markets World Rugby has looked to ensure that games were free-to-air as a means of attracting interest, rather than trying to monetise the rights for a premium. </a:t>
            </a:r>
          </a:p>
          <a:p>
            <a:pPr marL="0" indent="0">
              <a:buNone/>
            </a:pPr>
            <a:endParaRPr lang="en-GB" dirty="0" smtClean="0"/>
          </a:p>
          <a:p>
            <a:endParaRPr lang="en-GB" dirty="0" smtClean="0"/>
          </a:p>
          <a:p>
            <a:endParaRPr lang="en-GB" dirty="0"/>
          </a:p>
        </p:txBody>
      </p:sp>
      <p:sp>
        <p:nvSpPr>
          <p:cNvPr id="2" name="Title 1"/>
          <p:cNvSpPr>
            <a:spLocks noGrp="1"/>
          </p:cNvSpPr>
          <p:nvPr>
            <p:ph type="title"/>
          </p:nvPr>
        </p:nvSpPr>
        <p:spPr/>
        <p:txBody>
          <a:bodyPr/>
          <a:lstStyle/>
          <a:p>
            <a:r>
              <a:rPr lang="en-GB" dirty="0" smtClean="0"/>
              <a:t>Reach and Value</a:t>
            </a:r>
            <a:endParaRPr lang="en-GB" dirty="0"/>
          </a:p>
        </p:txBody>
      </p:sp>
    </p:spTree>
    <p:extLst>
      <p:ext uri="{BB962C8B-B14F-4D97-AF65-F5344CB8AC3E}">
        <p14:creationId xmlns:p14="http://schemas.microsoft.com/office/powerpoint/2010/main" val="92403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RFU financially benefit from strong ticket sales, as it will retain match gate receipts. </a:t>
            </a:r>
          </a:p>
          <a:p>
            <a:r>
              <a:rPr lang="en-GB" dirty="0"/>
              <a:t>M</a:t>
            </a:r>
            <a:r>
              <a:rPr lang="en-GB" dirty="0" smtClean="0"/>
              <a:t>oney will be reinvested in grass roots rugby </a:t>
            </a:r>
          </a:p>
          <a:p>
            <a:r>
              <a:rPr lang="en-GB" dirty="0" smtClean="0"/>
              <a:t>2.42 million tickets sold</a:t>
            </a:r>
          </a:p>
          <a:p>
            <a:r>
              <a:rPr lang="en-GB" dirty="0"/>
              <a:t>E</a:t>
            </a:r>
            <a:r>
              <a:rPr lang="en-GB" dirty="0" smtClean="0"/>
              <a:t>xceeding the 2.25 million figure for France RWC 2007</a:t>
            </a:r>
          </a:p>
          <a:p>
            <a:r>
              <a:rPr lang="en-GB" dirty="0" smtClean="0"/>
              <a:t>2011 - 1.6 million sold </a:t>
            </a:r>
          </a:p>
          <a:p>
            <a:endParaRPr lang="en-GB" dirty="0"/>
          </a:p>
        </p:txBody>
      </p:sp>
      <p:sp>
        <p:nvSpPr>
          <p:cNvPr id="2" name="Title 1"/>
          <p:cNvSpPr>
            <a:spLocks noGrp="1"/>
          </p:cNvSpPr>
          <p:nvPr>
            <p:ph type="title"/>
          </p:nvPr>
        </p:nvSpPr>
        <p:spPr/>
        <p:txBody>
          <a:bodyPr/>
          <a:lstStyle/>
          <a:p>
            <a:r>
              <a:rPr lang="en-GB" dirty="0" smtClean="0"/>
              <a:t>Ticket Sales</a:t>
            </a:r>
            <a:endParaRPr lang="en-GB" dirty="0"/>
          </a:p>
        </p:txBody>
      </p:sp>
    </p:spTree>
    <p:extLst>
      <p:ext uri="{BB962C8B-B14F-4D97-AF65-F5344CB8AC3E}">
        <p14:creationId xmlns:p14="http://schemas.microsoft.com/office/powerpoint/2010/main" val="327037739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Rugby World Cup 2015 has not just met the script we had envisaged, it has gone beyond the script," </a:t>
            </a:r>
          </a:p>
          <a:p>
            <a:r>
              <a:rPr lang="en-GB" dirty="0" smtClean="0"/>
              <a:t>"It has been a fantastic, extraordinary, competitive World Cup. It has been compelling and enjoyable on the field, and commercially successful off it.“</a:t>
            </a:r>
          </a:p>
          <a:p>
            <a:r>
              <a:rPr lang="en-GB" dirty="0" err="1" smtClean="0"/>
              <a:t>Gosper</a:t>
            </a:r>
            <a:r>
              <a:rPr lang="en-GB" dirty="0" smtClean="0"/>
              <a:t> (2015)</a:t>
            </a:r>
          </a:p>
          <a:p>
            <a:endParaRPr lang="en-GB" dirty="0"/>
          </a:p>
        </p:txBody>
      </p:sp>
      <p:sp>
        <p:nvSpPr>
          <p:cNvPr id="2" name="Title 1"/>
          <p:cNvSpPr>
            <a:spLocks noGrp="1"/>
          </p:cNvSpPr>
          <p:nvPr>
            <p:ph type="title"/>
          </p:nvPr>
        </p:nvSpPr>
        <p:spPr/>
        <p:txBody>
          <a:bodyPr/>
          <a:lstStyle/>
          <a:p>
            <a:r>
              <a:rPr lang="en-GB" dirty="0" smtClean="0"/>
              <a:t>RWC 2015</a:t>
            </a:r>
            <a:endParaRPr lang="en-GB" dirty="0"/>
          </a:p>
        </p:txBody>
      </p:sp>
    </p:spTree>
    <p:extLst>
      <p:ext uri="{BB962C8B-B14F-4D97-AF65-F5344CB8AC3E}">
        <p14:creationId xmlns:p14="http://schemas.microsoft.com/office/powerpoint/2010/main" val="3574775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600200"/>
            <a:ext cx="8784976" cy="4925144"/>
          </a:xfrm>
        </p:spPr>
        <p:txBody>
          <a:bodyPr>
            <a:normAutofit fontScale="92500" lnSpcReduction="10000"/>
          </a:bodyPr>
          <a:lstStyle/>
          <a:p>
            <a:r>
              <a:rPr lang="en-GB" dirty="0" smtClean="0"/>
              <a:t>"There is no better time to discuss how rugby can create meaningful social change around the world," </a:t>
            </a:r>
            <a:endParaRPr lang="en-GB" dirty="0"/>
          </a:p>
          <a:p>
            <a:r>
              <a:rPr lang="en-GB" dirty="0" smtClean="0"/>
              <a:t>"We are confident rugby can create jobs, and create social mobility in poorer, less-developed nations.“</a:t>
            </a:r>
          </a:p>
          <a:p>
            <a:r>
              <a:rPr lang="en-GB" dirty="0" smtClean="0"/>
              <a:t>Globally some 7.2 million people play rugby, including men, women and children. One-fifth of all players are women, and that proportion is higher in the USA.</a:t>
            </a:r>
          </a:p>
          <a:p>
            <a:r>
              <a:rPr lang="en-GB" dirty="0" smtClean="0"/>
              <a:t>180 nations play rugby, and 120 of them are members of World Rugby. </a:t>
            </a:r>
            <a:endParaRPr lang="en-GB" dirty="0"/>
          </a:p>
          <a:p>
            <a:r>
              <a:rPr lang="en-GB" dirty="0" smtClean="0"/>
              <a:t>90 nations set out on the qualifying stage for the 2015 Rugby World Cup</a:t>
            </a:r>
          </a:p>
          <a:p>
            <a:r>
              <a:rPr lang="en-GB" dirty="0" smtClean="0"/>
              <a:t>20 competed in RWC 2015</a:t>
            </a:r>
            <a:endParaRPr lang="en-GB" dirty="0"/>
          </a:p>
        </p:txBody>
      </p:sp>
      <p:sp>
        <p:nvSpPr>
          <p:cNvPr id="2" name="Title 1"/>
          <p:cNvSpPr>
            <a:spLocks noGrp="1"/>
          </p:cNvSpPr>
          <p:nvPr>
            <p:ph type="title"/>
          </p:nvPr>
        </p:nvSpPr>
        <p:spPr/>
        <p:txBody>
          <a:bodyPr/>
          <a:lstStyle/>
          <a:p>
            <a:r>
              <a:rPr lang="en-GB" dirty="0" smtClean="0"/>
              <a:t>World Rugby</a:t>
            </a:r>
            <a:endParaRPr lang="en-GB" dirty="0"/>
          </a:p>
        </p:txBody>
      </p:sp>
    </p:spTree>
    <p:extLst>
      <p:ext uri="{BB962C8B-B14F-4D97-AF65-F5344CB8AC3E}">
        <p14:creationId xmlns:p14="http://schemas.microsoft.com/office/powerpoint/2010/main" val="124203375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Rio Olympic Games 2016 will include Rugby Sevens </a:t>
            </a:r>
          </a:p>
          <a:p>
            <a:r>
              <a:rPr lang="en-GB" dirty="0" smtClean="0"/>
              <a:t>"In Brazil we are a challenger brand to football, but we are tackling that market and there is a real interest in the sport in the country," </a:t>
            </a:r>
          </a:p>
          <a:p>
            <a:r>
              <a:rPr lang="en-GB" dirty="0" smtClean="0"/>
              <a:t>"We are determined to leave a legacy, and are going into the schools and favelas with rugby."</a:t>
            </a:r>
          </a:p>
          <a:p>
            <a:r>
              <a:rPr lang="en-GB" dirty="0" smtClean="0"/>
              <a:t>Since 2013 46,000 more children have been introduced to Rugby  in Brazil.</a:t>
            </a:r>
          </a:p>
          <a:p>
            <a:endParaRPr lang="en-GB" dirty="0"/>
          </a:p>
        </p:txBody>
      </p:sp>
      <p:sp>
        <p:nvSpPr>
          <p:cNvPr id="2" name="Title 1"/>
          <p:cNvSpPr>
            <a:spLocks noGrp="1"/>
          </p:cNvSpPr>
          <p:nvPr>
            <p:ph type="title"/>
          </p:nvPr>
        </p:nvSpPr>
        <p:spPr/>
        <p:txBody>
          <a:bodyPr/>
          <a:lstStyle/>
          <a:p>
            <a:r>
              <a:rPr lang="en-GB" dirty="0" smtClean="0"/>
              <a:t>Future Developments</a:t>
            </a:r>
            <a:endParaRPr lang="en-GB" dirty="0"/>
          </a:p>
        </p:txBody>
      </p:sp>
    </p:spTree>
    <p:extLst>
      <p:ext uri="{BB962C8B-B14F-4D97-AF65-F5344CB8AC3E}">
        <p14:creationId xmlns:p14="http://schemas.microsoft.com/office/powerpoint/2010/main" val="2026223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Aims to give the sport a greater foothold in Asia</a:t>
            </a:r>
          </a:p>
          <a:p>
            <a:r>
              <a:rPr lang="en-GB" dirty="0" smtClean="0"/>
              <a:t>Plans to help activate the event "through business partners".</a:t>
            </a:r>
          </a:p>
          <a:p>
            <a:r>
              <a:rPr lang="en-GB" dirty="0" smtClean="0"/>
              <a:t>"We will find a way to </a:t>
            </a:r>
            <a:r>
              <a:rPr lang="en-GB" dirty="0" err="1" smtClean="0"/>
              <a:t>to</a:t>
            </a:r>
            <a:r>
              <a:rPr lang="en-GB" dirty="0" smtClean="0"/>
              <a:t> generate the involvement of Japanese brands, ones that will sit well with our global partners. That is critical for us.“ </a:t>
            </a:r>
            <a:r>
              <a:rPr lang="en-GB" dirty="0" err="1" smtClean="0"/>
              <a:t>Gosper</a:t>
            </a:r>
            <a:r>
              <a:rPr lang="en-GB" dirty="0" smtClean="0"/>
              <a:t> (2015)</a:t>
            </a:r>
            <a:endParaRPr lang="en-GB" dirty="0"/>
          </a:p>
        </p:txBody>
      </p:sp>
      <p:sp>
        <p:nvSpPr>
          <p:cNvPr id="2" name="Title 1"/>
          <p:cNvSpPr>
            <a:spLocks noGrp="1"/>
          </p:cNvSpPr>
          <p:nvPr>
            <p:ph type="title"/>
          </p:nvPr>
        </p:nvSpPr>
        <p:spPr/>
        <p:txBody>
          <a:bodyPr/>
          <a:lstStyle/>
          <a:p>
            <a:r>
              <a:rPr lang="en-GB" dirty="0" smtClean="0"/>
              <a:t>2019 Japan</a:t>
            </a:r>
            <a:endParaRPr lang="en-GB" dirty="0"/>
          </a:p>
        </p:txBody>
      </p:sp>
    </p:spTree>
    <p:extLst>
      <p:ext uri="{BB962C8B-B14F-4D97-AF65-F5344CB8AC3E}">
        <p14:creationId xmlns:p14="http://schemas.microsoft.com/office/powerpoint/2010/main" val="876245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1509</TotalTime>
  <Words>1597</Words>
  <Application>Microsoft Office PowerPoint</Application>
  <PresentationFormat>On-screen Show (4:3)</PresentationFormat>
  <Paragraphs>163</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Concourse</vt:lpstr>
      <vt:lpstr>RWC 2015</vt:lpstr>
      <vt:lpstr>Key Issues!</vt:lpstr>
      <vt:lpstr>However……..Gosper then stated….</vt:lpstr>
      <vt:lpstr>Pre Event Estimated Impacts</vt:lpstr>
      <vt:lpstr>Projections</vt:lpstr>
      <vt:lpstr>Cost to Host</vt:lpstr>
      <vt:lpstr>Minor Venues</vt:lpstr>
      <vt:lpstr>Economic Boost</vt:lpstr>
      <vt:lpstr>RWC</vt:lpstr>
      <vt:lpstr>Integrated Delivery</vt:lpstr>
      <vt:lpstr>Lessons from 2012</vt:lpstr>
      <vt:lpstr>Project Management Challenges</vt:lpstr>
      <vt:lpstr>Project Lifecycle</vt:lpstr>
      <vt:lpstr>Meeting Client Needs</vt:lpstr>
      <vt:lpstr> How do you deliver a “legacy” from the worst ever tournament by a host country? Grainger, RFU  (2016)  </vt:lpstr>
      <vt:lpstr>Commercial Gain</vt:lpstr>
      <vt:lpstr>Digital Media</vt:lpstr>
      <vt:lpstr>Media Impact</vt:lpstr>
      <vt:lpstr>Reach and Value</vt:lpstr>
      <vt:lpstr>Ticket Sales</vt:lpstr>
      <vt:lpstr>RWC 2015</vt:lpstr>
      <vt:lpstr>World Rugby</vt:lpstr>
      <vt:lpstr>Future Developments</vt:lpstr>
      <vt:lpstr>2019 Japan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11</cp:revision>
  <dcterms:created xsi:type="dcterms:W3CDTF">2016-03-08T15:07:02Z</dcterms:created>
  <dcterms:modified xsi:type="dcterms:W3CDTF">2016-03-09T16:16:05Z</dcterms:modified>
</cp:coreProperties>
</file>