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FAE893-9391-B34C-F7A0-04B95A57C2D7}" v="42" dt="2023-09-17T17:33:19.258"/>
    <p1510:client id="{2FE4FC8F-941A-FD0B-BFFE-C109CC988EA9}" v="824" dt="2023-09-24T17:57:35.855"/>
    <p1510:client id="{3168500D-7249-AC15-216C-0957F96D824C}" v="1" dt="2023-09-15T22:03:38.823"/>
    <p1510:client id="{36E0AB02-E107-7F8E-119E-10E9F8986F73}" v="2527" dt="2023-09-15T21:53:52.883"/>
    <p1510:client id="{59AAF4E5-CFD1-EC60-47D1-2DCD8A032611}" v="18" dt="2023-09-18T18:32:04.966"/>
    <p1510:client id="{9933F2C6-AA7A-3751-CE5C-25D59B8DF792}" v="456" dt="2023-09-17T19:56:17.464"/>
    <p1510:client id="{9A5807E9-1DB1-86A1-48FB-928FC754A60A}" v="1" dt="2023-09-15T11:44:18.869"/>
    <p1510:client id="{A2A0F29A-5CB5-1F4A-F9C3-064FD2BBFE6F}" v="275" dt="2023-09-17T21:21:55.954"/>
    <p1510:client id="{DFA451A0-37D1-12A1-F05C-A6532AC14EF4}" v="1106" dt="2023-09-10T18:12:36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Graham (2315326)" userId="S::2315326@student.uwtsd.ac.uk::bd19727d-d05f-4630-9492-32ed51030165" providerId="AD" clId="Web-{59AAF4E5-CFD1-EC60-47D1-2DCD8A032611}"/>
    <pc:docChg chg="modSld">
      <pc:chgData name="Emma Graham (2315326)" userId="S::2315326@student.uwtsd.ac.uk::bd19727d-d05f-4630-9492-32ed51030165" providerId="AD" clId="Web-{59AAF4E5-CFD1-EC60-47D1-2DCD8A032611}" dt="2023-09-18T18:32:04.966" v="8" actId="20577"/>
      <pc:docMkLst>
        <pc:docMk/>
      </pc:docMkLst>
      <pc:sldChg chg="modSp">
        <pc:chgData name="Emma Graham (2315326)" userId="S::2315326@student.uwtsd.ac.uk::bd19727d-d05f-4630-9492-32ed51030165" providerId="AD" clId="Web-{59AAF4E5-CFD1-EC60-47D1-2DCD8A032611}" dt="2023-09-18T18:32:04.966" v="8" actId="20577"/>
        <pc:sldMkLst>
          <pc:docMk/>
          <pc:sldMk cId="109857222" sldId="256"/>
        </pc:sldMkLst>
        <pc:spChg chg="mod">
          <ac:chgData name="Emma Graham (2315326)" userId="S::2315326@student.uwtsd.ac.uk::bd19727d-d05f-4630-9492-32ed51030165" providerId="AD" clId="Web-{59AAF4E5-CFD1-EC60-47D1-2DCD8A032611}" dt="2023-09-18T18:21:40.689" v="2" actId="20577"/>
          <ac:spMkLst>
            <pc:docMk/>
            <pc:sldMk cId="109857222" sldId="256"/>
            <ac:spMk id="3" creationId="{6039565D-4651-466F-064F-34C4373DE402}"/>
          </ac:spMkLst>
        </pc:spChg>
        <pc:spChg chg="mod">
          <ac:chgData name="Emma Graham (2315326)" userId="S::2315326@student.uwtsd.ac.uk::bd19727d-d05f-4630-9492-32ed51030165" providerId="AD" clId="Web-{59AAF4E5-CFD1-EC60-47D1-2DCD8A032611}" dt="2023-09-18T18:32:04.966" v="8" actId="20577"/>
          <ac:spMkLst>
            <pc:docMk/>
            <pc:sldMk cId="109857222" sldId="256"/>
            <ac:spMk id="6" creationId="{9181A3ED-F8DF-D131-0BCD-00952AE2B916}"/>
          </ac:spMkLst>
        </pc:spChg>
      </pc:sldChg>
    </pc:docChg>
  </pc:docChgLst>
  <pc:docChgLst>
    <pc:chgData name="Emma Graham (2315326)" userId="S::2315326@student.uwtsd.ac.uk::bd19727d-d05f-4630-9492-32ed51030165" providerId="AD" clId="Web-{2FE4FC8F-941A-FD0B-BFFE-C109CC988EA9}"/>
    <pc:docChg chg="modSld addMainMaster delMainMaster modMainMaster">
      <pc:chgData name="Emma Graham (2315326)" userId="S::2315326@student.uwtsd.ac.uk::bd19727d-d05f-4630-9492-32ed51030165" providerId="AD" clId="Web-{2FE4FC8F-941A-FD0B-BFFE-C109CC988EA9}" dt="2023-09-24T17:57:35.855" v="829" actId="1076"/>
      <pc:docMkLst>
        <pc:docMk/>
      </pc:docMkLst>
      <pc:sldChg chg="modSp mod modClrScheme chgLayout">
        <pc:chgData name="Emma Graham (2315326)" userId="S::2315326@student.uwtsd.ac.uk::bd19727d-d05f-4630-9492-32ed51030165" providerId="AD" clId="Web-{2FE4FC8F-941A-FD0B-BFFE-C109CC988EA9}" dt="2023-09-24T17:57:35.855" v="829" actId="1076"/>
        <pc:sldMkLst>
          <pc:docMk/>
          <pc:sldMk cId="109857222" sldId="256"/>
        </pc:sldMkLst>
        <pc:spChg chg="mod ord">
          <ac:chgData name="Emma Graham (2315326)" userId="S::2315326@student.uwtsd.ac.uk::bd19727d-d05f-4630-9492-32ed51030165" providerId="AD" clId="Web-{2FE4FC8F-941A-FD0B-BFFE-C109CC988EA9}" dt="2023-09-24T17:56:44.322" v="828"/>
          <ac:spMkLst>
            <pc:docMk/>
            <pc:sldMk cId="109857222" sldId="256"/>
            <ac:spMk id="18" creationId="{85845753-9D1A-F6C4-5A93-6CC710808C05}"/>
          </ac:spMkLst>
        </pc:spChg>
        <pc:spChg chg="mod ord">
          <ac:chgData name="Emma Graham (2315326)" userId="S::2315326@student.uwtsd.ac.uk::bd19727d-d05f-4630-9492-32ed51030165" providerId="AD" clId="Web-{2FE4FC8F-941A-FD0B-BFFE-C109CC988EA9}" dt="2023-09-24T17:56:44.322" v="828"/>
          <ac:spMkLst>
            <pc:docMk/>
            <pc:sldMk cId="109857222" sldId="256"/>
            <ac:spMk id="22" creationId="{1734AE31-EC58-04FA-6700-4DF050997854}"/>
          </ac:spMkLst>
        </pc:spChg>
        <pc:picChg chg="mod">
          <ac:chgData name="Emma Graham (2315326)" userId="S::2315326@student.uwtsd.ac.uk::bd19727d-d05f-4630-9492-32ed51030165" providerId="AD" clId="Web-{2FE4FC8F-941A-FD0B-BFFE-C109CC988EA9}" dt="2023-09-24T17:57:35.855" v="829" actId="1076"/>
          <ac:picMkLst>
            <pc:docMk/>
            <pc:sldMk cId="109857222" sldId="256"/>
            <ac:picMk id="8" creationId="{62F97013-9B0B-CB03-2A30-0F94D7243DE7}"/>
          </ac:picMkLst>
        </pc:picChg>
      </pc:sldChg>
      <pc:sldChg chg="delSp modSp mod modClrScheme delDesignElem chgLayout">
        <pc:chgData name="Emma Graham (2315326)" userId="S::2315326@student.uwtsd.ac.uk::bd19727d-d05f-4630-9492-32ed51030165" providerId="AD" clId="Web-{2FE4FC8F-941A-FD0B-BFFE-C109CC988EA9}" dt="2023-09-24T17:56:44.322" v="828"/>
        <pc:sldMkLst>
          <pc:docMk/>
          <pc:sldMk cId="2488504439" sldId="257"/>
        </pc:sldMkLst>
        <pc:spChg chg="mod">
          <ac:chgData name="Emma Graham (2315326)" userId="S::2315326@student.uwtsd.ac.uk::bd19727d-d05f-4630-9492-32ed51030165" providerId="AD" clId="Web-{2FE4FC8F-941A-FD0B-BFFE-C109CC988EA9}" dt="2023-09-24T17:56:28.134" v="827" actId="20577"/>
          <ac:spMkLst>
            <pc:docMk/>
            <pc:sldMk cId="2488504439" sldId="257"/>
            <ac:spMk id="2" creationId="{DB6C77B9-31DF-086A-7C6F-E0C53CE341E0}"/>
          </ac:spMkLst>
        </pc:spChg>
        <pc:spChg chg="mod">
          <ac:chgData name="Emma Graham (2315326)" userId="S::2315326@student.uwtsd.ac.uk::bd19727d-d05f-4630-9492-32ed51030165" providerId="AD" clId="Web-{2FE4FC8F-941A-FD0B-BFFE-C109CC988EA9}" dt="2023-09-24T17:56:10.727" v="823" actId="20577"/>
          <ac:spMkLst>
            <pc:docMk/>
            <pc:sldMk cId="2488504439" sldId="257"/>
            <ac:spMk id="3" creationId="{7E466703-F416-83BC-6E31-B8D164E94376}"/>
          </ac:spMkLst>
        </pc:spChg>
        <pc:spChg chg="del">
          <ac:chgData name="Emma Graham (2315326)" userId="S::2315326@student.uwtsd.ac.uk::bd19727d-d05f-4630-9492-32ed51030165" providerId="AD" clId="Web-{2FE4FC8F-941A-FD0B-BFFE-C109CC988EA9}" dt="2023-09-24T17:56:44.322" v="828"/>
          <ac:spMkLst>
            <pc:docMk/>
            <pc:sldMk cId="2488504439" sldId="257"/>
            <ac:spMk id="16" creationId="{F13C74B1-5B17-4795-BED0-7140497B445A}"/>
          </ac:spMkLst>
        </pc:spChg>
        <pc:spChg chg="del">
          <ac:chgData name="Emma Graham (2315326)" userId="S::2315326@student.uwtsd.ac.uk::bd19727d-d05f-4630-9492-32ed51030165" providerId="AD" clId="Web-{2FE4FC8F-941A-FD0B-BFFE-C109CC988EA9}" dt="2023-09-24T17:56:44.322" v="828"/>
          <ac:spMkLst>
            <pc:docMk/>
            <pc:sldMk cId="2488504439" sldId="257"/>
            <ac:spMk id="18" creationId="{D4974D33-8DC5-464E-8C6D-BE58F0669C17}"/>
          </ac:spMkLst>
        </pc:spChg>
        <pc:picChg chg="del mod">
          <ac:chgData name="Emma Graham (2315326)" userId="S::2315326@student.uwtsd.ac.uk::bd19727d-d05f-4630-9492-32ed51030165" providerId="AD" clId="Web-{2FE4FC8F-941A-FD0B-BFFE-C109CC988EA9}" dt="2023-09-24T13:32:57.349" v="103"/>
          <ac:picMkLst>
            <pc:docMk/>
            <pc:sldMk cId="2488504439" sldId="257"/>
            <ac:picMk id="5" creationId="{52970DB8-9A86-6FD6-9080-A67EA70F064E}"/>
          </ac:picMkLst>
        </pc:picChg>
      </pc:sldChg>
      <pc:sldMasterChg chg="del delSldLayout">
        <pc:chgData name="Emma Graham (2315326)" userId="S::2315326@student.uwtsd.ac.uk::bd19727d-d05f-4630-9492-32ed51030165" providerId="AD" clId="Web-{2FE4FC8F-941A-FD0B-BFFE-C109CC988EA9}" dt="2023-09-24T17:56:44.322" v="828"/>
        <pc:sldMasterMkLst>
          <pc:docMk/>
          <pc:sldMasterMk cId="2438153035" sldId="2147483792"/>
        </pc:sldMasterMkLst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421780904" sldId="2147483793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1471884207" sldId="2147483794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690886896" sldId="2147483795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1018000928" sldId="2147483796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802861404" sldId="2147483797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990407978" sldId="2147483798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3200243943" sldId="2147483799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3643273681" sldId="2147483800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1735382711" sldId="2147483801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4288339593" sldId="2147483802"/>
          </pc:sldLayoutMkLst>
        </pc:sldLayoutChg>
        <pc:sldLayoutChg chg="del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2438153035" sldId="2147483792"/>
            <pc:sldLayoutMk cId="1319962024" sldId="2147483803"/>
          </pc:sldLayoutMkLst>
        </pc:sldLayoutChg>
      </pc:sldMasterChg>
      <pc:sldMasterChg chg="add modTransition addSldLayout modSldLayout">
        <pc:chgData name="Emma Graham (2315326)" userId="S::2315326@student.uwtsd.ac.uk::bd19727d-d05f-4630-9492-32ed51030165" providerId="AD" clId="Web-{2FE4FC8F-941A-FD0B-BFFE-C109CC988EA9}" dt="2023-09-24T17:56:44.322" v="828"/>
        <pc:sldMasterMkLst>
          <pc:docMk/>
          <pc:sldMasterMk cId="382423513" sldId="2147483804"/>
        </pc:sldMasterMkLst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252775587" sldId="2147483805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1173020995" sldId="2147483806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4292591762" sldId="2147483807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3734535592" sldId="2147483808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3100034765" sldId="2147483809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3440372970" sldId="2147483810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3929535978" sldId="2147483811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662861262" sldId="2147483812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2540493330" sldId="2147483813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3334693084" sldId="2147483814"/>
          </pc:sldLayoutMkLst>
        </pc:sldLayoutChg>
        <pc:sldLayoutChg chg="add mod replId">
          <pc:chgData name="Emma Graham (2315326)" userId="S::2315326@student.uwtsd.ac.uk::bd19727d-d05f-4630-9492-32ed51030165" providerId="AD" clId="Web-{2FE4FC8F-941A-FD0B-BFFE-C109CC988EA9}" dt="2023-09-24T17:56:44.322" v="828"/>
          <pc:sldLayoutMkLst>
            <pc:docMk/>
            <pc:sldMasterMk cId="382423513" sldId="2147483804"/>
            <pc:sldLayoutMk cId="4059042951" sldId="214748381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75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020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59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535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034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372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535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861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93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693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042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2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erywellhealth.com/perfectionism" TargetMode="External"/><Relationship Id="rId7" Type="http://schemas.openxmlformats.org/officeDocument/2006/relationships/hyperlink" Target="https://www.psycologytoday.com" TargetMode="External"/><Relationship Id="rId2" Type="http://schemas.openxmlformats.org/officeDocument/2006/relationships/hyperlink" Target="https://www.academicresourcecentreharvard.edu/perfectionis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olvingprocrastination.com" TargetMode="External"/><Relationship Id="rId5" Type="http://schemas.openxmlformats.org/officeDocument/2006/relationships/hyperlink" Target="https://www.researchgate.net" TargetMode="External"/><Relationship Id="rId4" Type="http://schemas.openxmlformats.org/officeDocument/2006/relationships/hyperlink" Target="https://nesslabs.com/note-tak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DF81AA7-308F-FADC-D7B8-0E9EF6FE53CC}"/>
              </a:ext>
            </a:extLst>
          </p:cNvPr>
          <p:cNvSpPr txBox="1"/>
          <p:nvPr/>
        </p:nvSpPr>
        <p:spPr>
          <a:xfrm>
            <a:off x="496191" y="118984"/>
            <a:ext cx="3565239" cy="6455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WELCOME</a:t>
            </a:r>
          </a:p>
        </p:txBody>
      </p:sp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85845753-9D1A-F6C4-5A93-6CC710808C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6907" y="5925199"/>
            <a:ext cx="2528065" cy="3364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841248">
              <a:spcAft>
                <a:spcPts val="552"/>
              </a:spcAft>
            </a:pPr>
            <a:fld id="{1A349AFB-4DEB-4EB6-B1C6-51E5328FD435}" type="datetime1">
              <a:rPr lang="en-US" sz="1104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pPr defTabSz="841248">
                <a:spcAft>
                  <a:spcPts val="552"/>
                </a:spcAft>
              </a:pPr>
              <a:t>9/24/2023</a:t>
            </a:fld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Slide Number Placeholder 3">
            <a:extLst>
              <a:ext uri="{FF2B5EF4-FFF2-40B4-BE49-F238E27FC236}">
                <a16:creationId xmlns:a16="http://schemas.microsoft.com/office/drawing/2014/main" id="{1734AE31-EC58-04FA-6700-4DF050997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79757" y="5925199"/>
            <a:ext cx="2528065" cy="33649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841248">
              <a:spcAft>
                <a:spcPts val="552"/>
              </a:spcAft>
            </a:pPr>
            <a:fld id="{1437450A-6C25-4B4D-B27D-E1E9B2CE4682}" type="slidenum">
              <a:rPr lang="en-US" sz="1104" kern="1200" dirty="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pPr defTabSz="841248">
                <a:spcAft>
                  <a:spcPts val="552"/>
                </a:spcAft>
              </a:pPr>
              <a:t>1</a:t>
            </a:fld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81A3ED-F8DF-D131-0BCD-00952AE2B916}"/>
              </a:ext>
            </a:extLst>
          </p:cNvPr>
          <p:cNvSpPr txBox="1"/>
          <p:nvPr/>
        </p:nvSpPr>
        <p:spPr>
          <a:xfrm>
            <a:off x="162465" y="1647814"/>
            <a:ext cx="4310010" cy="3193182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841248">
              <a:spcAft>
                <a:spcPts val="600"/>
              </a:spcAft>
            </a:pPr>
            <a:r>
              <a:rPr lang="en-US" sz="1650" b="1" u="sng" kern="1200" dirty="0">
                <a:latin typeface="Arial Nova"/>
                <a:ea typeface="+mn-ea"/>
                <a:cs typeface="+mn-cs"/>
              </a:rPr>
              <a:t>Note Taking</a:t>
            </a:r>
            <a:endParaRPr lang="en-US" sz="1650" kern="1200" dirty="0">
              <a:latin typeface="+mn-lt"/>
              <a:cs typeface="Calibri"/>
            </a:endParaRPr>
          </a:p>
          <a:p>
            <a:pPr defTabSz="841248">
              <a:spcAft>
                <a:spcPts val="600"/>
              </a:spcAft>
            </a:pPr>
            <a:r>
              <a:rPr lang="en-US" sz="1200" kern="1200" dirty="0">
                <a:latin typeface="Century Gothic"/>
              </a:rPr>
              <a:t>Effective note taking is an essential skill that can be used throughout a lifetime. A skill that can be transferred and adapted to suit various settings.</a:t>
            </a:r>
          </a:p>
          <a:p>
            <a:pPr defTabSz="841248">
              <a:spcAft>
                <a:spcPts val="600"/>
              </a:spcAft>
            </a:pPr>
            <a:r>
              <a:rPr lang="en-US" sz="1200" kern="1200" dirty="0">
                <a:latin typeface="Century Gothic"/>
              </a:rPr>
              <a:t>There are many ways of note taking, finding a way that works for you is important as this will accentuate the relevant information that you need to recall.</a:t>
            </a:r>
          </a:p>
          <a:p>
            <a:pPr defTabSz="841248">
              <a:spcAft>
                <a:spcPts val="600"/>
              </a:spcAft>
            </a:pPr>
            <a:r>
              <a:rPr lang="en-US" sz="1200" kern="1200" dirty="0">
                <a:latin typeface="Century Gothic"/>
              </a:rPr>
              <a:t>Cottrell</a:t>
            </a:r>
            <a:r>
              <a:rPr lang="en-US" sz="1200" dirty="0">
                <a:latin typeface="Century Gothic"/>
              </a:rPr>
              <a:t>,</a:t>
            </a:r>
            <a:r>
              <a:rPr lang="en-US" sz="1200" kern="1200" dirty="0">
                <a:latin typeface="Century Gothic"/>
              </a:rPr>
              <a:t> (2019) P.213 </a:t>
            </a:r>
            <a:r>
              <a:rPr lang="en-US" sz="1200" dirty="0">
                <a:latin typeface="Century Gothic"/>
              </a:rPr>
              <a:t>states 'The</a:t>
            </a:r>
            <a:r>
              <a:rPr lang="en-US" sz="1200" kern="1200" dirty="0">
                <a:latin typeface="Century Gothic"/>
              </a:rPr>
              <a:t> way </a:t>
            </a:r>
            <a:r>
              <a:rPr lang="en-US" sz="1200" kern="1200" dirty="0">
                <a:latin typeface="Century Gothic"/>
                <a:cs typeface="Arial"/>
              </a:rPr>
              <a:t>that you make notes can have a significant effect on your ability to find, recall and apply information in practical contexts, such as in exams, the workplace, the lab or studio</a:t>
            </a:r>
            <a:r>
              <a:rPr lang="en-US" sz="1200" dirty="0">
                <a:latin typeface="Century Gothic"/>
                <a:cs typeface="Arial"/>
              </a:rPr>
              <a:t>'.</a:t>
            </a:r>
            <a:r>
              <a:rPr lang="en-US" sz="1200" kern="1200" dirty="0">
                <a:latin typeface="Century Gothic"/>
                <a:cs typeface="Arial"/>
              </a:rPr>
              <a:t> </a:t>
            </a:r>
          </a:p>
          <a:p>
            <a:pPr defTabSz="841248">
              <a:spcAft>
                <a:spcPts val="600"/>
              </a:spcAft>
            </a:pPr>
            <a:br>
              <a:rPr lang="en-US" sz="1200" kern="1200" dirty="0">
                <a:latin typeface="Century Gothic"/>
              </a:rPr>
            </a:br>
            <a:r>
              <a:rPr lang="en-US" sz="1200" kern="1200" dirty="0">
                <a:latin typeface="Century Gothic"/>
              </a:rPr>
              <a:t> </a:t>
            </a:r>
            <a:endParaRPr lang="en-US" sz="1200" kern="1200">
              <a:latin typeface="Century Gothic"/>
              <a:cs typeface="Arial"/>
            </a:endParaRPr>
          </a:p>
          <a:p>
            <a:pPr>
              <a:spcAft>
                <a:spcPts val="600"/>
              </a:spcAft>
            </a:pPr>
            <a:endParaRPr lang="en-US" sz="1600"/>
          </a:p>
        </p:txBody>
      </p:sp>
      <p:pic>
        <p:nvPicPr>
          <p:cNvPr id="2" name="Picture 1" descr="A screen shot of a computer&#10;&#10;Description automatically generated">
            <a:extLst>
              <a:ext uri="{FF2B5EF4-FFF2-40B4-BE49-F238E27FC236}">
                <a16:creationId xmlns:a16="http://schemas.microsoft.com/office/drawing/2014/main" id="{DA311786-181D-F315-A6C8-6308E863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3193" y="856713"/>
            <a:ext cx="3217651" cy="1737142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39565D-4651-466F-064F-34C4373DE402}"/>
              </a:ext>
            </a:extLst>
          </p:cNvPr>
          <p:cNvSpPr txBox="1"/>
          <p:nvPr/>
        </p:nvSpPr>
        <p:spPr>
          <a:xfrm>
            <a:off x="4818755" y="2711970"/>
            <a:ext cx="351442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Figure 8.1: Three time management issues (Moore et al, 2010, p.135).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BC3598-FB3A-7B67-A408-9CE4F3131522}"/>
              </a:ext>
            </a:extLst>
          </p:cNvPr>
          <p:cNvSpPr txBox="1"/>
          <p:nvPr/>
        </p:nvSpPr>
        <p:spPr>
          <a:xfrm>
            <a:off x="5036756" y="3535828"/>
            <a:ext cx="3284723" cy="2862322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 dirty="0">
                <a:cs typeface="Calibri"/>
              </a:rPr>
              <a:t>Time Management</a:t>
            </a:r>
            <a:endParaRPr lang="en-US"/>
          </a:p>
          <a:p>
            <a:r>
              <a:rPr lang="en-US" dirty="0">
                <a:cs typeface="Calibri"/>
              </a:rPr>
              <a:t>As illustrated in the image above (see figure 8.1) (Moore et al.2010,p.135) outlines the three main issues of time management. They promote planning as being a key element to succeed in an academic journey. 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A5898A-8382-6FB8-3534-85F960D8BA88}"/>
              </a:ext>
            </a:extLst>
          </p:cNvPr>
          <p:cNvSpPr txBox="1"/>
          <p:nvPr/>
        </p:nvSpPr>
        <p:spPr>
          <a:xfrm>
            <a:off x="8703985" y="900757"/>
            <a:ext cx="3260651" cy="1754326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 dirty="0">
                <a:cs typeface="Calibri"/>
              </a:rPr>
              <a:t>Referencing</a:t>
            </a:r>
          </a:p>
          <a:p>
            <a:r>
              <a:rPr lang="en-US" dirty="0">
                <a:cs typeface="Calibri"/>
              </a:rPr>
              <a:t>(Pears and Shields 2022, p.1) describe referencing as the way we give credit to the work of others. Therefore, avoiding plagiarism.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7D1EFA-B5EF-1E0A-A1B4-F48334C36F19}"/>
              </a:ext>
            </a:extLst>
          </p:cNvPr>
          <p:cNvSpPr txBox="1"/>
          <p:nvPr/>
        </p:nvSpPr>
        <p:spPr>
          <a:xfrm>
            <a:off x="8858556" y="3057468"/>
            <a:ext cx="2955073" cy="31393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 dirty="0">
                <a:cs typeface="Calibri"/>
              </a:rPr>
              <a:t>Conclusion</a:t>
            </a:r>
          </a:p>
          <a:p>
            <a:r>
              <a:rPr lang="en-US" dirty="0">
                <a:cs typeface="Calibri"/>
              </a:rPr>
              <a:t>As we come to the end of the poster/presentation, it is evident that effective use of study skills will support further academic development. Continuing to develop these skills will be key to future successes.</a:t>
            </a:r>
          </a:p>
          <a:p>
            <a:r>
              <a:rPr lang="en-US" dirty="0">
                <a:cs typeface="Calibri"/>
              </a:rPr>
              <a:t>Thank you for joining.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B55FE4-CF57-F3AC-22C2-EEFB7A04929C}"/>
              </a:ext>
            </a:extLst>
          </p:cNvPr>
          <p:cNvSpPr txBox="1"/>
          <p:nvPr/>
        </p:nvSpPr>
        <p:spPr>
          <a:xfrm>
            <a:off x="220570" y="863693"/>
            <a:ext cx="4088780" cy="646331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entury Gothic"/>
                <a:cs typeface="Calibri"/>
              </a:rPr>
              <a:t>During the presentation we will be identifying and discussing some essential skills to support our academic journey.</a:t>
            </a:r>
            <a:endParaRPr lang="en-US" sz="1200">
              <a:latin typeface="Century Gothic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0B8512-4FC9-009A-E48B-324679AD7C81}"/>
              </a:ext>
            </a:extLst>
          </p:cNvPr>
          <p:cNvSpPr txBox="1"/>
          <p:nvPr/>
        </p:nvSpPr>
        <p:spPr>
          <a:xfrm>
            <a:off x="4480560" y="198120"/>
            <a:ext cx="4695933" cy="400110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Century Gothic"/>
                <a:cs typeface="Calibri"/>
              </a:rPr>
              <a:t>Academic Study Skills</a:t>
            </a:r>
          </a:p>
        </p:txBody>
      </p:sp>
      <p:pic>
        <p:nvPicPr>
          <p:cNvPr id="8" name="Picture 7" descr="A mind map with text and images&#10;&#10;Description automatically generated">
            <a:extLst>
              <a:ext uri="{FF2B5EF4-FFF2-40B4-BE49-F238E27FC236}">
                <a16:creationId xmlns:a16="http://schemas.microsoft.com/office/drawing/2014/main" id="{62F97013-9B0B-CB03-2A30-0F94D7243D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286" y="4113361"/>
            <a:ext cx="2470029" cy="2355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AA23ED9-2C90-2F0B-AF44-FAD03A1A063B}"/>
              </a:ext>
            </a:extLst>
          </p:cNvPr>
          <p:cNvSpPr txBox="1"/>
          <p:nvPr/>
        </p:nvSpPr>
        <p:spPr>
          <a:xfrm>
            <a:off x="2835503" y="4967953"/>
            <a:ext cx="2047910" cy="120032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entury Gothic"/>
                <a:ea typeface="+mn-lt"/>
                <a:cs typeface="+mn-lt"/>
              </a:rPr>
              <a:t>Figure 2. (Quigley,2010) A mind map for "Time management", showing </a:t>
            </a:r>
            <a:r>
              <a:rPr lang="en-US" sz="1200" dirty="0" err="1">
                <a:latin typeface="Century Gothic"/>
                <a:ea typeface="+mn-lt"/>
                <a:cs typeface="+mn-lt"/>
              </a:rPr>
              <a:t>colourful</a:t>
            </a:r>
            <a:r>
              <a:rPr lang="en-US" sz="1200" dirty="0">
                <a:latin typeface="Century Gothic"/>
                <a:ea typeface="+mn-lt"/>
                <a:cs typeface="+mn-lt"/>
              </a:rPr>
              <a:t> illustrations and text to support the memory.</a:t>
            </a:r>
            <a:endParaRPr lang="en-US" sz="1200" dirty="0">
              <a:latin typeface="Century Gothic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B6C77B9-31DF-086A-7C6F-E0C53CE341E0}"/>
              </a:ext>
            </a:extLst>
          </p:cNvPr>
          <p:cNvSpPr txBox="1"/>
          <p:nvPr/>
        </p:nvSpPr>
        <p:spPr>
          <a:xfrm>
            <a:off x="2997967" y="138462"/>
            <a:ext cx="6899016" cy="864163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>
                <a:latin typeface="+mj-lt"/>
                <a:ea typeface="+mj-ea"/>
                <a:cs typeface="+mj-cs"/>
              </a:rPr>
              <a:t>Reference List</a:t>
            </a:r>
            <a:endParaRPr lang="en-US"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466703-F416-83BC-6E31-B8D164E94376}"/>
              </a:ext>
            </a:extLst>
          </p:cNvPr>
          <p:cNvSpPr txBox="1"/>
          <p:nvPr/>
        </p:nvSpPr>
        <p:spPr>
          <a:xfrm>
            <a:off x="266269" y="1133240"/>
            <a:ext cx="11719813" cy="5448514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Academic Resource Centre at Harvard University. (2023) 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Perfectionism.</a:t>
            </a:r>
            <a:endParaRPr lang="en-US" sz="1200" i="1">
              <a:solidFill>
                <a:schemeClr val="tx1"/>
              </a:solidFill>
              <a:latin typeface="Century Gothic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  Available at: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https://www.academicresourcecentreharvard.edu/perfectionism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(Accessed: September 2023)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,Sans-Serif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Cottrell,S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(2017)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Critical Thinking Skills.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3rd </a:t>
            </a: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edn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London: Red Globe Press.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</a:rPr>
              <a:t>Cottrell,S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 (2019)</a:t>
            </a:r>
            <a:r>
              <a:rPr lang="en-US" sz="1200" i="1" dirty="0">
                <a:solidFill>
                  <a:schemeClr val="tx1"/>
                </a:solidFill>
                <a:latin typeface="Century Gothic"/>
              </a:rPr>
              <a:t> The study skills handbook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 5th </a:t>
            </a:r>
            <a:r>
              <a:rPr lang="en-US" sz="1200" err="1">
                <a:solidFill>
                  <a:schemeClr val="tx1"/>
                </a:solidFill>
                <a:latin typeface="Century Gothic"/>
              </a:rPr>
              <a:t>edn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 London: Red Globe Press.</a:t>
            </a: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Dorwart,L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(2023) 'Perfectionism' </a:t>
            </a:r>
            <a:r>
              <a:rPr lang="en-US" sz="1200" i="1" err="1">
                <a:solidFill>
                  <a:schemeClr val="tx1"/>
                </a:solidFill>
                <a:latin typeface="Century Gothic"/>
                <a:cs typeface="Calibri"/>
              </a:rPr>
              <a:t>Verywell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 Health.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Available at: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https://verywellhealth.com/perfectionism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   (Accessed: September 2023)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Le </a:t>
            </a: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Cunff,A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.(2022) 'The science of note-taking',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Ness Labs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 Available at: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https://nesslabs.com/note-taking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   (Accessed: September 2023)</a:t>
            </a:r>
            <a:endParaRPr lang="en-US" sz="1200">
              <a:solidFill>
                <a:schemeClr val="tx1"/>
              </a:solidFill>
              <a:latin typeface="Century Gothic"/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Moore,S.et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 al. (2010)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The ultimate study skills  handbook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</a:t>
            </a: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Maidenhead,England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: Open University Press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tx1"/>
                </a:solidFill>
                <a:latin typeface="Century Gothic"/>
              </a:rPr>
              <a:t>Pears,R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 and </a:t>
            </a:r>
            <a:r>
              <a:rPr lang="en-US" sz="1200" dirty="0" err="1">
                <a:solidFill>
                  <a:schemeClr val="tx1"/>
                </a:solidFill>
                <a:latin typeface="Century Gothic"/>
              </a:rPr>
              <a:t>Shields,G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 (2022) </a:t>
            </a:r>
            <a:r>
              <a:rPr lang="en-US" sz="1200" i="1" dirty="0">
                <a:solidFill>
                  <a:schemeClr val="tx1"/>
                </a:solidFill>
                <a:latin typeface="Century Gothic"/>
              </a:rPr>
              <a:t>Cite them right: the essential referencing guide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.12th </a:t>
            </a:r>
            <a:r>
              <a:rPr lang="en-US" sz="1200" dirty="0" err="1">
                <a:solidFill>
                  <a:schemeClr val="tx1"/>
                </a:solidFill>
                <a:latin typeface="Century Gothic"/>
              </a:rPr>
              <a:t>edn</a:t>
            </a:r>
            <a:r>
              <a:rPr lang="en-US" sz="1200" dirty="0">
                <a:solidFill>
                  <a:schemeClr val="tx1"/>
                </a:solidFill>
                <a:latin typeface="Century Gothic"/>
              </a:rPr>
              <a:t>. New York: Bloomsbury Academic.</a:t>
            </a: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Quigley,A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.(2010)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A mind map for time management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Available at : </a:t>
            </a:r>
            <a:r>
              <a:rPr lang="en-US" sz="1200" dirty="0">
                <a:solidFill>
                  <a:schemeClr val="tx1"/>
                </a:solidFill>
                <a:latin typeface="Century Gothic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https://www.researchgate.net</a:t>
            </a:r>
            <a:r>
              <a:rPr lang="en-US" sz="1200" dirty="0">
                <a:solidFill>
                  <a:schemeClr val="tx1"/>
                </a:solidFill>
                <a:latin typeface="Century Gothic"/>
                <a:ea typeface="+mn-lt"/>
                <a:cs typeface="+mn-lt"/>
              </a:rPr>
              <a:t>  (Accessed: September 2023) </a:t>
            </a:r>
            <a:endParaRPr lang="en-US" sz="1200">
              <a:solidFill>
                <a:schemeClr val="tx1"/>
              </a:solidFill>
              <a:latin typeface="Century Gothic"/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Shatz,I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(2023) 'Procrastination theories: The psychological frameworks for explaining procrastination',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Solving procrastination. 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           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   Available at: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https://www.solvingprocrastination.com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(Accessed: September 2023)</a:t>
            </a:r>
            <a:endParaRPr lang="en-US" dirty="0">
              <a:solidFill>
                <a:schemeClr val="tx1"/>
              </a:solidFill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tx1"/>
                </a:solidFill>
                <a:latin typeface="Century Gothic"/>
                <a:cs typeface="Calibri"/>
              </a:rPr>
              <a:t>Steel,P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. (2011) 'Procrastination and the perfectionism myth', </a:t>
            </a:r>
            <a:r>
              <a:rPr lang="en-US" sz="1200" i="1" dirty="0">
                <a:solidFill>
                  <a:schemeClr val="tx1"/>
                </a:solidFill>
                <a:latin typeface="Century Gothic"/>
                <a:cs typeface="Calibri"/>
              </a:rPr>
              <a:t>Psychology Today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 [Online], January 2011.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     Available at: 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https://www.psycologytoday.com</a:t>
            </a:r>
            <a:r>
              <a:rPr lang="en-US" sz="1200" dirty="0">
                <a:solidFill>
                  <a:schemeClr val="tx1"/>
                </a:solidFill>
                <a:latin typeface="Century Gothic"/>
                <a:cs typeface="Calibri"/>
              </a:rPr>
              <a:t> (Accessed: September 2023)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200" i="1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marL="171450" indent="-17145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endParaRPr lang="en-US" sz="1200" i="1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marL="171450" indent="-17145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endParaRPr lang="en-US" sz="1200" i="1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Century Gothic"/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200" i="1" dirty="0">
              <a:solidFill>
                <a:schemeClr val="tx1"/>
              </a:solidFill>
              <a:latin typeface="Century Gothic"/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200" i="1" dirty="0">
              <a:solidFill>
                <a:schemeClr val="tx1"/>
              </a:solidFill>
              <a:latin typeface="Century Gothic"/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i="1" dirty="0">
              <a:solidFill>
                <a:schemeClr val="tx1"/>
              </a:solidFill>
              <a:latin typeface="Century Gothic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850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1240</cp:revision>
  <dcterms:created xsi:type="dcterms:W3CDTF">2023-09-10T13:33:08Z</dcterms:created>
  <dcterms:modified xsi:type="dcterms:W3CDTF">2023-09-24T17:57:36Z</dcterms:modified>
</cp:coreProperties>
</file>