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0" r:id="rId1"/>
    <p:sldMasterId id="2147483661" r:id="rId2"/>
  </p:sldMasterIdLst>
  <p:notesMasterIdLst>
    <p:notesMasterId r:id="rId17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embeddedFontLst>
    <p:embeddedFont>
      <p:font typeface="Calibri" pitchFamily="34" charset="0"/>
      <p:regular r:id="rId18"/>
      <p:bold r:id="rId19"/>
      <p:italic r:id="rId20"/>
      <p:boldItalic r:id="rId21"/>
    </p:embeddedFont>
    <p:embeddedFont>
      <p:font typeface="Bell MT" pitchFamily="18" charset="0"/>
      <p:regular r:id="rId22"/>
      <p:bold r:id="rId23"/>
      <p:italic r:id="rId2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BECB8485-FEC9-481E-9728-23494E0EDD6D}">
  <a:tblStyle styleId="{BECB8485-FEC9-481E-9728-23494E0EDD6D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BF1E8"/>
          </a:solidFill>
        </a:fill>
      </a:tcStyle>
    </a:wholeTbl>
    <a:band1H>
      <a:tcTxStyle b="off" i="off"/>
      <a:tcStyle>
        <a:tcBdr/>
        <a:fill>
          <a:solidFill>
            <a:srgbClr val="D4E2CE"/>
          </a:solidFill>
        </a:fill>
      </a:tcStyle>
    </a:band1H>
    <a:band2H>
      <a:tcTxStyle b="off" i="off"/>
      <a:tcStyle>
        <a:tcBdr/>
      </a:tcStyle>
    </a:band2H>
    <a:band1V>
      <a:tcTxStyle b="off" i="off"/>
      <a:tcStyle>
        <a:tcBdr/>
        <a:fill>
          <a:solidFill>
            <a:srgbClr val="D4E2CE"/>
          </a:solidFill>
        </a:fill>
      </a:tcStyle>
    </a:band1V>
    <a:band2V>
      <a:tcTxStyle b="off" i="off"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6"/>
          </a:solidFill>
        </a:fill>
      </a:tcStyle>
    </a:lastRow>
    <a:seCell>
      <a:tcTxStyle b="off" i="off"/>
      <a:tcStyle>
        <a:tcBdr/>
      </a:tcStyle>
    </a:seCell>
    <a:swCell>
      <a:tcTxStyle b="off" i="off"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6"/>
          </a:solidFill>
        </a:fill>
      </a:tcStyle>
    </a:firstRow>
    <a:neCell>
      <a:tcTxStyle b="off" i="off"/>
      <a:tcStyle>
        <a:tcBdr/>
      </a:tcStyle>
    </a:neCell>
    <a:nwCell>
      <a:tcTxStyle b="off" i="off"/>
      <a:tcStyle>
        <a:tcBdr/>
      </a:tcStyle>
    </a:nwCell>
  </a:tblStyle>
  <a:tblStyle styleId="{022DB8ED-E40B-4D63-AAC6-2FB10CF616A0}" styleName="Table_1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BF5"/>
          </a:solidFill>
        </a:fill>
      </a:tcStyle>
    </a:wholeTbl>
    <a:band1H>
      <a:tcTxStyle b="off" i="off"/>
      <a:tcStyle>
        <a:tcBdr/>
        <a:fill>
          <a:solidFill>
            <a:srgbClr val="CDD4EA"/>
          </a:solidFill>
        </a:fill>
      </a:tcStyle>
    </a:band1H>
    <a:band2H>
      <a:tcTxStyle b="off" i="off"/>
      <a:tcStyle>
        <a:tcBdr/>
      </a:tcStyle>
    </a:band2H>
    <a:band1V>
      <a:tcTxStyle b="off" i="off"/>
      <a:tcStyle>
        <a:tcBdr/>
        <a:fill>
          <a:solidFill>
            <a:srgbClr val="CDD4EA"/>
          </a:solidFill>
        </a:fill>
      </a:tcStyle>
    </a:band1V>
    <a:band2V>
      <a:tcTxStyle b="off" i="off"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 b="off" i="off"/>
      <a:tcStyle>
        <a:tcBdr/>
      </a:tcStyle>
    </a:seCell>
    <a:swCell>
      <a:tcTxStyle b="off" i="off"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 b="off" i="off"/>
      <a:tcStyle>
        <a:tcBdr/>
      </a:tcStyle>
    </a:neCell>
    <a:nwCell>
      <a:tcTxStyle b="off" i="off"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876" y="-9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font" Target="fonts/font1.fntdata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font" Target="fonts/font4.fntdata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font" Target="fonts/font7.fntdata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font" Target="fonts/font6.fntdata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font" Target="fonts/font2.fntdata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font" Target="fonts/font5.fntdata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94" name="Google Shape;94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03" name="Google Shape;10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11" name="Google Shape;11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20" name="Google Shape;120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28" name="Google Shape;128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35" name="Google Shape;13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43" name="Google Shape;143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1" name="Google Shape;151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59" name="Google Shape;15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68" name="Google Shape;168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76" name="Google Shape;176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87" name="Google Shape;187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94" name="Google Shape;194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01" name="Google Shape;201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6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1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9" name="Google Shape;89;p1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1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2" name="Google Shape;82;p1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3" name="Google Shape;83;p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4" name="Google Shape;84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5" name="Google Shape;85;p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9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5"/>
          <p:cNvSpPr txBox="1">
            <a:spLocks noGrp="1"/>
          </p:cNvSpPr>
          <p:nvPr>
            <p:ph type="ctrTitle"/>
          </p:nvPr>
        </p:nvSpPr>
        <p:spPr>
          <a:xfrm>
            <a:off x="8120743" y="1736725"/>
            <a:ext cx="10515600" cy="13064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</a:pPr>
            <a:r>
              <a:rPr lang="en-GB" sz="4000"/>
              <a:t> </a:t>
            </a:r>
            <a:endParaRPr/>
          </a:p>
        </p:txBody>
      </p:sp>
      <p:pic>
        <p:nvPicPr>
          <p:cNvPr id="97" name="Google Shape;97;p15" descr="Text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 l="2512" r="-1" b="-2"/>
          <a:stretch/>
        </p:blipFill>
        <p:spPr>
          <a:xfrm>
            <a:off x="98973" y="93306"/>
            <a:ext cx="4351729" cy="1732319"/>
          </a:xfrm>
          <a:prstGeom prst="rect">
            <a:avLst/>
          </a:prstGeom>
          <a:noFill/>
          <a:ln>
            <a:noFill/>
          </a:ln>
        </p:spPr>
      </p:pic>
      <p:pic>
        <p:nvPicPr>
          <p:cNvPr id="98" name="Google Shape;98;p15" descr="Logo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096371" y="1103740"/>
            <a:ext cx="4810706" cy="2052568"/>
          </a:xfrm>
          <a:prstGeom prst="rect">
            <a:avLst/>
          </a:prstGeom>
          <a:noFill/>
          <a:ln>
            <a:noFill/>
          </a:ln>
          <a:effectLst>
            <a:outerShdw blurRad="190500" algn="tl" rotWithShape="0">
              <a:srgbClr val="000000">
                <a:alpha val="69411"/>
              </a:srgbClr>
            </a:outerShdw>
          </a:effectLst>
        </p:spPr>
      </p:pic>
      <p:graphicFrame>
        <p:nvGraphicFramePr>
          <p:cNvPr id="99" name="Google Shape;99;p15"/>
          <p:cNvGraphicFramePr/>
          <p:nvPr/>
        </p:nvGraphicFramePr>
        <p:xfrm>
          <a:off x="349139" y="4024480"/>
          <a:ext cx="5283050" cy="2052575"/>
        </p:xfrm>
        <a:graphic>
          <a:graphicData uri="http://schemas.openxmlformats.org/drawingml/2006/table">
            <a:tbl>
              <a:tblPr firstRow="1" firstCol="1" bandRow="1">
                <a:noFill/>
                <a:tableStyleId>{BECB8485-FEC9-481E-9728-23494E0EDD6D}</a:tableStyleId>
              </a:tblPr>
              <a:tblGrid>
                <a:gridCol w="2641525"/>
                <a:gridCol w="2641525"/>
              </a:tblGrid>
              <a:tr h="2280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Student name</a:t>
                      </a:r>
                      <a:endParaRPr sz="12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Student ID number</a:t>
                      </a:r>
                      <a:endParaRPr sz="12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</a:tr>
              <a:tr h="4561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Ioana Theodora Popescu</a:t>
                      </a:r>
                      <a:endParaRPr sz="12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1922523</a:t>
                      </a:r>
                      <a:endParaRPr sz="12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 </a:t>
                      </a:r>
                      <a:endParaRPr sz="12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</a:tr>
              <a:tr h="4561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Gita Mollova </a:t>
                      </a:r>
                      <a:endParaRPr sz="12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2009477</a:t>
                      </a:r>
                      <a:endParaRPr sz="12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 </a:t>
                      </a:r>
                      <a:endParaRPr sz="12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</a:tr>
              <a:tr h="4561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Stratsimir Milushev </a:t>
                      </a:r>
                      <a:endParaRPr sz="12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 2009416</a:t>
                      </a:r>
                      <a:endParaRPr sz="12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 </a:t>
                      </a:r>
                      <a:endParaRPr sz="12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</a:tr>
              <a:tr h="4561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Svetlana Kamburova</a:t>
                      </a:r>
                      <a:endParaRPr sz="12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2009654</a:t>
                      </a:r>
                      <a:endParaRPr sz="12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</a:tr>
            </a:tbl>
          </a:graphicData>
        </a:graphic>
      </p:graphicFrame>
      <p:graphicFrame>
        <p:nvGraphicFramePr>
          <p:cNvPr id="100" name="Google Shape;100;p15"/>
          <p:cNvGraphicFramePr/>
          <p:nvPr/>
        </p:nvGraphicFramePr>
        <p:xfrm>
          <a:off x="6096000" y="4319243"/>
          <a:ext cx="5721350" cy="1463040"/>
        </p:xfrm>
        <a:graphic>
          <a:graphicData uri="http://schemas.openxmlformats.org/drawingml/2006/table">
            <a:tbl>
              <a:tblPr firstRow="1" firstCol="1" bandRow="1">
                <a:noFill/>
                <a:tableStyleId>{BECB8485-FEC9-481E-9728-23494E0EDD6D}</a:tableStyleId>
              </a:tblPr>
              <a:tblGrid>
                <a:gridCol w="2860675"/>
                <a:gridCol w="2860675"/>
              </a:tblGrid>
              <a:tr h="264150"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University of Wales Trinity Saint David</a:t>
                      </a:r>
                      <a:endParaRPr sz="12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 </a:t>
                      </a:r>
                      <a:endParaRPr sz="12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</a:tr>
              <a:tr h="1524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Module Number:</a:t>
                      </a:r>
                      <a:endParaRPr sz="12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BMSW4002	</a:t>
                      </a:r>
                      <a:endParaRPr sz="12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 </a:t>
                      </a:r>
                      <a:endParaRPr sz="12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</a:tr>
              <a:tr h="1524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Module Name:</a:t>
                      </a:r>
                      <a:endParaRPr sz="12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Academic Skills</a:t>
                      </a:r>
                      <a:endParaRPr sz="12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 </a:t>
                      </a:r>
                      <a:endParaRPr sz="12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</a:tr>
              <a:tr h="1524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Module Tutor:</a:t>
                      </a:r>
                      <a:endParaRPr sz="12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Tarila Zuofa</a:t>
                      </a:r>
                      <a:endParaRPr sz="12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strike="noStrike" cap="none"/>
                        <a:t> </a:t>
                      </a:r>
                      <a:endParaRPr sz="12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/>
                </a:tc>
              </a:tr>
            </a:tbl>
          </a:graphicData>
        </a:graphic>
      </p:graphicFrame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6"/>
          <p:cNvSpPr/>
          <p:nvPr/>
        </p:nvSpPr>
        <p:spPr>
          <a:xfrm>
            <a:off x="3952673" y="3116293"/>
            <a:ext cx="11740660" cy="3416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lang="en-GB"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ASDA history</a:t>
            </a:r>
            <a:endParaRPr sz="14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lang="en-GB"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Competitors</a:t>
            </a:r>
            <a:endParaRPr sz="14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lang="en-GB"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Swot analysis</a:t>
            </a:r>
            <a:endParaRPr sz="14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lang="en-GB"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ASDA Products and Services</a:t>
            </a:r>
            <a:endParaRPr sz="14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lang="en-GB"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ASDA strategies</a:t>
            </a:r>
            <a:endParaRPr sz="14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lang="en-GB"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Costumer satisfaction</a:t>
            </a:r>
            <a:endParaRPr sz="14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6" name="Google Shape;106;p16" descr="Shape, square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1251099"/>
            <a:ext cx="12192000" cy="1600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942292" y="305932"/>
            <a:ext cx="2054530" cy="798645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16"/>
          <p:cNvSpPr txBox="1"/>
          <p:nvPr/>
        </p:nvSpPr>
        <p:spPr>
          <a:xfrm>
            <a:off x="1432823" y="1664659"/>
            <a:ext cx="11271114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en-GB" sz="3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By the end of this presentation we will know about:</a:t>
            </a:r>
            <a:endParaRPr sz="14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4" name="Google Shape;114;p17"/>
          <p:cNvSpPr/>
          <p:nvPr/>
        </p:nvSpPr>
        <p:spPr>
          <a:xfrm>
            <a:off x="7110580" y="2688671"/>
            <a:ext cx="4844586" cy="41693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GB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Asda Stores LTD is a British company founded in 1949 by the descendants of the Asquith family with headquarters in Leeds, West Yorkshire (ASDA, 2020).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5" name="Google Shape;115;p17" descr="A picture containing drawing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32873" y="456273"/>
            <a:ext cx="2057400" cy="800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17" descr="A group of men posing for a photo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31420" y="456273"/>
            <a:ext cx="6053461" cy="6002893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4313"/>
              </a:srgbClr>
            </a:outerShdw>
          </a:effectLst>
        </p:spPr>
      </p:pic>
      <p:sp>
        <p:nvSpPr>
          <p:cNvPr id="117" name="Google Shape;117;p17"/>
          <p:cNvSpPr txBox="1"/>
          <p:nvPr/>
        </p:nvSpPr>
        <p:spPr>
          <a:xfrm>
            <a:off x="7875929" y="1618579"/>
            <a:ext cx="3628417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Arial"/>
              <a:buNone/>
            </a:pPr>
            <a:r>
              <a:rPr lang="en-GB" sz="4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Introduction</a:t>
            </a:r>
            <a:endParaRPr sz="14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lang="en-GB" b="1">
                <a:latin typeface="Calibri"/>
                <a:ea typeface="Calibri"/>
                <a:cs typeface="Calibri"/>
                <a:sym typeface="Calibri"/>
              </a:rPr>
              <a:t> Competitors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18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GB"/>
              <a:t>Presently ASDA is part of the Morrison’s, Tesco, Asda, Sainsbury’s big Four family in the UK (Statista, 2020). ‘’Therefore its main competitors are: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Calibri"/>
                <a:ea typeface="Calibri"/>
                <a:cs typeface="Calibri"/>
                <a:sym typeface="Calibri"/>
              </a:rPr>
              <a:t>Tesco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Calibri"/>
                <a:ea typeface="Calibri"/>
                <a:cs typeface="Calibri"/>
                <a:sym typeface="Calibri"/>
              </a:rPr>
              <a:t>Morrison’s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Calibri"/>
                <a:ea typeface="Calibri"/>
                <a:cs typeface="Calibri"/>
                <a:sym typeface="Calibri"/>
              </a:rPr>
              <a:t>Sainsbury’’</a:t>
            </a:r>
            <a:endParaRPr/>
          </a:p>
        </p:txBody>
      </p:sp>
      <p:pic>
        <p:nvPicPr>
          <p:cNvPr id="124" name="Google Shape;124;p18" descr="Chart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134678" y="2859156"/>
            <a:ext cx="7219122" cy="3803162"/>
          </a:xfrm>
          <a:prstGeom prst="snip2DiagRect">
            <a:avLst>
              <a:gd name="adj1" fmla="val 0"/>
              <a:gd name="adj2" fmla="val 16667"/>
            </a:avLst>
          </a:prstGeom>
          <a:solidFill>
            <a:srgbClr val="ECECEC"/>
          </a:solidFill>
          <a:ln w="88900" cap="sq" cmpd="sng">
            <a:solidFill>
              <a:srgbClr val="FFFFF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88900" algn="tl" rotWithShape="0">
              <a:srgbClr val="000000">
                <a:alpha val="44313"/>
              </a:srgbClr>
            </a:outerShdw>
          </a:effectLst>
        </p:spPr>
      </p:pic>
      <p:pic>
        <p:nvPicPr>
          <p:cNvPr id="125" name="Google Shape;125;p18" descr="A picture containing drawing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296400" y="627856"/>
            <a:ext cx="2057400" cy="800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0" name="Google Shape;130;p19"/>
          <p:cNvGraphicFramePr/>
          <p:nvPr/>
        </p:nvGraphicFramePr>
        <p:xfrm>
          <a:off x="387757" y="149215"/>
          <a:ext cx="8128000" cy="6411000"/>
        </p:xfrm>
        <a:graphic>
          <a:graphicData uri="http://schemas.openxmlformats.org/drawingml/2006/table">
            <a:tbl>
              <a:tblPr firstRow="1" bandRow="1">
                <a:noFill/>
                <a:tableStyleId>{022DB8ED-E40B-4D63-AAC6-2FB10CF616A0}</a:tableStyleId>
              </a:tblPr>
              <a:tblGrid>
                <a:gridCol w="4064000"/>
                <a:gridCol w="4064000"/>
              </a:tblGrid>
              <a:tr h="3708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Strengths:</a:t>
                      </a:r>
                      <a:endParaRPr sz="14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>
                          <a:latin typeface="Arial"/>
                          <a:ea typeface="Arial"/>
                          <a:cs typeface="Arial"/>
                          <a:sym typeface="Arial"/>
                        </a:rPr>
                        <a:t>Weaknesses: </a:t>
                      </a:r>
                      <a:endParaRPr sz="1800" u="none" strike="noStrike" cap="none"/>
                    </a:p>
                  </a:txBody>
                  <a:tcPr marL="91450" marR="91450" marT="45725" marB="45725"/>
                </a:tc>
              </a:tr>
              <a:tr h="3708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•Excellent Marketing Campaigns (Bhasin, 2019).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•Second largest trader (Thompson, 2010);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•Employment strategy (Sodry, 2020);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•Excellent management (Thompson, 2010);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•Loyal customers (Sodry, 2020);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•Ranges of stores (Faarup, 2020);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•Technology (Thompson, 2010).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•Store positioning (Sodry, 2020);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•Competition costumers (Faarup, 2020);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•False advertising (Faarup, 2020);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•Brand competition ( Sodry, 2020);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•Horse meat scandal (Sodry, 2020);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/>
                </a:tc>
              </a:tr>
              <a:tr h="3708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>
                          <a:latin typeface="Arial"/>
                          <a:ea typeface="Arial"/>
                          <a:cs typeface="Arial"/>
                          <a:sym typeface="Arial"/>
                        </a:rPr>
                        <a:t>Opportunities:</a:t>
                      </a:r>
                      <a:endParaRPr sz="18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>
                          <a:latin typeface="Arial"/>
                          <a:ea typeface="Arial"/>
                          <a:cs typeface="Arial"/>
                          <a:sym typeface="Arial"/>
                        </a:rPr>
                        <a:t>Treats:</a:t>
                      </a:r>
                      <a:endParaRPr sz="1800" u="none" strike="noStrike" cap="none"/>
                    </a:p>
                  </a:txBody>
                  <a:tcPr marL="91450" marR="91450" marT="45725" marB="45725"/>
                </a:tc>
              </a:tr>
              <a:tr h="3708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•Familiarizing customers with online platforms (Sodry, 2020);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•Open smaller companies (Blackwell,20200);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•Expanding the company all over the world (Sodry, 2020);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•Recyclable package (Blackwell,20200);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•Opening new areas (Blackwell,20200).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•Great competition (Faarup, 2010); 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•Independent customers store (Thompson, 2010);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•Risk to remain the only company with high prices (Blackwell, 2020);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strike="noStrike" cap="none"/>
                        <a:t>•Government policy (Faarup, 2010).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/>
                </a:tc>
              </a:tr>
            </a:tbl>
          </a:graphicData>
        </a:graphic>
      </p:graphicFrame>
      <p:pic>
        <p:nvPicPr>
          <p:cNvPr id="131" name="Google Shape;131;p19" descr="Logo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8167045" y="2734770"/>
            <a:ext cx="5195843" cy="2854063"/>
          </a:xfrm>
          <a:prstGeom prst="rect">
            <a:avLst/>
          </a:prstGeom>
          <a:noFill/>
          <a:ln>
            <a:noFill/>
          </a:ln>
        </p:spPr>
      </p:pic>
      <p:pic>
        <p:nvPicPr>
          <p:cNvPr id="132" name="Google Shape;132;p1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047884" y="98277"/>
            <a:ext cx="2060627" cy="7986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0"/>
          <p:cNvSpPr txBox="1"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None/>
            </a:pPr>
            <a:r>
              <a:rPr lang="en-GB" sz="3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Product and services being provided by the company</a:t>
            </a:r>
            <a:endParaRPr/>
          </a:p>
        </p:txBody>
      </p:sp>
      <p:cxnSp>
        <p:nvCxnSpPr>
          <p:cNvPr id="138" name="Google Shape;138;p20"/>
          <p:cNvCxnSpPr/>
          <p:nvPr/>
        </p:nvCxnSpPr>
        <p:spPr>
          <a:xfrm>
            <a:off x="655320" y="2316480"/>
            <a:ext cx="4572000" cy="0"/>
          </a:xfrm>
          <a:prstGeom prst="straightConnector1">
            <a:avLst/>
          </a:prstGeom>
          <a:noFill/>
          <a:ln w="19050" cap="sq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39" name="Google Shape;139;p20"/>
          <p:cNvSpPr txBox="1"/>
          <p:nvPr/>
        </p:nvSpPr>
        <p:spPr>
          <a:xfrm>
            <a:off x="655321" y="2575034"/>
            <a:ext cx="5120113" cy="3462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</a:pPr>
            <a:r>
              <a:rPr lang="en-GB" sz="1800" b="0" i="0" u="sng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Supercentres/Superstores</a:t>
            </a:r>
            <a:endParaRPr/>
          </a:p>
          <a:p>
            <a:pPr marL="0" marR="0" lvl="0" indent="1143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sng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</a:pPr>
            <a:r>
              <a:rPr lang="en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largest ASDA store which offers wide variety of product as:</a:t>
            </a:r>
            <a:endParaRPr/>
          </a:p>
          <a:p>
            <a:pPr marL="0" marR="0" lvl="0" indent="114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/>
              <a:buChar char="•"/>
            </a:pPr>
            <a:r>
              <a:rPr lang="en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Food and non- food products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/>
              <a:buChar char="•"/>
            </a:pPr>
            <a:r>
              <a:rPr lang="en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Fashion segment- George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/>
              <a:buChar char="•"/>
            </a:pPr>
            <a:r>
              <a:rPr lang="en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Cafe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/>
              <a:buChar char="•"/>
            </a:pPr>
            <a:r>
              <a:rPr lang="en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Optician and pharmacy</a:t>
            </a:r>
            <a:endParaRPr/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/>
              <a:buChar char="•"/>
            </a:pPr>
            <a:r>
              <a:rPr lang="en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Petrol station</a:t>
            </a:r>
            <a:endParaRPr/>
          </a:p>
        </p:txBody>
      </p:sp>
      <p:pic>
        <p:nvPicPr>
          <p:cNvPr id="140" name="Google Shape;140;p20"/>
          <p:cNvPicPr preferRelativeResize="0"/>
          <p:nvPr/>
        </p:nvPicPr>
        <p:blipFill rotWithShape="1">
          <a:blip r:embed="rId3">
            <a:alphaModFix/>
          </a:blip>
          <a:srcRect l="10920" r="20038"/>
          <a:stretch/>
        </p:blipFill>
        <p:spPr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 extrusionOk="0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>
                <a:latin typeface="Calibri"/>
                <a:ea typeface="Calibri"/>
                <a:cs typeface="Calibri"/>
                <a:sym typeface="Calibri"/>
              </a:rPr>
              <a:t>CONTINUED...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6" name="Google Shape;146;p21"/>
          <p:cNvSpPr txBox="1">
            <a:spLocks noGrp="1"/>
          </p:cNvSpPr>
          <p:nvPr>
            <p:ph type="body" idx="1"/>
          </p:nvPr>
        </p:nvSpPr>
        <p:spPr>
          <a:xfrm>
            <a:off x="838200" y="1780350"/>
            <a:ext cx="5181600" cy="329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90"/>
              <a:buNone/>
            </a:pPr>
            <a:r>
              <a:rPr lang="en-GB" sz="2590" u="sng"/>
              <a:t>ASDA living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None/>
            </a:pPr>
            <a:r>
              <a:rPr lang="en-GB" sz="2220"/>
              <a:t>ASDA living stores offering of range of product and services relating to: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/>
              <a:t>Furnishing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/>
              <a:t>Home appliances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/>
              <a:t>Fashion segment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/>
              <a:t>General Merchandising (Karimi and Huaccho Huatuco, 2019). 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None/>
            </a:pPr>
            <a:endParaRPr sz="2590"/>
          </a:p>
        </p:txBody>
      </p:sp>
      <p:pic>
        <p:nvPicPr>
          <p:cNvPr id="147" name="Google Shape;147;p2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-5">
            <a:off x="6096004" y="1287918"/>
            <a:ext cx="5181600" cy="45279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8" name="Google Shape;148;p2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756522" y="155541"/>
            <a:ext cx="2231329" cy="86570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2"/>
          <p:cNvSpPr txBox="1"/>
          <p:nvPr/>
        </p:nvSpPr>
        <p:spPr>
          <a:xfrm>
            <a:off x="0" y="1531663"/>
            <a:ext cx="5403900" cy="398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90"/>
              <a:buFont typeface="Arial"/>
              <a:buNone/>
            </a:pPr>
            <a:r>
              <a:rPr lang="en-GB" sz="2590" b="0" i="0" u="sng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George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590"/>
              <a:buFont typeface="Arial"/>
              <a:buNone/>
            </a:pPr>
            <a:r>
              <a:rPr lang="en-GB" sz="259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Major segment of company which was launched in 1989 and has around 560 stores all over the world.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590"/>
              <a:buFont typeface="Arial"/>
              <a:buNone/>
            </a:pPr>
            <a:r>
              <a:rPr lang="en-GB" sz="259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fastest growing online fashion business which serves for 800,000 consumers every week.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just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590"/>
              <a:buFont typeface="Arial"/>
              <a:buNone/>
            </a:pPr>
            <a:r>
              <a:rPr lang="en-GB" sz="259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Reputation for quality, style and value (George, 2020)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4" name="Google Shape;154;p2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838347" y="1361280"/>
            <a:ext cx="5471934" cy="4760350"/>
          </a:xfrm>
          <a:prstGeom prst="rect">
            <a:avLst/>
          </a:prstGeom>
          <a:noFill/>
          <a:ln>
            <a:noFill/>
          </a:ln>
        </p:spPr>
      </p:pic>
      <p:sp>
        <p:nvSpPr>
          <p:cNvPr id="155" name="Google Shape;155;p22"/>
          <p:cNvSpPr txBox="1">
            <a:spLocks noGrp="1"/>
          </p:cNvSpPr>
          <p:nvPr>
            <p:ph type="title" idx="4294967295"/>
          </p:nvPr>
        </p:nvSpPr>
        <p:spPr>
          <a:xfrm>
            <a:off x="193725" y="115675"/>
            <a:ext cx="10515600" cy="7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>
                <a:latin typeface="Calibri"/>
                <a:ea typeface="Calibri"/>
                <a:cs typeface="Calibri"/>
                <a:sym typeface="Calibri"/>
              </a:rPr>
              <a:t>CONTINUED...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6" name="Google Shape;156;p2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766946" y="115675"/>
            <a:ext cx="2231329" cy="86570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23"/>
          <p:cNvSpPr txBox="1">
            <a:spLocks noGrp="1"/>
          </p:cNvSpPr>
          <p:nvPr>
            <p:ph type="title"/>
          </p:nvPr>
        </p:nvSpPr>
        <p:spPr>
          <a:xfrm>
            <a:off x="432815" y="-1104244"/>
            <a:ext cx="5451600" cy="275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</a:pPr>
            <a:r>
              <a:rPr lang="en-GB" sz="4000" b="1">
                <a:latin typeface="Calibri"/>
                <a:ea typeface="Calibri"/>
                <a:cs typeface="Calibri"/>
                <a:sym typeface="Calibri"/>
              </a:rPr>
              <a:t>Strategies for increasing consumer satisfaction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3" name="Google Shape;163;p23"/>
          <p:cNvSpPr txBox="1">
            <a:spLocks noGrp="1"/>
          </p:cNvSpPr>
          <p:nvPr>
            <p:ph type="body" idx="1"/>
          </p:nvPr>
        </p:nvSpPr>
        <p:spPr>
          <a:xfrm>
            <a:off x="252135" y="2646949"/>
            <a:ext cx="3731620" cy="3997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sz="3200">
                <a:latin typeface="Arial"/>
                <a:ea typeface="Arial"/>
                <a:cs typeface="Arial"/>
                <a:sym typeface="Arial"/>
              </a:rPr>
              <a:t>Quality of the product (Lee and </a:t>
            </a:r>
            <a:r>
              <a:rPr lang="en-GB" sz="3200" i="1">
                <a:latin typeface="Arial"/>
                <a:ea typeface="Arial"/>
                <a:cs typeface="Arial"/>
                <a:sym typeface="Arial"/>
              </a:rPr>
              <a:t>et al</a:t>
            </a:r>
            <a:r>
              <a:rPr lang="en-GB" sz="3200">
                <a:latin typeface="Arial"/>
                <a:ea typeface="Arial"/>
                <a:cs typeface="Arial"/>
                <a:sym typeface="Arial"/>
              </a:rPr>
              <a:t>., 2020).</a:t>
            </a:r>
            <a:endParaRPr sz="3200">
              <a:latin typeface="Arial"/>
              <a:ea typeface="Arial"/>
              <a:cs typeface="Arial"/>
              <a:sym typeface="Arial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3200"/>
              <a:buFont typeface="Arial"/>
              <a:buChar char="•"/>
            </a:pPr>
            <a:r>
              <a:rPr lang="en-GB" sz="3200">
                <a:latin typeface="Arial"/>
                <a:ea typeface="Arial"/>
                <a:cs typeface="Arial"/>
                <a:sym typeface="Arial"/>
              </a:rPr>
              <a:t>Quality of the services</a:t>
            </a:r>
            <a:endParaRPr sz="3200">
              <a:latin typeface="Arial"/>
              <a:ea typeface="Arial"/>
              <a:cs typeface="Arial"/>
              <a:sym typeface="Arial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3200"/>
              <a:buFont typeface="Arial"/>
              <a:buChar char="•"/>
            </a:pPr>
            <a:r>
              <a:rPr lang="en-GB" sz="3200">
                <a:latin typeface="Arial"/>
                <a:ea typeface="Arial"/>
                <a:cs typeface="Arial"/>
                <a:sym typeface="Arial"/>
              </a:rPr>
              <a:t>Value</a:t>
            </a:r>
            <a:endParaRPr sz="3200">
              <a:latin typeface="Arial"/>
              <a:ea typeface="Arial"/>
              <a:cs typeface="Arial"/>
              <a:sym typeface="Arial"/>
            </a:endParaRPr>
          </a:p>
          <a:p>
            <a:pPr marL="12700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sz="2000"/>
          </a:p>
          <a:p>
            <a:pPr marL="228600" lvl="0" indent="-101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sz="2000"/>
          </a:p>
        </p:txBody>
      </p:sp>
      <p:pic>
        <p:nvPicPr>
          <p:cNvPr id="164" name="Google Shape;164;p23" descr="Diagram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 l="15142" r="22490" b="-1"/>
          <a:stretch/>
        </p:blipFill>
        <p:spPr>
          <a:xfrm>
            <a:off x="9520883" y="346096"/>
            <a:ext cx="2518909" cy="27546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65" name="Google Shape;165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27075" y="1867350"/>
            <a:ext cx="4709724" cy="44122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0" name="Google Shape;170;p24" descr="Shape, square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609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71" name="Google Shape;171;p24"/>
          <p:cNvSpPr txBox="1"/>
          <p:nvPr/>
        </p:nvSpPr>
        <p:spPr>
          <a:xfrm>
            <a:off x="865762" y="926266"/>
            <a:ext cx="4649822" cy="47459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Arial"/>
              <a:buNone/>
            </a:pPr>
            <a:r>
              <a:rPr lang="en-GB" sz="48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The strategy is the continuous market research to gain competitor advantage (Neacsu, 2020).</a:t>
            </a:r>
            <a:endParaRPr sz="14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72" name="Google Shape;172;p24" descr="Logo, company name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535260" y="2220068"/>
            <a:ext cx="5135286" cy="2417864"/>
          </a:xfrm>
          <a:prstGeom prst="rect">
            <a:avLst/>
          </a:prstGeom>
          <a:solidFill>
            <a:srgbClr val="000000"/>
          </a:solidFill>
          <a:ln w="444500" cap="sq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73" name="Google Shape;173;p2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0048746" y="56626"/>
            <a:ext cx="2060627" cy="7986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25"/>
          <p:cNvSpPr/>
          <p:nvPr/>
        </p:nvSpPr>
        <p:spPr>
          <a:xfrm>
            <a:off x="0" y="-3324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9" name="Google Shape;179;p25"/>
          <p:cNvSpPr/>
          <p:nvPr/>
        </p:nvSpPr>
        <p:spPr>
          <a:xfrm>
            <a:off x="0" y="-3324"/>
            <a:ext cx="4724288" cy="6861324"/>
          </a:xfrm>
          <a:prstGeom prst="rect">
            <a:avLst/>
          </a:prstGeom>
          <a:solidFill>
            <a:srgbClr val="000000">
              <a:alpha val="8000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25"/>
          <p:cNvSpPr/>
          <p:nvPr/>
        </p:nvSpPr>
        <p:spPr>
          <a:xfrm>
            <a:off x="0" y="0"/>
            <a:ext cx="4319042" cy="6858000"/>
          </a:xfrm>
          <a:custGeom>
            <a:avLst/>
            <a:gdLst/>
            <a:ahLst/>
            <a:cxnLst/>
            <a:rect l="l" t="t" r="r" b="b"/>
            <a:pathLst>
              <a:path w="4319042" h="6858000" extrusionOk="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34509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1" name="Google Shape;181;p25"/>
          <p:cNvSpPr/>
          <p:nvPr/>
        </p:nvSpPr>
        <p:spPr>
          <a:xfrm>
            <a:off x="804672" y="1122361"/>
            <a:ext cx="3308130" cy="5307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342900" marR="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Arial"/>
              <a:buNone/>
            </a:pPr>
            <a:r>
              <a:rPr lang="en-GB" sz="4800" b="0" i="0" u="none" strike="noStrike" cap="none">
                <a:solidFill>
                  <a:srgbClr val="FFFFFF"/>
                </a:solidFill>
                <a:latin typeface="Bell MT"/>
                <a:ea typeface="Bell MT"/>
                <a:cs typeface="Bell MT"/>
                <a:sym typeface="Bell MT"/>
              </a:rPr>
              <a:t>  </a:t>
            </a:r>
            <a:r>
              <a:rPr lang="en-GB" sz="4800" b="0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To create loyalty discounts schemes such a discount codes for  the Christmas.</a:t>
            </a:r>
            <a:endParaRPr sz="14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82" name="Google Shape;182;p25" descr="A picture containing graphical user interface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 t="12547" r="2" b="15775"/>
          <a:stretch/>
        </p:blipFill>
        <p:spPr>
          <a:xfrm>
            <a:off x="5398455" y="415841"/>
            <a:ext cx="6274295" cy="30131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3" name="Google Shape;183;p25"/>
          <p:cNvPicPr preferRelativeResize="0"/>
          <p:nvPr/>
        </p:nvPicPr>
        <p:blipFill rotWithShape="1">
          <a:blip r:embed="rId4">
            <a:alphaModFix/>
          </a:blip>
          <a:srcRect l="15585" r="-4" b="-4"/>
          <a:stretch/>
        </p:blipFill>
        <p:spPr>
          <a:xfrm>
            <a:off x="5320995" y="3747453"/>
            <a:ext cx="3059687" cy="2419411"/>
          </a:xfrm>
          <a:prstGeom prst="rect">
            <a:avLst/>
          </a:prstGeom>
          <a:noFill/>
          <a:ln>
            <a:noFill/>
          </a:ln>
        </p:spPr>
      </p:pic>
      <p:pic>
        <p:nvPicPr>
          <p:cNvPr id="184" name="Google Shape;184;p25" descr="A picture containing text, outdoor, person&#10;&#10;Description automatically generated"/>
          <p:cNvPicPr preferRelativeResize="0"/>
          <p:nvPr/>
        </p:nvPicPr>
        <p:blipFill rotWithShape="1">
          <a:blip r:embed="rId5">
            <a:alphaModFix/>
          </a:blip>
          <a:srcRect r="5155" b="4"/>
          <a:stretch/>
        </p:blipFill>
        <p:spPr>
          <a:xfrm>
            <a:off x="8535603" y="3747453"/>
            <a:ext cx="3059687" cy="241941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14141"/>
        </a:solidFill>
        <a:effectLst/>
      </p:bgPr>
    </p:bg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26"/>
          <p:cNvSpPr/>
          <p:nvPr/>
        </p:nvSpPr>
        <p:spPr>
          <a:xfrm>
            <a:off x="0" y="0"/>
            <a:ext cx="6136816" cy="5254922"/>
          </a:xfrm>
          <a:custGeom>
            <a:avLst/>
            <a:gdLst/>
            <a:ahLst/>
            <a:cxnLst/>
            <a:rect l="l" t="t" r="r" b="b"/>
            <a:pathLst>
              <a:path w="6136816" h="5254922" extrusionOk="0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lt1">
              <a:alpha val="80000"/>
            </a:scheme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90" name="Google Shape;190;p26" descr="Graphical user interface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 l="5500" r="6390" b="-2"/>
          <a:stretch/>
        </p:blipFill>
        <p:spPr>
          <a:xfrm>
            <a:off x="136547" y="135003"/>
            <a:ext cx="5863721" cy="4984915"/>
          </a:xfrm>
          <a:custGeom>
            <a:avLst/>
            <a:gdLst/>
            <a:ahLst/>
            <a:cxnLst/>
            <a:rect l="l" t="t" r="r" b="b"/>
            <a:pathLst>
              <a:path w="5863721" h="4984915" extrusionOk="0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191" name="Google Shape;191;p26"/>
          <p:cNvSpPr/>
          <p:nvPr/>
        </p:nvSpPr>
        <p:spPr>
          <a:xfrm>
            <a:off x="6514437" y="2039097"/>
            <a:ext cx="5259600" cy="525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-127000" algn="just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lang="en-GB" sz="20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ASDA remains to be one of the UK leading supermarkets.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127000" algn="just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-127000" algn="just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lang="en-GB" sz="20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The company has more strengths than weaknesses with good expanding opportunities.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127000" algn="just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-127000" algn="just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lang="en-GB" sz="20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ASDA has to implement multiple strategies to gain and satisfy more customers.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27"/>
          <p:cNvSpPr txBox="1">
            <a:spLocks noGrp="1"/>
          </p:cNvSpPr>
          <p:nvPr>
            <p:ph type="body" idx="1"/>
          </p:nvPr>
        </p:nvSpPr>
        <p:spPr>
          <a:xfrm>
            <a:off x="74801" y="1671977"/>
            <a:ext cx="12117300" cy="541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Bhasin, H., 2019. </a:t>
            </a:r>
            <a:r>
              <a:rPr lang="en-GB" sz="1200" i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SWOT Analysis Of Asda (Complete SWOT Matrix And Analysis)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MARKETING91. Available at: &lt;https://www.marketing91.com/swot-analysis-of-asda/&gt; [Accessed 3 November 2020].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Blackwell, D., 2020. </a:t>
            </a:r>
            <a:r>
              <a:rPr lang="en-GB" sz="1200" i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Asda And Kingfisher End Talks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1st ed. Worldwide: Financial Times, pp.1-20.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Burnley, R., 2020. </a:t>
            </a:r>
            <a:r>
              <a:rPr lang="en-GB" sz="1200" i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</a:t>
            </a:r>
            <a:r>
              <a:rPr lang="en-GB" sz="1200" i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ASDA Stores Ltd. 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Available at: &lt;https://www.bloomberg.com/profile/company/1313666Z:LN&gt; [Accessed 3 November 2020].</a:t>
            </a:r>
            <a:endParaRPr sz="12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100"/>
              <a:t>direct.asda.com. (n.d.). Clothing, Toys &amp; Baby Products | George at ASDA. [online] Available at: https://direct.asda.com/george/clothing/10 [Accessed 11 Nov. 2020].</a:t>
            </a:r>
            <a:endParaRPr sz="1200">
              <a:solidFill>
                <a:srgbClr val="000000"/>
              </a:solidFill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Faarup, P., 2010. </a:t>
            </a:r>
            <a:r>
              <a:rPr lang="en-GB" sz="1200" i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The Marketing Framework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1st ed. Worldwide: Academic, pp.1-30.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</a:rPr>
              <a:t>Firmston, P., 2020. </a:t>
            </a:r>
            <a:r>
              <a:rPr lang="en-GB" sz="1200" i="1">
                <a:solidFill>
                  <a:srgbClr val="000000"/>
                </a:solidFill>
              </a:rPr>
              <a:t>Company Facts</a:t>
            </a:r>
            <a:r>
              <a:rPr lang="en-GB" sz="1200">
                <a:solidFill>
                  <a:srgbClr val="000000"/>
                </a:solidFill>
              </a:rPr>
              <a:t>. [online] ASDA. Available at: &lt;&amp;lt;https://corporate.asda.com/our- story/company-facts&amp;gt;&gt; [Accessed 12 November 2020].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Calibri"/>
                <a:ea typeface="Calibri"/>
                <a:cs typeface="Calibri"/>
                <a:sym typeface="Calibri"/>
              </a:rPr>
              <a:t>Karimi; Huatuco,, H., 2019. </a:t>
            </a:r>
            <a:r>
              <a:rPr lang="en-GB" sz="1200" i="1">
                <a:latin typeface="Calibri"/>
                <a:ea typeface="Calibri"/>
                <a:cs typeface="Calibri"/>
                <a:sym typeface="Calibri"/>
              </a:rPr>
              <a:t>Supply Chain Management Strategies For Increasing Productivity And Satisfying Customer Demand In The Fast Fashion Retail Sector In The UK. In British Academy Of Management Conference.</a:t>
            </a:r>
            <a:endParaRPr sz="1200" i="1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/>
              <a:t>Ladeira, W.J., and et.al., 2016. </a:t>
            </a:r>
            <a:r>
              <a:rPr lang="en-GB" sz="1200" i="1"/>
              <a:t>Running for pleasure or </a:t>
            </a:r>
            <a:r>
              <a:rPr lang="en-GB" sz="1200" i="1">
                <a:latin typeface="Calibri"/>
                <a:ea typeface="Calibri"/>
                <a:cs typeface="Calibri"/>
                <a:sym typeface="Calibri"/>
              </a:rPr>
              <a:t>performance</a:t>
            </a:r>
            <a:r>
              <a:rPr lang="en-GB" sz="1200" i="1"/>
              <a:t>? How store attributes and hedonic product value influence consumer satisfaction. The International Review of Retail, Distribution and Consumer Research</a:t>
            </a:r>
            <a:r>
              <a:rPr lang="en-GB" sz="1200"/>
              <a:t>. 26(5). pp.502-520.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/>
              <a:t>Lee, S., and et.al., 2020</a:t>
            </a:r>
            <a:r>
              <a:rPr lang="en-GB" sz="1200" i="1"/>
              <a:t>. Corporate social responsibility (CSR) as a customer satisfaction and retention strategy in the chain restaurant sector. Journal of Hospitality and Tourism Management</a:t>
            </a:r>
            <a:r>
              <a:rPr lang="en-GB" sz="1200"/>
              <a:t>. 45. pp.348-358.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Living, A., 2020. </a:t>
            </a:r>
            <a:r>
              <a:rPr lang="en-GB" sz="1200" i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</a:t>
            </a:r>
            <a:r>
              <a:rPr lang="en-GB" sz="1200" i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Asda Corporate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Available at: &lt;https://corporate.asda.com/our-story/our-history&gt; [Accessed 3 November 2020].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/>
              <a:t>Neacşu, N.A., 2020</a:t>
            </a:r>
            <a:r>
              <a:rPr lang="en-GB" sz="1200" i="1"/>
              <a:t>. THE CUSTOMER-ORIENTED STRATEGY–A TOOL FOR INCREASING CUSTOMER SATISFACTION ON THE ROMANIAN BANKING MARKET. Bulletin of the Transilvania University of Brasov. Economic Sciences.</a:t>
            </a:r>
            <a:r>
              <a:rPr lang="en-GB" sz="1200"/>
              <a:t> Series V. 13(1). pp.49-56.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Thompson, J., 2010. </a:t>
            </a:r>
            <a:r>
              <a:rPr lang="en-GB" sz="1200" i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Strategic Management, Awareness &amp; Change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1st ed. Worldwide: Cengage Learning EMEA, pp.12-22.</a:t>
            </a:r>
            <a:endParaRPr/>
          </a:p>
          <a:p>
            <a:pPr marL="228600" lvl="0" indent="-228600" algn="l" rtl="0">
              <a:lnSpc>
                <a:spcPct val="107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Sodry S., 2020. </a:t>
            </a:r>
            <a:r>
              <a:rPr lang="en-GB" sz="1200" i="1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SWOT Analysis Of ASDA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Howandwhat. Available at: &lt;https://howandwhat.net/swot-analysis-asda/&gt; [Accessed 3 November 2020].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228600" algn="l" rtl="0">
              <a:lnSpc>
                <a:spcPct val="107000"/>
              </a:lnSpc>
              <a:spcBef>
                <a:spcPts val="18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  <a:r>
              <a:rPr lang="en-GB" sz="1200"/>
              <a:t>Wu, J., 2020. </a:t>
            </a:r>
            <a:r>
              <a:rPr lang="en-GB" sz="1200" i="1"/>
              <a:t>Optimization Strategy of Online Store Marketing Based on Consumer Satisfaction. In Innovative Computing </a:t>
            </a:r>
            <a:r>
              <a:rPr lang="en-GB" sz="1200"/>
              <a:t>(pp. 929-935). Springer, Singapore</a:t>
            </a:r>
            <a:endParaRPr sz="1200"/>
          </a:p>
          <a:p>
            <a:pPr marL="228600" lvl="0" indent="-152400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152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endParaRPr sz="1200"/>
          </a:p>
          <a:p>
            <a:pPr marL="228600" lvl="0" indent="-152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152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endParaRPr sz="1200"/>
          </a:p>
          <a:p>
            <a:pPr marL="228600" lvl="0" indent="-152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endParaRPr sz="1200"/>
          </a:p>
        </p:txBody>
      </p:sp>
      <p:pic>
        <p:nvPicPr>
          <p:cNvPr id="197" name="Google Shape;197;p27" descr="Text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792486" y="0"/>
            <a:ext cx="6905990" cy="1671977"/>
          </a:xfrm>
          <a:prstGeom prst="rect">
            <a:avLst/>
          </a:prstGeom>
          <a:noFill/>
          <a:ln>
            <a:noFill/>
          </a:ln>
        </p:spPr>
      </p:pic>
      <p:sp>
        <p:nvSpPr>
          <p:cNvPr id="198" name="Google Shape;198;p27"/>
          <p:cNvSpPr/>
          <p:nvPr/>
        </p:nvSpPr>
        <p:spPr>
          <a:xfrm>
            <a:off x="74801" y="1394978"/>
            <a:ext cx="4990469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lang="en-GB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ASDA(2020) </a:t>
            </a:r>
            <a:r>
              <a:rPr lang="en-GB" sz="1200" b="0" i="1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About our brands</a:t>
            </a:r>
            <a:r>
              <a:rPr lang="en-GB" sz="1200" b="0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Available at: link.(Accessed:11/11/2020) 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28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4" name="Google Shape;204;p28"/>
          <p:cNvSpPr/>
          <p:nvPr/>
        </p:nvSpPr>
        <p:spPr>
          <a:xfrm>
            <a:off x="4142164" y="610728"/>
            <a:ext cx="759618" cy="5710965"/>
          </a:xfrm>
          <a:custGeom>
            <a:avLst/>
            <a:gdLst/>
            <a:ahLst/>
            <a:cxnLst/>
            <a:rect l="l" t="t" r="r" b="b"/>
            <a:pathLst>
              <a:path w="414" h="2447" extrusionOk="0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rgbClr val="2F5496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" name="Google Shape;205;p28"/>
          <p:cNvSpPr/>
          <p:nvPr/>
        </p:nvSpPr>
        <p:spPr>
          <a:xfrm>
            <a:off x="4144437" y="343079"/>
            <a:ext cx="482654" cy="5521414"/>
          </a:xfrm>
          <a:custGeom>
            <a:avLst/>
            <a:gdLst/>
            <a:ahLst/>
            <a:cxnLst/>
            <a:rect l="l" t="t" r="r" b="b"/>
            <a:pathLst>
              <a:path w="209" h="2358" extrusionOk="0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rgbClr val="1F3864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" name="Google Shape;206;p28"/>
          <p:cNvSpPr/>
          <p:nvPr/>
        </p:nvSpPr>
        <p:spPr>
          <a:xfrm>
            <a:off x="-3045" y="340424"/>
            <a:ext cx="4630139" cy="5265795"/>
          </a:xfrm>
          <a:custGeom>
            <a:avLst/>
            <a:gdLst/>
            <a:ahLst/>
            <a:cxnLst/>
            <a:rect l="l" t="t" r="r" b="b"/>
            <a:pathLst>
              <a:path w="4630139" h="5265795" extrusionOk="0">
                <a:moveTo>
                  <a:pt x="0" y="0"/>
                </a:moveTo>
                <a:lnTo>
                  <a:pt x="4630139" y="0"/>
                </a:lnTo>
                <a:lnTo>
                  <a:pt x="4630139" y="5265795"/>
                </a:lnTo>
                <a:lnTo>
                  <a:pt x="0" y="526579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07" name="Google Shape;207;p28" descr="A picture containing text, clipart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20959" y="696952"/>
            <a:ext cx="4357396" cy="4552737"/>
          </a:xfrm>
          <a:prstGeom prst="rect">
            <a:avLst/>
          </a:prstGeom>
          <a:noFill/>
          <a:ln>
            <a:noFill/>
          </a:ln>
        </p:spPr>
      </p:pic>
      <p:sp>
        <p:nvSpPr>
          <p:cNvPr id="208" name="Google Shape;208;p28"/>
          <p:cNvSpPr/>
          <p:nvPr/>
        </p:nvSpPr>
        <p:spPr>
          <a:xfrm>
            <a:off x="4901780" y="1071563"/>
            <a:ext cx="7290218" cy="5242298"/>
          </a:xfrm>
          <a:custGeom>
            <a:avLst/>
            <a:gdLst/>
            <a:ahLst/>
            <a:cxnLst/>
            <a:rect l="l" t="t" r="r" b="b"/>
            <a:pathLst>
              <a:path w="7290218" h="5242298" extrusionOk="0">
                <a:moveTo>
                  <a:pt x="0" y="0"/>
                </a:moveTo>
                <a:lnTo>
                  <a:pt x="7290218" y="0"/>
                </a:lnTo>
                <a:lnTo>
                  <a:pt x="7290218" y="5242298"/>
                </a:lnTo>
                <a:lnTo>
                  <a:pt x="0" y="524229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09" name="Google Shape;209;p28" descr="A picture containing clipart, automaton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545244" y="2163300"/>
            <a:ext cx="6020730" cy="3070572"/>
          </a:xfrm>
          <a:prstGeom prst="rect">
            <a:avLst/>
          </a:prstGeom>
          <a:noFill/>
          <a:ln>
            <a:noFill/>
          </a:ln>
        </p:spPr>
      </p:pic>
      <p:sp>
        <p:nvSpPr>
          <p:cNvPr id="210" name="Google Shape;210;p28"/>
          <p:cNvSpPr/>
          <p:nvPr/>
        </p:nvSpPr>
        <p:spPr>
          <a:xfrm>
            <a:off x="642211" y="5692443"/>
            <a:ext cx="2976520" cy="769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Arial"/>
              <a:buNone/>
            </a:pPr>
            <a:r>
              <a:rPr lang="en-GB" sz="4400" b="1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Thank you!</a:t>
            </a:r>
            <a:endParaRPr sz="4400" b="1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1" name="Google Shape;211;p28"/>
          <p:cNvSpPr/>
          <p:nvPr/>
        </p:nvSpPr>
        <p:spPr>
          <a:xfrm>
            <a:off x="6214319" y="82474"/>
            <a:ext cx="4140877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Arial"/>
              <a:buNone/>
            </a:pPr>
            <a:r>
              <a:rPr lang="en-GB" sz="4800" b="1" i="0" u="none" strike="noStrike" cap="non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Any question?</a:t>
            </a:r>
            <a:endParaRPr sz="4800" b="1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946</Words>
  <Application>Microsoft Office PowerPoint</Application>
  <PresentationFormat>Custom</PresentationFormat>
  <Paragraphs>118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Bell MT</vt:lpstr>
      <vt:lpstr>Office Theme</vt:lpstr>
      <vt:lpstr>Office Theme</vt:lpstr>
      <vt:lpstr> </vt:lpstr>
      <vt:lpstr>Slide 2</vt:lpstr>
      <vt:lpstr>Slide 3</vt:lpstr>
      <vt:lpstr> Competitors</vt:lpstr>
      <vt:lpstr>Slide 5</vt:lpstr>
      <vt:lpstr>Product and services being provided by the company</vt:lpstr>
      <vt:lpstr>CONTINUED...</vt:lpstr>
      <vt:lpstr>CONTINUED...</vt:lpstr>
      <vt:lpstr>Strategies for increasing consumer satisfaction</vt:lpstr>
      <vt:lpstr>Slide 10</vt:lpstr>
      <vt:lpstr>Slide 11</vt:lpstr>
      <vt:lpstr>Slide 12</vt:lpstr>
      <vt:lpstr>Slide 13</vt:lpstr>
      <vt:lpstr>Slide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stratsimir milushev</dc:creator>
  <cp:lastModifiedBy>stratsimir milushev</cp:lastModifiedBy>
  <cp:revision>1</cp:revision>
  <dcterms:modified xsi:type="dcterms:W3CDTF">2020-11-12T19:29:45Z</dcterms:modified>
</cp:coreProperties>
</file>