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theme/theme10.xml" ContentType="application/vnd.openxmlformats-officedocument.theme+xml"/>
  <Override PartName="/ppt/slideLayouts/slideLayout12.xml" ContentType="application/vnd.openxmlformats-officedocument.presentationml.slideLayout+xml"/>
  <Override PartName="/ppt/theme/theme11.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12.xml" ContentType="application/vnd.openxmlformats-officedocument.theme+xml"/>
  <Override PartName="/ppt/slideLayouts/slideLayout19.xml" ContentType="application/vnd.openxmlformats-officedocument.presentationml.slideLayout+xml"/>
  <Override PartName="/ppt/theme/theme13.xml" ContentType="application/vnd.openxmlformats-officedocument.theme+xml"/>
  <Override PartName="/ppt/slideLayouts/slideLayout20.xml" ContentType="application/vnd.openxmlformats-officedocument.presentationml.slideLayout+xml"/>
  <Override PartName="/ppt/theme/theme14.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6" r:id="rId9"/>
    <p:sldMasterId id="2147483708" r:id="rId10"/>
    <p:sldMasterId id="2147483712" r:id="rId11"/>
    <p:sldMasterId id="2147483714" r:id="rId12"/>
    <p:sldMasterId id="2147483716" r:id="rId13"/>
    <p:sldMasterId id="2147483720" r:id="rId14"/>
    <p:sldMasterId id="2147483658" r:id="rId15"/>
    <p:sldMasterId id="2147483659" r:id="rId16"/>
    <p:sldMasterId id="2147483662" r:id="rId17"/>
    <p:sldMasterId id="2147483666" r:id="rId18"/>
  </p:sldMasterIdLst>
  <p:notesMasterIdLst>
    <p:notesMasterId r:id="rId70"/>
  </p:notesMasterIdLst>
  <p:sldIdLst>
    <p:sldId id="256" r:id="rId19"/>
    <p:sldId id="563" r:id="rId20"/>
    <p:sldId id="527" r:id="rId21"/>
    <p:sldId id="561" r:id="rId22"/>
    <p:sldId id="511" r:id="rId23"/>
    <p:sldId id="564" r:id="rId24"/>
    <p:sldId id="269" r:id="rId25"/>
    <p:sldId id="525" r:id="rId26"/>
    <p:sldId id="522" r:id="rId27"/>
    <p:sldId id="310" r:id="rId28"/>
    <p:sldId id="292" r:id="rId29"/>
    <p:sldId id="311" r:id="rId30"/>
    <p:sldId id="289" r:id="rId31"/>
    <p:sldId id="307" r:id="rId32"/>
    <p:sldId id="300" r:id="rId33"/>
    <p:sldId id="299" r:id="rId34"/>
    <p:sldId id="524" r:id="rId35"/>
    <p:sldId id="361" r:id="rId36"/>
    <p:sldId id="521" r:id="rId37"/>
    <p:sldId id="529" r:id="rId38"/>
    <p:sldId id="530" r:id="rId39"/>
    <p:sldId id="531" r:id="rId40"/>
    <p:sldId id="532" r:id="rId41"/>
    <p:sldId id="534" r:id="rId42"/>
    <p:sldId id="565" r:id="rId43"/>
    <p:sldId id="298" r:id="rId44"/>
    <p:sldId id="535" r:id="rId45"/>
    <p:sldId id="536" r:id="rId46"/>
    <p:sldId id="547" r:id="rId47"/>
    <p:sldId id="548" r:id="rId48"/>
    <p:sldId id="549" r:id="rId49"/>
    <p:sldId id="566" r:id="rId50"/>
    <p:sldId id="552" r:id="rId51"/>
    <p:sldId id="556" r:id="rId52"/>
    <p:sldId id="553" r:id="rId53"/>
    <p:sldId id="557" r:id="rId54"/>
    <p:sldId id="554" r:id="rId55"/>
    <p:sldId id="558" r:id="rId56"/>
    <p:sldId id="559" r:id="rId57"/>
    <p:sldId id="560" r:id="rId58"/>
    <p:sldId id="507" r:id="rId59"/>
    <p:sldId id="514" r:id="rId60"/>
    <p:sldId id="267" r:id="rId61"/>
    <p:sldId id="515" r:id="rId62"/>
    <p:sldId id="268" r:id="rId63"/>
    <p:sldId id="516" r:id="rId64"/>
    <p:sldId id="502" r:id="rId65"/>
    <p:sldId id="544" r:id="rId66"/>
    <p:sldId id="278" r:id="rId67"/>
    <p:sldId id="567" r:id="rId68"/>
    <p:sldId id="279" r:id="rId69"/>
  </p:sldIdLst>
  <p:sldSz cx="12192000" cy="6858000"/>
  <p:notesSz cx="6858000" cy="9144000"/>
  <p:custShowLst>
    <p:custShow name="English" id="0">
      <p:sldLst>
        <p:sld r:id="rId19"/>
        <p:sld r:id="rId20"/>
        <p:sld r:id="rId21"/>
        <p:sld r:id="rId22"/>
        <p:sld r:id="rId23"/>
        <p:sld r:id="rId24"/>
        <p:sld r:id="rId25"/>
        <p:sld r:id="rId26"/>
        <p:sld r:id="rId27"/>
        <p:sld r:id="rId29"/>
        <p:sld r:id="rId31"/>
        <p:sld r:id="rId33"/>
        <p:sld r:id="rId34"/>
        <p:sld r:id="rId37"/>
        <p:sld r:id="rId38"/>
        <p:sld r:id="rId41"/>
        <p:sld r:id="rId42"/>
        <p:sld r:id="rId45"/>
        <p:sld r:id="rId46"/>
        <p:sld r:id="rId47"/>
        <p:sld r:id="rId49"/>
        <p:sld r:id="rId51"/>
        <p:sld r:id="rId53"/>
        <p:sld r:id="rId55"/>
        <p:sld r:id="rId58"/>
        <p:sld r:id="rId60"/>
        <p:sld r:id="rId63"/>
        <p:sld r:id="rId65"/>
        <p:sld r:id="rId66"/>
        <p:sld r:id="rId67"/>
        <p:sld r:id="rId69"/>
      </p:sldLst>
    </p:custShow>
    <p:custShow name="Cymraeg" id="1">
      <p:sldLst>
        <p:sld r:id="rId19"/>
        <p:sld r:id="rId20"/>
        <p:sld r:id="rId21"/>
        <p:sld r:id="rId22"/>
        <p:sld r:id="rId23"/>
        <p:sld r:id="rId24"/>
        <p:sld r:id="rId25"/>
        <p:sld r:id="rId26"/>
        <p:sld r:id="rId27"/>
        <p:sld r:id="rId28"/>
        <p:sld r:id="rId30"/>
        <p:sld r:id="rId32"/>
        <p:sld r:id="rId35"/>
        <p:sld r:id="rId39"/>
        <p:sld r:id="rId40"/>
        <p:sld r:id="rId43"/>
        <p:sld r:id="rId44"/>
        <p:sld r:id="rId45"/>
        <p:sld r:id="rId46"/>
        <p:sld r:id="rId48"/>
        <p:sld r:id="rId50"/>
        <p:sld r:id="rId52"/>
        <p:sld r:id="rId54"/>
        <p:sld r:id="rId56"/>
        <p:sld r:id="rId57"/>
        <p:sld r:id="rId59"/>
        <p:sld r:id="rId60"/>
        <p:sld r:id="rId62"/>
        <p:sld r:id="rId64"/>
        <p:sld r:id="rId66"/>
        <p:sld r:id="rId67"/>
        <p:sld r:id="rId69"/>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91CF"/>
    <a:srgbClr val="C445B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5E7CDF-25CB-41D4-BEB9-7C63B1FEB195}" v="83" dt="2024-11-18T09:53:21.3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4"/>
    <p:restoredTop sz="94696"/>
  </p:normalViewPr>
  <p:slideViewPr>
    <p:cSldViewPr snapToGrid="0">
      <p:cViewPr varScale="1">
        <p:scale>
          <a:sx n="105" d="100"/>
          <a:sy n="105" d="100"/>
        </p:scale>
        <p:origin x="648" y="176"/>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8.xml"/><Relationship Id="rId21" Type="http://schemas.openxmlformats.org/officeDocument/2006/relationships/slide" Target="slides/slide3.xml"/><Relationship Id="rId42" Type="http://schemas.openxmlformats.org/officeDocument/2006/relationships/slide" Target="slides/slide24.xml"/><Relationship Id="rId47" Type="http://schemas.openxmlformats.org/officeDocument/2006/relationships/slide" Target="slides/slide29.xml"/><Relationship Id="rId63" Type="http://schemas.openxmlformats.org/officeDocument/2006/relationships/slide" Target="slides/slide45.xml"/><Relationship Id="rId68" Type="http://schemas.openxmlformats.org/officeDocument/2006/relationships/slide" Target="slides/slide50.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1.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3" Type="http://schemas.openxmlformats.org/officeDocument/2006/relationships/slide" Target="slides/slide35.xml"/><Relationship Id="rId58" Type="http://schemas.openxmlformats.org/officeDocument/2006/relationships/slide" Target="slides/slide40.xml"/><Relationship Id="rId66" Type="http://schemas.openxmlformats.org/officeDocument/2006/relationships/slide" Target="slides/slide48.xml"/><Relationship Id="rId74"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43.xml"/><Relationship Id="rId19" Type="http://schemas.openxmlformats.org/officeDocument/2006/relationships/slide" Target="slides/slide1.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slide" Target="slides/slide30.xml"/><Relationship Id="rId56" Type="http://schemas.openxmlformats.org/officeDocument/2006/relationships/slide" Target="slides/slide38.xml"/><Relationship Id="rId64" Type="http://schemas.openxmlformats.org/officeDocument/2006/relationships/slide" Target="slides/slide46.xml"/><Relationship Id="rId69" Type="http://schemas.openxmlformats.org/officeDocument/2006/relationships/slide" Target="slides/slide51.xml"/><Relationship Id="rId8" Type="http://schemas.openxmlformats.org/officeDocument/2006/relationships/slideMaster" Target="slideMasters/slideMaster5.xml"/><Relationship Id="rId51" Type="http://schemas.openxmlformats.org/officeDocument/2006/relationships/slide" Target="slides/slide33.xml"/><Relationship Id="rId72"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59" Type="http://schemas.openxmlformats.org/officeDocument/2006/relationships/slide" Target="slides/slide41.xml"/><Relationship Id="rId67" Type="http://schemas.openxmlformats.org/officeDocument/2006/relationships/slide" Target="slides/slide49.xml"/><Relationship Id="rId20" Type="http://schemas.openxmlformats.org/officeDocument/2006/relationships/slide" Target="slides/slide2.xml"/><Relationship Id="rId41" Type="http://schemas.openxmlformats.org/officeDocument/2006/relationships/slide" Target="slides/slide23.xml"/><Relationship Id="rId54" Type="http://schemas.openxmlformats.org/officeDocument/2006/relationships/slide" Target="slides/slide36.xml"/><Relationship Id="rId62" Type="http://schemas.openxmlformats.org/officeDocument/2006/relationships/slide" Target="slides/slide44.xml"/><Relationship Id="rId70" Type="http://schemas.openxmlformats.org/officeDocument/2006/relationships/notesMaster" Target="notesMasters/notesMaster1.xml"/><Relationship Id="rId75"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slide" Target="slides/slide31.xml"/><Relationship Id="rId57" Type="http://schemas.openxmlformats.org/officeDocument/2006/relationships/slide" Target="slides/slide39.xml"/><Relationship Id="rId10" Type="http://schemas.openxmlformats.org/officeDocument/2006/relationships/slideMaster" Target="slideMasters/slideMaster7.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slide" Target="slides/slide34.xml"/><Relationship Id="rId60" Type="http://schemas.openxmlformats.org/officeDocument/2006/relationships/slide" Target="slides/slide42.xml"/><Relationship Id="rId65" Type="http://schemas.openxmlformats.org/officeDocument/2006/relationships/slide" Target="slides/slide47.xml"/><Relationship Id="rId73"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21.xml"/><Relationship Id="rId34" Type="http://schemas.openxmlformats.org/officeDocument/2006/relationships/slide" Target="slides/slide16.xml"/><Relationship Id="rId50" Type="http://schemas.openxmlformats.org/officeDocument/2006/relationships/slide" Target="slides/slide32.xml"/><Relationship Id="rId55" Type="http://schemas.openxmlformats.org/officeDocument/2006/relationships/slide" Target="slides/slide37.xml"/><Relationship Id="rId7" Type="http://schemas.openxmlformats.org/officeDocument/2006/relationships/slideMaster" Target="slideMasters/slideMaster4.xml"/><Relationship Id="rId7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0FB87F-754C-465C-9770-966B53F2B7AB}" type="datetimeFigureOut">
              <a:rPr lang="en-GB" smtClean="0"/>
              <a:t>19/11/2024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B824EF-40B7-4B64-AAF9-A45E704C992E}" type="slidenum">
              <a:rPr lang="en-GB" smtClean="0"/>
              <a:t>‹#›</a:t>
            </a:fld>
            <a:endParaRPr lang="en-GB"/>
          </a:p>
        </p:txBody>
      </p:sp>
    </p:spTree>
    <p:extLst>
      <p:ext uri="{BB962C8B-B14F-4D97-AF65-F5344CB8AC3E}">
        <p14:creationId xmlns:p14="http://schemas.microsoft.com/office/powerpoint/2010/main" val="2682043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hwb.gov.wales/cwricwlwm-i-gymru/trefniadau-asesu/cefnogi-cynnydd-dysgwyr-canllawiau-asesu/"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hwb.gov.wales/curriculum-for-wales/assessment-arrangements/supporting-learner-progression-assessment-guidance/"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hwb.gov.wales/cwricwlwm-i-gymru/trefniadau-asesu/cefnogi-cynnydd-dysgwyr-canllawiau-asesu/"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hwb.gov.wales/curriculum-for-wales/assessment-arrangements/supporting-learner-progression-assessment-guidance/"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iean.network/gallery/iean-changing-assessment-cultures-oct21.pdf" TargetMode="External"/><Relationship Id="rId2" Type="http://schemas.openxmlformats.org/officeDocument/2006/relationships/slide" Target="../slides/slide14.xml"/><Relationship Id="rId1" Type="http://schemas.openxmlformats.org/officeDocument/2006/relationships/notesMaster" Target="../notesMasters/notesMaster1.xml"/><Relationship Id="rId5" Type="http://schemas.openxmlformats.org/officeDocument/2006/relationships/hyperlink" Target="http://iean.network/Reports-Publications/" TargetMode="External"/><Relationship Id="rId4" Type="http://schemas.openxmlformats.org/officeDocument/2006/relationships/hyperlink" Target="https://www.iean.network/" TargetMode="Externa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iean.network/gallery/iean-changing-assessment-cultures-oct21.pdf" TargetMode="External"/><Relationship Id="rId2" Type="http://schemas.openxmlformats.org/officeDocument/2006/relationships/slide" Target="../slides/slide15.xml"/><Relationship Id="rId1" Type="http://schemas.openxmlformats.org/officeDocument/2006/relationships/notesMaster" Target="../notesMasters/notesMaster1.xml"/><Relationship Id="rId5" Type="http://schemas.openxmlformats.org/officeDocument/2006/relationships/hyperlink" Target="http://iean.network/Reports-Publications/" TargetMode="External"/><Relationship Id="rId4" Type="http://schemas.openxmlformats.org/officeDocument/2006/relationships/hyperlink" Target="https://www.iean.network/"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3" Type="http://schemas.openxmlformats.org/officeDocument/2006/relationships/hyperlink" Target="https://hwb.gov.wales/api/storage/41582b77-f67d-44ba-b07b-b05a72daddd2/seminar-2-process-orientation-assessment-video-transcript.pdf" TargetMode="External"/><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3" Type="http://schemas.openxmlformats.org/officeDocument/2006/relationships/hyperlink" Target="https://hwb.gov.wales/api/storage/41582b77-f67d-44ba-b07b-b05a72daddd2/seminar-2-process-orientation-assessment-video-transcript.pdf" TargetMode="External"/><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3" Type="http://schemas.openxmlformats.org/officeDocument/2006/relationships/hyperlink" Target="https://hwb.gov.wales/api/storage/41582b77-f67d-44ba-b07b-b05a72daddd2/seminar-2-process-orientation-assessment-video-transcript.pdf" TargetMode="External"/><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2</a:t>
            </a:fld>
            <a:endParaRPr lang="en-GB"/>
          </a:p>
        </p:txBody>
      </p:sp>
    </p:spTree>
    <p:extLst>
      <p:ext uri="{BB962C8B-B14F-4D97-AF65-F5344CB8AC3E}">
        <p14:creationId xmlns:p14="http://schemas.microsoft.com/office/powerpoint/2010/main" val="34967058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this is the first time of participating in the Bridging experience the next 3 slides simply outline the structure of the bridge and the processes to be undertaken by the student teachers.</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ptos"/>
                <a:cs typeface="Calibri"/>
              </a:rPr>
              <a:t>Bydd y </a:t>
            </a:r>
            <a:r>
              <a:rPr lang="en-US" sz="1200" err="1">
                <a:latin typeface="Aptos"/>
                <a:cs typeface="Calibri"/>
              </a:rPr>
              <a:t>diwrnod</a:t>
            </a:r>
            <a:r>
              <a:rPr lang="en-US" sz="1200">
                <a:latin typeface="Aptos"/>
                <a:cs typeface="Calibri"/>
              </a:rPr>
              <a:t> CWRDD </a:t>
            </a:r>
            <a:r>
              <a:rPr lang="en-US" sz="1200" err="1">
                <a:latin typeface="Aptos"/>
                <a:cs typeface="Calibri"/>
              </a:rPr>
              <a:t>hefyd</a:t>
            </a:r>
            <a:r>
              <a:rPr lang="en-US" sz="1200">
                <a:latin typeface="Aptos"/>
                <a:cs typeface="Calibri"/>
              </a:rPr>
              <a:t> </a:t>
            </a:r>
            <a:r>
              <a:rPr lang="it" sz="1200">
                <a:latin typeface="Aptos"/>
                <a:cs typeface="Calibri"/>
              </a:rPr>
              <a:t>yn eich galluogi i nodi</a:t>
            </a:r>
            <a:r>
              <a:rPr lang="en-US" sz="1200">
                <a:latin typeface="Aptos"/>
                <a:cs typeface="Calibri"/>
              </a:rPr>
              <a:t> a </a:t>
            </a:r>
            <a:r>
              <a:rPr lang="en-US" sz="1200" err="1">
                <a:latin typeface="Aptos"/>
                <a:cs typeface="Calibri"/>
              </a:rPr>
              <a:t>myfyrio'n</a:t>
            </a:r>
            <a:r>
              <a:rPr lang="en-US" sz="1200">
                <a:latin typeface="Aptos"/>
                <a:cs typeface="Calibri"/>
              </a:rPr>
              <a:t> </a:t>
            </a:r>
            <a:r>
              <a:rPr lang="pt" sz="1200">
                <a:latin typeface="Aptos"/>
                <a:cs typeface="Calibri"/>
              </a:rPr>
              <a:t>feirniadol</a:t>
            </a:r>
            <a:r>
              <a:rPr lang="en-US" sz="1200">
                <a:latin typeface="Aptos"/>
                <a:cs typeface="Calibri"/>
              </a:rPr>
              <a:t> </a:t>
            </a:r>
            <a:r>
              <a:rPr lang="en-US" sz="1200" err="1">
                <a:latin typeface="Aptos"/>
                <a:cs typeface="Calibri"/>
              </a:rPr>
              <a:t>ar</a:t>
            </a:r>
            <a:r>
              <a:rPr lang="en-US" sz="1200">
                <a:ea typeface="+mn-lt"/>
                <a:cs typeface="+mn-lt"/>
              </a:rPr>
              <a:t> </a:t>
            </a:r>
            <a:r>
              <a:rPr lang="en-US" sz="1200" err="1">
                <a:ea typeface="+mn-lt"/>
                <a:cs typeface="+mn-lt"/>
              </a:rPr>
              <a:t>strategaethau</a:t>
            </a:r>
            <a:r>
              <a:rPr lang="en-US" sz="1200">
                <a:ea typeface="+mn-lt"/>
                <a:cs typeface="+mn-lt"/>
              </a:rPr>
              <a:t> </a:t>
            </a:r>
            <a:r>
              <a:rPr lang="en-US" sz="1200" err="1">
                <a:ea typeface="+mn-lt"/>
                <a:cs typeface="+mn-lt"/>
              </a:rPr>
              <a:t>Asesu</a:t>
            </a:r>
            <a:r>
              <a:rPr lang="en-US" sz="1200">
                <a:ea typeface="+mn-lt"/>
                <a:cs typeface="+mn-lt"/>
              </a:rPr>
              <a:t> </a:t>
            </a:r>
            <a:r>
              <a:rPr lang="en-US" sz="1200" err="1">
                <a:ea typeface="+mn-lt"/>
                <a:cs typeface="+mn-lt"/>
              </a:rPr>
              <a:t>ar</a:t>
            </a:r>
            <a:r>
              <a:rPr lang="en-US" sz="1200">
                <a:ea typeface="+mn-lt"/>
                <a:cs typeface="+mn-lt"/>
              </a:rPr>
              <a:t> </a:t>
            </a:r>
            <a:r>
              <a:rPr lang="en-US" sz="1200" err="1">
                <a:ea typeface="+mn-lt"/>
                <a:cs typeface="+mn-lt"/>
              </a:rPr>
              <a:t>gyfer</a:t>
            </a:r>
            <a:r>
              <a:rPr lang="en-US" sz="1200">
                <a:ea typeface="+mn-lt"/>
                <a:cs typeface="+mn-lt"/>
              </a:rPr>
              <a:t> </a:t>
            </a:r>
            <a:r>
              <a:rPr lang="en-US" sz="1200" err="1">
                <a:ea typeface="+mn-lt"/>
                <a:cs typeface="+mn-lt"/>
              </a:rPr>
              <a:t>Dysgu</a:t>
            </a:r>
            <a:r>
              <a:rPr lang="en-US" sz="1200">
                <a:ea typeface="+mn-lt"/>
                <a:cs typeface="+mn-lt"/>
              </a:rPr>
              <a:t> </a:t>
            </a:r>
            <a:r>
              <a:rPr lang="en-US" sz="1200">
                <a:latin typeface="Aptos"/>
                <a:cs typeface="Calibri"/>
              </a:rPr>
              <a:t> y </a:t>
            </a:r>
            <a:r>
              <a:rPr lang="en-US" sz="1200" err="1">
                <a:latin typeface="Aptos"/>
                <a:cs typeface="Calibri"/>
              </a:rPr>
              <a:t>byddwch</a:t>
            </a:r>
            <a:r>
              <a:rPr lang="en-US" sz="1200">
                <a:latin typeface="Aptos"/>
                <a:cs typeface="Calibri"/>
              </a:rPr>
              <a:t> </a:t>
            </a:r>
            <a:r>
              <a:rPr lang="pt" sz="1200">
                <a:latin typeface="Aptos"/>
                <a:cs typeface="Calibri"/>
              </a:rPr>
              <a:t>yn eu treialu</a:t>
            </a:r>
            <a:r>
              <a:rPr lang="en-US" sz="1200">
                <a:latin typeface="Aptos"/>
                <a:cs typeface="Calibri"/>
              </a:rPr>
              <a:t> </a:t>
            </a:r>
            <a:r>
              <a:rPr lang="en-US" sz="1200" b="1" err="1">
                <a:latin typeface="Aptos"/>
                <a:cs typeface="Calibri"/>
              </a:rPr>
              <a:t>yn</a:t>
            </a:r>
            <a:r>
              <a:rPr lang="en-US" sz="1200" b="1">
                <a:latin typeface="Aptos"/>
                <a:cs typeface="Calibri"/>
              </a:rPr>
              <a:t> </a:t>
            </a:r>
            <a:r>
              <a:rPr lang="en-US" sz="1200" b="1" err="1">
                <a:latin typeface="Aptos"/>
                <a:cs typeface="Calibri"/>
              </a:rPr>
              <a:t>ystod</a:t>
            </a:r>
            <a:r>
              <a:rPr lang="en-US" sz="1200" b="1">
                <a:latin typeface="Aptos"/>
                <a:cs typeface="Calibri"/>
              </a:rPr>
              <a:t> y </a:t>
            </a:r>
            <a:r>
              <a:rPr lang="en-US" sz="1200" b="1" err="1">
                <a:latin typeface="Aptos"/>
                <a:cs typeface="Calibri"/>
              </a:rPr>
              <a:t>cyfnod</a:t>
            </a:r>
            <a:r>
              <a:rPr lang="en-US" sz="1200" b="1">
                <a:latin typeface="Aptos"/>
                <a:cs typeface="Calibri"/>
              </a:rPr>
              <a:t> PROFI  </a:t>
            </a:r>
            <a:endParaRPr lang="en-US" sz="1200" b="1">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ptos"/>
                <a:cs typeface="Calibri"/>
              </a:rPr>
              <a:t>The MEET day will also enable you to identify and critically reflect upon specific Assessment for Learning strategies that you will </a:t>
            </a:r>
            <a:r>
              <a:rPr lang="en-US" sz="1200" b="1">
                <a:latin typeface="Aptos"/>
                <a:cs typeface="Calibri"/>
              </a:rPr>
              <a:t>trial during the TEST phase </a:t>
            </a:r>
            <a:endParaRPr lang="en-GB" sz="1200">
              <a:latin typeface="Aptos"/>
              <a:cs typeface="Calibri"/>
            </a:endParaRPr>
          </a:p>
          <a:p>
            <a:endParaRPr lang="en-GB"/>
          </a:p>
        </p:txBody>
      </p:sp>
      <p:sp>
        <p:nvSpPr>
          <p:cNvPr id="4" name="Slide Number Placeholder 3"/>
          <p:cNvSpPr>
            <a:spLocks noGrp="1"/>
          </p:cNvSpPr>
          <p:nvPr>
            <p:ph type="sldNum" sz="quarter" idx="5"/>
          </p:nvPr>
        </p:nvSpPr>
        <p:spPr/>
        <p:txBody>
          <a:bodyPr/>
          <a:lstStyle/>
          <a:p>
            <a:fld id="{5FB824EF-40B7-4B64-AAF9-A45E704C992E}" type="slidenum">
              <a:rPr lang="en-GB" smtClean="0"/>
              <a:t>3</a:t>
            </a:fld>
            <a:endParaRPr lang="en-GB"/>
          </a:p>
        </p:txBody>
      </p:sp>
    </p:spTree>
    <p:extLst>
      <p:ext uri="{BB962C8B-B14F-4D97-AF65-F5344CB8AC3E}">
        <p14:creationId xmlns:p14="http://schemas.microsoft.com/office/powerpoint/2010/main" val="3466982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Students should have engaged with or downloaded the STEER document prior to the Meet and can be encouraged to use this to document to make notes, they will revisit this document to support their reflections in their PLP.</a:t>
            </a:r>
          </a:p>
        </p:txBody>
      </p:sp>
      <p:sp>
        <p:nvSpPr>
          <p:cNvPr id="4" name="Slide Number Placeholder 3"/>
          <p:cNvSpPr>
            <a:spLocks noGrp="1"/>
          </p:cNvSpPr>
          <p:nvPr>
            <p:ph type="sldNum" sz="quarter" idx="5"/>
          </p:nvPr>
        </p:nvSpPr>
        <p:spPr/>
        <p:txBody>
          <a:bodyPr/>
          <a:lstStyle/>
          <a:p>
            <a:fld id="{5FB824EF-40B7-4B64-AAF9-A45E704C992E}" type="slidenum">
              <a:rPr lang="en-GB" smtClean="0"/>
              <a:t>4</a:t>
            </a:fld>
            <a:endParaRPr lang="en-GB"/>
          </a:p>
        </p:txBody>
      </p:sp>
    </p:spTree>
    <p:extLst>
      <p:ext uri="{BB962C8B-B14F-4D97-AF65-F5344CB8AC3E}">
        <p14:creationId xmlns:p14="http://schemas.microsoft.com/office/powerpoint/2010/main" val="16504942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Highlighting foundations of good teaching. The focus today is assessment. </a:t>
            </a:r>
          </a:p>
          <a:p>
            <a:r>
              <a:rPr lang="en-US" b="1">
                <a:ea typeface="Calibri"/>
                <a:cs typeface="Calibri"/>
              </a:rPr>
              <a:t>Optional KWL grid Task: </a:t>
            </a:r>
            <a:r>
              <a:rPr lang="en-US">
                <a:ea typeface="Calibri"/>
                <a:cs typeface="Calibri"/>
              </a:rPr>
              <a:t>Invite the student to complete a KWL grid</a:t>
            </a:r>
            <a:r>
              <a:rPr lang="en-GB"/>
              <a:t> (</a:t>
            </a:r>
            <a:r>
              <a:rPr lang="en-GB" b="0"/>
              <a:t>what</a:t>
            </a:r>
            <a:r>
              <a:rPr lang="en-GB"/>
              <a:t> do I </a:t>
            </a:r>
            <a:r>
              <a:rPr lang="en-GB" b="1"/>
              <a:t>know</a:t>
            </a:r>
            <a:r>
              <a:rPr lang="en-GB"/>
              <a:t>, what do I </a:t>
            </a:r>
            <a:r>
              <a:rPr lang="en-GB" b="1"/>
              <a:t>want to know</a:t>
            </a:r>
            <a:r>
              <a:rPr lang="en-GB"/>
              <a:t>, what have I </a:t>
            </a:r>
            <a:r>
              <a:rPr lang="en-GB" b="1"/>
              <a:t>learnt</a:t>
            </a:r>
            <a:r>
              <a:rPr lang="en-GB"/>
              <a:t>). GED grid Gwybod, </a:t>
            </a:r>
            <a:r>
              <a:rPr lang="en-GB" err="1"/>
              <a:t>Eisiau</a:t>
            </a:r>
            <a:r>
              <a:rPr lang="en-GB"/>
              <a:t>, </a:t>
            </a:r>
            <a:r>
              <a:rPr lang="en-GB" err="1"/>
              <a:t>Dysgu</a:t>
            </a:r>
            <a:r>
              <a:rPr lang="en-GB"/>
              <a:t>. </a:t>
            </a:r>
          </a:p>
          <a:p>
            <a:r>
              <a:rPr lang="en-GB"/>
              <a:t>What do they </a:t>
            </a:r>
            <a:r>
              <a:rPr lang="en-GB" b="1"/>
              <a:t>already know</a:t>
            </a:r>
            <a:r>
              <a:rPr lang="en-GB"/>
              <a:t> about assessment, what do </a:t>
            </a:r>
            <a:r>
              <a:rPr lang="en-GB" b="1"/>
              <a:t>they want to know,</a:t>
            </a:r>
            <a:r>
              <a:rPr lang="en-GB"/>
              <a:t> and they can return to the grid at end of session to </a:t>
            </a:r>
            <a:r>
              <a:rPr lang="en-GB" b="1"/>
              <a:t>reflect upon what they have learnt</a:t>
            </a:r>
            <a:r>
              <a:rPr lang="en-GB"/>
              <a:t>.</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5</a:t>
            </a:fld>
            <a:endParaRPr lang="en-GB"/>
          </a:p>
        </p:txBody>
      </p:sp>
    </p:spTree>
    <p:extLst>
      <p:ext uri="{BB962C8B-B14F-4D97-AF65-F5344CB8AC3E}">
        <p14:creationId xmlns:p14="http://schemas.microsoft.com/office/powerpoint/2010/main" val="37801186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 opportunity to explore students understanding on what assessment is and what it looks like in their teaching/classrooms</a:t>
            </a:r>
          </a:p>
          <a:p>
            <a:r>
              <a:rPr lang="en-US"/>
              <a:t>Looking for students’ perceptions on the purpose of assessment, assessment procedures, strategies that they might have observed or employed. The aim here is also to expose different types of assessment (formative and summative) and to identify the challenges or concerns students raise in response to the question ‘how do you assess your learners? </a:t>
            </a:r>
          </a:p>
          <a:p>
            <a:r>
              <a:rPr lang="en-US" b="1"/>
              <a:t>Optional Jigsaw Task</a:t>
            </a:r>
            <a:r>
              <a:rPr lang="en-US"/>
              <a:t>: Invite students to work in pairs on one question. Then they break off to make a four with 3 others who worked on 3 different questions share their ideas for the - piece jigsaw. Invite students to feedback thoughts and ideas, challenges or concerns, benefits and limitations.</a:t>
            </a:r>
          </a:p>
        </p:txBody>
      </p:sp>
      <p:sp>
        <p:nvSpPr>
          <p:cNvPr id="4" name="Slide Number Placeholder 3"/>
          <p:cNvSpPr>
            <a:spLocks noGrp="1"/>
          </p:cNvSpPr>
          <p:nvPr>
            <p:ph type="sldNum" sz="quarter" idx="5"/>
          </p:nvPr>
        </p:nvSpPr>
        <p:spPr/>
        <p:txBody>
          <a:bodyPr/>
          <a:lstStyle/>
          <a:p>
            <a:fld id="{5FB824EF-40B7-4B64-AAF9-A45E704C992E}" type="slidenum">
              <a:rPr lang="en-GB" smtClean="0"/>
              <a:t>6</a:t>
            </a:fld>
            <a:endParaRPr lang="en-GB"/>
          </a:p>
        </p:txBody>
      </p:sp>
    </p:spTree>
    <p:extLst>
      <p:ext uri="{BB962C8B-B14F-4D97-AF65-F5344CB8AC3E}">
        <p14:creationId xmlns:p14="http://schemas.microsoft.com/office/powerpoint/2010/main" val="11674815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a:ea typeface="Calibri"/>
                <a:cs typeface="Calibri"/>
              </a:rPr>
              <a:t>Take time to discuss some of the key principles and purpose of assessment presented in this diagram. Identify key phrases or vocabulary, such as: ‘progression’,</a:t>
            </a:r>
          </a:p>
          <a:p>
            <a:r>
              <a:rPr lang="en-GB" b="0">
                <a:ea typeface="Calibri"/>
                <a:cs typeface="Calibri"/>
              </a:rPr>
              <a:t> ‘active participants in the learning process’ use of ‘a </a:t>
            </a:r>
            <a:r>
              <a:rPr lang="en-GB" b="0" i="1">
                <a:ea typeface="Calibri"/>
                <a:cs typeface="Calibri"/>
              </a:rPr>
              <a:t>wide range </a:t>
            </a:r>
            <a:r>
              <a:rPr lang="en-GB" b="0">
                <a:ea typeface="Calibri"/>
                <a:cs typeface="Calibri"/>
              </a:rPr>
              <a:t>of assessment approaches’ and ‘ holistic picture of learner’s development’.</a:t>
            </a:r>
          </a:p>
          <a:p>
            <a:r>
              <a:rPr lang="en-GB" b="0">
                <a:ea typeface="Calibri"/>
                <a:cs typeface="Calibri"/>
              </a:rPr>
              <a:t>The slide highlights that assessment is an ongoing process which is indistinguishable from learning and teaching’ the purpose of highlighting this is to indicate to the students the importance of their role in using effective assessment approaches in their teaching.</a:t>
            </a:r>
          </a:p>
          <a:p>
            <a:r>
              <a:rPr lang="en-GB" b="1">
                <a:ea typeface="Calibri"/>
                <a:cs typeface="Calibri"/>
              </a:rPr>
              <a:t>Image resource </a:t>
            </a:r>
            <a:r>
              <a:rPr lang="en-GB" err="1">
                <a:hlinkClick r:id="rId3"/>
              </a:rPr>
              <a:t>Cefnogi</a:t>
            </a:r>
            <a:r>
              <a:rPr lang="en-GB">
                <a:hlinkClick r:id="rId3"/>
              </a:rPr>
              <a:t> </a:t>
            </a:r>
            <a:r>
              <a:rPr lang="en-GB" err="1">
                <a:hlinkClick r:id="rId3"/>
              </a:rPr>
              <a:t>cynnydd</a:t>
            </a:r>
            <a:r>
              <a:rPr lang="en-GB">
                <a:hlinkClick r:id="rId3"/>
              </a:rPr>
              <a:t> </a:t>
            </a:r>
            <a:r>
              <a:rPr lang="en-GB" err="1">
                <a:hlinkClick r:id="rId3"/>
              </a:rPr>
              <a:t>dysgwyr</a:t>
            </a:r>
            <a:r>
              <a:rPr lang="en-GB">
                <a:hlinkClick r:id="rId3"/>
              </a:rPr>
              <a:t> </a:t>
            </a:r>
            <a:r>
              <a:rPr lang="en-GB" err="1">
                <a:hlinkClick r:id="rId3"/>
              </a:rPr>
              <a:t>canllawiau</a:t>
            </a:r>
            <a:r>
              <a:rPr lang="en-GB">
                <a:hlinkClick r:id="rId3"/>
              </a:rPr>
              <a:t> </a:t>
            </a:r>
            <a:r>
              <a:rPr lang="en-GB" err="1">
                <a:hlinkClick r:id="rId3"/>
              </a:rPr>
              <a:t>asesu</a:t>
            </a:r>
            <a:r>
              <a:rPr lang="en-GB">
                <a:hlinkClick r:id="rId3"/>
              </a:rPr>
              <a:t> - Hwb (</a:t>
            </a:r>
            <a:r>
              <a:rPr lang="en-GB" err="1">
                <a:hlinkClick r:id="rId3"/>
              </a:rPr>
              <a:t>gov.wales</a:t>
            </a:r>
            <a:r>
              <a:rPr lang="en-GB">
                <a:hlinkClick r:id="rId3"/>
              </a:rPr>
              <a:t>)</a:t>
            </a:r>
            <a:r>
              <a:rPr lang="en-GB" b="1"/>
              <a:t> and </a:t>
            </a:r>
            <a:r>
              <a:rPr lang="en-GB">
                <a:hlinkClick r:id="rId4"/>
              </a:rPr>
              <a:t>Supporting learner progression assessment guidance - Hwb (</a:t>
            </a:r>
            <a:r>
              <a:rPr lang="en-GB" err="1">
                <a:hlinkClick r:id="rId4"/>
              </a:rPr>
              <a:t>gov.wales</a:t>
            </a:r>
            <a:r>
              <a:rPr lang="en-GB">
                <a:hlinkClick r:id="rId4"/>
              </a:rPr>
              <a:t>)</a:t>
            </a:r>
            <a:endParaRPr lang="en-GB" b="1">
              <a:ea typeface="Calibri"/>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7</a:t>
            </a:fld>
            <a:endParaRPr lang="en-GB"/>
          </a:p>
        </p:txBody>
      </p:sp>
    </p:spTree>
    <p:extLst>
      <p:ext uri="{BB962C8B-B14F-4D97-AF65-F5344CB8AC3E}">
        <p14:creationId xmlns:p14="http://schemas.microsoft.com/office/powerpoint/2010/main" val="17317873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FB824EF-40B7-4B64-AAF9-A45E704C992E}" type="slidenum">
              <a:rPr lang="en-GB" smtClean="0"/>
              <a:t>8</a:t>
            </a:fld>
            <a:endParaRPr lang="en-GB"/>
          </a:p>
        </p:txBody>
      </p:sp>
    </p:spTree>
    <p:extLst>
      <p:ext uri="{BB962C8B-B14F-4D97-AF65-F5344CB8AC3E}">
        <p14:creationId xmlns:p14="http://schemas.microsoft.com/office/powerpoint/2010/main" val="24420691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a:ea typeface="Calibri"/>
                <a:cs typeface="Calibri"/>
              </a:rPr>
              <a:t>Draw attention to the role they have in understanding why a particular assessment strategy could be used in the classroom. Outline to students the main aim of the MEET session is for them to develop an understanding of how to </a:t>
            </a:r>
            <a:r>
              <a:rPr lang="en-GB" b="1">
                <a:ea typeface="Calibri"/>
                <a:cs typeface="Calibri"/>
              </a:rPr>
              <a:t>use assessment with their learners in a way that is meaningful and purposeful. </a:t>
            </a:r>
          </a:p>
          <a:p>
            <a:r>
              <a:rPr lang="en-GB" b="0">
                <a:ea typeface="Calibri"/>
                <a:cs typeface="Calibri"/>
              </a:rPr>
              <a:t>Text on screen is from</a:t>
            </a:r>
          </a:p>
          <a:p>
            <a:r>
              <a:rPr lang="en-GB" err="1">
                <a:hlinkClick r:id="rId3"/>
              </a:rPr>
              <a:t>Cefnogi</a:t>
            </a:r>
            <a:r>
              <a:rPr lang="en-GB">
                <a:hlinkClick r:id="rId3"/>
              </a:rPr>
              <a:t> </a:t>
            </a:r>
            <a:r>
              <a:rPr lang="en-GB" err="1">
                <a:hlinkClick r:id="rId3"/>
              </a:rPr>
              <a:t>cynnydd</a:t>
            </a:r>
            <a:r>
              <a:rPr lang="en-GB">
                <a:hlinkClick r:id="rId3"/>
              </a:rPr>
              <a:t> </a:t>
            </a:r>
            <a:r>
              <a:rPr lang="en-GB" err="1">
                <a:hlinkClick r:id="rId3"/>
              </a:rPr>
              <a:t>dysgwyr</a:t>
            </a:r>
            <a:r>
              <a:rPr lang="en-GB">
                <a:hlinkClick r:id="rId3"/>
              </a:rPr>
              <a:t> </a:t>
            </a:r>
            <a:r>
              <a:rPr lang="en-GB" err="1">
                <a:hlinkClick r:id="rId3"/>
              </a:rPr>
              <a:t>canllawiau</a:t>
            </a:r>
            <a:r>
              <a:rPr lang="en-GB">
                <a:hlinkClick r:id="rId3"/>
              </a:rPr>
              <a:t> </a:t>
            </a:r>
            <a:r>
              <a:rPr lang="en-GB" err="1">
                <a:hlinkClick r:id="rId3"/>
              </a:rPr>
              <a:t>asesu</a:t>
            </a:r>
            <a:r>
              <a:rPr lang="en-GB">
                <a:hlinkClick r:id="rId3"/>
              </a:rPr>
              <a:t> - Hwb (</a:t>
            </a:r>
            <a:r>
              <a:rPr lang="en-GB" err="1">
                <a:hlinkClick r:id="rId3"/>
              </a:rPr>
              <a:t>gov.wales</a:t>
            </a:r>
            <a:r>
              <a:rPr lang="en-GB">
                <a:hlinkClick r:id="rId3"/>
              </a:rPr>
              <a:t>)</a:t>
            </a:r>
            <a:r>
              <a:rPr lang="en-GB" b="1"/>
              <a:t> and </a:t>
            </a:r>
            <a:r>
              <a:rPr lang="en-GB">
                <a:hlinkClick r:id="rId4"/>
              </a:rPr>
              <a:t>Supporting learner progression assessment guidance - Hwb (</a:t>
            </a:r>
            <a:r>
              <a:rPr lang="en-GB" err="1">
                <a:hlinkClick r:id="rId4"/>
              </a:rPr>
              <a:t>gov.wales</a:t>
            </a:r>
            <a:r>
              <a:rPr lang="en-GB">
                <a:hlinkClick r:id="rId4"/>
              </a:rPr>
              <a:t>)</a:t>
            </a:r>
            <a:endParaRPr lang="en-GB" b="1">
              <a:ea typeface="Calibri"/>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9</a:t>
            </a:fld>
            <a:endParaRPr lang="en-GB"/>
          </a:p>
        </p:txBody>
      </p:sp>
    </p:spTree>
    <p:extLst>
      <p:ext uri="{BB962C8B-B14F-4D97-AF65-F5344CB8AC3E}">
        <p14:creationId xmlns:p14="http://schemas.microsoft.com/office/powerpoint/2010/main" val="3093346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Wiliam, D (2009) Assessment for learning: why, what and how? London: Institute of Education</a:t>
            </a:r>
          </a:p>
          <a:p>
            <a:endParaRPr lang="en-US">
              <a:cs typeface="Calibri"/>
            </a:endParaRPr>
          </a:p>
          <a:p>
            <a:r>
              <a:rPr lang="en-US">
                <a:cs typeface="Calibri"/>
              </a:rPr>
              <a:t>Dylan Wiliam </a:t>
            </a:r>
            <a:r>
              <a:rPr lang="en-US" err="1">
                <a:cs typeface="Calibri"/>
              </a:rPr>
              <a:t>recognises</a:t>
            </a:r>
            <a:r>
              <a:rPr lang="en-US">
                <a:cs typeface="Calibri"/>
              </a:rPr>
              <a:t> that many whilst many authors use the terms 'assessment for learning' and 'formative assessment' interchangeably he differentiates between them by explaining </a:t>
            </a:r>
            <a:r>
              <a:rPr lang="en-US" err="1">
                <a:cs typeface="Calibri"/>
              </a:rPr>
              <a:t>AfL</a:t>
            </a:r>
            <a:r>
              <a:rPr lang="en-US">
                <a:cs typeface="Calibri"/>
              </a:rPr>
              <a:t> talks about the 'purpose' of the assessment, while formative assessment talks about the function it actually serves. </a:t>
            </a:r>
            <a:endParaRPr lang="en-US">
              <a:ea typeface="Calibri" panose="020F0502020204030204"/>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10</a:t>
            </a:fld>
            <a:endParaRPr lang="en-GB"/>
          </a:p>
        </p:txBody>
      </p:sp>
    </p:spTree>
    <p:extLst>
      <p:ext uri="{BB962C8B-B14F-4D97-AF65-F5344CB8AC3E}">
        <p14:creationId xmlns:p14="http://schemas.microsoft.com/office/powerpoint/2010/main" val="12852028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cs typeface="Calibri"/>
              </a:rPr>
              <a:t>Wiliam</a:t>
            </a:r>
            <a:r>
              <a:rPr lang="en-US">
                <a:cs typeface="Calibri"/>
              </a:rPr>
              <a:t>, D (2009) Assessment for learning: why, what and how? London: Institute of Education</a:t>
            </a:r>
            <a:endParaRPr lang="en-US"/>
          </a:p>
          <a:p>
            <a:endParaRPr lang="en-US">
              <a:cs typeface="Calibri"/>
            </a:endParaRPr>
          </a:p>
          <a:p>
            <a:r>
              <a:rPr lang="en-US" b="1">
                <a:cs typeface="Calibri"/>
              </a:rPr>
              <a:t>Dylan </a:t>
            </a:r>
            <a:r>
              <a:rPr lang="en-US" b="1" err="1">
                <a:cs typeface="Calibri"/>
              </a:rPr>
              <a:t>Wiliam</a:t>
            </a:r>
            <a:r>
              <a:rPr lang="en-US" b="1">
                <a:cs typeface="Calibri"/>
              </a:rPr>
              <a:t> </a:t>
            </a:r>
            <a:r>
              <a:rPr lang="en-US" b="1" err="1">
                <a:cs typeface="Calibri"/>
              </a:rPr>
              <a:t>recognises</a:t>
            </a:r>
            <a:r>
              <a:rPr lang="en-US" b="1">
                <a:cs typeface="Calibri"/>
              </a:rPr>
              <a:t> that many whilst many authors use the terms 'assessment for learning' and 'formative assessment' interchangeably he differentiates between them by explaining </a:t>
            </a:r>
            <a:r>
              <a:rPr lang="en-US" b="1" err="1">
                <a:cs typeface="Calibri"/>
              </a:rPr>
              <a:t>AfL</a:t>
            </a:r>
            <a:r>
              <a:rPr lang="en-US" b="1">
                <a:cs typeface="Calibri"/>
              </a:rPr>
              <a:t> talks about the 'purpose' of the assessment, while formative assessment talks about the function it actually serves. </a:t>
            </a:r>
          </a:p>
          <a:p>
            <a:r>
              <a:rPr lang="en-US">
                <a:ea typeface="Calibri" panose="020F0502020204030204"/>
                <a:cs typeface="Calibri"/>
              </a:rPr>
              <a:t>Invite students to interact with the quote from the works of Black and </a:t>
            </a:r>
            <a:r>
              <a:rPr lang="en-US" err="1">
                <a:ea typeface="Calibri" panose="020F0502020204030204"/>
                <a:cs typeface="Calibri"/>
              </a:rPr>
              <a:t>Wiliam</a:t>
            </a:r>
            <a:r>
              <a:rPr lang="en-US">
                <a:ea typeface="Calibri" panose="020F0502020204030204"/>
                <a:cs typeface="Calibri"/>
              </a:rPr>
              <a:t>. What might be the challenges they face as a novice teacher using formative assessment?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ea typeface="Calibri" panose="020F0502020204030204"/>
                <a:cs typeface="Calibri"/>
              </a:rPr>
              <a:t>Highlighting these quotes and literature can support the students understanding of identifying of why a particular assessment activity is more purposeful than another. At the heart of any assessment task should be the learner. So one challenge they may face, is knowing their learners well enough at this stage.</a:t>
            </a:r>
          </a:p>
        </p:txBody>
      </p:sp>
      <p:sp>
        <p:nvSpPr>
          <p:cNvPr id="4" name="Slide Number Placeholder 3"/>
          <p:cNvSpPr>
            <a:spLocks noGrp="1"/>
          </p:cNvSpPr>
          <p:nvPr>
            <p:ph type="sldNum" sz="quarter" idx="5"/>
          </p:nvPr>
        </p:nvSpPr>
        <p:spPr/>
        <p:txBody>
          <a:bodyPr/>
          <a:lstStyle/>
          <a:p>
            <a:fld id="{5FB824EF-40B7-4B64-AAF9-A45E704C992E}" type="slidenum">
              <a:rPr lang="en-GB" smtClean="0"/>
              <a:t>11</a:t>
            </a:fld>
            <a:endParaRPr lang="en-GB"/>
          </a:p>
        </p:txBody>
      </p:sp>
    </p:spTree>
    <p:extLst>
      <p:ext uri="{BB962C8B-B14F-4D97-AF65-F5344CB8AC3E}">
        <p14:creationId xmlns:p14="http://schemas.microsoft.com/office/powerpoint/2010/main" val="9685527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Dylan </a:t>
            </a:r>
            <a:r>
              <a:rPr lang="en-US" err="1">
                <a:ea typeface="Calibri"/>
                <a:cs typeface="Calibri"/>
              </a:rPr>
              <a:t>Wiliam</a:t>
            </a:r>
            <a:r>
              <a:rPr lang="en-US">
                <a:ea typeface="Calibri"/>
                <a:cs typeface="Calibri"/>
              </a:rPr>
              <a:t> </a:t>
            </a:r>
            <a:r>
              <a:rPr lang="en-US" err="1">
                <a:ea typeface="Calibri"/>
                <a:cs typeface="Calibri"/>
              </a:rPr>
              <a:t>recognises</a:t>
            </a:r>
            <a:r>
              <a:rPr lang="en-US">
                <a:ea typeface="Calibri"/>
                <a:cs typeface="Calibri"/>
              </a:rPr>
              <a:t> that whilst many authors may use the term 'assessment for learning' and ' formative assessment' interchangeably, he differentiates between them by explaining that  </a:t>
            </a:r>
            <a:r>
              <a:rPr lang="en-US" err="1">
                <a:ea typeface="Calibri"/>
                <a:cs typeface="Calibri"/>
              </a:rPr>
              <a:t>AfL</a:t>
            </a:r>
            <a:r>
              <a:rPr lang="en-US">
                <a:ea typeface="Calibri"/>
                <a:cs typeface="Calibri"/>
              </a:rPr>
              <a:t> talks about the purpose of the assessment, while formative assessment talks about the function it actually serves.</a:t>
            </a:r>
          </a:p>
          <a:p>
            <a:endParaRPr lang="en-US">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ea typeface="Calibri"/>
                <a:cs typeface="Calibri"/>
              </a:rPr>
              <a:t>Highlighting this quote/literature can support the students understanding of being </a:t>
            </a:r>
            <a:r>
              <a:rPr lang="en-US" b="1" i="0">
                <a:effectLst/>
                <a:latin typeface="Arial" panose="020B0604020202020204" pitchFamily="34" charset="0"/>
              </a:rPr>
              <a:t>clear and</a:t>
            </a:r>
            <a:r>
              <a:rPr lang="en-US" i="0">
                <a:effectLst/>
                <a:latin typeface="Arial" panose="020B0604020202020204" pitchFamily="34" charset="0"/>
              </a:rPr>
              <a:t> specific of the type of assessment they will use with the learners and question why it is being undertaken and </a:t>
            </a:r>
            <a:r>
              <a:rPr lang="en-US" b="0" i="0">
                <a:solidFill>
                  <a:srgbClr val="1F1F1F"/>
                </a:solidFill>
                <a:effectLst/>
                <a:latin typeface="Arial" panose="020B0604020202020204" pitchFamily="34" charset="0"/>
              </a:rPr>
              <a:t>what the understanding gained from assessment will be used for.</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12</a:t>
            </a:fld>
            <a:endParaRPr lang="en-GB"/>
          </a:p>
        </p:txBody>
      </p:sp>
    </p:spTree>
    <p:extLst>
      <p:ext uri="{BB962C8B-B14F-4D97-AF65-F5344CB8AC3E}">
        <p14:creationId xmlns:p14="http://schemas.microsoft.com/office/powerpoint/2010/main" val="17321864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Dylan </a:t>
            </a:r>
            <a:r>
              <a:rPr lang="en-US" err="1">
                <a:ea typeface="Calibri"/>
                <a:cs typeface="Calibri"/>
              </a:rPr>
              <a:t>Wiliam</a:t>
            </a:r>
            <a:r>
              <a:rPr lang="en-US">
                <a:ea typeface="Calibri"/>
                <a:cs typeface="Calibri"/>
              </a:rPr>
              <a:t> </a:t>
            </a:r>
            <a:r>
              <a:rPr lang="en-US" err="1">
                <a:ea typeface="Calibri"/>
                <a:cs typeface="Calibri"/>
              </a:rPr>
              <a:t>recognises</a:t>
            </a:r>
            <a:r>
              <a:rPr lang="en-US">
                <a:ea typeface="Calibri"/>
                <a:cs typeface="Calibri"/>
              </a:rPr>
              <a:t> that whilst many authors may use the term 'assessment for learning' and ' formative assessment' interchangeably, he differentiates between them by explaining that  </a:t>
            </a:r>
            <a:r>
              <a:rPr lang="en-US" err="1">
                <a:ea typeface="Calibri"/>
                <a:cs typeface="Calibri"/>
              </a:rPr>
              <a:t>AfL</a:t>
            </a:r>
            <a:r>
              <a:rPr lang="en-US">
                <a:ea typeface="Calibri"/>
                <a:cs typeface="Calibri"/>
              </a:rPr>
              <a:t> talks about the purpose of the assessment, while formative assessment talks about the function it actually serves.</a:t>
            </a:r>
          </a:p>
          <a:p>
            <a:endParaRPr lang="en-US">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ea typeface="Calibri"/>
                <a:cs typeface="Calibri"/>
              </a:rPr>
              <a:t>Highlighting this quote can support the students understanding of the need to be </a:t>
            </a:r>
            <a:r>
              <a:rPr lang="en-US" err="1">
                <a:ea typeface="Calibri"/>
                <a:cs typeface="Calibri"/>
              </a:rPr>
              <a:t>be</a:t>
            </a:r>
            <a:r>
              <a:rPr lang="en-US">
                <a:ea typeface="Calibri"/>
                <a:cs typeface="Calibri"/>
              </a:rPr>
              <a:t> </a:t>
            </a:r>
            <a:r>
              <a:rPr lang="en-US" b="1" i="0">
                <a:effectLst/>
                <a:latin typeface="Arial" panose="020B0604020202020204" pitchFamily="34" charset="0"/>
              </a:rPr>
              <a:t>clear and specific </a:t>
            </a:r>
            <a:r>
              <a:rPr lang="en-US" i="0">
                <a:effectLst/>
                <a:latin typeface="Arial" panose="020B0604020202020204" pitchFamily="34" charset="0"/>
              </a:rPr>
              <a:t>of the type of assessment they will use with the learners and question why it is being undertaken. </a:t>
            </a:r>
            <a:endParaRPr lang="en-US">
              <a:ea typeface="Calibri"/>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13</a:t>
            </a:fld>
            <a:endParaRPr lang="en-GB"/>
          </a:p>
        </p:txBody>
      </p:sp>
    </p:spTree>
    <p:extLst>
      <p:ext uri="{BB962C8B-B14F-4D97-AF65-F5344CB8AC3E}">
        <p14:creationId xmlns:p14="http://schemas.microsoft.com/office/powerpoint/2010/main" val="41623947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Consideration and reflection/ </a:t>
            </a:r>
            <a:r>
              <a:rPr lang="en-GB" err="1"/>
              <a:t>Ystyried</a:t>
            </a:r>
            <a:r>
              <a:rPr lang="en-GB"/>
              <a:t> a </a:t>
            </a:r>
            <a:r>
              <a:rPr lang="en-GB" err="1"/>
              <a:t>myfyrio</a:t>
            </a:r>
            <a:r>
              <a:rPr lang="en-GB"/>
              <a:t>. </a:t>
            </a:r>
            <a:r>
              <a:rPr lang="en-GB" b="1"/>
              <a:t>Critical engagement Task:</a:t>
            </a:r>
            <a:r>
              <a:rPr lang="en-GB"/>
              <a:t> </a:t>
            </a:r>
            <a:r>
              <a:rPr lang="en-GB" b="1"/>
              <a:t>This paper suggests  that teacher assessments exist along this continuum. Invite the students to critically engage and challenge the ideas presented in this diagram by engaging with the following questions on the nest slides.</a:t>
            </a:r>
            <a:endParaRPr lang="en-GB" b="1">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ea typeface="Calibri"/>
              <a:cs typeface="Calibri"/>
            </a:endParaRPr>
          </a:p>
          <a:p>
            <a:endParaRPr lang="en-GB"/>
          </a:p>
          <a:p>
            <a:r>
              <a:rPr lang="en-GB" b="1">
                <a:ea typeface="Calibri"/>
                <a:cs typeface="Calibri"/>
              </a:rPr>
              <a:t>Image resource </a:t>
            </a:r>
            <a:r>
              <a:rPr lang="en-GB">
                <a:hlinkClick r:id="rId3"/>
              </a:rPr>
              <a:t>iean-changing-assessment-cultures-oct21.pdf</a:t>
            </a:r>
            <a:r>
              <a:rPr lang="en-GB"/>
              <a:t> </a:t>
            </a:r>
            <a:endParaRPr lang="en-US"/>
          </a:p>
          <a:p>
            <a:r>
              <a:rPr lang="en-GB"/>
              <a:t>International Educational Assessment Network (IEAN). The International Educational Assessment Network (IEAN) is a network of researchers and policy makers in some 12 small countries and states from across the globe. Wales is one of the participants in the IEAN.</a:t>
            </a:r>
            <a:endParaRPr lang="en-GB">
              <a:ea typeface="Calibri" panose="020F0502020204030204"/>
              <a:cs typeface="Calibri" panose="020F0502020204030204"/>
            </a:endParaRPr>
          </a:p>
          <a:p>
            <a:r>
              <a:rPr lang="en-GB"/>
              <a:t>Y </a:t>
            </a:r>
            <a:r>
              <a:rPr lang="en-GB" err="1"/>
              <a:t>Rhwydwaith</a:t>
            </a:r>
            <a:r>
              <a:rPr lang="en-GB"/>
              <a:t> </a:t>
            </a:r>
            <a:r>
              <a:rPr lang="en-GB" err="1"/>
              <a:t>Asesu</a:t>
            </a:r>
            <a:r>
              <a:rPr lang="en-GB"/>
              <a:t> </a:t>
            </a:r>
            <a:r>
              <a:rPr lang="en-GB" err="1"/>
              <a:t>Addysgol</a:t>
            </a:r>
            <a:r>
              <a:rPr lang="en-GB"/>
              <a:t> </a:t>
            </a:r>
            <a:r>
              <a:rPr lang="en-GB" err="1"/>
              <a:t>Rhyngwladol</a:t>
            </a:r>
            <a:r>
              <a:rPr lang="en-GB"/>
              <a:t> (IEAN). </a:t>
            </a:r>
            <a:r>
              <a:rPr lang="en-GB" err="1"/>
              <a:t>Rhwydwaith</a:t>
            </a:r>
            <a:r>
              <a:rPr lang="en-GB"/>
              <a:t> o </a:t>
            </a:r>
            <a:r>
              <a:rPr lang="en-GB" err="1"/>
              <a:t>ymchwilwyr</a:t>
            </a:r>
            <a:r>
              <a:rPr lang="en-GB"/>
              <a:t> a </a:t>
            </a:r>
            <a:r>
              <a:rPr lang="en-GB" err="1"/>
              <a:t>llunwyr</a:t>
            </a:r>
            <a:r>
              <a:rPr lang="en-GB"/>
              <a:t> </a:t>
            </a:r>
            <a:r>
              <a:rPr lang="en-GB" err="1"/>
              <a:t>polisi</a:t>
            </a:r>
            <a:r>
              <a:rPr lang="en-GB"/>
              <a:t> </a:t>
            </a:r>
            <a:r>
              <a:rPr lang="en-GB" err="1"/>
              <a:t>mewn</a:t>
            </a:r>
            <a:r>
              <a:rPr lang="en-GB"/>
              <a:t> </a:t>
            </a:r>
            <a:r>
              <a:rPr lang="en-GB" err="1"/>
              <a:t>tua</a:t>
            </a:r>
            <a:r>
              <a:rPr lang="en-GB"/>
              <a:t> 12 o </a:t>
            </a:r>
            <a:r>
              <a:rPr lang="en-GB" err="1"/>
              <a:t>wledydd</a:t>
            </a:r>
            <a:r>
              <a:rPr lang="en-GB"/>
              <a:t> a </a:t>
            </a:r>
            <a:r>
              <a:rPr lang="en-GB" err="1"/>
              <a:t>gwladwriaethau</a:t>
            </a:r>
            <a:r>
              <a:rPr lang="en-GB"/>
              <a:t> o </a:t>
            </a:r>
            <a:r>
              <a:rPr lang="en-GB" err="1"/>
              <a:t>bedwar</a:t>
            </a:r>
            <a:r>
              <a:rPr lang="en-GB"/>
              <a:t> ban </a:t>
            </a:r>
            <a:r>
              <a:rPr lang="en-GB" err="1"/>
              <a:t>byd</a:t>
            </a:r>
            <a:r>
              <a:rPr lang="en-GB"/>
              <a:t> </a:t>
            </a:r>
            <a:r>
              <a:rPr lang="en-GB" err="1"/>
              <a:t>yw’r</a:t>
            </a:r>
            <a:r>
              <a:rPr lang="en-GB"/>
              <a:t> </a:t>
            </a:r>
            <a:r>
              <a:rPr lang="en-GB" err="1"/>
              <a:t>Rhwydwaith</a:t>
            </a:r>
            <a:r>
              <a:rPr lang="en-GB"/>
              <a:t> </a:t>
            </a:r>
            <a:r>
              <a:rPr lang="en-GB" err="1"/>
              <a:t>Asesu</a:t>
            </a:r>
            <a:r>
              <a:rPr lang="en-GB"/>
              <a:t> </a:t>
            </a:r>
            <a:r>
              <a:rPr lang="en-GB" err="1"/>
              <a:t>Addysgol</a:t>
            </a:r>
            <a:r>
              <a:rPr lang="en-GB"/>
              <a:t> </a:t>
            </a:r>
            <a:r>
              <a:rPr lang="en-GB" err="1"/>
              <a:t>Rhyngwladol</a:t>
            </a:r>
            <a:r>
              <a:rPr lang="en-GB"/>
              <a:t> </a:t>
            </a:r>
            <a:r>
              <a:rPr lang="en-GB" i="1"/>
              <a:t>(International Educational Assessment Network (IEAN))</a:t>
            </a:r>
            <a:r>
              <a:rPr lang="en-GB"/>
              <a:t>. Mae Cymru </a:t>
            </a:r>
            <a:r>
              <a:rPr lang="en-GB" err="1"/>
              <a:t>yn</a:t>
            </a:r>
            <a:r>
              <a:rPr lang="en-GB"/>
              <a:t> un </a:t>
            </a:r>
            <a:r>
              <a:rPr lang="en-GB" err="1"/>
              <a:t>o’r</a:t>
            </a:r>
            <a:r>
              <a:rPr lang="en-GB"/>
              <a:t> </a:t>
            </a:r>
            <a:r>
              <a:rPr lang="en-GB" err="1"/>
              <a:t>cyfranogwyr</a:t>
            </a:r>
            <a:r>
              <a:rPr lang="en-GB"/>
              <a:t> </a:t>
            </a:r>
            <a:r>
              <a:rPr lang="en-GB" err="1"/>
              <a:t>yn</a:t>
            </a:r>
            <a:r>
              <a:rPr lang="en-GB"/>
              <a:t> yr IEAN.</a:t>
            </a:r>
            <a:endParaRPr lang="en-GB">
              <a:ea typeface="Calibri"/>
              <a:cs typeface="Calibri"/>
            </a:endParaRPr>
          </a:p>
          <a:p>
            <a:r>
              <a:rPr lang="en-GB"/>
              <a:t>Mae </a:t>
            </a:r>
            <a:r>
              <a:rPr lang="en-GB" err="1"/>
              <a:t>rhagor</a:t>
            </a:r>
            <a:r>
              <a:rPr lang="en-GB"/>
              <a:t> o </a:t>
            </a:r>
            <a:r>
              <a:rPr lang="en-GB" err="1"/>
              <a:t>wybodaeth</a:t>
            </a:r>
            <a:r>
              <a:rPr lang="en-GB"/>
              <a:t> </a:t>
            </a:r>
            <a:r>
              <a:rPr lang="en-GB" err="1"/>
              <a:t>ar</a:t>
            </a:r>
            <a:r>
              <a:rPr lang="en-GB"/>
              <a:t> </a:t>
            </a:r>
            <a:r>
              <a:rPr lang="en-GB" err="1"/>
              <a:t>gael</a:t>
            </a:r>
            <a:r>
              <a:rPr lang="en-GB"/>
              <a:t> o </a:t>
            </a:r>
            <a:r>
              <a:rPr lang="en-GB" err="1">
                <a:hlinkClick r:id="rId4"/>
              </a:rPr>
              <a:t>wefan</a:t>
            </a:r>
            <a:r>
              <a:rPr lang="en-GB">
                <a:hlinkClick r:id="rId4"/>
              </a:rPr>
              <a:t> IEAN</a:t>
            </a:r>
            <a:r>
              <a:rPr lang="en-GB"/>
              <a:t> (</a:t>
            </a:r>
            <a:r>
              <a:rPr lang="en-GB" err="1"/>
              <a:t>Saesneg</a:t>
            </a:r>
            <a:r>
              <a:rPr lang="en-GB"/>
              <a:t> </a:t>
            </a:r>
            <a:r>
              <a:rPr lang="en-GB" err="1"/>
              <a:t>yn</a:t>
            </a:r>
            <a:r>
              <a:rPr lang="en-GB"/>
              <a:t> </a:t>
            </a:r>
            <a:r>
              <a:rPr lang="en-GB" err="1"/>
              <a:t>unig</a:t>
            </a:r>
            <a:r>
              <a:rPr lang="en-GB"/>
              <a:t>).</a:t>
            </a:r>
            <a:endParaRPr lang="en-GB">
              <a:ea typeface="Calibri"/>
              <a:cs typeface="Calibri"/>
            </a:endParaRPr>
          </a:p>
          <a:p>
            <a:r>
              <a:rPr lang="en-GB" b="1">
                <a:ea typeface="Calibri" panose="020F0502020204030204"/>
                <a:cs typeface="Calibri" panose="020F0502020204030204"/>
              </a:rPr>
              <a:t>Source</a:t>
            </a:r>
            <a:r>
              <a:rPr lang="en-GB">
                <a:ea typeface="Calibri" panose="020F0502020204030204"/>
                <a:cs typeface="Calibri" panose="020F0502020204030204"/>
              </a:rPr>
              <a:t> </a:t>
            </a:r>
            <a:r>
              <a:rPr lang="en-GB" err="1"/>
              <a:t>Mae’r</a:t>
            </a:r>
            <a:r>
              <a:rPr lang="en-GB"/>
              <a:t> </a:t>
            </a:r>
            <a:r>
              <a:rPr lang="en-GB" err="1"/>
              <a:t>papur</a:t>
            </a:r>
            <a:r>
              <a:rPr lang="en-GB"/>
              <a:t> </a:t>
            </a:r>
            <a:r>
              <a:rPr lang="en-GB" err="1"/>
              <a:t>sefyllfa</a:t>
            </a:r>
            <a:r>
              <a:rPr lang="en-GB"/>
              <a:t> a </a:t>
            </a:r>
            <a:r>
              <a:rPr lang="en-GB" err="1"/>
              <a:t>ddefnyddir</a:t>
            </a:r>
            <a:r>
              <a:rPr lang="en-GB"/>
              <a:t>  </a:t>
            </a:r>
            <a:r>
              <a:rPr lang="en-GB" i="1">
                <a:hlinkClick r:id="rId5"/>
              </a:rPr>
              <a:t>Changing Assessment Culture</a:t>
            </a:r>
            <a:r>
              <a:rPr lang="en-GB"/>
              <a:t> (IEAN, 2021) (</a:t>
            </a:r>
            <a:r>
              <a:rPr lang="en-GB" err="1"/>
              <a:t>Saesneg</a:t>
            </a:r>
            <a:r>
              <a:rPr lang="en-GB"/>
              <a:t> </a:t>
            </a:r>
            <a:r>
              <a:rPr lang="en-GB" err="1"/>
              <a:t>yn</a:t>
            </a:r>
            <a:r>
              <a:rPr lang="en-GB"/>
              <a:t> </a:t>
            </a:r>
            <a:r>
              <a:rPr lang="en-GB" err="1"/>
              <a:t>unig</a:t>
            </a:r>
            <a:r>
              <a:rPr lang="en-GB"/>
              <a:t>) The position paper </a:t>
            </a:r>
            <a:r>
              <a:rPr lang="en-GB" i="1">
                <a:hlinkClick r:id="rId5"/>
              </a:rPr>
              <a:t>Changing Assessment Culture</a:t>
            </a:r>
            <a:r>
              <a:rPr lang="en-GB"/>
              <a:t> (IEAN 2021):</a:t>
            </a:r>
            <a:endParaRPr lang="en-GB">
              <a:ea typeface="Calibri" panose="020F0502020204030204"/>
              <a:cs typeface="Calibri" panose="020F0502020204030204"/>
            </a:endParaRPr>
          </a:p>
          <a:p>
            <a:endParaRPr lang="en-GB"/>
          </a:p>
          <a:p>
            <a:r>
              <a:rPr lang="en-GB"/>
              <a:t>Further information can be accessed from the </a:t>
            </a:r>
            <a:r>
              <a:rPr lang="en-GB">
                <a:hlinkClick r:id="rId4"/>
              </a:rPr>
              <a:t>IEAN website</a:t>
            </a:r>
            <a:r>
              <a:rPr lang="en-GB"/>
              <a:t>.</a:t>
            </a:r>
            <a:endParaRPr lang="en-GB">
              <a:ea typeface="Calibri"/>
              <a:cs typeface="Calibri"/>
            </a:endParaRPr>
          </a:p>
          <a:p>
            <a:endParaRPr lang="en-GB">
              <a:ea typeface="Calibri"/>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14</a:t>
            </a:fld>
            <a:endParaRPr lang="en-GB"/>
          </a:p>
        </p:txBody>
      </p:sp>
    </p:spTree>
    <p:extLst>
      <p:ext uri="{BB962C8B-B14F-4D97-AF65-F5344CB8AC3E}">
        <p14:creationId xmlns:p14="http://schemas.microsoft.com/office/powerpoint/2010/main" val="11809661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Consideration and reflection/ </a:t>
            </a:r>
            <a:r>
              <a:rPr lang="en-GB" err="1"/>
              <a:t>Ystyried</a:t>
            </a:r>
            <a:r>
              <a:rPr lang="en-GB"/>
              <a:t> a </a:t>
            </a:r>
            <a:r>
              <a:rPr lang="en-GB" err="1"/>
              <a:t>myfyrio</a:t>
            </a:r>
            <a:r>
              <a:rPr lang="en-GB"/>
              <a:t>. </a:t>
            </a:r>
            <a:r>
              <a:rPr lang="en-GB" b="1"/>
              <a:t>Critical engagement Task:</a:t>
            </a:r>
            <a:r>
              <a:rPr lang="en-GB"/>
              <a:t> </a:t>
            </a:r>
            <a:r>
              <a:rPr lang="en-GB" b="1"/>
              <a:t>This paper suggests  that teacher assessments exist along this continuum. Invite the students to critically engage and challenge the ideas presented in this diagram by engaging with the following questions on the nest slides.</a:t>
            </a:r>
            <a:endParaRPr lang="en-GB" b="1">
              <a:ea typeface="Calibri"/>
              <a:cs typeface="Calibri"/>
            </a:endParaRPr>
          </a:p>
          <a:p>
            <a:endParaRPr lang="en-GB"/>
          </a:p>
          <a:p>
            <a:endParaRPr lang="en-GB"/>
          </a:p>
          <a:p>
            <a:r>
              <a:rPr lang="en-GB" b="1">
                <a:ea typeface="Calibri"/>
                <a:cs typeface="Calibri"/>
              </a:rPr>
              <a:t>Image resource </a:t>
            </a:r>
            <a:r>
              <a:rPr lang="en-GB">
                <a:hlinkClick r:id="rId3"/>
              </a:rPr>
              <a:t>iean-changing-assessment-cultures-oct21.pdf</a:t>
            </a:r>
            <a:r>
              <a:rPr lang="en-GB"/>
              <a:t> </a:t>
            </a:r>
            <a:endParaRPr lang="en-US"/>
          </a:p>
          <a:p>
            <a:r>
              <a:rPr lang="en-GB"/>
              <a:t>International Educational Assessment Network (IEAN). The International Educational Assessment Network (IEAN) is a network of researchers and policy makers in some 12 small countries and states from across the globe. Wales is one of the participants in the IEAN.</a:t>
            </a:r>
            <a:endParaRPr lang="en-GB">
              <a:ea typeface="Calibri" panose="020F0502020204030204"/>
              <a:cs typeface="Calibri" panose="020F0502020204030204"/>
            </a:endParaRPr>
          </a:p>
          <a:p>
            <a:r>
              <a:rPr lang="en-GB"/>
              <a:t>Y </a:t>
            </a:r>
            <a:r>
              <a:rPr lang="en-GB" err="1"/>
              <a:t>Rhwydwaith</a:t>
            </a:r>
            <a:r>
              <a:rPr lang="en-GB"/>
              <a:t> </a:t>
            </a:r>
            <a:r>
              <a:rPr lang="en-GB" err="1"/>
              <a:t>Asesu</a:t>
            </a:r>
            <a:r>
              <a:rPr lang="en-GB"/>
              <a:t> </a:t>
            </a:r>
            <a:r>
              <a:rPr lang="en-GB" err="1"/>
              <a:t>Addysgol</a:t>
            </a:r>
            <a:r>
              <a:rPr lang="en-GB"/>
              <a:t> </a:t>
            </a:r>
            <a:r>
              <a:rPr lang="en-GB" err="1"/>
              <a:t>Rhyngwladol</a:t>
            </a:r>
            <a:r>
              <a:rPr lang="en-GB"/>
              <a:t> (IEAN). </a:t>
            </a:r>
            <a:r>
              <a:rPr lang="en-GB" err="1"/>
              <a:t>Rhwydwaith</a:t>
            </a:r>
            <a:r>
              <a:rPr lang="en-GB"/>
              <a:t> o </a:t>
            </a:r>
            <a:r>
              <a:rPr lang="en-GB" err="1"/>
              <a:t>ymchwilwyr</a:t>
            </a:r>
            <a:r>
              <a:rPr lang="en-GB"/>
              <a:t> a </a:t>
            </a:r>
            <a:r>
              <a:rPr lang="en-GB" err="1"/>
              <a:t>llunwyr</a:t>
            </a:r>
            <a:r>
              <a:rPr lang="en-GB"/>
              <a:t> </a:t>
            </a:r>
            <a:r>
              <a:rPr lang="en-GB" err="1"/>
              <a:t>polisi</a:t>
            </a:r>
            <a:r>
              <a:rPr lang="en-GB"/>
              <a:t> </a:t>
            </a:r>
            <a:r>
              <a:rPr lang="en-GB" err="1"/>
              <a:t>mewn</a:t>
            </a:r>
            <a:r>
              <a:rPr lang="en-GB"/>
              <a:t> </a:t>
            </a:r>
            <a:r>
              <a:rPr lang="en-GB" err="1"/>
              <a:t>tua</a:t>
            </a:r>
            <a:r>
              <a:rPr lang="en-GB"/>
              <a:t> 12 o </a:t>
            </a:r>
            <a:r>
              <a:rPr lang="en-GB" err="1"/>
              <a:t>wledydd</a:t>
            </a:r>
            <a:r>
              <a:rPr lang="en-GB"/>
              <a:t> a </a:t>
            </a:r>
            <a:r>
              <a:rPr lang="en-GB" err="1"/>
              <a:t>gwladwriaethau</a:t>
            </a:r>
            <a:r>
              <a:rPr lang="en-GB"/>
              <a:t> o </a:t>
            </a:r>
            <a:r>
              <a:rPr lang="en-GB" err="1"/>
              <a:t>bedwar</a:t>
            </a:r>
            <a:r>
              <a:rPr lang="en-GB"/>
              <a:t> ban </a:t>
            </a:r>
            <a:r>
              <a:rPr lang="en-GB" err="1"/>
              <a:t>byd</a:t>
            </a:r>
            <a:r>
              <a:rPr lang="en-GB"/>
              <a:t> </a:t>
            </a:r>
            <a:r>
              <a:rPr lang="en-GB" err="1"/>
              <a:t>yw’r</a:t>
            </a:r>
            <a:r>
              <a:rPr lang="en-GB"/>
              <a:t> </a:t>
            </a:r>
            <a:r>
              <a:rPr lang="en-GB" err="1"/>
              <a:t>Rhwydwaith</a:t>
            </a:r>
            <a:r>
              <a:rPr lang="en-GB"/>
              <a:t> </a:t>
            </a:r>
            <a:r>
              <a:rPr lang="en-GB" err="1"/>
              <a:t>Asesu</a:t>
            </a:r>
            <a:r>
              <a:rPr lang="en-GB"/>
              <a:t> </a:t>
            </a:r>
            <a:r>
              <a:rPr lang="en-GB" err="1"/>
              <a:t>Addysgol</a:t>
            </a:r>
            <a:r>
              <a:rPr lang="en-GB"/>
              <a:t> </a:t>
            </a:r>
            <a:r>
              <a:rPr lang="en-GB" err="1"/>
              <a:t>Rhyngwladol</a:t>
            </a:r>
            <a:r>
              <a:rPr lang="en-GB"/>
              <a:t> </a:t>
            </a:r>
            <a:r>
              <a:rPr lang="en-GB" i="1"/>
              <a:t>(International Educational Assessment Network (IEAN))</a:t>
            </a:r>
            <a:r>
              <a:rPr lang="en-GB"/>
              <a:t>. Mae Cymru </a:t>
            </a:r>
            <a:r>
              <a:rPr lang="en-GB" err="1"/>
              <a:t>yn</a:t>
            </a:r>
            <a:r>
              <a:rPr lang="en-GB"/>
              <a:t> un </a:t>
            </a:r>
            <a:r>
              <a:rPr lang="en-GB" err="1"/>
              <a:t>o’r</a:t>
            </a:r>
            <a:r>
              <a:rPr lang="en-GB"/>
              <a:t> </a:t>
            </a:r>
            <a:r>
              <a:rPr lang="en-GB" err="1"/>
              <a:t>cyfranogwyr</a:t>
            </a:r>
            <a:r>
              <a:rPr lang="en-GB"/>
              <a:t> </a:t>
            </a:r>
            <a:r>
              <a:rPr lang="en-GB" err="1"/>
              <a:t>yn</a:t>
            </a:r>
            <a:r>
              <a:rPr lang="en-GB"/>
              <a:t> yr IEAN.</a:t>
            </a:r>
            <a:endParaRPr lang="en-GB">
              <a:ea typeface="Calibri"/>
              <a:cs typeface="Calibri"/>
            </a:endParaRPr>
          </a:p>
          <a:p>
            <a:r>
              <a:rPr lang="en-GB"/>
              <a:t>Mae </a:t>
            </a:r>
            <a:r>
              <a:rPr lang="en-GB" err="1"/>
              <a:t>rhagor</a:t>
            </a:r>
            <a:r>
              <a:rPr lang="en-GB"/>
              <a:t> o </a:t>
            </a:r>
            <a:r>
              <a:rPr lang="en-GB" err="1"/>
              <a:t>wybodaeth</a:t>
            </a:r>
            <a:r>
              <a:rPr lang="en-GB"/>
              <a:t> </a:t>
            </a:r>
            <a:r>
              <a:rPr lang="en-GB" err="1"/>
              <a:t>ar</a:t>
            </a:r>
            <a:r>
              <a:rPr lang="en-GB"/>
              <a:t> </a:t>
            </a:r>
            <a:r>
              <a:rPr lang="en-GB" err="1"/>
              <a:t>gael</a:t>
            </a:r>
            <a:r>
              <a:rPr lang="en-GB"/>
              <a:t> o </a:t>
            </a:r>
            <a:r>
              <a:rPr lang="en-GB" err="1">
                <a:hlinkClick r:id="rId4"/>
              </a:rPr>
              <a:t>wefan</a:t>
            </a:r>
            <a:r>
              <a:rPr lang="en-GB">
                <a:hlinkClick r:id="rId4"/>
              </a:rPr>
              <a:t> IEAN</a:t>
            </a:r>
            <a:r>
              <a:rPr lang="en-GB"/>
              <a:t> (</a:t>
            </a:r>
            <a:r>
              <a:rPr lang="en-GB" err="1"/>
              <a:t>Saesneg</a:t>
            </a:r>
            <a:r>
              <a:rPr lang="en-GB"/>
              <a:t> </a:t>
            </a:r>
            <a:r>
              <a:rPr lang="en-GB" err="1"/>
              <a:t>yn</a:t>
            </a:r>
            <a:r>
              <a:rPr lang="en-GB"/>
              <a:t> </a:t>
            </a:r>
            <a:r>
              <a:rPr lang="en-GB" err="1"/>
              <a:t>unig</a:t>
            </a:r>
            <a:r>
              <a:rPr lang="en-GB"/>
              <a:t>).</a:t>
            </a:r>
            <a:endParaRPr lang="en-GB">
              <a:ea typeface="Calibri"/>
              <a:cs typeface="Calibri"/>
            </a:endParaRPr>
          </a:p>
          <a:p>
            <a:r>
              <a:rPr lang="en-GB" b="1">
                <a:ea typeface="Calibri" panose="020F0502020204030204"/>
                <a:cs typeface="Calibri" panose="020F0502020204030204"/>
              </a:rPr>
              <a:t>Source</a:t>
            </a:r>
            <a:r>
              <a:rPr lang="en-GB">
                <a:ea typeface="Calibri" panose="020F0502020204030204"/>
                <a:cs typeface="Calibri" panose="020F0502020204030204"/>
              </a:rPr>
              <a:t> </a:t>
            </a:r>
            <a:r>
              <a:rPr lang="en-GB" err="1"/>
              <a:t>Mae’r</a:t>
            </a:r>
            <a:r>
              <a:rPr lang="en-GB"/>
              <a:t> </a:t>
            </a:r>
            <a:r>
              <a:rPr lang="en-GB" err="1"/>
              <a:t>papur</a:t>
            </a:r>
            <a:r>
              <a:rPr lang="en-GB"/>
              <a:t> </a:t>
            </a:r>
            <a:r>
              <a:rPr lang="en-GB" err="1"/>
              <a:t>sefyllfa</a:t>
            </a:r>
            <a:r>
              <a:rPr lang="en-GB"/>
              <a:t> a </a:t>
            </a:r>
            <a:r>
              <a:rPr lang="en-GB" err="1"/>
              <a:t>ddefnyddir</a:t>
            </a:r>
            <a:r>
              <a:rPr lang="en-GB"/>
              <a:t>  </a:t>
            </a:r>
            <a:r>
              <a:rPr lang="en-GB" i="1">
                <a:hlinkClick r:id="rId5"/>
              </a:rPr>
              <a:t>Changing Assessment Culture</a:t>
            </a:r>
            <a:r>
              <a:rPr lang="en-GB"/>
              <a:t> (IEAN, 2021) (</a:t>
            </a:r>
            <a:r>
              <a:rPr lang="en-GB" err="1"/>
              <a:t>Saesneg</a:t>
            </a:r>
            <a:r>
              <a:rPr lang="en-GB"/>
              <a:t> </a:t>
            </a:r>
            <a:r>
              <a:rPr lang="en-GB" err="1"/>
              <a:t>yn</a:t>
            </a:r>
            <a:r>
              <a:rPr lang="en-GB"/>
              <a:t> </a:t>
            </a:r>
            <a:r>
              <a:rPr lang="en-GB" err="1"/>
              <a:t>unig</a:t>
            </a:r>
            <a:r>
              <a:rPr lang="en-GB"/>
              <a:t>) The position paper </a:t>
            </a:r>
            <a:r>
              <a:rPr lang="en-GB" i="1">
                <a:hlinkClick r:id="rId5"/>
              </a:rPr>
              <a:t>Changing Assessment Culture</a:t>
            </a:r>
            <a:r>
              <a:rPr lang="en-GB"/>
              <a:t> (IEAN 2021):</a:t>
            </a:r>
            <a:endParaRPr lang="en-GB">
              <a:ea typeface="Calibri" panose="020F0502020204030204"/>
              <a:cs typeface="Calibri" panose="020F0502020204030204"/>
            </a:endParaRPr>
          </a:p>
          <a:p>
            <a:endParaRPr lang="en-GB"/>
          </a:p>
          <a:p>
            <a:r>
              <a:rPr lang="en-GB"/>
              <a:t>Further information can be accessed from the </a:t>
            </a:r>
            <a:r>
              <a:rPr lang="en-GB">
                <a:hlinkClick r:id="rId4"/>
              </a:rPr>
              <a:t>IEAN website</a:t>
            </a:r>
            <a:r>
              <a:rPr lang="en-GB"/>
              <a:t>.</a:t>
            </a:r>
            <a:endParaRPr lang="en-GB">
              <a:ea typeface="Calibri"/>
              <a:cs typeface="Calibri"/>
            </a:endParaRPr>
          </a:p>
          <a:p>
            <a:endParaRPr lang="en-GB">
              <a:ea typeface="Calibri"/>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15</a:t>
            </a:fld>
            <a:endParaRPr lang="en-GB"/>
          </a:p>
        </p:txBody>
      </p:sp>
    </p:spTree>
    <p:extLst>
      <p:ext uri="{BB962C8B-B14F-4D97-AF65-F5344CB8AC3E}">
        <p14:creationId xmlns:p14="http://schemas.microsoft.com/office/powerpoint/2010/main" val="22984404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To promote critical engagement of this assessment model, this slide and the next is taken from the work of Welsh Government playlist </a:t>
            </a:r>
            <a:r>
              <a:rPr lang="en-US" b="1">
                <a:ea typeface="Calibri"/>
                <a:cs typeface="Calibri"/>
              </a:rPr>
              <a:t>Module 3 </a:t>
            </a:r>
            <a:r>
              <a:rPr lang="en-US" b="1"/>
              <a:t>Assessment within Curriculum for Wales: Creating the culture.</a:t>
            </a:r>
            <a:endParaRPr lang="en-US" b="1">
              <a:ea typeface="Calibri"/>
              <a:cs typeface="Calibri"/>
            </a:endParaRPr>
          </a:p>
          <a:p>
            <a:endParaRPr lang="en-US" b="1">
              <a:ea typeface="Calibri"/>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16</a:t>
            </a:fld>
            <a:endParaRPr lang="en-GB"/>
          </a:p>
        </p:txBody>
      </p:sp>
    </p:spTree>
    <p:extLst>
      <p:ext uri="{BB962C8B-B14F-4D97-AF65-F5344CB8AC3E}">
        <p14:creationId xmlns:p14="http://schemas.microsoft.com/office/powerpoint/2010/main" val="38147916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To promote critical engagement of this assessment model, this slide and the next is taken from the work of Welsh Government playlist </a:t>
            </a:r>
            <a:r>
              <a:rPr lang="en-US" b="1">
                <a:ea typeface="Calibri"/>
                <a:cs typeface="Calibri"/>
              </a:rPr>
              <a:t>Module 3 </a:t>
            </a:r>
            <a:r>
              <a:rPr lang="en-US" b="1"/>
              <a:t>Assessment within Curriculum for Wales: Creating the culture</a:t>
            </a:r>
            <a:endParaRPr lang="en-US" b="1">
              <a:ea typeface="Calibri"/>
              <a:cs typeface="Calibri"/>
            </a:endParaRPr>
          </a:p>
          <a:p>
            <a:endParaRPr lang="en-US" b="1">
              <a:ea typeface="Calibri"/>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17</a:t>
            </a:fld>
            <a:endParaRPr lang="en-GB"/>
          </a:p>
        </p:txBody>
      </p:sp>
    </p:spTree>
    <p:extLst>
      <p:ext uri="{BB962C8B-B14F-4D97-AF65-F5344CB8AC3E}">
        <p14:creationId xmlns:p14="http://schemas.microsoft.com/office/powerpoint/2010/main" val="38163363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Ask students to read the Executive Summary of this document –pages 1 &amp; 2 ( this could be done as a pre-Meet task if required) </a:t>
            </a:r>
            <a:r>
              <a:rPr lang="en-GB"/>
              <a:t>and invite them to suggest 4 key areas that Estyn have exemplified as being key approaches/significant features to teachers’ pedagogy when using assessment that improves teaching and learning. They have been identified with the text on the next 2 slides.</a:t>
            </a:r>
          </a:p>
        </p:txBody>
      </p:sp>
      <p:sp>
        <p:nvSpPr>
          <p:cNvPr id="4" name="Slide Number Placeholder 3"/>
          <p:cNvSpPr>
            <a:spLocks noGrp="1"/>
          </p:cNvSpPr>
          <p:nvPr>
            <p:ph type="sldNum" sz="quarter" idx="5"/>
          </p:nvPr>
        </p:nvSpPr>
        <p:spPr/>
        <p:txBody>
          <a:bodyPr/>
          <a:lstStyle/>
          <a:p>
            <a:fld id="{5FB824EF-40B7-4B64-AAF9-A45E704C992E}" type="slidenum">
              <a:rPr lang="en-GB" smtClean="0"/>
              <a:t>18</a:t>
            </a:fld>
            <a:endParaRPr lang="en-GB"/>
          </a:p>
        </p:txBody>
      </p:sp>
    </p:spTree>
    <p:extLst>
      <p:ext uri="{BB962C8B-B14F-4D97-AF65-F5344CB8AC3E}">
        <p14:creationId xmlns:p14="http://schemas.microsoft.com/office/powerpoint/2010/main" val="1804787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Estyn report October 2022, following a Spring 2022 visits to </a:t>
            </a:r>
            <a:r>
              <a:rPr lang="en-US"/>
              <a:t>a sample of primary, secondary, all age and special schools across Wales to look at how they were using assessment to support and improve their teaching and pupils’ learning.</a:t>
            </a:r>
            <a:endParaRPr lang="en-GB"/>
          </a:p>
        </p:txBody>
      </p:sp>
      <p:sp>
        <p:nvSpPr>
          <p:cNvPr id="4" name="Slide Number Placeholder 3"/>
          <p:cNvSpPr>
            <a:spLocks noGrp="1"/>
          </p:cNvSpPr>
          <p:nvPr>
            <p:ph type="sldNum" sz="quarter" idx="5"/>
          </p:nvPr>
        </p:nvSpPr>
        <p:spPr/>
        <p:txBody>
          <a:bodyPr/>
          <a:lstStyle/>
          <a:p>
            <a:fld id="{5FB824EF-40B7-4B64-AAF9-A45E704C992E}" type="slidenum">
              <a:rPr lang="en-GB" smtClean="0"/>
              <a:t>19</a:t>
            </a:fld>
            <a:endParaRPr lang="en-GB"/>
          </a:p>
        </p:txBody>
      </p:sp>
    </p:spTree>
    <p:extLst>
      <p:ext uri="{BB962C8B-B14F-4D97-AF65-F5344CB8AC3E}">
        <p14:creationId xmlns:p14="http://schemas.microsoft.com/office/powerpoint/2010/main" val="19069471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Estyn report October 2022, following a Spring 2022 visits to </a:t>
            </a:r>
            <a:r>
              <a:rPr lang="en-US"/>
              <a:t>a sample of primary, secondary, all age and special schools across Wales to look at how they were using assessment to support and improve their teaching and pupils’ learning.</a:t>
            </a:r>
            <a:endParaRPr lang="en-GB"/>
          </a:p>
        </p:txBody>
      </p:sp>
      <p:sp>
        <p:nvSpPr>
          <p:cNvPr id="4" name="Slide Number Placeholder 3"/>
          <p:cNvSpPr>
            <a:spLocks noGrp="1"/>
          </p:cNvSpPr>
          <p:nvPr>
            <p:ph type="sldNum" sz="quarter" idx="5"/>
          </p:nvPr>
        </p:nvSpPr>
        <p:spPr/>
        <p:txBody>
          <a:bodyPr/>
          <a:lstStyle/>
          <a:p>
            <a:fld id="{5FB824EF-40B7-4B64-AAF9-A45E704C992E}" type="slidenum">
              <a:rPr lang="en-GB" smtClean="0"/>
              <a:t>20</a:t>
            </a:fld>
            <a:endParaRPr lang="en-GB"/>
          </a:p>
        </p:txBody>
      </p:sp>
    </p:spTree>
    <p:extLst>
      <p:ext uri="{BB962C8B-B14F-4D97-AF65-F5344CB8AC3E}">
        <p14:creationId xmlns:p14="http://schemas.microsoft.com/office/powerpoint/2010/main" val="38859252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Estyn report October 2022, following a Spring 2022 visits to </a:t>
            </a:r>
            <a:r>
              <a:rPr lang="en-US"/>
              <a:t>a sample of primary, secondary, all age and special schools across Wales to look at how they were using assessment to support and improve their teaching and pupils’ learning.</a:t>
            </a:r>
            <a:endParaRPr lang="en-GB"/>
          </a:p>
        </p:txBody>
      </p:sp>
      <p:sp>
        <p:nvSpPr>
          <p:cNvPr id="4" name="Slide Number Placeholder 3"/>
          <p:cNvSpPr>
            <a:spLocks noGrp="1"/>
          </p:cNvSpPr>
          <p:nvPr>
            <p:ph type="sldNum" sz="quarter" idx="5"/>
          </p:nvPr>
        </p:nvSpPr>
        <p:spPr/>
        <p:txBody>
          <a:bodyPr/>
          <a:lstStyle/>
          <a:p>
            <a:fld id="{5FB824EF-40B7-4B64-AAF9-A45E704C992E}" type="slidenum">
              <a:rPr lang="en-GB" smtClean="0"/>
              <a:t>21</a:t>
            </a:fld>
            <a:endParaRPr lang="en-GB"/>
          </a:p>
        </p:txBody>
      </p:sp>
    </p:spTree>
    <p:extLst>
      <p:ext uri="{BB962C8B-B14F-4D97-AF65-F5344CB8AC3E}">
        <p14:creationId xmlns:p14="http://schemas.microsoft.com/office/powerpoint/2010/main" val="1567787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Estyn report October 2022, following a Spring 2022 visits to </a:t>
            </a:r>
            <a:r>
              <a:rPr lang="en-US"/>
              <a:t>a sample of primary, secondary, all age and special schools across Wales to look at how they were using assessment to support and improve their teaching and pupils’ learning.</a:t>
            </a:r>
            <a:endParaRPr lang="en-GB"/>
          </a:p>
        </p:txBody>
      </p:sp>
      <p:sp>
        <p:nvSpPr>
          <p:cNvPr id="4" name="Slide Number Placeholder 3"/>
          <p:cNvSpPr>
            <a:spLocks noGrp="1"/>
          </p:cNvSpPr>
          <p:nvPr>
            <p:ph type="sldNum" sz="quarter" idx="5"/>
          </p:nvPr>
        </p:nvSpPr>
        <p:spPr/>
        <p:txBody>
          <a:bodyPr/>
          <a:lstStyle/>
          <a:p>
            <a:fld id="{5FB824EF-40B7-4B64-AAF9-A45E704C992E}" type="slidenum">
              <a:rPr lang="en-GB" smtClean="0"/>
              <a:t>22</a:t>
            </a:fld>
            <a:endParaRPr lang="en-GB"/>
          </a:p>
        </p:txBody>
      </p:sp>
    </p:spTree>
    <p:extLst>
      <p:ext uri="{BB962C8B-B14F-4D97-AF65-F5344CB8AC3E}">
        <p14:creationId xmlns:p14="http://schemas.microsoft.com/office/powerpoint/2010/main" val="6601297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From the Estyn report we could pick out these 4 areas that can impact the effectiveness of employing assessment strategies. With these in mind, you should be able to see how the work of Black and </a:t>
            </a:r>
            <a:r>
              <a:rPr lang="en-GB" err="1"/>
              <a:t>Wiliam</a:t>
            </a:r>
            <a:r>
              <a:rPr lang="en-GB"/>
              <a:t> addresses these principles. See diagram on next slide. </a:t>
            </a:r>
          </a:p>
        </p:txBody>
      </p:sp>
      <p:sp>
        <p:nvSpPr>
          <p:cNvPr id="4" name="Slide Number Placeholder 3"/>
          <p:cNvSpPr>
            <a:spLocks noGrp="1"/>
          </p:cNvSpPr>
          <p:nvPr>
            <p:ph type="sldNum" sz="quarter" idx="5"/>
          </p:nvPr>
        </p:nvSpPr>
        <p:spPr/>
        <p:txBody>
          <a:bodyPr/>
          <a:lstStyle/>
          <a:p>
            <a:fld id="{5FB824EF-40B7-4B64-AAF9-A45E704C992E}" type="slidenum">
              <a:rPr lang="en-GB" smtClean="0"/>
              <a:t>23</a:t>
            </a:fld>
            <a:endParaRPr lang="en-GB"/>
          </a:p>
        </p:txBody>
      </p:sp>
    </p:spTree>
    <p:extLst>
      <p:ext uri="{BB962C8B-B14F-4D97-AF65-F5344CB8AC3E}">
        <p14:creationId xmlns:p14="http://schemas.microsoft.com/office/powerpoint/2010/main" val="13691864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FB824EF-40B7-4B64-AAF9-A45E704C992E}" type="slidenum">
              <a:rPr lang="en-GB" smtClean="0"/>
              <a:t>24</a:t>
            </a:fld>
            <a:endParaRPr lang="en-GB"/>
          </a:p>
        </p:txBody>
      </p:sp>
    </p:spTree>
    <p:extLst>
      <p:ext uri="{BB962C8B-B14F-4D97-AF65-F5344CB8AC3E}">
        <p14:creationId xmlns:p14="http://schemas.microsoft.com/office/powerpoint/2010/main" val="11029431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FB824EF-40B7-4B64-AAF9-A45E704C992E}" type="slidenum">
              <a:rPr lang="en-GB" smtClean="0"/>
              <a:t>25</a:t>
            </a:fld>
            <a:endParaRPr lang="en-GB"/>
          </a:p>
        </p:txBody>
      </p:sp>
    </p:spTree>
    <p:extLst>
      <p:ext uri="{BB962C8B-B14F-4D97-AF65-F5344CB8AC3E}">
        <p14:creationId xmlns:p14="http://schemas.microsoft.com/office/powerpoint/2010/main" val="11029431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For future engagement (independent listening this afternoon, invite students to engage with the materials on the </a:t>
            </a:r>
            <a:r>
              <a:rPr lang="en-US" err="1">
                <a:ea typeface="Calibri"/>
                <a:cs typeface="Calibri"/>
              </a:rPr>
              <a:t>padlet</a:t>
            </a:r>
            <a:r>
              <a:rPr lang="en-US">
                <a:ea typeface="Calibri"/>
                <a:cs typeface="Calibri"/>
              </a:rPr>
              <a:t>)</a:t>
            </a:r>
          </a:p>
          <a:p>
            <a:r>
              <a:rPr lang="en-US">
                <a:ea typeface="Calibri"/>
                <a:cs typeface="Calibri"/>
              </a:rPr>
              <a:t>Dylan </a:t>
            </a:r>
            <a:r>
              <a:rPr lang="en-US" err="1">
                <a:ea typeface="Calibri"/>
                <a:cs typeface="Calibri"/>
              </a:rPr>
              <a:t>Wiliam’s</a:t>
            </a:r>
            <a:r>
              <a:rPr lang="en-US">
                <a:ea typeface="Calibri"/>
                <a:cs typeface="Calibri"/>
              </a:rPr>
              <a:t> work on Embedding Formative Assessment identifies 5 strategies (similar to the </a:t>
            </a:r>
            <a:r>
              <a:rPr lang="en-US" err="1">
                <a:ea typeface="Calibri"/>
                <a:cs typeface="Calibri"/>
              </a:rPr>
              <a:t>Estyn</a:t>
            </a:r>
            <a:r>
              <a:rPr lang="en-US">
                <a:ea typeface="Calibri"/>
                <a:cs typeface="Calibri"/>
              </a:rPr>
              <a:t> report)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err="1"/>
              <a:t>Wiliam</a:t>
            </a:r>
            <a:r>
              <a:rPr lang="en-GB"/>
              <a:t>, D (2011) Embedded Formative Assessment Solution Tree Press</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26</a:t>
            </a:fld>
            <a:endParaRPr lang="en-GB"/>
          </a:p>
        </p:txBody>
      </p:sp>
    </p:spTree>
    <p:extLst>
      <p:ext uri="{BB962C8B-B14F-4D97-AF65-F5344CB8AC3E}">
        <p14:creationId xmlns:p14="http://schemas.microsoft.com/office/powerpoint/2010/main" val="388470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Opportunity for NL school to share their thinking on assessment, this could include input on the approaches they have taken to Formative assessment, </a:t>
            </a:r>
            <a:endParaRPr lang="cy-GB" sz="1200" b="0" i="0" kern="1200" noProof="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rgbClr val="0070C0"/>
                </a:solidFill>
                <a:effectLst/>
                <a:latin typeface="+mn-lt"/>
                <a:ea typeface="+mn-ea"/>
                <a:cs typeface="+mn-cs"/>
              </a:rPr>
              <a:t>school assessment reform journey (if appropriate). School Assessment policy. School's </a:t>
            </a:r>
            <a:r>
              <a:rPr lang="en-GB" sz="1200" b="0" i="0" kern="1200" err="1">
                <a:solidFill>
                  <a:srgbClr val="0070C0"/>
                </a:solidFill>
                <a:effectLst/>
                <a:latin typeface="+mn-lt"/>
                <a:ea typeface="+mn-ea"/>
                <a:cs typeface="+mn-cs"/>
              </a:rPr>
              <a:t>AfL</a:t>
            </a:r>
            <a:r>
              <a:rPr lang="en-GB" sz="1200" b="0" i="0" kern="1200">
                <a:solidFill>
                  <a:srgbClr val="0070C0"/>
                </a:solidFill>
                <a:effectLst/>
                <a:latin typeface="+mn-lt"/>
                <a:ea typeface="+mn-ea"/>
                <a:cs typeface="+mn-cs"/>
              </a:rPr>
              <a:t> practices.</a:t>
            </a:r>
          </a:p>
          <a:p>
            <a:endParaRPr lang="en-GB"/>
          </a:p>
        </p:txBody>
      </p:sp>
      <p:sp>
        <p:nvSpPr>
          <p:cNvPr id="4" name="Slide Number Placeholder 3"/>
          <p:cNvSpPr>
            <a:spLocks noGrp="1"/>
          </p:cNvSpPr>
          <p:nvPr>
            <p:ph type="sldNum" sz="quarter" idx="5"/>
          </p:nvPr>
        </p:nvSpPr>
        <p:spPr/>
        <p:txBody>
          <a:bodyPr/>
          <a:lstStyle/>
          <a:p>
            <a:fld id="{5FB824EF-40B7-4B64-AAF9-A45E704C992E}" type="slidenum">
              <a:rPr lang="en-GB" smtClean="0"/>
              <a:t>28</a:t>
            </a:fld>
            <a:endParaRPr lang="en-GB"/>
          </a:p>
        </p:txBody>
      </p:sp>
    </p:spTree>
    <p:extLst>
      <p:ext uri="{BB962C8B-B14F-4D97-AF65-F5344CB8AC3E}">
        <p14:creationId xmlns:p14="http://schemas.microsoft.com/office/powerpoint/2010/main" val="41490578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next few slides looks at each of the 5 AfL principles individually and invites a discussion on the type of strategies that student teachers can employ to address these principles during the Test phase.</a:t>
            </a:r>
          </a:p>
          <a:p>
            <a:r>
              <a:rPr lang="en-GB" b="1"/>
              <a:t>Notes are provided to support the discussions regarding strategies, opportunities to link theory and practice and to make sense of what they have learnt so far this morning.</a:t>
            </a:r>
          </a:p>
        </p:txBody>
      </p:sp>
      <p:sp>
        <p:nvSpPr>
          <p:cNvPr id="4" name="Slide Number Placeholder 3"/>
          <p:cNvSpPr>
            <a:spLocks noGrp="1"/>
          </p:cNvSpPr>
          <p:nvPr>
            <p:ph type="sldNum" sz="quarter" idx="5"/>
          </p:nvPr>
        </p:nvSpPr>
        <p:spPr/>
        <p:txBody>
          <a:bodyPr/>
          <a:lstStyle/>
          <a:p>
            <a:fld id="{5FB824EF-40B7-4B64-AAF9-A45E704C992E}" type="slidenum">
              <a:rPr lang="en-GB" smtClean="0"/>
              <a:t>29</a:t>
            </a:fld>
            <a:endParaRPr lang="en-GB"/>
          </a:p>
        </p:txBody>
      </p:sp>
    </p:spTree>
    <p:extLst>
      <p:ext uri="{BB962C8B-B14F-4D97-AF65-F5344CB8AC3E}">
        <p14:creationId xmlns:p14="http://schemas.microsoft.com/office/powerpoint/2010/main" val="371565832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next few slides looks at each of the 5 AfL principles individually and invites a discussion on the type of strategies that </a:t>
            </a:r>
            <a:r>
              <a:rPr lang="en-GB" err="1"/>
              <a:t>studne</a:t>
            </a:r>
            <a:r>
              <a:rPr lang="en-GB"/>
              <a:t> teachers can employ to address these principles during the Test phase.</a:t>
            </a:r>
          </a:p>
          <a:p>
            <a:r>
              <a:rPr lang="en-GB"/>
              <a:t>Notes are provided to support the discussions regarding strategies, opportunities to link theory and practice and to make sense of what they have learnt so far this morning.</a:t>
            </a:r>
          </a:p>
          <a:p>
            <a:endParaRPr lang="en-GB"/>
          </a:p>
        </p:txBody>
      </p:sp>
      <p:sp>
        <p:nvSpPr>
          <p:cNvPr id="4" name="Slide Number Placeholder 3"/>
          <p:cNvSpPr>
            <a:spLocks noGrp="1"/>
          </p:cNvSpPr>
          <p:nvPr>
            <p:ph type="sldNum" sz="quarter" idx="5"/>
          </p:nvPr>
        </p:nvSpPr>
        <p:spPr/>
        <p:txBody>
          <a:bodyPr/>
          <a:lstStyle/>
          <a:p>
            <a:fld id="{5FB824EF-40B7-4B64-AAF9-A45E704C992E}" type="slidenum">
              <a:rPr lang="en-GB" smtClean="0"/>
              <a:t>30</a:t>
            </a:fld>
            <a:endParaRPr lang="en-GB"/>
          </a:p>
        </p:txBody>
      </p:sp>
    </p:spTree>
    <p:extLst>
      <p:ext uri="{BB962C8B-B14F-4D97-AF65-F5344CB8AC3E}">
        <p14:creationId xmlns:p14="http://schemas.microsoft.com/office/powerpoint/2010/main" val="158329457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Encourage student teachers to recognise the principle and then identify strategies they could employ to maybe enhance their current knowledge and understanding of effective ways to clarify, share and understand learning intentions and success criteria with pupils. It may be valuable for them to reflect on their practice so far, particularly as this is an element of the lesson plan. Some students may have this as one of their target areas and therefore the Test phase is a good opportunity for them to think about this area of their pedagogy.</a:t>
            </a:r>
          </a:p>
          <a:p>
            <a:r>
              <a:rPr lang="en-GB"/>
              <a:t>Some ideas based on Dylan </a:t>
            </a:r>
            <a:r>
              <a:rPr lang="en-GB" err="1"/>
              <a:t>Wiliam’s</a:t>
            </a:r>
            <a:r>
              <a:rPr lang="en-GB"/>
              <a:t> work which could be discussed with students include</a:t>
            </a:r>
          </a:p>
          <a:p>
            <a:pPr marL="228600" indent="-228600">
              <a:buAutoNum type="arabicPeriod"/>
            </a:pPr>
            <a:r>
              <a:rPr lang="en-GB"/>
              <a:t>Learning intentions should focus on the learning not on what the learners will simply be ‘doing’ in the lesson </a:t>
            </a:r>
          </a:p>
          <a:p>
            <a:pPr marL="228600" indent="-228600">
              <a:buAutoNum type="arabicPeriod"/>
            </a:pPr>
            <a:r>
              <a:rPr lang="en-GB"/>
              <a:t>Learning intentions should focus on the skills or concepts being learned rather than the specific task or activity itself, this doesn’t mean certain activities and tasks cannot be used, but if the activities are chosen without having a clear view of what the students will be learning then the learning intentions might not be addressed.</a:t>
            </a:r>
          </a:p>
          <a:p>
            <a:pPr marL="228600" indent="-228600">
              <a:buAutoNum type="arabicPeriod"/>
            </a:pPr>
            <a:r>
              <a:rPr lang="en-GB"/>
              <a:t>When writing and designing learning intentions, teachers should use clear language and vocabulary.</a:t>
            </a:r>
          </a:p>
          <a:p>
            <a:pPr marL="228600" indent="-228600">
              <a:buAutoNum type="arabicPeriod"/>
            </a:pPr>
            <a:r>
              <a:rPr lang="en-GB"/>
              <a:t>Learning intentions may not always be for a single lesson but span a sequence of lessons, using retrieval practice maybe a method of checking if learning has taken place of the planned learning intentions.</a:t>
            </a:r>
          </a:p>
          <a:p>
            <a:pPr marL="0" indent="0">
              <a:buNone/>
            </a:pPr>
            <a:r>
              <a:rPr lang="en-GB"/>
              <a:t>Students can be expected to do further reading about the effective design of learning intentions. </a:t>
            </a:r>
          </a:p>
          <a:p>
            <a:pPr marL="0" indent="0">
              <a:buNone/>
            </a:pPr>
            <a:endParaRPr lang="en-GB"/>
          </a:p>
          <a:p>
            <a:pPr marL="0" indent="0">
              <a:buNone/>
            </a:pPr>
            <a:r>
              <a:rPr lang="en-GB"/>
              <a:t>For students who wish to explore the principle of sharing success criteria, they can think about how success criteria can help pupils monitor their own progress and engage with peer and/or self-assessment (linking with other AfL principles). Researchers (Hattie) have discussed the value of using WAGOLLs with learners, additionally, teachers effective use of modelling, or using ‘thinking aloud’ strategies or worked examples can also support learners to identify and construct success criteria. Research on co-constructing success criteria with learners has suggested this can allow pupils to have a greater sense of ownership on their learning. </a:t>
            </a:r>
          </a:p>
          <a:p>
            <a:pPr marL="0" indent="0">
              <a:buNone/>
            </a:pPr>
            <a:endParaRPr lang="en-GB"/>
          </a:p>
          <a:p>
            <a:pPr marL="0" indent="0">
              <a:buNone/>
            </a:pPr>
            <a:r>
              <a:rPr lang="en-GB"/>
              <a:t>Some literature already highlighted in this presentation (Estyn report), indicates </a:t>
            </a:r>
            <a:r>
              <a:rPr lang="en-US"/>
              <a:t>that </a:t>
            </a:r>
            <a:r>
              <a:rPr lang="en-US" err="1"/>
              <a:t>Estyn</a:t>
            </a:r>
            <a:r>
              <a:rPr lang="en-US"/>
              <a:t> have previously </a:t>
            </a:r>
            <a:r>
              <a:rPr lang="en-US" b="1"/>
              <a:t>identified the use of assessment techniques to engage pupils in their learning remained limited [in schools] and also, in a minority of schools, teachers applied assessment for learning techniques </a:t>
            </a:r>
            <a:r>
              <a:rPr lang="en-US" b="1" u="sng"/>
              <a:t>without reflecting on the quality of the approaches or the impact they have on pupils’ progress</a:t>
            </a:r>
            <a:r>
              <a:rPr lang="en-US"/>
              <a:t>’ (</a:t>
            </a:r>
            <a:r>
              <a:rPr lang="en-US" err="1"/>
              <a:t>Estyn</a:t>
            </a:r>
            <a:r>
              <a:rPr lang="en-US"/>
              <a:t>, 2021b, p.29), with this in mind, its important for students to recognize why they are addressing the assessment for learning principles and carefully choosing strategies that meet the needs of them and the learners, not using </a:t>
            </a:r>
            <a:r>
              <a:rPr lang="en-US" err="1"/>
              <a:t>AfL</a:t>
            </a:r>
            <a:r>
              <a:rPr lang="en-US"/>
              <a:t> tools without clear understanding, the next few slides offers them time to reflect carefully on what they will chose to trial.</a:t>
            </a:r>
            <a:endParaRPr lang="en-GB"/>
          </a:p>
          <a:p>
            <a:pPr marL="0" indent="0">
              <a:buNone/>
            </a:pPr>
            <a:endParaRPr lang="en-GB"/>
          </a:p>
        </p:txBody>
      </p:sp>
      <p:sp>
        <p:nvSpPr>
          <p:cNvPr id="4" name="Slide Number Placeholder 3"/>
          <p:cNvSpPr>
            <a:spLocks noGrp="1"/>
          </p:cNvSpPr>
          <p:nvPr>
            <p:ph type="sldNum" sz="quarter" idx="5"/>
          </p:nvPr>
        </p:nvSpPr>
        <p:spPr/>
        <p:txBody>
          <a:bodyPr/>
          <a:lstStyle/>
          <a:p>
            <a:fld id="{5FB824EF-40B7-4B64-AAF9-A45E704C992E}" type="slidenum">
              <a:rPr lang="en-GB" smtClean="0"/>
              <a:t>31</a:t>
            </a:fld>
            <a:endParaRPr lang="en-GB"/>
          </a:p>
        </p:txBody>
      </p:sp>
    </p:spTree>
    <p:extLst>
      <p:ext uri="{BB962C8B-B14F-4D97-AF65-F5344CB8AC3E}">
        <p14:creationId xmlns:p14="http://schemas.microsoft.com/office/powerpoint/2010/main" val="32943030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Encourage student teachers to recognise the principle and then identify strategies they could employ to maybe enhance their current knowledge and understanding of effective ways to clarify, share and understand learning intentions and success criteria with pupils. It may be valuable for them to reflect on their practice so far, particularly as this is an element of the lesson plan. Some students may have this as one of their target areas and therefore the Test phase is a good opportunity for them to think about this area of their pedagogy.</a:t>
            </a:r>
          </a:p>
          <a:p>
            <a:r>
              <a:rPr lang="en-GB"/>
              <a:t>Some ideas based on Dylan </a:t>
            </a:r>
            <a:r>
              <a:rPr lang="en-GB" err="1"/>
              <a:t>Wiliam’s</a:t>
            </a:r>
            <a:r>
              <a:rPr lang="en-GB"/>
              <a:t> work which could be discussed with students include</a:t>
            </a:r>
          </a:p>
          <a:p>
            <a:pPr marL="228600" indent="-228600">
              <a:buAutoNum type="arabicPeriod"/>
            </a:pPr>
            <a:r>
              <a:rPr lang="en-GB"/>
              <a:t>Learning intentions should focus on the learning not on what the learners will simply be ‘doing’ in the lesson </a:t>
            </a:r>
          </a:p>
          <a:p>
            <a:pPr marL="228600" indent="-228600">
              <a:buAutoNum type="arabicPeriod"/>
            </a:pPr>
            <a:r>
              <a:rPr lang="en-GB"/>
              <a:t>Learning intentions should focus on the skills or concepts being learned rather than the specific task or activity itself, this doesn’t mean certain activities and tasks cannot be used, but if the activities are chosen without having a clear view of what the students will be learning then the learning intentions might not be addressed.</a:t>
            </a:r>
          </a:p>
          <a:p>
            <a:pPr marL="228600" indent="-228600">
              <a:buAutoNum type="arabicPeriod"/>
            </a:pPr>
            <a:r>
              <a:rPr lang="en-GB"/>
              <a:t>When writing and designing learning intentions, teachers should use clear language and vocabulary.</a:t>
            </a:r>
          </a:p>
          <a:p>
            <a:pPr marL="228600" indent="-228600">
              <a:buAutoNum type="arabicPeriod"/>
            </a:pPr>
            <a:r>
              <a:rPr lang="en-GB"/>
              <a:t>Learning intentions may not always be for a single lesson but span a sequence of lessons, using retrieval practice maybe a method of checking if learning has taken place of the planned learning intentions.</a:t>
            </a:r>
          </a:p>
          <a:p>
            <a:pPr marL="0" indent="0">
              <a:buNone/>
            </a:pPr>
            <a:r>
              <a:rPr lang="en-GB"/>
              <a:t>Students can be expected to do further reading about the effective design of learning intentions. </a:t>
            </a:r>
          </a:p>
          <a:p>
            <a:pPr marL="0" indent="0">
              <a:buNone/>
            </a:pPr>
            <a:endParaRPr lang="en-GB"/>
          </a:p>
          <a:p>
            <a:pPr marL="0" indent="0">
              <a:buNone/>
            </a:pPr>
            <a:r>
              <a:rPr lang="en-GB"/>
              <a:t>For students who wish to explore the principle of sharing success criteria, they can think about how success criteria can help pupils monitor their own progress and engage with peer and/or self-assessment (linking with other AfL principles). Researchers (Hattie) have discussed the value of using WAGOLLs with learners, additionally, teachers effective use of modelling, or using ‘thinking aloud’ strategies or worked examples can also support learners to identify and construct success criteria. Research on co-constructing success criteria with learners has suggested this can allow pupils to have a greater sense of ownership on their learning. </a:t>
            </a:r>
          </a:p>
          <a:p>
            <a:pPr marL="0" indent="0">
              <a:buNone/>
            </a:pPr>
            <a:endParaRPr lang="en-GB"/>
          </a:p>
          <a:p>
            <a:pPr marL="0" indent="0">
              <a:buNone/>
            </a:pPr>
            <a:r>
              <a:rPr lang="en-GB"/>
              <a:t>Some literature already highlighted in this presentation (Estyn report), indicates </a:t>
            </a:r>
            <a:r>
              <a:rPr lang="en-US"/>
              <a:t>that </a:t>
            </a:r>
            <a:r>
              <a:rPr lang="en-US" err="1"/>
              <a:t>Estyn</a:t>
            </a:r>
            <a:r>
              <a:rPr lang="en-US"/>
              <a:t> have previously </a:t>
            </a:r>
            <a:r>
              <a:rPr lang="en-US" b="1"/>
              <a:t>identified the use of assessment techniques to engage pupils in their learning remained limited [in schools] and also, in a minority of schools, teachers applied assessment for learning techniques </a:t>
            </a:r>
            <a:r>
              <a:rPr lang="en-US" b="1" u="sng"/>
              <a:t>without reflecting on the quality of the approaches or the impact they have on pupils’ progress</a:t>
            </a:r>
            <a:r>
              <a:rPr lang="en-US"/>
              <a:t>’ (</a:t>
            </a:r>
            <a:r>
              <a:rPr lang="en-US" err="1"/>
              <a:t>Estyn</a:t>
            </a:r>
            <a:r>
              <a:rPr lang="en-US"/>
              <a:t>, 2021b, p.29), with this in mind, its important for students to recognize why they are addressing the assessment for learning principles and carefully choosing strategies that meet the needs of them and the learners, not using </a:t>
            </a:r>
            <a:r>
              <a:rPr lang="en-US" err="1"/>
              <a:t>AfL</a:t>
            </a:r>
            <a:r>
              <a:rPr lang="en-US"/>
              <a:t> tools without clear understanding, the next few slides offers them time to reflect carefully on what they will chose to trial.</a:t>
            </a:r>
            <a:endParaRPr lang="en-GB"/>
          </a:p>
          <a:p>
            <a:pPr marL="0" indent="0">
              <a:buNone/>
            </a:pPr>
            <a:endParaRPr lang="en-GB"/>
          </a:p>
        </p:txBody>
      </p:sp>
      <p:sp>
        <p:nvSpPr>
          <p:cNvPr id="4" name="Slide Number Placeholder 3"/>
          <p:cNvSpPr>
            <a:spLocks noGrp="1"/>
          </p:cNvSpPr>
          <p:nvPr>
            <p:ph type="sldNum" sz="quarter" idx="5"/>
          </p:nvPr>
        </p:nvSpPr>
        <p:spPr/>
        <p:txBody>
          <a:bodyPr/>
          <a:lstStyle/>
          <a:p>
            <a:fld id="{5FB824EF-40B7-4B64-AAF9-A45E704C992E}" type="slidenum">
              <a:rPr lang="en-GB" smtClean="0"/>
              <a:t>32</a:t>
            </a:fld>
            <a:endParaRPr lang="en-GB"/>
          </a:p>
        </p:txBody>
      </p:sp>
    </p:spTree>
    <p:extLst>
      <p:ext uri="{BB962C8B-B14F-4D97-AF65-F5344CB8AC3E}">
        <p14:creationId xmlns:p14="http://schemas.microsoft.com/office/powerpoint/2010/main" val="414158927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This principle could be categorised as quality of questioning and classroom talk</a:t>
            </a:r>
            <a:r>
              <a:rPr lang="en-GB"/>
              <a:t>. The purpose of this principle is that the methods being employed to develop the effective use of questioning or talk should be used by the teacher to elicit evidence of learning, this can then help the teacher to decide if learning has taken place, it can also support the teacher in terms of understanding if the learner is making progress. Some students may have this principle as one of their target areas and therefore the Test phase is a good opportunity for them to think about this area of their pedagogy. Ideas which can be explored in the discussions of the MEET day are suggested below.</a:t>
            </a:r>
          </a:p>
          <a:p>
            <a:endParaRPr lang="en-GB"/>
          </a:p>
          <a:p>
            <a:r>
              <a:rPr lang="en-GB" b="0"/>
              <a:t>Any of the following maybe target areas of development for a student and therefore a suitable reason to explore this principle in more detail. </a:t>
            </a:r>
            <a:endParaRPr lang="en-GB"/>
          </a:p>
          <a:p>
            <a:pPr marL="228600" indent="-228600">
              <a:buAutoNum type="arabicPeriod"/>
            </a:pPr>
            <a:r>
              <a:rPr lang="en-GB" b="1"/>
              <a:t>What type of classroom strategies can be employed to enhance the quality of classroom talk? </a:t>
            </a:r>
            <a:r>
              <a:rPr lang="en-GB" b="0"/>
              <a:t>Students may offer ideas such as effective questioning, using statements to encourage debate, discussion and elaboration or create cognitive conflict, using collaborative work – think, pair share or talking partners, provision of sentence starters/vocabulary mats to scaffold learners verbal interactions are some ideas. Additional techniques that are used in classrooms to encourage quality of answers/talk include: concept cartoons where a choice of fictional pupils ideas are presented as potential solutions and learners discuss the effectiveness of these and accuracy of the answer.</a:t>
            </a:r>
          </a:p>
          <a:p>
            <a:pPr marL="228600" indent="-228600">
              <a:buAutoNum type="arabicPeriod"/>
            </a:pPr>
            <a:r>
              <a:rPr lang="en-GB" b="1"/>
              <a:t>What are the reasons why teachers ask questions? </a:t>
            </a:r>
            <a:r>
              <a:rPr lang="en-GB" b="0"/>
              <a:t>What is their current understanding on effective questioning in the classroom? Responses may include reflections on their university sessions which included discussions on topics such as; low/high order questioning, questions being used to make learners think, Socratic questioning, uses of Bloom’s taxonomy for example. Remind students there are resources and materials available on Teams (too much to mention here) to explore if they are interested in developing their questioning as a particular AfL  technique.</a:t>
            </a:r>
          </a:p>
          <a:p>
            <a:pPr marL="228600" indent="-228600">
              <a:buAutoNum type="arabicPeriod"/>
            </a:pPr>
            <a:r>
              <a:rPr lang="en-GB" b="1"/>
              <a:t>How can the use of Multiple-Choice Questions (MCQ) or low stake quizzes help to elicit evidence of learning? </a:t>
            </a:r>
            <a:r>
              <a:rPr lang="en-GB" b="0"/>
              <a:t>How would they be used in a classroom with learners? What might you need to consider when designing MCQs (can bring about ideas relating to exposing of misconceptions). There are websites which have written diagnostic questions in the form of MCQ to support teachers understand the reasons for learners’ misconceptions.</a:t>
            </a:r>
          </a:p>
          <a:p>
            <a:pPr marL="228600" indent="-228600">
              <a:buAutoNum type="arabicPeriod"/>
            </a:pPr>
            <a:r>
              <a:rPr lang="en-GB" b="1"/>
              <a:t>How can hinge questions support you as teacher to know when its ok to move on? </a:t>
            </a:r>
            <a:r>
              <a:rPr lang="en-GB" b="0"/>
              <a:t>Hinge questions could be weaved into multi choice style questions to support a teacher </a:t>
            </a:r>
            <a:r>
              <a:rPr lang="en-GB" b="0" err="1"/>
              <a:t>elcit</a:t>
            </a:r>
            <a:r>
              <a:rPr lang="en-GB" b="0"/>
              <a:t> evidence of learning and make decisions about the next steps, for example, can I move the learning on? do I need to reinforce or revisit a point? Have the understood the concept? Its important when designing any form of hinge question with multi choice answers that learners cannot arrive at the right answer by using an incorrect methods or misconception, therefore these type of questions need to be crafted carefully to ‘do the job’.</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b="1"/>
              <a:t>How can Mini Whiteboards (MWB) support the no opt out option with learners? </a:t>
            </a:r>
            <a:r>
              <a:rPr lang="en-GB" b="0"/>
              <a:t>This is another way that teachers can elicit evidence of learning, if all learners have to respond via MWBs this could be a method in which participation and willingness to ‘have a go’ is expected in your classroom. It can also help to address the fear of making a mistake or answering a question incorrectly out loud. Again, student teachers should think about the type of questions they are using with MWBs. If their aim is to increase wating times, then learners must be given questions that are ‘worthy of thinking’. MWB can also be used for learners to respond to a hinge question (point 4) or a multichoice quiz/diagnostic questions (point 3)</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b="1"/>
              <a:t>How can the use of Exit Tickets support student teachers to better understand their pupils learning? </a:t>
            </a:r>
            <a:r>
              <a:rPr lang="en-GB" b="0"/>
              <a:t>An exit ticket strategy can be an useful method for the teacher to decide where to begin next lesson or how to adapt or tailor their instruction. Students may wish to research how they could develop this in their classrooms.</a:t>
            </a:r>
          </a:p>
          <a:p>
            <a:pPr marL="228600" indent="-228600">
              <a:buAutoNum type="arabicPeriod"/>
            </a:pPr>
            <a:endParaRPr lang="en-GB" b="0"/>
          </a:p>
          <a:p>
            <a:pPr marL="228600" indent="-228600">
              <a:buAutoNum type="arabicPeriod"/>
            </a:pPr>
            <a:endParaRPr lang="en-GB" b="0"/>
          </a:p>
        </p:txBody>
      </p:sp>
      <p:sp>
        <p:nvSpPr>
          <p:cNvPr id="4" name="Slide Number Placeholder 3"/>
          <p:cNvSpPr>
            <a:spLocks noGrp="1"/>
          </p:cNvSpPr>
          <p:nvPr>
            <p:ph type="sldNum" sz="quarter" idx="5"/>
          </p:nvPr>
        </p:nvSpPr>
        <p:spPr/>
        <p:txBody>
          <a:bodyPr/>
          <a:lstStyle/>
          <a:p>
            <a:fld id="{5FB824EF-40B7-4B64-AAF9-A45E704C992E}" type="slidenum">
              <a:rPr lang="en-GB" smtClean="0"/>
              <a:t>33</a:t>
            </a:fld>
            <a:endParaRPr lang="en-GB"/>
          </a:p>
        </p:txBody>
      </p:sp>
    </p:spTree>
    <p:extLst>
      <p:ext uri="{BB962C8B-B14F-4D97-AF65-F5344CB8AC3E}">
        <p14:creationId xmlns:p14="http://schemas.microsoft.com/office/powerpoint/2010/main" val="13478513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This principle could be categorised as quality of questioning and classroom talk</a:t>
            </a:r>
            <a:r>
              <a:rPr lang="en-GB"/>
              <a:t>. The purpose of this principle is that the methods being employed to develop the effective use of questioning or talk should be used by the teacher to elicit evidence of learning, this can then help the teacher to decide if learning has taken place, it can also support the teacher in terms of understanding if the learner is making progress. Some students may have this principle as one of their target areas and therefore the Test phase is a good opportunity for them to think about this area of their pedagogy. Ideas which can be explored in the discussions of the MEET day are suggested below.</a:t>
            </a:r>
          </a:p>
          <a:p>
            <a:endParaRPr lang="en-GB"/>
          </a:p>
          <a:p>
            <a:r>
              <a:rPr lang="en-GB" b="0"/>
              <a:t>Any of the following maybe target areas of development for a student and therefore a suitable reason to explore this principle in more detail. </a:t>
            </a:r>
            <a:endParaRPr lang="en-GB"/>
          </a:p>
          <a:p>
            <a:pPr marL="228600" indent="-228600">
              <a:buAutoNum type="arabicPeriod"/>
            </a:pPr>
            <a:r>
              <a:rPr lang="en-GB" b="1"/>
              <a:t>What type of classroom strategies can be employed to enhance the quality of classroom talk? </a:t>
            </a:r>
            <a:r>
              <a:rPr lang="en-GB" b="0"/>
              <a:t>Students may offer ideas such as effective questioning, using statements to encourage debate, discussion and elaboration or create cognitive conflict, using collaborative work – think, pair share or talking partners, provision of sentence starters/vocabulary mats to scaffold learners verbal interactions are some ideas.</a:t>
            </a:r>
          </a:p>
          <a:p>
            <a:pPr marL="228600" indent="-228600">
              <a:buAutoNum type="arabicPeriod"/>
            </a:pPr>
            <a:r>
              <a:rPr lang="en-GB" b="1"/>
              <a:t>What are the reasons why teachers ask questions? </a:t>
            </a:r>
            <a:r>
              <a:rPr lang="en-GB" b="0"/>
              <a:t>What is their current understanding on effective questioning in the classroom? Responses may include reflections on their university sessions which included discussions on topics such as; low/high order questioning, questions being used to make learners think, Socratic questioning, uses of Bloom’s taxonomy for example. Remind students there are resources and materials available on Teams (too much to mention here) to explore if they are interested in developing their questioning as a particular AfL  technique.</a:t>
            </a:r>
          </a:p>
          <a:p>
            <a:pPr marL="228600" indent="-228600">
              <a:buAutoNum type="arabicPeriod"/>
            </a:pPr>
            <a:r>
              <a:rPr lang="en-GB" b="1"/>
              <a:t>How can the use of Multiple-Choice Questions (MCQ) or low stake quizzes help to elicit evidence of learning? </a:t>
            </a:r>
            <a:r>
              <a:rPr lang="en-GB" b="0"/>
              <a:t>How would they be used in a classroom with learners? What might you need to consider when designing MCQs (can bring about ideas relating to exposing of misconceptions). There are websites which have written diagnostic questions in the form of MCQ to support teachers understand the reasons for learners’ misconceptions.</a:t>
            </a:r>
          </a:p>
          <a:p>
            <a:pPr marL="228600" indent="-228600">
              <a:buAutoNum type="arabicPeriod"/>
            </a:pPr>
            <a:r>
              <a:rPr lang="en-GB" b="1"/>
              <a:t>How can hinge questions support you as teacher to know when its ok to move on? </a:t>
            </a:r>
            <a:r>
              <a:rPr lang="en-GB" b="0"/>
              <a:t>Hinge questions could be weaved into multi choice style questions to support a teacher </a:t>
            </a:r>
            <a:r>
              <a:rPr lang="en-GB" b="0" err="1"/>
              <a:t>elcit</a:t>
            </a:r>
            <a:r>
              <a:rPr lang="en-GB" b="0"/>
              <a:t> evidence of learning and make decisions about the next steps, for example, can I move the learning on? do I need to reinforce or revisit a point? Have the understood the concept? Its important when designing any form of hinge question with multi choice answers that learners cannot arrive at the right answer by using an incorrect methods or misconception, therefore these type of questions need to be crafted carefully to ‘do the job’.</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b="1"/>
              <a:t>How can Mini Whiteboards (MWB) support the no opt out option with learners? </a:t>
            </a:r>
            <a:r>
              <a:rPr lang="en-GB" b="0"/>
              <a:t>This is another way that teachers can elicit evidence of learning, if all learners have to respond via MWBs this could be a method in which participation and willingness to ‘have a go’ is expected in your classroom. It can also help to address the fear of making a mistake or answering a question incorrectly out loud. Again, student teachers should think about the type of questions they are using with MWBs. If their aim is to increase wating times, then learners must be given questions that are ‘worthy of thinking’. MWB can also be used for learners to respond to a hinge question (point 4) or a multichoice quiz/diagnostic questions (point 3)</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b="1"/>
              <a:t>How can the use of Exit Tickets support student teachers to better understand their pupils learning? </a:t>
            </a:r>
            <a:r>
              <a:rPr lang="en-GB" b="0"/>
              <a:t>An exit ticket strategy can be an useful method for the teacher to decide where to begin next lesson or how to adapt or tailor their instruction. Students may wish to research how they could develop this in their classrooms.</a:t>
            </a:r>
          </a:p>
          <a:p>
            <a:pPr marL="228600" indent="-228600">
              <a:buAutoNum type="arabicPeriod"/>
            </a:pPr>
            <a:endParaRPr lang="en-GB" b="0"/>
          </a:p>
          <a:p>
            <a:pPr marL="228600" indent="-228600">
              <a:buAutoNum type="arabicPeriod"/>
            </a:pPr>
            <a:endParaRPr lang="en-GB" b="0"/>
          </a:p>
        </p:txBody>
      </p:sp>
      <p:sp>
        <p:nvSpPr>
          <p:cNvPr id="4" name="Slide Number Placeholder 3"/>
          <p:cNvSpPr>
            <a:spLocks noGrp="1"/>
          </p:cNvSpPr>
          <p:nvPr>
            <p:ph type="sldNum" sz="quarter" idx="5"/>
          </p:nvPr>
        </p:nvSpPr>
        <p:spPr/>
        <p:txBody>
          <a:bodyPr/>
          <a:lstStyle/>
          <a:p>
            <a:fld id="{5FB824EF-40B7-4B64-AAF9-A45E704C992E}" type="slidenum">
              <a:rPr lang="en-GB" smtClean="0"/>
              <a:t>34</a:t>
            </a:fld>
            <a:endParaRPr lang="en-GB"/>
          </a:p>
        </p:txBody>
      </p:sp>
    </p:spTree>
    <p:extLst>
      <p:ext uri="{BB962C8B-B14F-4D97-AF65-F5344CB8AC3E}">
        <p14:creationId xmlns:p14="http://schemas.microsoft.com/office/powerpoint/2010/main" val="158595811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Student teachers may be aware and already been implementing the school or departmental marking and feedback policy. This could be an opportunity for them to reflect upon the appropriateness and usefulness of the feedback they are providing learners. They may wish to consider:</a:t>
            </a:r>
          </a:p>
          <a:p>
            <a:pPr marL="228600" indent="-228600">
              <a:buAutoNum type="arabicPeriod"/>
            </a:pPr>
            <a:r>
              <a:rPr lang="en-GB"/>
              <a:t>Is the feedback they are providing their learners clear, understandable and actionable?</a:t>
            </a:r>
          </a:p>
          <a:p>
            <a:pPr marL="228600" indent="-228600">
              <a:buAutoNum type="arabicPeriod"/>
            </a:pPr>
            <a:r>
              <a:rPr lang="en-GB"/>
              <a:t>Does the feedback act as a ‘feed forward’ - does it move the learning on? Does it help their pupils to make connections between learning and progress</a:t>
            </a:r>
          </a:p>
          <a:p>
            <a:pPr marL="228600" indent="-228600">
              <a:buAutoNum type="arabicPeriod"/>
            </a:pPr>
            <a:r>
              <a:rPr lang="en-GB"/>
              <a:t>Do they give verbal or written feedback or both? Why?</a:t>
            </a:r>
          </a:p>
          <a:p>
            <a:pPr marL="228600" indent="-228600">
              <a:buAutoNum type="arabicPeriod"/>
            </a:pPr>
            <a:r>
              <a:rPr lang="en-GB"/>
              <a:t>How immediate is their feedback – does this make a difference? What does this look like in their practice? Do they provide comments or grades or both in the feedback they provide learners?</a:t>
            </a:r>
          </a:p>
          <a:p>
            <a:pPr marL="228600" indent="-228600">
              <a:buAutoNum type="arabicPeriod"/>
            </a:pPr>
            <a:r>
              <a:rPr lang="en-GB"/>
              <a:t>How well do the learners accept, respond or take action on the feedback provided by the student teacher?</a:t>
            </a:r>
          </a:p>
          <a:p>
            <a:pPr marL="0" indent="0">
              <a:buNone/>
            </a:pPr>
            <a:r>
              <a:rPr lang="en-GB"/>
              <a:t>Some techniques used in classrooms include ‘temporary feedback’ where teachers provide ‘closing the gap’ comments on </a:t>
            </a:r>
            <a:r>
              <a:rPr lang="en-GB" err="1"/>
              <a:t>post-its</a:t>
            </a:r>
            <a:r>
              <a:rPr lang="en-GB"/>
              <a:t> notes which students have to action and then remove.</a:t>
            </a:r>
          </a:p>
          <a:p>
            <a:pPr marL="228600" indent="-228600">
              <a:buAutoNum type="arabicPeriod"/>
            </a:pPr>
            <a:endParaRPr lang="en-GB"/>
          </a:p>
          <a:p>
            <a:pPr marL="0" indent="0">
              <a:buNone/>
            </a:pPr>
            <a:r>
              <a:rPr lang="en-GB"/>
              <a:t>These are some ideas student teachers can begin to question in order to develop their pedagogy in relation to providing feedback during the trial phase.</a:t>
            </a:r>
          </a:p>
        </p:txBody>
      </p:sp>
      <p:sp>
        <p:nvSpPr>
          <p:cNvPr id="4" name="Slide Number Placeholder 3"/>
          <p:cNvSpPr>
            <a:spLocks noGrp="1"/>
          </p:cNvSpPr>
          <p:nvPr>
            <p:ph type="sldNum" sz="quarter" idx="5"/>
          </p:nvPr>
        </p:nvSpPr>
        <p:spPr/>
        <p:txBody>
          <a:bodyPr/>
          <a:lstStyle/>
          <a:p>
            <a:fld id="{5FB824EF-40B7-4B64-AAF9-A45E704C992E}" type="slidenum">
              <a:rPr lang="en-GB" smtClean="0"/>
              <a:t>35</a:t>
            </a:fld>
            <a:endParaRPr lang="en-GB"/>
          </a:p>
        </p:txBody>
      </p:sp>
    </p:spTree>
    <p:extLst>
      <p:ext uri="{BB962C8B-B14F-4D97-AF65-F5344CB8AC3E}">
        <p14:creationId xmlns:p14="http://schemas.microsoft.com/office/powerpoint/2010/main" val="150282297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Student teachers may be aware and already been implementing the school or departmental marking and feedback policy. This could be an opportunity for them to reflect upon the appropriateness and usefulness of the feedback they are providing learners. They may wish to consider:</a:t>
            </a:r>
          </a:p>
          <a:p>
            <a:pPr marL="228600" indent="-228600">
              <a:buAutoNum type="arabicPeriod"/>
            </a:pPr>
            <a:r>
              <a:rPr lang="en-GB"/>
              <a:t>Is the feedback they are providing their learners clear, understandable and actionable?</a:t>
            </a:r>
          </a:p>
          <a:p>
            <a:pPr marL="228600" indent="-228600">
              <a:buAutoNum type="arabicPeriod"/>
            </a:pPr>
            <a:r>
              <a:rPr lang="en-GB"/>
              <a:t>Does the feedback act as a ‘feed forward’ - does it move the learning on? Does it help their pupils to make connections between learning and progress</a:t>
            </a:r>
          </a:p>
          <a:p>
            <a:pPr marL="228600" indent="-228600">
              <a:buAutoNum type="arabicPeriod"/>
            </a:pPr>
            <a:r>
              <a:rPr lang="en-GB"/>
              <a:t>Do they give verbal or written feedback or both? Why?</a:t>
            </a:r>
          </a:p>
          <a:p>
            <a:pPr marL="228600" indent="-228600">
              <a:buAutoNum type="arabicPeriod"/>
            </a:pPr>
            <a:r>
              <a:rPr lang="en-GB"/>
              <a:t>How immediate is their feedback – does this make a difference? What does this look like in their practice? Do they provide comments or grades or both in the feedback they provide learners?</a:t>
            </a:r>
          </a:p>
          <a:p>
            <a:pPr marL="228600" indent="-228600">
              <a:buAutoNum type="arabicPeriod"/>
            </a:pPr>
            <a:r>
              <a:rPr lang="en-GB"/>
              <a:t>How well do the learners accept, respond or take action on the feedback provided by the student teacher?</a:t>
            </a:r>
          </a:p>
          <a:p>
            <a:pPr marL="228600" indent="-228600">
              <a:buAutoNum type="arabicPeriod"/>
            </a:pPr>
            <a:endParaRPr lang="en-GB"/>
          </a:p>
          <a:p>
            <a:pPr marL="0" indent="0">
              <a:buNone/>
            </a:pPr>
            <a:r>
              <a:rPr lang="en-GB"/>
              <a:t>These are some ideas student teachers can begin to question in order to develop their pedagogy in relation to providing feedback during the trial phase.</a:t>
            </a:r>
          </a:p>
        </p:txBody>
      </p:sp>
      <p:sp>
        <p:nvSpPr>
          <p:cNvPr id="4" name="Slide Number Placeholder 3"/>
          <p:cNvSpPr>
            <a:spLocks noGrp="1"/>
          </p:cNvSpPr>
          <p:nvPr>
            <p:ph type="sldNum" sz="quarter" idx="5"/>
          </p:nvPr>
        </p:nvSpPr>
        <p:spPr/>
        <p:txBody>
          <a:bodyPr/>
          <a:lstStyle/>
          <a:p>
            <a:fld id="{5FB824EF-40B7-4B64-AAF9-A45E704C992E}" type="slidenum">
              <a:rPr lang="en-GB" smtClean="0"/>
              <a:t>36</a:t>
            </a:fld>
            <a:endParaRPr lang="en-GB"/>
          </a:p>
        </p:txBody>
      </p:sp>
    </p:spTree>
    <p:extLst>
      <p:ext uri="{BB962C8B-B14F-4D97-AF65-F5344CB8AC3E}">
        <p14:creationId xmlns:p14="http://schemas.microsoft.com/office/powerpoint/2010/main" val="60714769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particular principle encourages student teachers to promote an environment in their classrooms where peer collaboration and cooperation is positive – this may take some time to achieve, and one that can be trialled with strategies such as</a:t>
            </a:r>
          </a:p>
          <a:p>
            <a:pPr marL="228600" indent="-228600">
              <a:buAutoNum type="arabicPeriod"/>
            </a:pPr>
            <a:r>
              <a:rPr lang="en-GB"/>
              <a:t>Allowing pupils to think- pair-share ideas</a:t>
            </a:r>
          </a:p>
          <a:p>
            <a:pPr marL="228600" indent="-228600">
              <a:buAutoNum type="arabicPeriod"/>
            </a:pPr>
            <a:r>
              <a:rPr lang="en-GB"/>
              <a:t>Grouping learners so that they can achieve a collective goal and recognise the part they play within the group</a:t>
            </a:r>
          </a:p>
          <a:p>
            <a:pPr marL="228600" indent="-228600">
              <a:buAutoNum type="arabicPeriod"/>
            </a:pPr>
            <a:r>
              <a:rPr lang="en-GB"/>
              <a:t>Pupils’ ideas/responses can be built upon and developed, orchestrated by the teacher in a way that gets ‘bounced’ around </a:t>
            </a:r>
            <a:r>
              <a:rPr lang="en-GB" err="1"/>
              <a:t>theclassroom</a:t>
            </a:r>
            <a:r>
              <a:rPr lang="en-GB"/>
              <a:t> to come to a collective group decision or to support/justify a viewpoint</a:t>
            </a:r>
          </a:p>
          <a:p>
            <a:pPr marL="228600" indent="-228600">
              <a:buAutoNum type="arabicPeriod"/>
            </a:pPr>
            <a:r>
              <a:rPr lang="en-GB"/>
              <a:t>Peer assessment/providing feedback to peers, can be used (not in a summative way), to enable learners to participate in formative assessment. Careful consideration must be given to the ability of pupils within a pairing and the support given to learners to provide feedback in a kind, clear and constructive manner (success criteria can play a part here). Student teachers may be required to model and provide plenty of direction and support during learners first few attempts at providing formative feedback to a peer. This could include the use of success criteria (avoiding a simple tick list approach), sentence starters placemat, structure such as WWW or EBI.</a:t>
            </a:r>
          </a:p>
          <a:p>
            <a:pPr marL="0" indent="0">
              <a:buNone/>
            </a:pPr>
            <a:r>
              <a:rPr lang="en-GB"/>
              <a:t> </a:t>
            </a:r>
          </a:p>
          <a:p>
            <a:pPr marL="228600" indent="-228600">
              <a:buAutoNum type="arabicPeriod"/>
            </a:pPr>
            <a:endParaRPr lang="en-GB"/>
          </a:p>
        </p:txBody>
      </p:sp>
      <p:sp>
        <p:nvSpPr>
          <p:cNvPr id="4" name="Slide Number Placeholder 3"/>
          <p:cNvSpPr>
            <a:spLocks noGrp="1"/>
          </p:cNvSpPr>
          <p:nvPr>
            <p:ph type="sldNum" sz="quarter" idx="5"/>
          </p:nvPr>
        </p:nvSpPr>
        <p:spPr/>
        <p:txBody>
          <a:bodyPr/>
          <a:lstStyle/>
          <a:p>
            <a:fld id="{5FB824EF-40B7-4B64-AAF9-A45E704C992E}" type="slidenum">
              <a:rPr lang="en-GB" smtClean="0"/>
              <a:t>37</a:t>
            </a:fld>
            <a:endParaRPr lang="en-GB"/>
          </a:p>
        </p:txBody>
      </p:sp>
    </p:spTree>
    <p:extLst>
      <p:ext uri="{BB962C8B-B14F-4D97-AF65-F5344CB8AC3E}">
        <p14:creationId xmlns:p14="http://schemas.microsoft.com/office/powerpoint/2010/main" val="42233474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particular principle encourages student teachers to promote an environment in their classrooms where peer collaboration and cooperation is positive – this may take some time to achieve, and one that can be trialled with strategies such as</a:t>
            </a:r>
          </a:p>
          <a:p>
            <a:pPr marL="228600" indent="-228600">
              <a:buAutoNum type="arabicPeriod"/>
            </a:pPr>
            <a:r>
              <a:rPr lang="en-GB"/>
              <a:t>Allowing pupils to think- pair-share ideas</a:t>
            </a:r>
          </a:p>
          <a:p>
            <a:pPr marL="228600" indent="-228600">
              <a:buAutoNum type="arabicPeriod"/>
            </a:pPr>
            <a:r>
              <a:rPr lang="en-GB"/>
              <a:t>Grouping learners so that they can achieve a collective goal and recognise the part they play within the group</a:t>
            </a:r>
          </a:p>
          <a:p>
            <a:pPr marL="228600" indent="-228600">
              <a:buAutoNum type="arabicPeriod"/>
            </a:pPr>
            <a:r>
              <a:rPr lang="en-GB"/>
              <a:t>Pupils’ ideas/responses can be built upon and developed, orchestrated by the teacher in a way that gets ‘bounced’ around </a:t>
            </a:r>
            <a:r>
              <a:rPr lang="en-GB" err="1"/>
              <a:t>theclassroom</a:t>
            </a:r>
            <a:r>
              <a:rPr lang="en-GB"/>
              <a:t> to come to a collective group decision or to support/justify a viewpoint</a:t>
            </a:r>
          </a:p>
          <a:p>
            <a:pPr marL="228600" indent="-228600">
              <a:buAutoNum type="arabicPeriod"/>
            </a:pPr>
            <a:r>
              <a:rPr lang="en-GB"/>
              <a:t>Peer assessment/providing feedback to peers, can be used (not in a summative way), to enable learners to participate in formative assessment. Careful consideration must be given to the ability of pupils within a pairing and the support given to learners to provide feedback in a kind, clear and constructive manner (success criteria can play a part here). Student teachers may be required to model and provide plenty of direction and support during learners first few attempts at providing formative feedback to a peer. This could include the use of success criteria (avoiding a simple tick list approach), sentence starters placemat, structure such as WWW or EBI.</a:t>
            </a:r>
          </a:p>
          <a:p>
            <a:pPr marL="0" indent="0">
              <a:buNone/>
            </a:pPr>
            <a:r>
              <a:rPr lang="en-GB"/>
              <a:t> </a:t>
            </a:r>
          </a:p>
          <a:p>
            <a:pPr marL="228600" indent="-228600">
              <a:buAutoNum type="arabicPeriod"/>
            </a:pPr>
            <a:endParaRPr lang="en-GB"/>
          </a:p>
        </p:txBody>
      </p:sp>
      <p:sp>
        <p:nvSpPr>
          <p:cNvPr id="4" name="Slide Number Placeholder 3"/>
          <p:cNvSpPr>
            <a:spLocks noGrp="1"/>
          </p:cNvSpPr>
          <p:nvPr>
            <p:ph type="sldNum" sz="quarter" idx="5"/>
          </p:nvPr>
        </p:nvSpPr>
        <p:spPr/>
        <p:txBody>
          <a:bodyPr/>
          <a:lstStyle/>
          <a:p>
            <a:fld id="{5FB824EF-40B7-4B64-AAF9-A45E704C992E}" type="slidenum">
              <a:rPr lang="en-GB" smtClean="0"/>
              <a:t>38</a:t>
            </a:fld>
            <a:endParaRPr lang="en-GB"/>
          </a:p>
        </p:txBody>
      </p:sp>
    </p:spTree>
    <p:extLst>
      <p:ext uri="{BB962C8B-B14F-4D97-AF65-F5344CB8AC3E}">
        <p14:creationId xmlns:p14="http://schemas.microsoft.com/office/powerpoint/2010/main" val="131977452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Once again, student teachers may be aware and already implementing the school or departmental policies on supporting </a:t>
            </a:r>
            <a:r>
              <a:rPr lang="en-GB" b="1"/>
              <a:t>learners to become independent, reflective thinkers who are able to plan, monitor and evaluate their own learning.</a:t>
            </a:r>
            <a:r>
              <a:rPr lang="en-GB"/>
              <a:t> There is research available from EEF to explore this area further. This principle links to each of the others and student teachers should be encouraged to think about opportunities they provide in their lessons for learners to have opportunities to reflect on their learning, what are the benefits and challenges of supporting the development of learners metacognitive skills and/or ability to reflect on learning.</a:t>
            </a:r>
          </a:p>
          <a:p>
            <a:endParaRPr lang="en-GB"/>
          </a:p>
          <a:p>
            <a:r>
              <a:rPr lang="en-GB"/>
              <a:t>Some techniques teachers use with learners is a KWL grid (</a:t>
            </a:r>
            <a:r>
              <a:rPr lang="en-GB" b="0"/>
              <a:t>what</a:t>
            </a:r>
            <a:r>
              <a:rPr lang="en-GB"/>
              <a:t> do I </a:t>
            </a:r>
            <a:r>
              <a:rPr lang="en-GB" b="1"/>
              <a:t>know</a:t>
            </a:r>
            <a:r>
              <a:rPr lang="en-GB"/>
              <a:t>, what do I </a:t>
            </a:r>
            <a:r>
              <a:rPr lang="en-GB" b="1"/>
              <a:t>want to know</a:t>
            </a:r>
            <a:r>
              <a:rPr lang="en-GB"/>
              <a:t>, what have I </a:t>
            </a:r>
            <a:r>
              <a:rPr lang="en-GB" b="1"/>
              <a:t>learnt</a:t>
            </a:r>
            <a:r>
              <a:rPr lang="en-GB"/>
              <a:t>), or KWHL (where H is added- How am I going to find out or How did I learn it) or PMI grid (plus, minus, interesting) – learners identify one positive/+ aspect of what they were learning about (maybe something they found easy), something they found negative/difficult and something they found interesting (maybe discovery of an alternative more effective was to solve a problem or an alternative viewpoint). Other techniques include learners being able to take notes in a reflective journal or write a commentary in their books.</a:t>
            </a:r>
          </a:p>
        </p:txBody>
      </p:sp>
      <p:sp>
        <p:nvSpPr>
          <p:cNvPr id="4" name="Slide Number Placeholder 3"/>
          <p:cNvSpPr>
            <a:spLocks noGrp="1"/>
          </p:cNvSpPr>
          <p:nvPr>
            <p:ph type="sldNum" sz="quarter" idx="5"/>
          </p:nvPr>
        </p:nvSpPr>
        <p:spPr/>
        <p:txBody>
          <a:bodyPr/>
          <a:lstStyle/>
          <a:p>
            <a:fld id="{5FB824EF-40B7-4B64-AAF9-A45E704C992E}" type="slidenum">
              <a:rPr lang="en-GB" smtClean="0"/>
              <a:t>39</a:t>
            </a:fld>
            <a:endParaRPr lang="en-GB"/>
          </a:p>
        </p:txBody>
      </p:sp>
    </p:spTree>
    <p:extLst>
      <p:ext uri="{BB962C8B-B14F-4D97-AF65-F5344CB8AC3E}">
        <p14:creationId xmlns:p14="http://schemas.microsoft.com/office/powerpoint/2010/main" val="329117199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Once again, student teachers may be aware and already implementing the school or departmental policies on supporting </a:t>
            </a:r>
            <a:r>
              <a:rPr lang="en-GB" b="1"/>
              <a:t>learners to become independent, reflective thinkers who are able to plan, monitor and evaluate their own learning.</a:t>
            </a:r>
            <a:r>
              <a:rPr lang="en-GB"/>
              <a:t> There is research available from EEF to explore this area further. This principle links to each of the others and student teachers should be encouraged to think about opportunities they provide in their lessons for learners to have opportunities to reflect on their learning, what are the benefits and challenges of supporting the development of learners metacognitive skills and/or ability to reflect on learning.</a:t>
            </a:r>
          </a:p>
          <a:p>
            <a:endParaRPr lang="en-GB"/>
          </a:p>
          <a:p>
            <a:r>
              <a:rPr lang="en-GB"/>
              <a:t>Some techniques teachers use with learners is a KWL grid (</a:t>
            </a:r>
            <a:r>
              <a:rPr lang="en-GB" b="0"/>
              <a:t>what</a:t>
            </a:r>
            <a:r>
              <a:rPr lang="en-GB"/>
              <a:t> do I </a:t>
            </a:r>
            <a:r>
              <a:rPr lang="en-GB" b="1"/>
              <a:t>know</a:t>
            </a:r>
            <a:r>
              <a:rPr lang="en-GB"/>
              <a:t>, what do I </a:t>
            </a:r>
            <a:r>
              <a:rPr lang="en-GB" b="1"/>
              <a:t>want to know</a:t>
            </a:r>
            <a:r>
              <a:rPr lang="en-GB"/>
              <a:t>, what have I </a:t>
            </a:r>
            <a:r>
              <a:rPr lang="en-GB" b="1"/>
              <a:t>learnt</a:t>
            </a:r>
            <a:r>
              <a:rPr lang="en-GB"/>
              <a:t>), or KWHL (where H is added- How am I going to find out or How did I learn it) or PMI grid (plus, minus, interesting) – learners identify one positive/+ aspect of what they were learning about (maybe something they found easy), something they found negative/difficult and something they found interesting (maybe discovery of an alternative more effective was to solve a problem or an alternative viewpoint). Other techniques include learners being able to take notes in a reflective journal or write a commentary in their books.</a:t>
            </a:r>
          </a:p>
        </p:txBody>
      </p:sp>
      <p:sp>
        <p:nvSpPr>
          <p:cNvPr id="4" name="Slide Number Placeholder 3"/>
          <p:cNvSpPr>
            <a:spLocks noGrp="1"/>
          </p:cNvSpPr>
          <p:nvPr>
            <p:ph type="sldNum" sz="quarter" idx="5"/>
          </p:nvPr>
        </p:nvSpPr>
        <p:spPr/>
        <p:txBody>
          <a:bodyPr/>
          <a:lstStyle/>
          <a:p>
            <a:fld id="{5FB824EF-40B7-4B64-AAF9-A45E704C992E}" type="slidenum">
              <a:rPr lang="en-GB" smtClean="0"/>
              <a:t>40</a:t>
            </a:fld>
            <a:endParaRPr lang="en-GB"/>
          </a:p>
        </p:txBody>
      </p:sp>
    </p:spTree>
    <p:extLst>
      <p:ext uri="{BB962C8B-B14F-4D97-AF65-F5344CB8AC3E}">
        <p14:creationId xmlns:p14="http://schemas.microsoft.com/office/powerpoint/2010/main" val="308123090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As students experience observation and develop their practice, some things they should consider in terms of assessment and a process model of curriculum.</a:t>
            </a:r>
          </a:p>
        </p:txBody>
      </p:sp>
      <p:sp>
        <p:nvSpPr>
          <p:cNvPr id="4" name="Slide Number Placeholder 3"/>
          <p:cNvSpPr>
            <a:spLocks noGrp="1"/>
          </p:cNvSpPr>
          <p:nvPr>
            <p:ph type="sldNum" sz="quarter" idx="5"/>
          </p:nvPr>
        </p:nvSpPr>
        <p:spPr/>
        <p:txBody>
          <a:bodyPr/>
          <a:lstStyle/>
          <a:p>
            <a:fld id="{5FB824EF-40B7-4B64-AAF9-A45E704C992E}" type="slidenum">
              <a:rPr lang="en-GB" smtClean="0"/>
              <a:t>41</a:t>
            </a:fld>
            <a:endParaRPr lang="en-GB"/>
          </a:p>
        </p:txBody>
      </p:sp>
    </p:spTree>
    <p:extLst>
      <p:ext uri="{BB962C8B-B14F-4D97-AF65-F5344CB8AC3E}">
        <p14:creationId xmlns:p14="http://schemas.microsoft.com/office/powerpoint/2010/main" val="185127858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Reminder about a process approach – link with curriculum day</a:t>
            </a:r>
          </a:p>
        </p:txBody>
      </p:sp>
      <p:sp>
        <p:nvSpPr>
          <p:cNvPr id="4" name="Slide Number Placeholder 3"/>
          <p:cNvSpPr>
            <a:spLocks noGrp="1"/>
          </p:cNvSpPr>
          <p:nvPr>
            <p:ph type="sldNum" sz="quarter" idx="5"/>
          </p:nvPr>
        </p:nvSpPr>
        <p:spPr/>
        <p:txBody>
          <a:bodyPr/>
          <a:lstStyle/>
          <a:p>
            <a:fld id="{5FB824EF-40B7-4B64-AAF9-A45E704C992E}" type="slidenum">
              <a:rPr lang="en-GB" smtClean="0"/>
              <a:t>43</a:t>
            </a:fld>
            <a:endParaRPr lang="en-GB"/>
          </a:p>
        </p:txBody>
      </p:sp>
    </p:spTree>
    <p:extLst>
      <p:ext uri="{BB962C8B-B14F-4D97-AF65-F5344CB8AC3E}">
        <p14:creationId xmlns:p14="http://schemas.microsoft.com/office/powerpoint/2010/main" val="106078089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ea typeface="Calibri"/>
                <a:cs typeface="Calibri"/>
              </a:rPr>
              <a:t>Information from the work of the </a:t>
            </a:r>
            <a:r>
              <a:rPr lang="en-US" err="1">
                <a:ea typeface="Calibri"/>
                <a:cs typeface="Calibri"/>
              </a:rPr>
              <a:t>Camau</a:t>
            </a:r>
            <a:r>
              <a:rPr lang="en-US">
                <a:ea typeface="Calibri"/>
                <a:cs typeface="Calibri"/>
              </a:rPr>
              <a:t> </a:t>
            </a:r>
            <a:r>
              <a:rPr lang="en-US" err="1">
                <a:ea typeface="Calibri"/>
                <a:cs typeface="Calibri"/>
              </a:rPr>
              <a:t>I’r</a:t>
            </a:r>
            <a:r>
              <a:rPr lang="en-US">
                <a:ea typeface="Calibri"/>
                <a:cs typeface="Calibri"/>
              </a:rPr>
              <a:t> </a:t>
            </a:r>
            <a:r>
              <a:rPr lang="en-US" err="1">
                <a:ea typeface="Calibri"/>
                <a:cs typeface="Calibri"/>
              </a:rPr>
              <a:t>Dyfodol</a:t>
            </a:r>
            <a:r>
              <a:rPr lang="en-US">
                <a:ea typeface="Calibri"/>
                <a:cs typeface="Calibri"/>
              </a:rPr>
              <a:t> project </a:t>
            </a:r>
            <a:r>
              <a:rPr lang="en-US">
                <a:hlinkClick r:id="rId3"/>
              </a:rPr>
              <a:t>Seminar 2 - Process Orientation and Assessment</a:t>
            </a:r>
            <a:endParaRPr lang="en-US">
              <a:ea typeface="Calibri"/>
              <a:cs typeface="Calibri"/>
            </a:endParaRPr>
          </a:p>
          <a:p>
            <a:endParaRPr lang="en-GB"/>
          </a:p>
        </p:txBody>
      </p:sp>
      <p:sp>
        <p:nvSpPr>
          <p:cNvPr id="4" name="Slide Number Placeholder 3"/>
          <p:cNvSpPr>
            <a:spLocks noGrp="1"/>
          </p:cNvSpPr>
          <p:nvPr>
            <p:ph type="sldNum" sz="quarter" idx="5"/>
          </p:nvPr>
        </p:nvSpPr>
        <p:spPr/>
        <p:txBody>
          <a:bodyPr/>
          <a:lstStyle/>
          <a:p>
            <a:fld id="{5FB824EF-40B7-4B64-AAF9-A45E704C992E}" type="slidenum">
              <a:rPr lang="en-GB" smtClean="0"/>
              <a:t>44</a:t>
            </a:fld>
            <a:endParaRPr lang="en-GB"/>
          </a:p>
        </p:txBody>
      </p:sp>
    </p:spTree>
    <p:extLst>
      <p:ext uri="{BB962C8B-B14F-4D97-AF65-F5344CB8AC3E}">
        <p14:creationId xmlns:p14="http://schemas.microsoft.com/office/powerpoint/2010/main" val="310058504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ea typeface="Calibri"/>
                <a:cs typeface="Calibri"/>
              </a:rPr>
              <a:t>Information from the work of the </a:t>
            </a:r>
            <a:r>
              <a:rPr lang="en-US" err="1">
                <a:ea typeface="Calibri"/>
                <a:cs typeface="Calibri"/>
              </a:rPr>
              <a:t>Camau</a:t>
            </a:r>
            <a:r>
              <a:rPr lang="en-US">
                <a:ea typeface="Calibri"/>
                <a:cs typeface="Calibri"/>
              </a:rPr>
              <a:t> </a:t>
            </a:r>
            <a:r>
              <a:rPr lang="en-US" err="1">
                <a:ea typeface="Calibri"/>
                <a:cs typeface="Calibri"/>
              </a:rPr>
              <a:t>I’r</a:t>
            </a:r>
            <a:r>
              <a:rPr lang="en-US">
                <a:ea typeface="Calibri"/>
                <a:cs typeface="Calibri"/>
              </a:rPr>
              <a:t> </a:t>
            </a:r>
            <a:r>
              <a:rPr lang="en-US" err="1">
                <a:ea typeface="Calibri"/>
                <a:cs typeface="Calibri"/>
              </a:rPr>
              <a:t>Dyfodol</a:t>
            </a:r>
            <a:r>
              <a:rPr lang="en-US">
                <a:ea typeface="Calibri"/>
                <a:cs typeface="Calibri"/>
              </a:rPr>
              <a:t> project </a:t>
            </a:r>
            <a:r>
              <a:rPr lang="en-US">
                <a:hlinkClick r:id="rId3"/>
              </a:rPr>
              <a:t>Seminar 2 - Process Orientation and Assessment</a:t>
            </a: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45</a:t>
            </a:fld>
            <a:endParaRPr lang="en-GB"/>
          </a:p>
        </p:txBody>
      </p:sp>
    </p:spTree>
    <p:extLst>
      <p:ext uri="{BB962C8B-B14F-4D97-AF65-F5344CB8AC3E}">
        <p14:creationId xmlns:p14="http://schemas.microsoft.com/office/powerpoint/2010/main" val="49661456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ea typeface="Calibri"/>
                <a:cs typeface="Calibri"/>
              </a:rPr>
              <a:t>Information from the work of the </a:t>
            </a:r>
            <a:r>
              <a:rPr lang="en-US" err="1">
                <a:ea typeface="Calibri"/>
                <a:cs typeface="Calibri"/>
              </a:rPr>
              <a:t>Camau</a:t>
            </a:r>
            <a:r>
              <a:rPr lang="en-US">
                <a:ea typeface="Calibri"/>
                <a:cs typeface="Calibri"/>
              </a:rPr>
              <a:t> </a:t>
            </a:r>
            <a:r>
              <a:rPr lang="en-US" err="1">
                <a:ea typeface="Calibri"/>
                <a:cs typeface="Calibri"/>
              </a:rPr>
              <a:t>I’r</a:t>
            </a:r>
            <a:r>
              <a:rPr lang="en-US">
                <a:ea typeface="Calibri"/>
                <a:cs typeface="Calibri"/>
              </a:rPr>
              <a:t> </a:t>
            </a:r>
            <a:r>
              <a:rPr lang="en-US" err="1">
                <a:ea typeface="Calibri"/>
                <a:cs typeface="Calibri"/>
              </a:rPr>
              <a:t>Dyfodol</a:t>
            </a:r>
            <a:r>
              <a:rPr lang="en-US">
                <a:ea typeface="Calibri"/>
                <a:cs typeface="Calibri"/>
              </a:rPr>
              <a:t> project </a:t>
            </a:r>
            <a:r>
              <a:rPr lang="en-US">
                <a:hlinkClick r:id="rId3"/>
              </a:rPr>
              <a:t>Seminar 2 - Process Orientation and Assessment</a:t>
            </a:r>
            <a:endParaRPr lang="en-US">
              <a:ea typeface="Calibri"/>
              <a:cs typeface="Calibri"/>
            </a:endParaRPr>
          </a:p>
          <a:p>
            <a:endParaRPr lang="en-GB"/>
          </a:p>
        </p:txBody>
      </p:sp>
      <p:sp>
        <p:nvSpPr>
          <p:cNvPr id="4" name="Slide Number Placeholder 3"/>
          <p:cNvSpPr>
            <a:spLocks noGrp="1"/>
          </p:cNvSpPr>
          <p:nvPr>
            <p:ph type="sldNum" sz="quarter" idx="5"/>
          </p:nvPr>
        </p:nvSpPr>
        <p:spPr/>
        <p:txBody>
          <a:bodyPr/>
          <a:lstStyle/>
          <a:p>
            <a:fld id="{5FB824EF-40B7-4B64-AAF9-A45E704C992E}" type="slidenum">
              <a:rPr lang="en-GB" smtClean="0"/>
              <a:t>47</a:t>
            </a:fld>
            <a:endParaRPr lang="en-GB"/>
          </a:p>
        </p:txBody>
      </p:sp>
    </p:spTree>
    <p:extLst>
      <p:ext uri="{BB962C8B-B14F-4D97-AF65-F5344CB8AC3E}">
        <p14:creationId xmlns:p14="http://schemas.microsoft.com/office/powerpoint/2010/main" val="322991742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the STEER document to consolidate the students understanding of the TEST phase and expectations of SHARE phase</a:t>
            </a:r>
          </a:p>
        </p:txBody>
      </p:sp>
      <p:sp>
        <p:nvSpPr>
          <p:cNvPr id="4" name="Slide Number Placeholder 3"/>
          <p:cNvSpPr>
            <a:spLocks noGrp="1"/>
          </p:cNvSpPr>
          <p:nvPr>
            <p:ph type="sldNum" sz="quarter" idx="5"/>
          </p:nvPr>
        </p:nvSpPr>
        <p:spPr/>
        <p:txBody>
          <a:bodyPr/>
          <a:lstStyle/>
          <a:p>
            <a:fld id="{5FB824EF-40B7-4B64-AAF9-A45E704C992E}" type="slidenum">
              <a:rPr lang="en-GB" smtClean="0"/>
              <a:t>48</a:t>
            </a:fld>
            <a:endParaRPr lang="en-GB"/>
          </a:p>
        </p:txBody>
      </p:sp>
    </p:spTree>
    <p:extLst>
      <p:ext uri="{BB962C8B-B14F-4D97-AF65-F5344CB8AC3E}">
        <p14:creationId xmlns:p14="http://schemas.microsoft.com/office/powerpoint/2010/main" val="2907338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0"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6389716"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92269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0"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6389716"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E4F79-5514-91E3-561C-B85012E7EFF7}"/>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5760411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9F156-5794-54D7-695C-4291BDD66D59}"/>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864532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lgn="r"/>
            <a:fld id="{A37D6D71-8B28-4ED6-B932-04B197003D23}" type="datetimeFigureOut">
              <a:rPr lang="en-US" smtClean="0"/>
              <a:pPr algn="r"/>
              <a:t>11/19/24</a:t>
            </a:fld>
            <a:endParaRPr lang="en-US"/>
          </a:p>
        </p:txBody>
      </p:sp>
      <p:sp>
        <p:nvSpPr>
          <p:cNvPr id="3" name="Footer Placeholder 2"/>
          <p:cNvSpPr>
            <a:spLocks noGrp="1"/>
          </p:cNvSpPr>
          <p:nvPr>
            <p:ph type="ftr" sz="quarter" idx="11"/>
          </p:nvPr>
        </p:nvSpPr>
        <p:spPr/>
        <p:txBody>
          <a:bodyPr/>
          <a:lstStyle/>
          <a:p>
            <a:endParaRPr lang="en-US">
              <a:solidFill>
                <a:schemeClr val="tx1"/>
              </a:solidFill>
            </a:endParaRPr>
          </a:p>
        </p:txBody>
      </p:sp>
      <p:sp>
        <p:nvSpPr>
          <p:cNvPr id="4" name="Slide Number Placeholder 3"/>
          <p:cNvSpPr>
            <a:spLocks noGrp="1"/>
          </p:cNvSpPr>
          <p:nvPr>
            <p:ph type="sldNum" sz="quarter" idx="12"/>
          </p:nvPr>
        </p:nvSpPr>
        <p:spPr/>
        <p:txBody>
          <a:body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4093428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ACBD6-83A2-FB1E-B971-E18F641E903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5C0B762-35CD-FEBF-5A73-5C82C91A9B4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113EE41-E989-0356-FA49-5F68F3505E96}"/>
              </a:ext>
            </a:extLst>
          </p:cNvPr>
          <p:cNvSpPr>
            <a:spLocks noGrp="1"/>
          </p:cNvSpPr>
          <p:nvPr>
            <p:ph type="dt" sz="half" idx="10"/>
          </p:nvPr>
        </p:nvSpPr>
        <p:spPr/>
        <p:txBody>
          <a:bodyPr/>
          <a:lstStyle/>
          <a:p>
            <a:fld id="{A77AA71A-594F-0649-ADFE-1E9EC5B3E4B6}" type="datetimeFigureOut">
              <a:rPr lang="en-GB" smtClean="0"/>
              <a:t>19/11/2024</a:t>
            </a:fld>
            <a:endParaRPr lang="en-GB"/>
          </a:p>
        </p:txBody>
      </p:sp>
      <p:sp>
        <p:nvSpPr>
          <p:cNvPr id="5" name="Footer Placeholder 4">
            <a:extLst>
              <a:ext uri="{FF2B5EF4-FFF2-40B4-BE49-F238E27FC236}">
                <a16:creationId xmlns:a16="http://schemas.microsoft.com/office/drawing/2014/main" id="{1EA765B7-75CC-F530-E754-C82E28C72D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00FEF6-F084-2376-63B1-DFD708426F17}"/>
              </a:ext>
            </a:extLst>
          </p:cNvPr>
          <p:cNvSpPr>
            <a:spLocks noGrp="1"/>
          </p:cNvSpPr>
          <p:nvPr>
            <p:ph type="sldNum" sz="quarter" idx="12"/>
          </p:nvPr>
        </p:nvSpPr>
        <p:spPr/>
        <p:txBody>
          <a:bodyPr/>
          <a:lstStyle/>
          <a:p>
            <a:fld id="{BA77ABD2-B2AD-E146-9EBE-F249F6810B07}" type="slidenum">
              <a:rPr lang="en-GB" smtClean="0"/>
              <a:t>‹#›</a:t>
            </a:fld>
            <a:endParaRPr lang="en-GB"/>
          </a:p>
        </p:txBody>
      </p:sp>
    </p:spTree>
    <p:extLst>
      <p:ext uri="{BB962C8B-B14F-4D97-AF65-F5344CB8AC3E}">
        <p14:creationId xmlns:p14="http://schemas.microsoft.com/office/powerpoint/2010/main" val="21824721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6C710E0-E396-4021-A37E-7CA66AA1ABC0}" type="datetimeFigureOut">
              <a:rPr lang="en-GB" smtClean="0"/>
              <a:t>19/11/2024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B6789F-8326-4AD5-A9D8-E28EFC2EB36F}" type="slidenum">
              <a:rPr lang="en-GB" smtClean="0"/>
              <a:t>‹#›</a:t>
            </a:fld>
            <a:endParaRPr lang="en-GB"/>
          </a:p>
        </p:txBody>
      </p:sp>
    </p:spTree>
    <p:extLst>
      <p:ext uri="{BB962C8B-B14F-4D97-AF65-F5344CB8AC3E}">
        <p14:creationId xmlns:p14="http://schemas.microsoft.com/office/powerpoint/2010/main" val="21847534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BA5A08F0-2738-3E26-A8BB-4627897D22A2}"/>
              </a:ext>
            </a:extLst>
          </p:cNvPr>
          <p:cNvPicPr>
            <a:picLocks noChangeAspect="1"/>
          </p:cNvPicPr>
          <p:nvPr userDrawn="1"/>
        </p:nvPicPr>
        <p:blipFill>
          <a:blip r:embed="rId2"/>
          <a:stretch>
            <a:fillRect/>
          </a:stretch>
        </p:blipFill>
        <p:spPr>
          <a:xfrm>
            <a:off x="212382" y="156278"/>
            <a:ext cx="3694599" cy="646595"/>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280103D1-598B-42AA-30E9-548AC198B669}"/>
              </a:ext>
            </a:extLst>
          </p:cNvPr>
          <p:cNvPicPr>
            <a:picLocks noChangeAspect="1"/>
          </p:cNvPicPr>
          <p:nvPr userDrawn="1"/>
        </p:nvPicPr>
        <p:blipFill>
          <a:blip r:embed="rId2"/>
          <a:stretch>
            <a:fillRect/>
          </a:stretch>
        </p:blipFill>
        <p:spPr>
          <a:xfrm>
            <a:off x="8331146" y="6122994"/>
            <a:ext cx="3694599" cy="646595"/>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3.xm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2.png"/><Relationship Id="rId4" Type="http://schemas.openxmlformats.org/officeDocument/2006/relationships/image" Target="../media/image5.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6.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6.xml"/><Relationship Id="rId1" Type="http://schemas.openxmlformats.org/officeDocument/2006/relationships/slideLayout" Target="../slideLayouts/slideLayout7.xml"/><Relationship Id="rId4" Type="http://schemas.openxmlformats.org/officeDocument/2006/relationships/image" Target="../media/image2.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7.xml"/><Relationship Id="rId1" Type="http://schemas.openxmlformats.org/officeDocument/2006/relationships/slideLayout" Target="../slideLayouts/slideLayout8.xml"/><Relationship Id="rId4" Type="http://schemas.openxmlformats.org/officeDocument/2006/relationships/image" Target="../media/image2.png"/></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8.xml"/><Relationship Id="rId1" Type="http://schemas.openxmlformats.org/officeDocument/2006/relationships/slideLayout" Target="../slideLayouts/slideLayout9.xml"/><Relationship Id="rId4" Type="http://schemas.openxmlformats.org/officeDocument/2006/relationships/image" Target="../media/image2.png"/></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9.xml"/><Relationship Id="rId1" Type="http://schemas.openxmlformats.org/officeDocument/2006/relationships/slideLayout" Target="../slideLayouts/slideLayout10.xml"/><Relationship Id="rId4" Type="http://schemas.openxmlformats.org/officeDocument/2006/relationships/image" Target="../media/image2.png"/></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0.xml"/><Relationship Id="rId1" Type="http://schemas.openxmlformats.org/officeDocument/2006/relationships/slideLayout" Target="../slideLayouts/slideLayout11.xml"/><Relationship Id="rId4" Type="http://schemas.openxmlformats.org/officeDocument/2006/relationships/image" Target="../media/image2.png"/></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1.xml"/><Relationship Id="rId1" Type="http://schemas.openxmlformats.org/officeDocument/2006/relationships/slideLayout" Target="../slideLayouts/slideLayout12.xml"/><Relationship Id="rId4" Type="http://schemas.openxmlformats.org/officeDocument/2006/relationships/image" Target="../media/image2.png"/></Relationships>
</file>

<file path=ppt/slideMasters/_rels/slideMaster12.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15.xml"/><Relationship Id="rId7" Type="http://schemas.openxmlformats.org/officeDocument/2006/relationships/theme" Target="../theme/theme1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10" Type="http://schemas.openxmlformats.org/officeDocument/2006/relationships/image" Target="../media/image7.jpeg"/><Relationship Id="rId4" Type="http://schemas.openxmlformats.org/officeDocument/2006/relationships/slideLayout" Target="../slideLayouts/slideLayout16.xml"/><Relationship Id="rId9" Type="http://schemas.openxmlformats.org/officeDocument/2006/relationships/image" Target="../media/image2.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3.xml"/><Relationship Id="rId1" Type="http://schemas.openxmlformats.org/officeDocument/2006/relationships/slideLayout" Target="../slideLayouts/slideLayout19.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4.xml"/><Relationship Id="rId1" Type="http://schemas.openxmlformats.org/officeDocument/2006/relationships/slideLayout" Target="../slideLayouts/slideLayout20.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15.xml.rels><?xml version="1.0" encoding="UTF-8" standalone="yes"?>
<Relationships xmlns="http://schemas.openxmlformats.org/package/2006/relationships"><Relationship Id="rId3" Type="http://schemas.openxmlformats.org/officeDocument/2006/relationships/theme" Target="../theme/theme15.xml"/><Relationship Id="rId2" Type="http://schemas.openxmlformats.org/officeDocument/2006/relationships/slideLayout" Target="../slideLayouts/slideLayout22.xml"/><Relationship Id="rId1"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A389DAE1-275B-7B22-7BF2-E10100BE1A93}"/>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0AB5309-8B76-4E1C-1C21-59A49C2A96F7}"/>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22D0618-B0BE-700D-9C08-D06395A18220}"/>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4"/>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5"/>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2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C771081F-8384-FD9D-6C61-8853082F5F9B}"/>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C0A72071-BF97-8615-9924-E9ABE25188D5}"/>
              </a:ext>
            </a:extLst>
          </p:cNvPr>
          <p:cNvPicPr>
            <a:picLocks noChangeAspect="1"/>
          </p:cNvPicPr>
          <p:nvPr userDrawn="1"/>
        </p:nvPicPr>
        <p:blipFill rotWithShape="1">
          <a:blip r:embed="rId5"/>
          <a:srcRect l="2410" t="1207" r="2110" b="46813"/>
          <a:stretch/>
        </p:blipFill>
        <p:spPr>
          <a:xfrm>
            <a:off x="10522232" y="328743"/>
            <a:ext cx="1357016" cy="737645"/>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1C6A61DE-6947-B2AA-1753-5558884D147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225AD7A0-22DF-FE16-1B6A-F0AA3F04B59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51425A74-C981-E9C6-8FF7-937AD154BD77}"/>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84145D66-E734-373E-5B42-4592A20B6C40}"/>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656239FE-37DC-D45F-58B4-A147940CE12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E59115CD-FD2E-8936-3D5F-B5023FBC5A28}"/>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8"/>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B44A815-9E84-8AD1-EDF3-185B95EA77F1}"/>
              </a:ext>
            </a:extLst>
          </p:cNvPr>
          <p:cNvPicPr>
            <a:picLocks noChangeAspect="1"/>
          </p:cNvPicPr>
          <p:nvPr userDrawn="1"/>
        </p:nvPicPr>
        <p:blipFill rotWithShape="1">
          <a:blip r:embed="rId9"/>
          <a:srcRect l="51836" r="-5866"/>
          <a:stretch/>
        </p:blipFill>
        <p:spPr>
          <a:xfrm>
            <a:off x="2030811" y="5989012"/>
            <a:ext cx="1841543" cy="596515"/>
          </a:xfrm>
          <a:prstGeom prst="rect">
            <a:avLst/>
          </a:prstGeom>
        </p:spPr>
      </p:pic>
      <p:pic>
        <p:nvPicPr>
          <p:cNvPr id="7" name="Picture 6" descr="A close-up of a logo&#10;&#10;Description automatically generated">
            <a:extLst>
              <a:ext uri="{FF2B5EF4-FFF2-40B4-BE49-F238E27FC236}">
                <a16:creationId xmlns:a16="http://schemas.microsoft.com/office/drawing/2014/main" id="{D0E9C5A5-DB80-50E8-B0F6-9359EDC529CC}"/>
              </a:ext>
            </a:extLst>
          </p:cNvPr>
          <p:cNvPicPr>
            <a:picLocks noChangeAspect="1"/>
          </p:cNvPicPr>
          <p:nvPr userDrawn="1"/>
        </p:nvPicPr>
        <p:blipFill rotWithShape="1">
          <a:blip r:embed="rId10"/>
          <a:srcRect l="2410" t="1207" r="2110" b="46813"/>
          <a:stretch/>
        </p:blipFill>
        <p:spPr>
          <a:xfrm>
            <a:off x="3872354" y="5989012"/>
            <a:ext cx="1097385" cy="596515"/>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722" r:id="rId3"/>
    <p:sldLayoutId id="2147483724" r:id="rId4"/>
    <p:sldLayoutId id="2147483725" r:id="rId5"/>
    <p:sldLayoutId id="214748372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FB6DD3F1-A66A-1FD4-97AD-9A494D004C54}"/>
              </a:ext>
            </a:extLst>
          </p:cNvPr>
          <p:cNvPicPr>
            <a:picLocks noChangeAspect="1"/>
          </p:cNvPicPr>
          <p:nvPr userDrawn="1"/>
        </p:nvPicPr>
        <p:blipFill rotWithShape="1">
          <a:blip r:embed="rId4"/>
          <a:srcRect l="51836" r="-5866"/>
          <a:stretch/>
        </p:blipFill>
        <p:spPr>
          <a:xfrm>
            <a:off x="2030811" y="315798"/>
            <a:ext cx="1841543"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C9C148F-B86A-70E7-1539-0A27556C3D85}"/>
              </a:ext>
            </a:extLst>
          </p:cNvPr>
          <p:cNvPicPr>
            <a:picLocks noChangeAspect="1"/>
          </p:cNvPicPr>
          <p:nvPr userDrawn="1"/>
        </p:nvPicPr>
        <p:blipFill rotWithShape="1">
          <a:blip r:embed="rId5"/>
          <a:srcRect l="2410" t="1207" r="2110" b="46813"/>
          <a:stretch/>
        </p:blipFill>
        <p:spPr>
          <a:xfrm>
            <a:off x="3872354" y="315798"/>
            <a:ext cx="1097385" cy="596515"/>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9220A7B-CBE9-9178-8552-648DEF07F90C}"/>
              </a:ext>
            </a:extLst>
          </p:cNvPr>
          <p:cNvPicPr>
            <a:picLocks noChangeAspect="1"/>
          </p:cNvPicPr>
          <p:nvPr userDrawn="1"/>
        </p:nvPicPr>
        <p:blipFill rotWithShape="1">
          <a:blip r:embed="rId4"/>
          <a:srcRect l="51836" r="-5866"/>
          <a:stretch/>
        </p:blipFill>
        <p:spPr>
          <a:xfrm>
            <a:off x="275902" y="1094173"/>
            <a:ext cx="1841543"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EB65431-F569-DDCE-E91B-875CC670B09B}"/>
              </a:ext>
            </a:extLst>
          </p:cNvPr>
          <p:cNvPicPr>
            <a:picLocks noChangeAspect="1"/>
          </p:cNvPicPr>
          <p:nvPr userDrawn="1"/>
        </p:nvPicPr>
        <p:blipFill rotWithShape="1">
          <a:blip r:embed="rId5"/>
          <a:srcRect l="2410" t="1207" r="2110" b="46813"/>
          <a:stretch/>
        </p:blipFill>
        <p:spPr>
          <a:xfrm>
            <a:off x="275902" y="1825625"/>
            <a:ext cx="1644143" cy="893721"/>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19.png"/></Relationships>
</file>

<file path=ppt/slides/_rels/slide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hyperlink" Target="http://commons.wikimedia.org/wiki/File:Working_Together_Teamwork_Puzzle_Concept.jpg"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hyperlink" Target="https://hwb.gov.wales/curriculum-for-wales/assessment-arrangements/supporting-learner-progression-assessment-guidance/" TargetMode="External"/><Relationship Id="rId5" Type="http://schemas.openxmlformats.org/officeDocument/2006/relationships/hyperlink" Target="https://hwb.gov.wales/cwricwlwm-i-gymru/trefniadau-asesu/cefnogi-cynnydd-dysgwyr-canllawiau-asesu/" TargetMode="External"/><Relationship Id="rId4" Type="http://schemas.openxmlformats.org/officeDocument/2006/relationships/image" Target="../media/image24.jpeg"/></Relationships>
</file>

<file path=ppt/slides/_rels/slide8.xml.rels><?xml version="1.0" encoding="UTF-8" standalone="yes"?>
<Relationships xmlns="http://schemas.openxmlformats.org/package/2006/relationships"><Relationship Id="rId3" Type="http://schemas.openxmlformats.org/officeDocument/2006/relationships/image" Target="../media/image25.jpeg"/><Relationship Id="rId7"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image" Target="../media/image23.jpeg"/><Relationship Id="rId5" Type="http://schemas.openxmlformats.org/officeDocument/2006/relationships/image" Target="../media/image27.jpeg"/><Relationship Id="rId4" Type="http://schemas.openxmlformats.org/officeDocument/2006/relationships/image" Target="../media/image26.jpeg"/></Relationships>
</file>

<file path=ppt/slides/_rels/slide9.xml.rels><?xml version="1.0" encoding="UTF-8" standalone="yes"?>
<Relationships xmlns="http://schemas.openxmlformats.org/package/2006/relationships"><Relationship Id="rId3" Type="http://schemas.openxmlformats.org/officeDocument/2006/relationships/hyperlink" Target="https://hwb.gov.wales/cwricwlwm-i-gymru/trefniadau-asesu/cefnogi-cynnydd-dysgwyr-canllawiau-asesu/" TargetMode="External"/><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hyperlink" Target="https://hwb.gov.wales/curriculum-for-wales/assessment-arrangements/supporting-learner-progression-assessment-guidance/"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29.jpeg"/></Relationships>
</file>

<file path=ppt/slides/_rels/slide1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29.jpeg"/></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hyperlink" Target="https://iean.network/gallery/iean-changing-assessment-cultures-oct21.pdf" TargetMode="External"/><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31.png"/></Relationships>
</file>

<file path=ppt/slides/_rels/slide15.xml.rels><?xml version="1.0" encoding="UTF-8" standalone="yes"?>
<Relationships xmlns="http://schemas.openxmlformats.org/package/2006/relationships"><Relationship Id="rId3" Type="http://schemas.openxmlformats.org/officeDocument/2006/relationships/hyperlink" Target="https://iean.network/gallery/iean-changing-assessment-cultures-oct21.pdf" TargetMode="External"/><Relationship Id="rId2" Type="http://schemas.openxmlformats.org/officeDocument/2006/relationships/notesSlide" Target="../notesSlides/notesSlide14.xml"/><Relationship Id="rId1" Type="http://schemas.openxmlformats.org/officeDocument/2006/relationships/slideLayout" Target="../slideLayouts/slideLayout13.xml"/><Relationship Id="rId5" Type="http://schemas.openxmlformats.org/officeDocument/2006/relationships/image" Target="../media/image31.png"/><Relationship Id="rId4" Type="http://schemas.openxmlformats.org/officeDocument/2006/relationships/image" Target="../media/image32.png"/></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27.jpeg"/></Relationships>
</file>

<file path=ppt/slides/_rels/slide1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7.xml"/><Relationship Id="rId1" Type="http://schemas.openxmlformats.org/officeDocument/2006/relationships/slideLayout" Target="../slideLayouts/slideLayout13.xml"/><Relationship Id="rId4" Type="http://schemas.openxmlformats.org/officeDocument/2006/relationships/image" Target="../media/image34.png"/></Relationships>
</file>

<file path=ppt/slides/_rels/slide1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3.xml"/><Relationship Id="rId1" Type="http://schemas.openxmlformats.org/officeDocument/2006/relationships/slideLayout" Target="../slideLayouts/slideLayout14.xml"/><Relationship Id="rId4" Type="http://schemas.openxmlformats.org/officeDocument/2006/relationships/image" Target="../media/image36.jpeg"/></Relationships>
</file>

<file path=ppt/slides/_rels/slide2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hyperlink" Target="https://padlet.com/jessicaroberts4/formative-assessment-and-questioning-38nguqiaw0h9zevj" TargetMode="External"/><Relationship Id="rId2" Type="http://schemas.openxmlformats.org/officeDocument/2006/relationships/notesSlide" Target="../notesSlides/notesSlide25.xml"/><Relationship Id="rId1" Type="http://schemas.openxmlformats.org/officeDocument/2006/relationships/slideLayout" Target="../slideLayouts/slideLayout14.xml"/><Relationship Id="rId6" Type="http://schemas.openxmlformats.org/officeDocument/2006/relationships/image" Target="../media/image36.jpeg"/><Relationship Id="rId5" Type="http://schemas.openxmlformats.org/officeDocument/2006/relationships/image" Target="../media/image38.png"/><Relationship Id="rId4" Type="http://schemas.openxmlformats.org/officeDocument/2006/relationships/image" Target="../media/image37.png"/></Relationships>
</file>

<file path=ppt/slides/_rels/slide27.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9.xml"/><Relationship Id="rId1" Type="http://schemas.openxmlformats.org/officeDocument/2006/relationships/slideLayout" Target="../slideLayouts/slideLayout14.xml"/><Relationship Id="rId6" Type="http://schemas.openxmlformats.org/officeDocument/2006/relationships/hyperlink" Target="https://padlet.com/jessicaroberts4/formative-assessment-and-questioning-38nguqiaw0h9zevj" TargetMode="External"/><Relationship Id="rId5" Type="http://schemas.openxmlformats.org/officeDocument/2006/relationships/image" Target="../media/image38.png"/><Relationship Id="rId4" Type="http://schemas.openxmlformats.org/officeDocument/2006/relationships/image" Target="../media/image40.png"/></Relationships>
</file>

<file path=ppt/slides/_rels/slide3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0.xml"/><Relationship Id="rId1" Type="http://schemas.openxmlformats.org/officeDocument/2006/relationships/slideLayout" Target="../slideLayouts/slideLayout14.xml"/><Relationship Id="rId6" Type="http://schemas.openxmlformats.org/officeDocument/2006/relationships/hyperlink" Target="https://padlet.com/jessicaroberts4/formative-assessment-and-questioning-38nguqiaw0h9zevj" TargetMode="External"/><Relationship Id="rId5" Type="http://schemas.openxmlformats.org/officeDocument/2006/relationships/image" Target="../media/image38.png"/><Relationship Id="rId4" Type="http://schemas.openxmlformats.org/officeDocument/2006/relationships/image" Target="../media/image40.png"/></Relationships>
</file>

<file path=ppt/slides/_rels/slide33.xml.rels><?xml version="1.0" encoding="UTF-8" standalone="yes"?>
<Relationships xmlns="http://schemas.openxmlformats.org/package/2006/relationships"><Relationship Id="rId8" Type="http://schemas.openxmlformats.org/officeDocument/2006/relationships/hyperlink" Target="https://creoleindc.typepad.com/rantings_of_a_creole_prin/advice/" TargetMode="External"/><Relationship Id="rId13" Type="http://schemas.openxmlformats.org/officeDocument/2006/relationships/image" Target="../media/image47.jpeg"/><Relationship Id="rId3" Type="http://schemas.openxmlformats.org/officeDocument/2006/relationships/image" Target="../media/image40.png"/><Relationship Id="rId7" Type="http://schemas.openxmlformats.org/officeDocument/2006/relationships/image" Target="../media/image44.png"/><Relationship Id="rId12" Type="http://schemas.openxmlformats.org/officeDocument/2006/relationships/hyperlink" Target="https://creativecommons.org/licenses/by/3.0/" TargetMode="External"/><Relationship Id="rId2" Type="http://schemas.openxmlformats.org/officeDocument/2006/relationships/notesSlide" Target="../notesSlides/notesSlide31.xml"/><Relationship Id="rId1" Type="http://schemas.openxmlformats.org/officeDocument/2006/relationships/slideLayout" Target="../slideLayouts/slideLayout14.xml"/><Relationship Id="rId6" Type="http://schemas.openxmlformats.org/officeDocument/2006/relationships/hyperlink" Target="https://svgsilh.com/00bcd4/image/1935735.html" TargetMode="External"/><Relationship Id="rId11" Type="http://schemas.openxmlformats.org/officeDocument/2006/relationships/hyperlink" Target="https://www.printables.com/model/196780-print-in-place-hinge" TargetMode="External"/><Relationship Id="rId5" Type="http://schemas.openxmlformats.org/officeDocument/2006/relationships/image" Target="../media/image43.svg"/><Relationship Id="rId10" Type="http://schemas.openxmlformats.org/officeDocument/2006/relationships/image" Target="../media/image46.png"/><Relationship Id="rId4" Type="http://schemas.openxmlformats.org/officeDocument/2006/relationships/image" Target="../media/image42.png"/><Relationship Id="rId9" Type="http://schemas.openxmlformats.org/officeDocument/2006/relationships/image" Target="../media/image45.jpeg"/><Relationship Id="rId14" Type="http://schemas.openxmlformats.org/officeDocument/2006/relationships/hyperlink" Target="https://www.publicdomainpictures.net/view-image.php?image=35817"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creoleindc.typepad.com/rantings_of_a_creole_prin/advice/" TargetMode="External"/><Relationship Id="rId13" Type="http://schemas.openxmlformats.org/officeDocument/2006/relationships/image" Target="../media/image47.jpeg"/><Relationship Id="rId3" Type="http://schemas.openxmlformats.org/officeDocument/2006/relationships/image" Target="../media/image40.png"/><Relationship Id="rId7" Type="http://schemas.openxmlformats.org/officeDocument/2006/relationships/image" Target="../media/image44.png"/><Relationship Id="rId12" Type="http://schemas.openxmlformats.org/officeDocument/2006/relationships/hyperlink" Target="https://creativecommons.org/licenses/by/3.0/" TargetMode="External"/><Relationship Id="rId2" Type="http://schemas.openxmlformats.org/officeDocument/2006/relationships/notesSlide" Target="../notesSlides/notesSlide32.xml"/><Relationship Id="rId1" Type="http://schemas.openxmlformats.org/officeDocument/2006/relationships/slideLayout" Target="../slideLayouts/slideLayout14.xml"/><Relationship Id="rId6" Type="http://schemas.openxmlformats.org/officeDocument/2006/relationships/hyperlink" Target="https://svgsilh.com/00bcd4/image/1935735.html" TargetMode="External"/><Relationship Id="rId11" Type="http://schemas.openxmlformats.org/officeDocument/2006/relationships/hyperlink" Target="https://www.printables.com/model/196780-print-in-place-hinge" TargetMode="External"/><Relationship Id="rId5" Type="http://schemas.openxmlformats.org/officeDocument/2006/relationships/image" Target="../media/image43.svg"/><Relationship Id="rId10" Type="http://schemas.openxmlformats.org/officeDocument/2006/relationships/image" Target="../media/image46.png"/><Relationship Id="rId4" Type="http://schemas.openxmlformats.org/officeDocument/2006/relationships/image" Target="../media/image42.png"/><Relationship Id="rId9" Type="http://schemas.openxmlformats.org/officeDocument/2006/relationships/image" Target="../media/image45.jpeg"/><Relationship Id="rId14" Type="http://schemas.openxmlformats.org/officeDocument/2006/relationships/hyperlink" Target="https://www.publicdomainpictures.net/view-image.php?image=35817"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40.png"/><Relationship Id="rId7" Type="http://schemas.openxmlformats.org/officeDocument/2006/relationships/image" Target="../media/image50.jpeg"/><Relationship Id="rId2" Type="http://schemas.openxmlformats.org/officeDocument/2006/relationships/notesSlide" Target="../notesSlides/notesSlide33.xml"/><Relationship Id="rId1" Type="http://schemas.openxmlformats.org/officeDocument/2006/relationships/slideLayout" Target="../slideLayouts/slideLayout14.xml"/><Relationship Id="rId6" Type="http://schemas.openxmlformats.org/officeDocument/2006/relationships/image" Target="../media/image49.png"/><Relationship Id="rId5" Type="http://schemas.openxmlformats.org/officeDocument/2006/relationships/image" Target="../media/image48.jpeg"/><Relationship Id="rId4" Type="http://schemas.openxmlformats.org/officeDocument/2006/relationships/image" Target="../media/image25.jpeg"/></Relationships>
</file>

<file path=ppt/slides/_rels/slide36.xml.rels><?xml version="1.0" encoding="UTF-8" standalone="yes"?>
<Relationships xmlns="http://schemas.openxmlformats.org/package/2006/relationships"><Relationship Id="rId3" Type="http://schemas.openxmlformats.org/officeDocument/2006/relationships/image" Target="../media/image40.png"/><Relationship Id="rId7" Type="http://schemas.openxmlformats.org/officeDocument/2006/relationships/image" Target="../media/image50.jpeg"/><Relationship Id="rId2" Type="http://schemas.openxmlformats.org/officeDocument/2006/relationships/notesSlide" Target="../notesSlides/notesSlide34.xml"/><Relationship Id="rId1" Type="http://schemas.openxmlformats.org/officeDocument/2006/relationships/slideLayout" Target="../slideLayouts/slideLayout14.xml"/><Relationship Id="rId6" Type="http://schemas.openxmlformats.org/officeDocument/2006/relationships/image" Target="../media/image49.png"/><Relationship Id="rId5" Type="http://schemas.openxmlformats.org/officeDocument/2006/relationships/image" Target="../media/image48.jpeg"/><Relationship Id="rId4" Type="http://schemas.openxmlformats.org/officeDocument/2006/relationships/image" Target="../media/image25.jpeg"/></Relationships>
</file>

<file path=ppt/slides/_rels/slide37.xml.rels><?xml version="1.0" encoding="UTF-8" standalone="yes"?>
<Relationships xmlns="http://schemas.openxmlformats.org/package/2006/relationships"><Relationship Id="rId3" Type="http://schemas.openxmlformats.org/officeDocument/2006/relationships/image" Target="../media/image40.png"/><Relationship Id="rId7" Type="http://schemas.openxmlformats.org/officeDocument/2006/relationships/image" Target="../media/image54.jpeg"/><Relationship Id="rId2" Type="http://schemas.openxmlformats.org/officeDocument/2006/relationships/notesSlide" Target="../notesSlides/notesSlide35.xml"/><Relationship Id="rId1" Type="http://schemas.openxmlformats.org/officeDocument/2006/relationships/slideLayout" Target="../slideLayouts/slideLayout14.xml"/><Relationship Id="rId6" Type="http://schemas.openxmlformats.org/officeDocument/2006/relationships/image" Target="../media/image53.jpeg"/><Relationship Id="rId5" Type="http://schemas.openxmlformats.org/officeDocument/2006/relationships/image" Target="../media/image52.jpeg"/><Relationship Id="rId4" Type="http://schemas.openxmlformats.org/officeDocument/2006/relationships/image" Target="../media/image51.jpeg"/></Relationships>
</file>

<file path=ppt/slides/_rels/slide38.xml.rels><?xml version="1.0" encoding="UTF-8" standalone="yes"?>
<Relationships xmlns="http://schemas.openxmlformats.org/package/2006/relationships"><Relationship Id="rId3" Type="http://schemas.openxmlformats.org/officeDocument/2006/relationships/image" Target="../media/image40.png"/><Relationship Id="rId7" Type="http://schemas.openxmlformats.org/officeDocument/2006/relationships/image" Target="../media/image54.jpeg"/><Relationship Id="rId2" Type="http://schemas.openxmlformats.org/officeDocument/2006/relationships/notesSlide" Target="../notesSlides/notesSlide36.xml"/><Relationship Id="rId1" Type="http://schemas.openxmlformats.org/officeDocument/2006/relationships/slideLayout" Target="../slideLayouts/slideLayout14.xml"/><Relationship Id="rId6" Type="http://schemas.openxmlformats.org/officeDocument/2006/relationships/image" Target="../media/image53.jpeg"/><Relationship Id="rId5" Type="http://schemas.openxmlformats.org/officeDocument/2006/relationships/image" Target="../media/image52.jpeg"/><Relationship Id="rId4" Type="http://schemas.openxmlformats.org/officeDocument/2006/relationships/image" Target="../media/image51.jpeg"/></Relationships>
</file>

<file path=ppt/slides/_rels/slide3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7.xml"/><Relationship Id="rId1" Type="http://schemas.openxmlformats.org/officeDocument/2006/relationships/slideLayout" Target="../slideLayouts/slideLayout14.xml"/><Relationship Id="rId5" Type="http://schemas.openxmlformats.org/officeDocument/2006/relationships/image" Target="../media/image55.png"/><Relationship Id="rId4" Type="http://schemas.openxmlformats.org/officeDocument/2006/relationships/image" Target="../media/image49.png"/></Relationships>
</file>

<file path=ppt/slides/_rels/slide4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8.xml"/><Relationship Id="rId1" Type="http://schemas.openxmlformats.org/officeDocument/2006/relationships/slideLayout" Target="../slideLayouts/slideLayout14.xml"/><Relationship Id="rId5" Type="http://schemas.openxmlformats.org/officeDocument/2006/relationships/image" Target="../media/image55.png"/><Relationship Id="rId4" Type="http://schemas.openxmlformats.org/officeDocument/2006/relationships/image" Target="../media/image49.png"/></Relationships>
</file>

<file path=ppt/slides/_rels/slide4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9.xml"/><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7.xml"/></Relationships>
</file>

<file path=ppt/slides/_rels/slide4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4.xml"/><Relationship Id="rId1" Type="http://schemas.openxmlformats.org/officeDocument/2006/relationships/slideLayout" Target="../slideLayouts/slideLayout17.xml"/><Relationship Id="rId4" Type="http://schemas.openxmlformats.org/officeDocument/2006/relationships/image" Target="../media/image21.png"/></Relationships>
</file>

<file path=ppt/slides/_rels/slide49.xml.rels><?xml version="1.0" encoding="UTF-8" standalone="yes"?>
<Relationships xmlns="http://schemas.openxmlformats.org/package/2006/relationships"><Relationship Id="rId3" Type="http://schemas.openxmlformats.org/officeDocument/2006/relationships/hyperlink" Target="https://www.bmj.com/content/365/bmj.l2269" TargetMode="External"/><Relationship Id="rId2" Type="http://schemas.openxmlformats.org/officeDocument/2006/relationships/image" Target="../media/image57.jpeg"/><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hyperlink" Target="https://forms.office.com/e/8zuRsDPbjE" TargetMode="Externa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hyperlink" Target="https://hwb.gov.wales/curriculum-for-wales/"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B295FE-7CEF-A002-7649-B19090E8E329}"/>
              </a:ext>
            </a:extLst>
          </p:cNvPr>
          <p:cNvSpPr>
            <a:spLocks noGrp="1"/>
          </p:cNvSpPr>
          <p:nvPr>
            <p:ph idx="1"/>
          </p:nvPr>
        </p:nvSpPr>
        <p:spPr>
          <a:xfrm>
            <a:off x="6732434" y="1348251"/>
            <a:ext cx="4470194" cy="4166648"/>
          </a:xfrm>
        </p:spPr>
        <p:txBody>
          <a:bodyPr/>
          <a:lstStyle/>
          <a:p>
            <a:pPr marL="0" indent="0" algn="ctr">
              <a:buNone/>
            </a:pPr>
            <a:r>
              <a:rPr lang="en-GB" sz="3200" err="1">
                <a:ea typeface="Calibri"/>
                <a:cs typeface="Calibri"/>
              </a:rPr>
              <a:t>Archwilio</a:t>
            </a:r>
            <a:r>
              <a:rPr lang="en-GB" sz="3200">
                <a:ea typeface="Calibri"/>
                <a:cs typeface="Calibri"/>
              </a:rPr>
              <a:t> a </a:t>
            </a:r>
            <a:r>
              <a:rPr lang="en-GB" sz="3200" err="1">
                <a:ea typeface="Calibri"/>
                <a:cs typeface="Calibri"/>
              </a:rPr>
              <a:t>deall</a:t>
            </a:r>
            <a:r>
              <a:rPr lang="en-GB" sz="3200">
                <a:ea typeface="Calibri"/>
                <a:cs typeface="Calibri"/>
              </a:rPr>
              <a:t> </a:t>
            </a:r>
          </a:p>
          <a:p>
            <a:pPr marL="0" indent="0" algn="ctr">
              <a:buNone/>
            </a:pPr>
            <a:r>
              <a:rPr lang="en-GB" sz="3200" err="1">
                <a:ea typeface="Calibri"/>
                <a:cs typeface="Calibri"/>
              </a:rPr>
              <a:t>asesu</a:t>
            </a:r>
            <a:endParaRPr lang="en-GB" sz="3200">
              <a:ea typeface="Calibri"/>
              <a:cs typeface="Calibri"/>
            </a:endParaRPr>
          </a:p>
          <a:p>
            <a:pPr marL="0" indent="0" algn="ctr">
              <a:buNone/>
            </a:pPr>
            <a:endParaRPr lang="en-GB" sz="3200">
              <a:ea typeface="Calibri"/>
              <a:cs typeface="Calibri"/>
            </a:endParaRPr>
          </a:p>
          <a:p>
            <a:pPr marL="0" indent="0" algn="ctr">
              <a:buNone/>
            </a:pPr>
            <a:r>
              <a:rPr lang="en-GB" sz="3200">
                <a:solidFill>
                  <a:srgbClr val="FFC000"/>
                </a:solidFill>
                <a:ea typeface="Calibri"/>
                <a:cs typeface="Calibri"/>
              </a:rPr>
              <a:t>Exploring and understanding </a:t>
            </a:r>
            <a:endParaRPr lang="en-US" sz="3200">
              <a:solidFill>
                <a:srgbClr val="FFC000"/>
              </a:solidFill>
              <a:ea typeface="Calibri"/>
              <a:cs typeface="Calibri"/>
            </a:endParaRPr>
          </a:p>
          <a:p>
            <a:pPr marL="0" indent="0" algn="ctr">
              <a:buNone/>
            </a:pPr>
            <a:r>
              <a:rPr lang="en-GB" sz="3200">
                <a:solidFill>
                  <a:srgbClr val="FFC000"/>
                </a:solidFill>
                <a:ea typeface="Calibri"/>
                <a:cs typeface="Calibri"/>
              </a:rPr>
              <a:t>assessment</a:t>
            </a:r>
            <a:endParaRPr lang="en-US" sz="3200">
              <a:solidFill>
                <a:srgbClr val="FFC000"/>
              </a:solidFill>
              <a:ea typeface="Calibri"/>
              <a:cs typeface="Calibri"/>
            </a:endParaRPr>
          </a:p>
          <a:p>
            <a:pPr marL="0" indent="0" algn="ctr">
              <a:buNone/>
            </a:pPr>
            <a:endParaRPr lang="en-GB" sz="2400">
              <a:ea typeface="Calibri"/>
              <a:cs typeface="Calibri"/>
            </a:endParaRPr>
          </a:p>
          <a:p>
            <a:pPr marL="0" indent="0" algn="ctr">
              <a:buNone/>
            </a:pPr>
            <a:endParaRPr lang="en-GB" sz="2400">
              <a:ea typeface="Calibri"/>
              <a:cs typeface="Calibri"/>
            </a:endParaRP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D287D-AB67-D350-A107-B8B0B97FC800}"/>
              </a:ext>
            </a:extLst>
          </p:cNvPr>
          <p:cNvSpPr>
            <a:spLocks noGrp="1"/>
          </p:cNvSpPr>
          <p:nvPr>
            <p:ph type="title"/>
          </p:nvPr>
        </p:nvSpPr>
        <p:spPr>
          <a:xfrm>
            <a:off x="355076" y="-400527"/>
            <a:ext cx="11481847" cy="1325563"/>
          </a:xfrm>
        </p:spPr>
        <p:txBody>
          <a:bodyPr>
            <a:normAutofit/>
          </a:bodyPr>
          <a:lstStyle/>
          <a:p>
            <a:r>
              <a:rPr lang="cy-GB" sz="2000" b="1"/>
              <a:t>Trosolwg o’r diwrnod </a:t>
            </a:r>
            <a:r>
              <a:rPr lang="en-GB" sz="2000" b="1">
                <a:solidFill>
                  <a:schemeClr val="accent1"/>
                </a:solidFill>
              </a:rPr>
              <a:t>Overview of the day</a:t>
            </a:r>
            <a:endParaRPr lang="en-GB" sz="2000" b="1">
              <a:solidFill>
                <a:schemeClr val="accent1"/>
              </a:solidFill>
              <a:ea typeface="Calibri Light"/>
              <a:cs typeface="Calibri Light"/>
            </a:endParaRPr>
          </a:p>
        </p:txBody>
      </p:sp>
      <p:graphicFrame>
        <p:nvGraphicFramePr>
          <p:cNvPr id="9" name="Table 3">
            <a:extLst>
              <a:ext uri="{FF2B5EF4-FFF2-40B4-BE49-F238E27FC236}">
                <a16:creationId xmlns:a16="http://schemas.microsoft.com/office/drawing/2014/main" id="{CF45D7D2-9FF2-14F7-F6F5-AA8D656BFA80}"/>
              </a:ext>
            </a:extLst>
          </p:cNvPr>
          <p:cNvGraphicFramePr>
            <a:graphicFrameLocks noGrp="1"/>
          </p:cNvGraphicFramePr>
          <p:nvPr/>
        </p:nvGraphicFramePr>
        <p:xfrm>
          <a:off x="355076" y="473142"/>
          <a:ext cx="11705442" cy="5959138"/>
        </p:xfrm>
        <a:graphic>
          <a:graphicData uri="http://schemas.openxmlformats.org/drawingml/2006/table">
            <a:tbl>
              <a:tblPr firstRow="1" bandRow="1">
                <a:tableStyleId>{5C22544A-7EE6-4342-B048-85BDC9FD1C3A}</a:tableStyleId>
              </a:tblPr>
              <a:tblGrid>
                <a:gridCol w="1987700">
                  <a:extLst>
                    <a:ext uri="{9D8B030D-6E8A-4147-A177-3AD203B41FA5}">
                      <a16:colId xmlns:a16="http://schemas.microsoft.com/office/drawing/2014/main" val="3381861812"/>
                    </a:ext>
                  </a:extLst>
                </a:gridCol>
                <a:gridCol w="9717742">
                  <a:extLst>
                    <a:ext uri="{9D8B030D-6E8A-4147-A177-3AD203B41FA5}">
                      <a16:colId xmlns:a16="http://schemas.microsoft.com/office/drawing/2014/main" val="2202775358"/>
                    </a:ext>
                  </a:extLst>
                </a:gridCol>
              </a:tblGrid>
              <a:tr h="339476">
                <a:tc>
                  <a:txBody>
                    <a:bodyPr/>
                    <a:lstStyle/>
                    <a:p>
                      <a:r>
                        <a:rPr lang="cy-GB" noProof="0">
                          <a:solidFill>
                            <a:schemeClr val="tx1"/>
                          </a:solidFill>
                        </a:rPr>
                        <a:t>Amser</a:t>
                      </a:r>
                      <a:r>
                        <a:rPr lang="en-GB"/>
                        <a:t> / Time </a:t>
                      </a:r>
                    </a:p>
                  </a:txBody>
                  <a:tcPr/>
                </a:tc>
                <a:tc>
                  <a:txBody>
                    <a:bodyPr/>
                    <a:lstStyle/>
                    <a:p>
                      <a:r>
                        <a:rPr lang="cy-GB" noProof="0">
                          <a:solidFill>
                            <a:schemeClr val="tx1"/>
                          </a:solidFill>
                        </a:rPr>
                        <a:t>Rhaglen a chynnwys</a:t>
                      </a:r>
                      <a:r>
                        <a:rPr lang="en-GB"/>
                        <a:t> / Schedule and content </a:t>
                      </a:r>
                    </a:p>
                  </a:txBody>
                  <a:tcPr/>
                </a:tc>
                <a:extLst>
                  <a:ext uri="{0D108BD9-81ED-4DB2-BD59-A6C34878D82A}">
                    <a16:rowId xmlns:a16="http://schemas.microsoft.com/office/drawing/2014/main" val="3769904576"/>
                  </a:ext>
                </a:extLst>
              </a:tr>
              <a:tr h="594083">
                <a:tc>
                  <a:txBody>
                    <a:bodyPr/>
                    <a:lstStyle/>
                    <a:p>
                      <a:r>
                        <a:rPr lang="en-GB" sz="1600">
                          <a:solidFill>
                            <a:schemeClr val="tx1"/>
                          </a:solidFill>
                        </a:rPr>
                        <a:t>8:45 - 9:00</a:t>
                      </a:r>
                    </a:p>
                    <a:p>
                      <a:r>
                        <a:rPr lang="cy-GB" sz="1200" noProof="0">
                          <a:solidFill>
                            <a:schemeClr val="tx1"/>
                          </a:solidFill>
                        </a:rPr>
                        <a:t>Amlinellu Pontio</a:t>
                      </a:r>
                    </a:p>
                    <a:p>
                      <a:r>
                        <a:rPr lang="en-GB" sz="1200">
                          <a:solidFill>
                            <a:schemeClr val="tx1"/>
                          </a:solidFill>
                        </a:rPr>
                        <a:t>Outlining Bridging</a:t>
                      </a:r>
                    </a:p>
                  </a:txBody>
                  <a:tcPr/>
                </a:tc>
                <a:tc>
                  <a:txBody>
                    <a:bodyPr/>
                    <a:lstStyle/>
                    <a:p>
                      <a:r>
                        <a:rPr lang="cy-GB" sz="1600" b="1" kern="1200" noProof="0">
                          <a:solidFill>
                            <a:schemeClr val="tx1"/>
                          </a:solidFill>
                          <a:effectLst/>
                          <a:latin typeface="+mn-lt"/>
                          <a:ea typeface="+mn-ea"/>
                          <a:cs typeface="+mn-cs"/>
                        </a:rPr>
                        <a:t>Croeso a chyflwyniadau. Amlinellu diben, nodau a deilliannau disgwyliedig y profiad Pontio</a:t>
                      </a:r>
                    </a:p>
                    <a:p>
                      <a:r>
                        <a:rPr lang="en-GB" sz="1600" kern="1200">
                          <a:solidFill>
                            <a:srgbClr val="0070C0"/>
                          </a:solidFill>
                          <a:effectLst/>
                          <a:latin typeface="+mn-lt"/>
                          <a:ea typeface="+mn-ea"/>
                          <a:cs typeface="+mn-cs"/>
                        </a:rPr>
                        <a:t>Welcome and introductions. Outline purpose, aims and expected outcomes of the Bridging experience</a:t>
                      </a:r>
                      <a:endParaRPr lang="en-GB" sz="1600">
                        <a:solidFill>
                          <a:srgbClr val="0070C0"/>
                        </a:solidFill>
                      </a:endParaRPr>
                    </a:p>
                  </a:txBody>
                  <a:tcPr/>
                </a:tc>
                <a:extLst>
                  <a:ext uri="{0D108BD9-81ED-4DB2-BD59-A6C34878D82A}">
                    <a16:rowId xmlns:a16="http://schemas.microsoft.com/office/drawing/2014/main" val="819983342"/>
                  </a:ext>
                </a:extLst>
              </a:tr>
              <a:tr h="625803">
                <a:tc>
                  <a:txBody>
                    <a:bodyPr/>
                    <a:lstStyle/>
                    <a:p>
                      <a:r>
                        <a:rPr lang="en-GB" sz="1600">
                          <a:solidFill>
                            <a:schemeClr val="tx1"/>
                          </a:solidFill>
                        </a:rPr>
                        <a:t>9:00 – 9:30</a:t>
                      </a:r>
                    </a:p>
                    <a:p>
                      <a:r>
                        <a:rPr lang="cy-GB" sz="1200" noProof="0">
                          <a:solidFill>
                            <a:schemeClr val="tx1"/>
                          </a:solidFill>
                        </a:rPr>
                        <a:t>Gosod y cyd-destun </a:t>
                      </a:r>
                    </a:p>
                    <a:p>
                      <a:r>
                        <a:rPr lang="en-GB" sz="1200">
                          <a:solidFill>
                            <a:schemeClr val="tx1"/>
                          </a:solidFill>
                        </a:rPr>
                        <a:t>Setting the context</a:t>
                      </a:r>
                    </a:p>
                  </a:txBody>
                  <a:tcPr/>
                </a:tc>
                <a:tc>
                  <a:txBody>
                    <a:bodyPr/>
                    <a:lstStyle/>
                    <a:p>
                      <a:r>
                        <a:rPr lang="cy-GB" sz="1600" b="1" noProof="0">
                          <a:latin typeface="+mj-lt"/>
                        </a:rPr>
                        <a:t>Beth mae asesu yn ei olygu i chi?/ </a:t>
                      </a:r>
                      <a:r>
                        <a:rPr lang="en-GB" sz="1600" b="1">
                          <a:solidFill>
                            <a:schemeClr val="accent1"/>
                          </a:solidFill>
                          <a:latin typeface="+mj-lt"/>
                        </a:rPr>
                        <a:t>What does assessment mean to you?</a:t>
                      </a:r>
                    </a:p>
                    <a:p>
                      <a:r>
                        <a:rPr lang="cy-GB" sz="1600" b="0" kern="1200" noProof="0">
                          <a:solidFill>
                            <a:schemeClr val="tx1"/>
                          </a:solidFill>
                          <a:latin typeface="+mn-lt"/>
                          <a:ea typeface="+mn-ea"/>
                          <a:cs typeface="Arial"/>
                        </a:rPr>
                        <a:t>Polisi a llenyddi</a:t>
                      </a:r>
                      <a:r>
                        <a:rPr lang="cy-GB" sz="1600" b="0" kern="1200">
                          <a:solidFill>
                            <a:schemeClr val="tx1"/>
                          </a:solidFill>
                          <a:latin typeface="+mn-lt"/>
                          <a:ea typeface="+mn-ea"/>
                          <a:cs typeface="Arial"/>
                        </a:rPr>
                        <a:t>aeth </a:t>
                      </a:r>
                      <a:r>
                        <a:rPr lang="en-GB" sz="1600" b="0" kern="1200">
                          <a:solidFill>
                            <a:srgbClr val="0070C0"/>
                          </a:solidFill>
                          <a:latin typeface="+mn-lt"/>
                          <a:ea typeface="+mn-ea"/>
                          <a:cs typeface="Arial"/>
                        </a:rPr>
                        <a:t>/ Policy and literature</a:t>
                      </a:r>
                    </a:p>
                    <a:p>
                      <a:r>
                        <a:rPr lang="cy-GB" sz="1600" b="0" kern="1200" noProof="0">
                          <a:solidFill>
                            <a:srgbClr val="1F1F1F"/>
                          </a:solidFill>
                          <a:latin typeface="+mn-lt"/>
                          <a:ea typeface="+mn-ea"/>
                          <a:cs typeface="Arial"/>
                        </a:rPr>
                        <a:t>Egwyddorion allweddol a diben asesu (Polisi </a:t>
                      </a:r>
                      <a:r>
                        <a:rPr lang="cy-GB" sz="1600" b="0" kern="1200" noProof="0" err="1">
                          <a:solidFill>
                            <a:srgbClr val="1F1F1F"/>
                          </a:solidFill>
                          <a:latin typeface="+mn-lt"/>
                          <a:ea typeface="+mn-ea"/>
                          <a:cs typeface="Arial"/>
                        </a:rPr>
                        <a:t>LlC</a:t>
                      </a:r>
                      <a:r>
                        <a:rPr lang="cy-GB" sz="1600" b="0" kern="1200" noProof="0">
                          <a:solidFill>
                            <a:srgbClr val="1F1F1F"/>
                          </a:solidFill>
                          <a:latin typeface="+mn-lt"/>
                          <a:ea typeface="+mn-ea"/>
                          <a:cs typeface="Arial"/>
                        </a:rPr>
                        <a:t>) </a:t>
                      </a:r>
                      <a:r>
                        <a:rPr lang="en-US" sz="1600" b="0" kern="1200">
                          <a:solidFill>
                            <a:schemeClr val="dk1"/>
                          </a:solidFill>
                          <a:latin typeface="+mn-lt"/>
                          <a:ea typeface="+mn-ea"/>
                          <a:cs typeface="+mn-cs"/>
                        </a:rPr>
                        <a:t>/</a:t>
                      </a:r>
                      <a:r>
                        <a:rPr lang="en-GB" sz="1600" b="0" kern="1200">
                          <a:solidFill>
                            <a:schemeClr val="accent1"/>
                          </a:solidFill>
                          <a:latin typeface="+mn-lt"/>
                          <a:ea typeface="+mn-ea"/>
                          <a:cs typeface="Arial"/>
                        </a:rPr>
                        <a:t>Key principles and purpose of assessment (</a:t>
                      </a:r>
                      <a:r>
                        <a:rPr lang="en-GB" sz="1600" b="0" kern="1200">
                          <a:solidFill>
                            <a:schemeClr val="accent1">
                              <a:lumMod val="75000"/>
                            </a:schemeClr>
                          </a:solidFill>
                          <a:latin typeface="+mn-lt"/>
                          <a:ea typeface="+mn-ea"/>
                          <a:cs typeface="Arial"/>
                        </a:rPr>
                        <a:t>WG</a:t>
                      </a:r>
                      <a:r>
                        <a:rPr lang="en-GB" sz="1600" b="0" kern="1200">
                          <a:solidFill>
                            <a:schemeClr val="tx1"/>
                          </a:solidFill>
                          <a:latin typeface="+mn-lt"/>
                          <a:ea typeface="+mn-ea"/>
                          <a:cs typeface="Arial"/>
                        </a:rPr>
                        <a:t> </a:t>
                      </a:r>
                      <a:r>
                        <a:rPr lang="en-GB" sz="1600" b="0" kern="1200">
                          <a:solidFill>
                            <a:schemeClr val="accent1"/>
                          </a:solidFill>
                          <a:latin typeface="+mn-lt"/>
                          <a:ea typeface="+mn-ea"/>
                          <a:cs typeface="Arial"/>
                        </a:rPr>
                        <a:t>policy)</a:t>
                      </a:r>
                    </a:p>
                    <a:p>
                      <a:r>
                        <a:rPr lang="cy-GB" sz="1600" b="0" i="0" kern="1200" noProof="0">
                          <a:solidFill>
                            <a:schemeClr val="tx1"/>
                          </a:solidFill>
                          <a:effectLst/>
                          <a:latin typeface="+mn-lt"/>
                          <a:ea typeface="+mn-ea"/>
                          <a:cs typeface="Arial"/>
                        </a:rPr>
                        <a:t>Asesu ffurfiannol </a:t>
                      </a:r>
                      <a:r>
                        <a:rPr lang="en-GB" sz="1600" b="0" i="0" kern="1200">
                          <a:solidFill>
                            <a:schemeClr val="accent1"/>
                          </a:solidFill>
                          <a:effectLst/>
                          <a:latin typeface="+mn-lt"/>
                          <a:ea typeface="+mn-ea"/>
                          <a:cs typeface="Arial"/>
                        </a:rPr>
                        <a:t>/Formative assessment (Black &amp; Wiliam)</a:t>
                      </a:r>
                      <a:endParaRPr lang="en-GB" sz="1600" b="0" i="0" kern="1200">
                        <a:solidFill>
                          <a:schemeClr val="dk1"/>
                        </a:solidFill>
                        <a:effectLst/>
                        <a:latin typeface="+mn-lt"/>
                        <a:ea typeface="+mn-ea"/>
                        <a:cs typeface="+mn-cs"/>
                      </a:endParaRPr>
                    </a:p>
                  </a:txBody>
                  <a:tcPr/>
                </a:tc>
                <a:extLst>
                  <a:ext uri="{0D108BD9-81ED-4DB2-BD59-A6C34878D82A}">
                    <a16:rowId xmlns:a16="http://schemas.microsoft.com/office/drawing/2014/main" val="3238432819"/>
                  </a:ext>
                </a:extLst>
              </a:tr>
              <a:tr h="848691">
                <a:tc>
                  <a:txBody>
                    <a:bodyPr/>
                    <a:lstStyle/>
                    <a:p>
                      <a:r>
                        <a:rPr lang="en-GB" sz="1600">
                          <a:solidFill>
                            <a:schemeClr val="tx1"/>
                          </a:solidFill>
                        </a:rPr>
                        <a:t>9:30 – 10:00</a:t>
                      </a:r>
                    </a:p>
                    <a:p>
                      <a:r>
                        <a:rPr lang="cy-GB" sz="1200" noProof="0">
                          <a:solidFill>
                            <a:schemeClr val="tx1"/>
                          </a:solidFill>
                        </a:rPr>
                        <a:t>Tystiolaeth ymchwil bellach</a:t>
                      </a:r>
                    </a:p>
                    <a:p>
                      <a:r>
                        <a:rPr lang="en-GB" sz="1200">
                          <a:solidFill>
                            <a:schemeClr val="tx1"/>
                          </a:solidFill>
                        </a:rPr>
                        <a:t>Further research evidence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600" b="0" noProof="0">
                          <a:solidFill>
                            <a:srgbClr val="1F1F1F"/>
                          </a:solidFill>
                          <a:latin typeface="+mn-lt"/>
                          <a:cs typeface="Arial"/>
                        </a:rPr>
                        <a:t>Continwwm asesu</a:t>
                      </a:r>
                      <a:r>
                        <a:rPr lang="en-GB" sz="1600" b="0">
                          <a:solidFill>
                            <a:srgbClr val="1F1F1F"/>
                          </a:solidFill>
                          <a:latin typeface="+mn-lt"/>
                          <a:cs typeface="Arial"/>
                        </a:rPr>
                        <a:t>: </a:t>
                      </a:r>
                      <a:r>
                        <a:rPr lang="cy-GB" sz="1600" b="0" noProof="0">
                          <a:solidFill>
                            <a:srgbClr val="1F1F1F"/>
                          </a:solidFill>
                          <a:latin typeface="+mn-lt"/>
                          <a:cs typeface="Calibri"/>
                        </a:rPr>
                        <a:t>c</a:t>
                      </a:r>
                      <a:r>
                        <a:rPr lang="cy-GB" sz="1600" b="0" noProof="0">
                          <a:ea typeface="Calibri"/>
                          <a:cs typeface="Calibri"/>
                        </a:rPr>
                        <a:t>westiynau beirniadol (adroddiad IEAN)</a:t>
                      </a:r>
                      <a:r>
                        <a:rPr lang="en-GB" sz="1600" b="0">
                          <a:solidFill>
                            <a:srgbClr val="1F1F1F"/>
                          </a:solidFill>
                          <a:latin typeface="+mn-lt"/>
                          <a:ea typeface="Calibri"/>
                          <a:cs typeface="Arial"/>
                        </a:rPr>
                        <a:t>/</a:t>
                      </a:r>
                      <a:r>
                        <a:rPr lang="en-GB" sz="1600" b="0">
                          <a:solidFill>
                            <a:schemeClr val="accent1"/>
                          </a:solidFill>
                          <a:latin typeface="+mn-lt"/>
                          <a:cs typeface="Arial"/>
                        </a:rPr>
                        <a:t>Continuum of assessment: critical questions (IEAN report)</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600" b="0" noProof="0">
                          <a:solidFill>
                            <a:schemeClr val="tx1"/>
                          </a:solidFill>
                          <a:latin typeface="+mn-lt"/>
                          <a:ea typeface="Calibri Light"/>
                          <a:cs typeface="Arial"/>
                        </a:rPr>
                        <a:t>Ymagweddau effeithiol wrth asesu (adroddiad Estyn) </a:t>
                      </a:r>
                      <a:r>
                        <a:rPr lang="en-GB" sz="1600" b="0">
                          <a:solidFill>
                            <a:schemeClr val="tx1"/>
                          </a:solidFill>
                          <a:latin typeface="+mn-lt"/>
                          <a:ea typeface="Calibri Light"/>
                          <a:cs typeface="Arial"/>
                        </a:rPr>
                        <a:t>/</a:t>
                      </a:r>
                      <a:r>
                        <a:rPr lang="en-GB" sz="1600" b="0">
                          <a:solidFill>
                            <a:schemeClr val="accent1"/>
                          </a:solidFill>
                          <a:latin typeface="+mn-lt"/>
                          <a:ea typeface="Calibri Light"/>
                          <a:cs typeface="Arial"/>
                        </a:rPr>
                        <a:t>Effective approaches to assessment (Estyn report)</a:t>
                      </a:r>
                      <a:endParaRPr lang="en-GB" sz="1600" b="0">
                        <a:solidFill>
                          <a:schemeClr val="accent1"/>
                        </a:solidFill>
                        <a:latin typeface="+mn-lt"/>
                        <a:ea typeface="Calibri Ligh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600" b="0" noProof="0">
                          <a:ea typeface="Calibri Light"/>
                          <a:cs typeface="Calibri Light"/>
                        </a:rPr>
                        <a:t>Egwyddorion asesu ar gyfer dysgu</a:t>
                      </a:r>
                      <a:r>
                        <a:rPr lang="en-GB" sz="1600" b="0">
                          <a:ea typeface="Calibri Light"/>
                          <a:cs typeface="Calibri Light"/>
                        </a:rPr>
                        <a:t>/</a:t>
                      </a:r>
                      <a:r>
                        <a:rPr lang="en-GB" sz="1600" b="0">
                          <a:solidFill>
                            <a:schemeClr val="accent1"/>
                          </a:solidFill>
                          <a:ea typeface="Calibri Light"/>
                          <a:cs typeface="Calibri Light"/>
                        </a:rPr>
                        <a:t>Assessment for learning principles</a:t>
                      </a:r>
                      <a:endParaRPr lang="en-GB" sz="1600" b="0" i="0" kern="1200">
                        <a:solidFill>
                          <a:schemeClr val="dk1"/>
                        </a:solidFill>
                        <a:effectLst/>
                        <a:latin typeface="+mj-lt"/>
                        <a:ea typeface="+mn-ea"/>
                        <a:cs typeface="+mn-cs"/>
                      </a:endParaRPr>
                    </a:p>
                  </a:txBody>
                  <a:tcPr/>
                </a:tc>
                <a:extLst>
                  <a:ext uri="{0D108BD9-81ED-4DB2-BD59-A6C34878D82A}">
                    <a16:rowId xmlns:a16="http://schemas.microsoft.com/office/drawing/2014/main" val="232979483"/>
                  </a:ext>
                </a:extLst>
              </a:tr>
              <a:tr h="339476">
                <a:tc>
                  <a:txBody>
                    <a:bodyPr/>
                    <a:lstStyle/>
                    <a:p>
                      <a:r>
                        <a:rPr lang="en-GB" sz="1600">
                          <a:solidFill>
                            <a:schemeClr val="tx1"/>
                          </a:solidFill>
                        </a:rPr>
                        <a:t>10:00 –10:15</a:t>
                      </a:r>
                    </a:p>
                  </a:txBody>
                  <a:tcPr/>
                </a:tc>
                <a:tc>
                  <a:txBody>
                    <a:bodyPr/>
                    <a:lstStyle/>
                    <a:p>
                      <a:r>
                        <a:rPr lang="cy-GB" sz="1600" b="0" i="0" kern="1200" noProof="0">
                          <a:solidFill>
                            <a:schemeClr val="dk1"/>
                          </a:solidFill>
                          <a:effectLst/>
                          <a:latin typeface="+mn-lt"/>
                          <a:ea typeface="+mn-ea"/>
                          <a:cs typeface="+mn-cs"/>
                        </a:rPr>
                        <a:t>Egwyl</a:t>
                      </a:r>
                      <a:r>
                        <a:rPr lang="en-GB" sz="1600" b="0" i="0" kern="1200">
                          <a:solidFill>
                            <a:schemeClr val="dk1"/>
                          </a:solidFill>
                          <a:effectLst/>
                          <a:latin typeface="+mn-lt"/>
                          <a:ea typeface="+mn-ea"/>
                          <a:cs typeface="+mn-cs"/>
                        </a:rPr>
                        <a:t>/</a:t>
                      </a:r>
                      <a:r>
                        <a:rPr lang="en-GB" sz="1600" b="0" i="0" kern="1200">
                          <a:solidFill>
                            <a:srgbClr val="0070C0"/>
                          </a:solidFill>
                          <a:effectLst/>
                          <a:latin typeface="+mn-lt"/>
                          <a:ea typeface="+mn-ea"/>
                          <a:cs typeface="+mn-cs"/>
                        </a:rPr>
                        <a:t>Break</a:t>
                      </a:r>
                    </a:p>
                  </a:txBody>
                  <a:tcPr/>
                </a:tc>
                <a:extLst>
                  <a:ext uri="{0D108BD9-81ED-4DB2-BD59-A6C34878D82A}">
                    <a16:rowId xmlns:a16="http://schemas.microsoft.com/office/drawing/2014/main" val="19043371"/>
                  </a:ext>
                </a:extLst>
              </a:tr>
              <a:tr h="471672">
                <a:tc>
                  <a:txBody>
                    <a:bodyPr/>
                    <a:lstStyle/>
                    <a:p>
                      <a:r>
                        <a:rPr lang="en-GB" sz="1600">
                          <a:solidFill>
                            <a:schemeClr val="tx1"/>
                          </a:solidFill>
                        </a:rPr>
                        <a:t>10:30 – 11:30</a:t>
                      </a:r>
                    </a:p>
                    <a:p>
                      <a:r>
                        <a:rPr lang="cy-GB" sz="1200" noProof="0">
                          <a:solidFill>
                            <a:schemeClr val="tx1"/>
                          </a:solidFill>
                        </a:rPr>
                        <a:t>Arfer ysgolion </a:t>
                      </a:r>
                    </a:p>
                    <a:p>
                      <a:r>
                        <a:rPr lang="en-GB" sz="1200">
                          <a:solidFill>
                            <a:schemeClr val="tx1"/>
                          </a:solidFill>
                        </a:rPr>
                        <a:t>School practice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600" b="0" i="0" kern="1200" noProof="0">
                          <a:solidFill>
                            <a:schemeClr val="tx1"/>
                          </a:solidFill>
                          <a:effectLst/>
                          <a:latin typeface="+mn-lt"/>
                          <a:ea typeface="+mn-ea"/>
                          <a:cs typeface="+mn-cs"/>
                        </a:rPr>
                        <a:t>Taith ddiwygio asesu’r ysgol (os ydy’n briodol). Polisi Asesu’r ysgol. Arferion Asesu ar gyfer Dysgu yr ysgol.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a:solidFill>
                            <a:srgbClr val="0070C0"/>
                          </a:solidFill>
                          <a:effectLst/>
                          <a:latin typeface="+mn-lt"/>
                          <a:ea typeface="+mn-ea"/>
                          <a:cs typeface="+mn-cs"/>
                        </a:rPr>
                        <a:t>School assessment reform journey (if appropriate). School Assessment policy. School's </a:t>
                      </a:r>
                      <a:r>
                        <a:rPr lang="en-GB" sz="1600" b="0" i="0" kern="1200" err="1">
                          <a:solidFill>
                            <a:srgbClr val="0070C0"/>
                          </a:solidFill>
                          <a:effectLst/>
                          <a:latin typeface="+mn-lt"/>
                          <a:ea typeface="+mn-ea"/>
                          <a:cs typeface="+mn-cs"/>
                        </a:rPr>
                        <a:t>AfL</a:t>
                      </a:r>
                      <a:r>
                        <a:rPr lang="en-GB" sz="1600" b="0" i="0" kern="1200">
                          <a:solidFill>
                            <a:srgbClr val="0070C0"/>
                          </a:solidFill>
                          <a:effectLst/>
                          <a:latin typeface="+mn-lt"/>
                          <a:ea typeface="+mn-ea"/>
                          <a:cs typeface="+mn-cs"/>
                        </a:rPr>
                        <a:t> practices</a:t>
                      </a:r>
                    </a:p>
                  </a:txBody>
                  <a:tcPr/>
                </a:tc>
                <a:extLst>
                  <a:ext uri="{0D108BD9-81ED-4DB2-BD59-A6C34878D82A}">
                    <a16:rowId xmlns:a16="http://schemas.microsoft.com/office/drawing/2014/main" val="1022960544"/>
                  </a:ext>
                </a:extLst>
              </a:tr>
              <a:tr h="0">
                <a:tc>
                  <a:txBody>
                    <a:bodyPr/>
                    <a:lstStyle/>
                    <a:p>
                      <a:r>
                        <a:rPr lang="en-GB" sz="1600">
                          <a:solidFill>
                            <a:schemeClr val="tx1"/>
                          </a:solidFill>
                        </a:rPr>
                        <a:t>11:30- 12:00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600" b="0" i="0" kern="1200" noProof="0">
                          <a:solidFill>
                            <a:schemeClr val="tx1"/>
                          </a:solidFill>
                          <a:effectLst/>
                          <a:latin typeface="+mn-lt"/>
                          <a:ea typeface="+mn-ea"/>
                          <a:cs typeface="+mn-cs"/>
                        </a:rPr>
                        <a:t>Gwneud cysylltiadau – golwg fanylach ar strategaethau Asesu ar gyfer Dysgu. </a:t>
                      </a:r>
                      <a:r>
                        <a:rPr lang="cy-GB" sz="1600" b="0" i="1" kern="1200" noProof="0">
                          <a:solidFill>
                            <a:schemeClr val="tx1"/>
                          </a:solidFill>
                          <a:effectLst/>
                          <a:latin typeface="+mn-lt"/>
                          <a:ea typeface="+mn-ea"/>
                          <a:cs typeface="+mn-cs"/>
                        </a:rPr>
                        <a:t>Meithrin dealltwriaeth yn barod am y cyfnod PROFI</a:t>
                      </a:r>
                      <a:r>
                        <a:rPr lang="en-GB" sz="1600" b="0" i="0" kern="1200">
                          <a:solidFill>
                            <a:srgbClr val="0070C0"/>
                          </a:solidFill>
                          <a:effectLst/>
                          <a:latin typeface="+mn-lt"/>
                          <a:ea typeface="+mn-ea"/>
                          <a:cs typeface="+mn-cs"/>
                        </a:rPr>
                        <a:t>. Making links – a closer look at </a:t>
                      </a:r>
                      <a:r>
                        <a:rPr lang="en-GB" sz="1600" b="0" i="0" kern="1200" err="1">
                          <a:solidFill>
                            <a:srgbClr val="0070C0"/>
                          </a:solidFill>
                          <a:effectLst/>
                          <a:latin typeface="+mn-lt"/>
                          <a:ea typeface="+mn-ea"/>
                          <a:cs typeface="+mn-cs"/>
                        </a:rPr>
                        <a:t>AfL</a:t>
                      </a:r>
                      <a:r>
                        <a:rPr lang="en-GB" sz="1600" b="0" i="0" kern="1200">
                          <a:solidFill>
                            <a:srgbClr val="0070C0"/>
                          </a:solidFill>
                          <a:effectLst/>
                          <a:latin typeface="+mn-lt"/>
                          <a:ea typeface="+mn-ea"/>
                          <a:cs typeface="+mn-cs"/>
                        </a:rPr>
                        <a:t> strategies. </a:t>
                      </a:r>
                      <a:r>
                        <a:rPr lang="en-GB" sz="1600" i="1" kern="1200">
                          <a:solidFill>
                            <a:srgbClr val="0070C0"/>
                          </a:solidFill>
                          <a:effectLst/>
                          <a:latin typeface="+mn-lt"/>
                          <a:ea typeface="+mn-ea"/>
                          <a:cs typeface="+mn-cs"/>
                        </a:rPr>
                        <a:t>Building an understanding ready for the TEST phase</a:t>
                      </a:r>
                      <a:r>
                        <a:rPr lang="en-GB" sz="1600" i="1" kern="1200">
                          <a:solidFill>
                            <a:schemeClr val="dk1"/>
                          </a:solidFill>
                          <a:effectLst/>
                          <a:latin typeface="+mn-lt"/>
                          <a:ea typeface="+mn-ea"/>
                          <a:cs typeface="+mn-cs"/>
                        </a:rPr>
                        <a:t>.</a:t>
                      </a:r>
                      <a:endParaRPr lang="en-GB" sz="1600" b="0" i="0" kern="1200">
                        <a:solidFill>
                          <a:schemeClr val="tx1">
                            <a:lumMod val="95000"/>
                            <a:lumOff val="5000"/>
                          </a:schemeClr>
                        </a:solidFill>
                        <a:effectLst/>
                        <a:latin typeface="+mn-lt"/>
                        <a:ea typeface="+mn-ea"/>
                        <a:cs typeface="+mn-cs"/>
                      </a:endParaRPr>
                    </a:p>
                  </a:txBody>
                  <a:tcPr/>
                </a:tc>
                <a:extLst>
                  <a:ext uri="{0D108BD9-81ED-4DB2-BD59-A6C34878D82A}">
                    <a16:rowId xmlns:a16="http://schemas.microsoft.com/office/drawing/2014/main" val="731621555"/>
                  </a:ext>
                </a:extLst>
              </a:tr>
              <a:tr h="339476">
                <a:tc>
                  <a:txBody>
                    <a:bodyPr/>
                    <a:lstStyle/>
                    <a:p>
                      <a:r>
                        <a:rPr lang="en-GB" sz="1600">
                          <a:solidFill>
                            <a:schemeClr val="tx1"/>
                          </a:solidFill>
                        </a:rPr>
                        <a:t>12:00 – 12:15</a:t>
                      </a:r>
                    </a:p>
                    <a:p>
                      <a:r>
                        <a:rPr lang="cy-GB" sz="1200" noProof="0">
                          <a:solidFill>
                            <a:schemeClr val="tx1"/>
                          </a:solidFill>
                        </a:rPr>
                        <a:t>Mwy o ymchwil </a:t>
                      </a:r>
                    </a:p>
                    <a:p>
                      <a:r>
                        <a:rPr lang="en-GB" sz="1200">
                          <a:solidFill>
                            <a:schemeClr val="tx1"/>
                          </a:solidFill>
                        </a:rPr>
                        <a:t>More research</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600" b="0" noProof="0">
                          <a:ea typeface="Calibri Light"/>
                          <a:cs typeface="Calibri Light"/>
                        </a:rPr>
                        <a:t>Cydgyfeiriol a Dargyfeiriol: Barnau cyferbyniol ar asesu</a:t>
                      </a:r>
                      <a:r>
                        <a:rPr lang="en-GB" sz="1600" b="0">
                          <a:ea typeface="Calibri Light"/>
                          <a:cs typeface="Calibri Light"/>
                        </a:rPr>
                        <a:t>/</a:t>
                      </a:r>
                      <a:r>
                        <a:rPr lang="en-GB" sz="1600" b="0">
                          <a:solidFill>
                            <a:srgbClr val="0070C0"/>
                          </a:solidFill>
                          <a:ea typeface="Calibri Light"/>
                          <a:cs typeface="Calibri Light"/>
                        </a:rPr>
                        <a:t>Convergent and Divergent: Contrasting views of assessment</a:t>
                      </a:r>
                      <a:endParaRPr lang="en-GB" sz="1600" b="0" i="0" kern="1200">
                        <a:solidFill>
                          <a:schemeClr val="tx1">
                            <a:lumMod val="95000"/>
                            <a:lumOff val="5000"/>
                          </a:schemeClr>
                        </a:solidFill>
                        <a:effectLst/>
                        <a:latin typeface="+mn-lt"/>
                        <a:ea typeface="+mn-ea"/>
                        <a:cs typeface="+mn-cs"/>
                      </a:endParaRPr>
                    </a:p>
                  </a:txBody>
                  <a:tcPr/>
                </a:tc>
                <a:extLst>
                  <a:ext uri="{0D108BD9-81ED-4DB2-BD59-A6C34878D82A}">
                    <a16:rowId xmlns:a16="http://schemas.microsoft.com/office/drawing/2014/main" val="250304437"/>
                  </a:ext>
                </a:extLst>
              </a:tr>
              <a:tr h="438062">
                <a:tc>
                  <a:txBody>
                    <a:bodyPr/>
                    <a:lstStyle/>
                    <a:p>
                      <a:r>
                        <a:rPr lang="en-GB" sz="1600">
                          <a:solidFill>
                            <a:schemeClr val="tx1"/>
                          </a:solidFill>
                        </a:rPr>
                        <a:t>12:15 – 12:35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600" b="0" i="0" kern="1200" noProof="0">
                          <a:solidFill>
                            <a:schemeClr val="tx1"/>
                          </a:solidFill>
                          <a:effectLst/>
                          <a:latin typeface="+mn-lt"/>
                          <a:ea typeface="+mn-ea"/>
                          <a:cs typeface="+mn-cs"/>
                        </a:rPr>
                        <a:t>Dogfen STEER a disgwyliadau’r cyfnod RHANNU </a:t>
                      </a:r>
                      <a:r>
                        <a:rPr lang="en-GB" sz="1600" b="0" i="0" kern="1200">
                          <a:solidFill>
                            <a:srgbClr val="0070C0"/>
                          </a:solidFill>
                          <a:effectLst/>
                          <a:latin typeface="+mn-lt"/>
                          <a:ea typeface="+mn-ea"/>
                          <a:cs typeface="+mn-cs"/>
                        </a:rPr>
                        <a:t>/ STEER document and expectations of SHARE phase</a:t>
                      </a:r>
                    </a:p>
                  </a:txBody>
                  <a:tcPr/>
                </a:tc>
                <a:extLst>
                  <a:ext uri="{0D108BD9-81ED-4DB2-BD59-A6C34878D82A}">
                    <a16:rowId xmlns:a16="http://schemas.microsoft.com/office/drawing/2014/main" val="2703722481"/>
                  </a:ext>
                </a:extLst>
              </a:tr>
            </a:tbl>
          </a:graphicData>
        </a:graphic>
      </p:graphicFrame>
    </p:spTree>
    <p:extLst>
      <p:ext uri="{BB962C8B-B14F-4D97-AF65-F5344CB8AC3E}">
        <p14:creationId xmlns:p14="http://schemas.microsoft.com/office/powerpoint/2010/main" val="13724774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9F5FD-15D7-47EF-3175-B4866A5B51F7}"/>
              </a:ext>
            </a:extLst>
          </p:cNvPr>
          <p:cNvSpPr>
            <a:spLocks noGrp="1"/>
          </p:cNvSpPr>
          <p:nvPr>
            <p:ph type="title"/>
          </p:nvPr>
        </p:nvSpPr>
        <p:spPr/>
        <p:txBody>
          <a:bodyPr>
            <a:normAutofit/>
          </a:bodyPr>
          <a:lstStyle/>
          <a:p>
            <a:pPr algn="ctr"/>
            <a:r>
              <a:rPr lang="cy-GB" sz="3600" b="1">
                <a:solidFill>
                  <a:srgbClr val="000000"/>
                </a:solidFill>
                <a:latin typeface="Aptos" panose="020B0004020202020204" pitchFamily="34" charset="0"/>
              </a:rPr>
              <a:t>Pontio/</a:t>
            </a:r>
            <a:r>
              <a:rPr lang="cy-GB" sz="3600" b="1" err="1">
                <a:solidFill>
                  <a:srgbClr val="000000"/>
                </a:solidFill>
                <a:latin typeface="Aptos" panose="020B0004020202020204" pitchFamily="34" charset="0"/>
              </a:rPr>
              <a:t>Bridging</a:t>
            </a:r>
            <a:br>
              <a:rPr lang="cy-GB" sz="2400">
                <a:solidFill>
                  <a:srgbClr val="000000"/>
                </a:solidFill>
                <a:latin typeface="Aptos" panose="020B0004020202020204" pitchFamily="34" charset="0"/>
              </a:rPr>
            </a:br>
            <a:r>
              <a:rPr lang="cy-GB" sz="2400">
                <a:solidFill>
                  <a:srgbClr val="000000"/>
                </a:solidFill>
                <a:latin typeface="Aptos" panose="020B0004020202020204" pitchFamily="34" charset="0"/>
              </a:rPr>
              <a:t>L</a:t>
            </a:r>
            <a:r>
              <a:rPr lang="cy-GB" sz="2400" b="0" i="0" u="none" strike="noStrike">
                <a:solidFill>
                  <a:srgbClr val="000000"/>
                </a:solidFill>
                <a:effectLst/>
                <a:latin typeface="Aptos" panose="020B0004020202020204" pitchFamily="34" charset="0"/>
              </a:rPr>
              <a:t>le mae gwybodaeth ymarferol a damcaniaethol yn cwrdd a lle mae trawsnewidiad.</a:t>
            </a:r>
            <a:r>
              <a:rPr lang="cy-GB" sz="2400" b="0" i="0">
                <a:solidFill>
                  <a:srgbClr val="000000"/>
                </a:solidFill>
                <a:effectLst/>
                <a:latin typeface="Aptos" panose="020B0004020202020204" pitchFamily="34" charset="0"/>
              </a:rPr>
              <a:t>​</a:t>
            </a:r>
            <a:br>
              <a:rPr lang="cy-GB" sz="2400" b="0" i="0">
                <a:solidFill>
                  <a:srgbClr val="000000"/>
                </a:solidFill>
                <a:effectLst/>
                <a:latin typeface="Aptos" panose="020B0004020202020204" pitchFamily="34" charset="0"/>
              </a:rPr>
            </a:br>
            <a:r>
              <a:rPr lang="en-GB" sz="2400">
                <a:solidFill>
                  <a:srgbClr val="00B0F0"/>
                </a:solidFill>
                <a:latin typeface="Aptos" panose="020B0004020202020204" pitchFamily="34" charset="0"/>
              </a:rPr>
              <a:t>W</a:t>
            </a:r>
            <a:r>
              <a:rPr lang="en-GB" sz="2400" b="0" i="0" u="none" strike="noStrike">
                <a:solidFill>
                  <a:srgbClr val="00B0F0"/>
                </a:solidFill>
                <a:effectLst/>
                <a:latin typeface="Aptos" panose="020B0004020202020204" pitchFamily="34" charset="0"/>
              </a:rPr>
              <a:t>here practical and theoretical knowledge meet, and transformation happens</a:t>
            </a:r>
            <a:endParaRPr lang="en-GB" sz="5400">
              <a:solidFill>
                <a:srgbClr val="00B0F0"/>
              </a:solidFill>
            </a:endParaRPr>
          </a:p>
        </p:txBody>
      </p:sp>
      <p:pic>
        <p:nvPicPr>
          <p:cNvPr id="6146" name="Picture 2">
            <a:extLst>
              <a:ext uri="{FF2B5EF4-FFF2-40B4-BE49-F238E27FC236}">
                <a16:creationId xmlns:a16="http://schemas.microsoft.com/office/drawing/2014/main" id="{9679AB88-34AB-7280-305E-B412A043F2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6703" y="1752141"/>
            <a:ext cx="4845027" cy="3786273"/>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A diagram of a diagram&#10;&#10;Description automatically generated">
            <a:extLst>
              <a:ext uri="{FF2B5EF4-FFF2-40B4-BE49-F238E27FC236}">
                <a16:creationId xmlns:a16="http://schemas.microsoft.com/office/drawing/2014/main" id="{2B4E5299-7E66-F24F-4239-53702825508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5019" y="1795945"/>
            <a:ext cx="4231388" cy="35660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6176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7CD7377-B282-3963-FD54-DBEFD8CDBD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562" t="4561" r="52291" b="29863"/>
          <a:stretch/>
        </p:blipFill>
        <p:spPr bwMode="auto">
          <a:xfrm>
            <a:off x="8705964" y="782988"/>
            <a:ext cx="2759626" cy="4141499"/>
          </a:xfrm>
          <a:prstGeom prst="rect">
            <a:avLst/>
          </a:prstGeom>
          <a:noFill/>
          <a:extLst>
            <a:ext uri="{909E8E84-426E-40DD-AFC4-6F175D3DCCD1}">
              <a14:hiddenFill xmlns:a14="http://schemas.microsoft.com/office/drawing/2010/main">
                <a:solidFill>
                  <a:srgbClr val="FFFFFF"/>
                </a:solidFill>
              </a14:hiddenFill>
            </a:ext>
          </a:extLst>
        </p:spPr>
      </p:pic>
      <p:sp>
        <p:nvSpPr>
          <p:cNvPr id="5" name="Flowchart: Connector 4">
            <a:extLst>
              <a:ext uri="{FF2B5EF4-FFF2-40B4-BE49-F238E27FC236}">
                <a16:creationId xmlns:a16="http://schemas.microsoft.com/office/drawing/2014/main" id="{7BE0C4A9-902D-6BF6-1BF3-7A67BDBC3F93}"/>
              </a:ext>
            </a:extLst>
          </p:cNvPr>
          <p:cNvSpPr/>
          <p:nvPr/>
        </p:nvSpPr>
        <p:spPr>
          <a:xfrm>
            <a:off x="10750948" y="3257132"/>
            <a:ext cx="783784" cy="751401"/>
          </a:xfrm>
          <a:prstGeom prst="flowChartConnector">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4" descr="A diagram of a diagram">
            <a:extLst>
              <a:ext uri="{FF2B5EF4-FFF2-40B4-BE49-F238E27FC236}">
                <a16:creationId xmlns:a16="http://schemas.microsoft.com/office/drawing/2014/main" id="{528A11FA-A9EF-B43F-D317-D15D7C259F9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51786" b="27987"/>
          <a:stretch/>
        </p:blipFill>
        <p:spPr bwMode="auto">
          <a:xfrm>
            <a:off x="-190134" y="782988"/>
            <a:ext cx="3284463" cy="4035408"/>
          </a:xfrm>
          <a:prstGeom prst="rect">
            <a:avLst/>
          </a:prstGeom>
          <a:noFill/>
          <a:extLst>
            <a:ext uri="{909E8E84-426E-40DD-AFC4-6F175D3DCCD1}">
              <a14:hiddenFill xmlns:a14="http://schemas.microsoft.com/office/drawing/2010/main">
                <a:solidFill>
                  <a:srgbClr val="FFFFFF"/>
                </a:solidFill>
              </a14:hiddenFill>
            </a:ext>
          </a:extLst>
        </p:spPr>
      </p:pic>
      <p:sp>
        <p:nvSpPr>
          <p:cNvPr id="7" name="Flowchart: Connector 6">
            <a:extLst>
              <a:ext uri="{FF2B5EF4-FFF2-40B4-BE49-F238E27FC236}">
                <a16:creationId xmlns:a16="http://schemas.microsoft.com/office/drawing/2014/main" id="{1D9BDA76-AC45-B650-167B-196EA818BBBB}"/>
              </a:ext>
            </a:extLst>
          </p:cNvPr>
          <p:cNvSpPr/>
          <p:nvPr/>
        </p:nvSpPr>
        <p:spPr>
          <a:xfrm>
            <a:off x="2524182" y="3077202"/>
            <a:ext cx="782989" cy="980106"/>
          </a:xfrm>
          <a:prstGeom prst="flowChartConnector">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B908CCD9-C5D1-BA01-BCDF-B1BB5A7A3243}"/>
              </a:ext>
            </a:extLst>
          </p:cNvPr>
          <p:cNvSpPr/>
          <p:nvPr/>
        </p:nvSpPr>
        <p:spPr>
          <a:xfrm>
            <a:off x="1089614" y="4227047"/>
            <a:ext cx="1763095" cy="827298"/>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D581E37D-8466-34C7-8608-DED5AF2979A2}"/>
              </a:ext>
            </a:extLst>
          </p:cNvPr>
          <p:cNvSpPr/>
          <p:nvPr/>
        </p:nvSpPr>
        <p:spPr>
          <a:xfrm>
            <a:off x="9237083" y="4320129"/>
            <a:ext cx="2628215" cy="827298"/>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itle 12">
            <a:extLst>
              <a:ext uri="{FF2B5EF4-FFF2-40B4-BE49-F238E27FC236}">
                <a16:creationId xmlns:a16="http://schemas.microsoft.com/office/drawing/2014/main" id="{05E8AEA4-1570-D299-8C53-9F1A56C6D1E9}"/>
              </a:ext>
            </a:extLst>
          </p:cNvPr>
          <p:cNvSpPr>
            <a:spLocks noGrp="1"/>
          </p:cNvSpPr>
          <p:nvPr>
            <p:ph type="title"/>
          </p:nvPr>
        </p:nvSpPr>
        <p:spPr/>
        <p:txBody>
          <a:bodyPr/>
          <a:lstStyle/>
          <a:p>
            <a:endParaRPr lang="en-GB"/>
          </a:p>
        </p:txBody>
      </p:sp>
      <p:pic>
        <p:nvPicPr>
          <p:cNvPr id="14" name="Picture 13">
            <a:extLst>
              <a:ext uri="{FF2B5EF4-FFF2-40B4-BE49-F238E27FC236}">
                <a16:creationId xmlns:a16="http://schemas.microsoft.com/office/drawing/2014/main" id="{C0A5D28F-4751-3CC8-3991-32551EF54F10}"/>
              </a:ext>
            </a:extLst>
          </p:cNvPr>
          <p:cNvPicPr>
            <a:picLocks noChangeAspect="1"/>
          </p:cNvPicPr>
          <p:nvPr/>
        </p:nvPicPr>
        <p:blipFill>
          <a:blip r:embed="rId5"/>
          <a:srcRect l="15113" t="23016" r="52149" b="12698"/>
          <a:stretch/>
        </p:blipFill>
        <p:spPr>
          <a:xfrm rot="909406">
            <a:off x="6373802" y="1339099"/>
            <a:ext cx="2291554" cy="2999853"/>
          </a:xfrm>
          <a:prstGeom prst="rect">
            <a:avLst/>
          </a:prstGeom>
        </p:spPr>
      </p:pic>
      <p:pic>
        <p:nvPicPr>
          <p:cNvPr id="15" name="Picture 14">
            <a:extLst>
              <a:ext uri="{FF2B5EF4-FFF2-40B4-BE49-F238E27FC236}">
                <a16:creationId xmlns:a16="http://schemas.microsoft.com/office/drawing/2014/main" id="{3E04ED6D-98D8-46CA-1FBB-41167E2F9B43}"/>
              </a:ext>
            </a:extLst>
          </p:cNvPr>
          <p:cNvPicPr>
            <a:picLocks noChangeAspect="1"/>
          </p:cNvPicPr>
          <p:nvPr/>
        </p:nvPicPr>
        <p:blipFill>
          <a:blip r:embed="rId6"/>
          <a:srcRect l="15185" t="23233" r="52020" b="12525"/>
          <a:stretch/>
        </p:blipFill>
        <p:spPr>
          <a:xfrm rot="20653108">
            <a:off x="3123485" y="2136500"/>
            <a:ext cx="2291553" cy="2992665"/>
          </a:xfrm>
          <a:prstGeom prst="rect">
            <a:avLst/>
          </a:prstGeom>
        </p:spPr>
      </p:pic>
    </p:spTree>
    <p:extLst>
      <p:ext uri="{BB962C8B-B14F-4D97-AF65-F5344CB8AC3E}">
        <p14:creationId xmlns:p14="http://schemas.microsoft.com/office/powerpoint/2010/main" val="1707469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58E4B1-01DB-41AE-A756-26640F705D51}"/>
              </a:ext>
            </a:extLst>
          </p:cNvPr>
          <p:cNvSpPr>
            <a:spLocks noGrp="1"/>
          </p:cNvSpPr>
          <p:nvPr>
            <p:ph idx="1"/>
          </p:nvPr>
        </p:nvSpPr>
        <p:spPr>
          <a:xfrm>
            <a:off x="328042" y="935367"/>
            <a:ext cx="5444064" cy="3575934"/>
          </a:xfrm>
        </p:spPr>
        <p:txBody>
          <a:bodyPr vert="horz" lIns="91440" tIns="45720" rIns="91440" bIns="45720" rtlCol="0" anchor="t">
            <a:normAutofit/>
          </a:bodyPr>
          <a:lstStyle/>
          <a:p>
            <a:pPr marL="0" indent="0">
              <a:buNone/>
            </a:pPr>
            <a:r>
              <a:rPr lang="en-GB" sz="3200">
                <a:ea typeface="Calibri"/>
                <a:cs typeface="Calibri"/>
              </a:rPr>
              <a:t>Noda Peacock (2016:4): </a:t>
            </a:r>
            <a:endParaRPr lang="en-US" sz="3200">
              <a:ea typeface="Calibri"/>
              <a:cs typeface="Calibri"/>
            </a:endParaRPr>
          </a:p>
          <a:p>
            <a:pPr marL="0" indent="0">
              <a:buNone/>
            </a:pPr>
            <a:br>
              <a:rPr lang="en-GB">
                <a:ea typeface="Calibri"/>
                <a:cs typeface="Calibri"/>
              </a:rPr>
            </a:br>
            <a:r>
              <a:rPr lang="en-GB" sz="3600">
                <a:ea typeface="Calibri"/>
                <a:cs typeface="Calibri"/>
              </a:rPr>
              <a:t>'</a:t>
            </a:r>
            <a:r>
              <a:rPr lang="en-GB" sz="3600" err="1">
                <a:ea typeface="Calibri"/>
                <a:cs typeface="Calibri"/>
              </a:rPr>
              <a:t>Addysgeg</a:t>
            </a:r>
            <a:r>
              <a:rPr lang="en-GB" sz="3600">
                <a:ea typeface="Calibri"/>
                <a:cs typeface="Calibri"/>
              </a:rPr>
              <a:t>, </a:t>
            </a:r>
            <a:r>
              <a:rPr lang="en-GB" sz="3600" err="1">
                <a:ea typeface="Calibri"/>
                <a:cs typeface="Calibri"/>
              </a:rPr>
              <a:t>cwricwlwm</a:t>
            </a:r>
            <a:r>
              <a:rPr lang="en-GB" sz="3600">
                <a:ea typeface="Calibri"/>
                <a:cs typeface="Calibri"/>
              </a:rPr>
              <a:t> ac </a:t>
            </a:r>
            <a:r>
              <a:rPr lang="en-GB" sz="3600" err="1">
                <a:solidFill>
                  <a:srgbClr val="FF0000"/>
                </a:solidFill>
                <a:ea typeface="Calibri"/>
                <a:cs typeface="Calibri"/>
              </a:rPr>
              <a:t>asesu</a:t>
            </a:r>
            <a:r>
              <a:rPr lang="en-GB" sz="3600">
                <a:ea typeface="Calibri"/>
                <a:cs typeface="Calibri"/>
              </a:rPr>
              <a:t> </a:t>
            </a:r>
            <a:r>
              <a:rPr lang="en-GB" sz="3600" err="1">
                <a:ea typeface="Calibri"/>
                <a:cs typeface="Calibri"/>
              </a:rPr>
              <a:t>yw</a:t>
            </a:r>
            <a:r>
              <a:rPr lang="en-GB" sz="3600">
                <a:ea typeface="Calibri"/>
                <a:cs typeface="Calibri"/>
              </a:rPr>
              <a:t> </a:t>
            </a:r>
            <a:r>
              <a:rPr lang="en-GB" sz="3600" err="1">
                <a:ea typeface="Calibri"/>
                <a:cs typeface="Calibri"/>
              </a:rPr>
              <a:t>meysydd</a:t>
            </a:r>
            <a:r>
              <a:rPr lang="en-GB" sz="3600">
                <a:ea typeface="Calibri"/>
                <a:cs typeface="Calibri"/>
              </a:rPr>
              <a:t> </a:t>
            </a:r>
            <a:r>
              <a:rPr lang="en-GB" sz="3600" err="1">
                <a:ea typeface="Calibri"/>
                <a:cs typeface="Calibri"/>
              </a:rPr>
              <a:t>craidd</a:t>
            </a:r>
            <a:r>
              <a:rPr lang="en-GB" sz="3600">
                <a:ea typeface="Calibri"/>
                <a:cs typeface="Calibri"/>
              </a:rPr>
              <a:t> </a:t>
            </a:r>
            <a:r>
              <a:rPr lang="en-GB" sz="3600" err="1">
                <a:ea typeface="Calibri"/>
                <a:cs typeface="Calibri"/>
              </a:rPr>
              <a:t>arbenigedd</a:t>
            </a:r>
            <a:r>
              <a:rPr lang="en-GB" sz="3600">
                <a:ea typeface="Calibri"/>
                <a:cs typeface="Calibri"/>
              </a:rPr>
              <a:t> </a:t>
            </a:r>
            <a:r>
              <a:rPr lang="en-GB" sz="3600" err="1">
                <a:ea typeface="Calibri"/>
                <a:cs typeface="Calibri"/>
              </a:rPr>
              <a:t>sy’n</a:t>
            </a:r>
            <a:r>
              <a:rPr lang="en-GB" sz="3600">
                <a:ea typeface="Calibri"/>
                <a:cs typeface="Calibri"/>
              </a:rPr>
              <a:t> sail </a:t>
            </a:r>
            <a:r>
              <a:rPr lang="en-GB" sz="3600" err="1">
                <a:ea typeface="Calibri"/>
                <a:cs typeface="Calibri"/>
              </a:rPr>
              <a:t>i</a:t>
            </a:r>
            <a:r>
              <a:rPr lang="en-GB" sz="3600">
                <a:ea typeface="Calibri"/>
                <a:cs typeface="Calibri"/>
              </a:rPr>
              <a:t> bob </a:t>
            </a:r>
            <a:r>
              <a:rPr lang="en-GB" sz="3600" err="1">
                <a:ea typeface="Calibri"/>
                <a:cs typeface="Calibri"/>
              </a:rPr>
              <a:t>addysgu</a:t>
            </a:r>
            <a:r>
              <a:rPr lang="en-GB" sz="3600">
                <a:ea typeface="Calibri"/>
                <a:cs typeface="Calibri"/>
              </a:rPr>
              <a:t> da.’  </a:t>
            </a:r>
            <a:endParaRPr lang="en-US" sz="3600">
              <a:ea typeface="Calibri"/>
              <a:cs typeface="Calibri"/>
            </a:endParaRPr>
          </a:p>
          <a:p>
            <a:endParaRPr lang="en-GB" sz="3600">
              <a:ea typeface="Calibri"/>
              <a:cs typeface="Calibri"/>
            </a:endParaRPr>
          </a:p>
        </p:txBody>
      </p:sp>
      <p:sp>
        <p:nvSpPr>
          <p:cNvPr id="4" name="Content Placeholder 3">
            <a:extLst>
              <a:ext uri="{FF2B5EF4-FFF2-40B4-BE49-F238E27FC236}">
                <a16:creationId xmlns:a16="http://schemas.microsoft.com/office/drawing/2014/main" id="{7F20CC16-1FEC-DFC2-0E0B-0A0D9BB0260C}"/>
              </a:ext>
            </a:extLst>
          </p:cNvPr>
          <p:cNvSpPr>
            <a:spLocks noGrp="1"/>
          </p:cNvSpPr>
          <p:nvPr>
            <p:ph idx="10"/>
          </p:nvPr>
        </p:nvSpPr>
        <p:spPr>
          <a:xfrm>
            <a:off x="6419894" y="935367"/>
            <a:ext cx="5444064" cy="3575934"/>
          </a:xfrm>
        </p:spPr>
        <p:txBody>
          <a:bodyPr vert="horz" lIns="91440" tIns="45720" rIns="91440" bIns="45720" rtlCol="0" anchor="t">
            <a:normAutofit/>
          </a:bodyPr>
          <a:lstStyle/>
          <a:p>
            <a:pPr marL="0" indent="0">
              <a:buNone/>
            </a:pPr>
            <a:r>
              <a:rPr lang="en-GB" sz="3200">
                <a:solidFill>
                  <a:srgbClr val="0070C0"/>
                </a:solidFill>
                <a:ea typeface="Calibri"/>
                <a:cs typeface="Calibri"/>
              </a:rPr>
              <a:t>Peacock (2016:4) states: </a:t>
            </a:r>
            <a:endParaRPr lang="en-US" sz="3200">
              <a:solidFill>
                <a:srgbClr val="0070C0"/>
              </a:solidFill>
              <a:ea typeface="Calibri"/>
              <a:cs typeface="Calibri"/>
            </a:endParaRPr>
          </a:p>
          <a:p>
            <a:pPr marL="0" indent="0">
              <a:buNone/>
            </a:pPr>
            <a:br>
              <a:rPr lang="en-GB">
                <a:ea typeface="Calibri"/>
                <a:cs typeface="Calibri"/>
              </a:rPr>
            </a:br>
            <a:r>
              <a:rPr lang="en-GB" sz="3600">
                <a:solidFill>
                  <a:srgbClr val="0070C0"/>
                </a:solidFill>
                <a:ea typeface="Calibri"/>
                <a:cs typeface="Calibri"/>
              </a:rPr>
              <a:t>'Pedagogy, curriculum and </a:t>
            </a:r>
            <a:r>
              <a:rPr lang="en-GB" sz="3600">
                <a:solidFill>
                  <a:srgbClr val="FF0000"/>
                </a:solidFill>
                <a:ea typeface="Calibri"/>
                <a:cs typeface="Calibri"/>
              </a:rPr>
              <a:t>assessment</a:t>
            </a:r>
            <a:r>
              <a:rPr lang="en-GB" sz="3600">
                <a:solidFill>
                  <a:srgbClr val="0070C0"/>
                </a:solidFill>
                <a:ea typeface="Calibri"/>
                <a:cs typeface="Calibri"/>
              </a:rPr>
              <a:t> are the core areas of expertise that form the foundations for all good teaching.' </a:t>
            </a:r>
            <a:endParaRPr lang="en-US" sz="3600">
              <a:solidFill>
                <a:srgbClr val="0070C0"/>
              </a:solidFill>
              <a:ea typeface="Calibri"/>
              <a:cs typeface="Calibri"/>
            </a:endParaRPr>
          </a:p>
          <a:p>
            <a:endParaRPr lang="en-GB">
              <a:ea typeface="Calibri"/>
              <a:cs typeface="Calibri"/>
            </a:endParaRPr>
          </a:p>
        </p:txBody>
      </p:sp>
    </p:spTree>
    <p:extLst>
      <p:ext uri="{BB962C8B-B14F-4D97-AF65-F5344CB8AC3E}">
        <p14:creationId xmlns:p14="http://schemas.microsoft.com/office/powerpoint/2010/main" val="39390507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D287D-AB67-D350-A107-B8B0B97FC800}"/>
              </a:ext>
            </a:extLst>
          </p:cNvPr>
          <p:cNvSpPr>
            <a:spLocks noGrp="1"/>
          </p:cNvSpPr>
          <p:nvPr>
            <p:ph type="title"/>
          </p:nvPr>
        </p:nvSpPr>
        <p:spPr/>
        <p:txBody>
          <a:bodyPr/>
          <a:lstStyle/>
          <a:p>
            <a:r>
              <a:rPr lang="cy-GB" b="1"/>
              <a:t>Beth mae asesu yn ei olygu i chi</a:t>
            </a:r>
            <a:r>
              <a:rPr lang="en-GB" b="1"/>
              <a:t>?</a:t>
            </a:r>
            <a:br>
              <a:rPr lang="en-GB" b="1"/>
            </a:br>
            <a:r>
              <a:rPr lang="en-GB" b="1">
                <a:solidFill>
                  <a:schemeClr val="accent1"/>
                </a:solidFill>
              </a:rPr>
              <a:t>What does assessment mean to you?</a:t>
            </a:r>
            <a:endParaRPr lang="en-GB" b="1">
              <a:solidFill>
                <a:schemeClr val="accent1"/>
              </a:solidFill>
              <a:ea typeface="Calibri Light"/>
              <a:cs typeface="Calibri Light"/>
            </a:endParaRPr>
          </a:p>
        </p:txBody>
      </p:sp>
      <p:pic>
        <p:nvPicPr>
          <p:cNvPr id="8" name="Picture 7" descr="A group of cartoon people holding a puzzle piece&#10;&#10;Description automatically generated">
            <a:extLst>
              <a:ext uri="{FF2B5EF4-FFF2-40B4-BE49-F238E27FC236}">
                <a16:creationId xmlns:a16="http://schemas.microsoft.com/office/drawing/2014/main" id="{5402F05E-BC35-B9E8-3F49-28504F3C5D6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429611" y="2571721"/>
            <a:ext cx="3936561" cy="2217718"/>
          </a:xfrm>
          <a:prstGeom prst="rect">
            <a:avLst/>
          </a:prstGeom>
        </p:spPr>
      </p:pic>
      <p:sp>
        <p:nvSpPr>
          <p:cNvPr id="5" name="TextBox 4">
            <a:extLst>
              <a:ext uri="{FF2B5EF4-FFF2-40B4-BE49-F238E27FC236}">
                <a16:creationId xmlns:a16="http://schemas.microsoft.com/office/drawing/2014/main" id="{EF6AC3A6-1720-34D3-43D9-CD93F421C3DA}"/>
              </a:ext>
            </a:extLst>
          </p:cNvPr>
          <p:cNvSpPr txBox="1"/>
          <p:nvPr/>
        </p:nvSpPr>
        <p:spPr>
          <a:xfrm>
            <a:off x="6771945" y="2737269"/>
            <a:ext cx="4243473" cy="646331"/>
          </a:xfrm>
          <a:prstGeom prst="rect">
            <a:avLst/>
          </a:prstGeom>
          <a:noFill/>
        </p:spPr>
        <p:txBody>
          <a:bodyPr wrap="square" rtlCol="0">
            <a:spAutoFit/>
          </a:bodyPr>
          <a:lstStyle/>
          <a:p>
            <a:r>
              <a:rPr lang="cy-GB" i="1"/>
              <a:t>Pryd </a:t>
            </a:r>
            <a:r>
              <a:rPr lang="cy-GB"/>
              <a:t>mae asesu’n digwydd</a:t>
            </a:r>
            <a:r>
              <a:rPr lang="en-GB"/>
              <a:t>?</a:t>
            </a:r>
          </a:p>
          <a:p>
            <a:r>
              <a:rPr lang="en-GB" i="1"/>
              <a:t>When </a:t>
            </a:r>
            <a:r>
              <a:rPr lang="en-GB"/>
              <a:t>does assessment take place?</a:t>
            </a:r>
          </a:p>
        </p:txBody>
      </p:sp>
      <p:sp>
        <p:nvSpPr>
          <p:cNvPr id="7" name="TextBox 6">
            <a:extLst>
              <a:ext uri="{FF2B5EF4-FFF2-40B4-BE49-F238E27FC236}">
                <a16:creationId xmlns:a16="http://schemas.microsoft.com/office/drawing/2014/main" id="{C0D94263-DE05-E226-F13E-BFC4CA9B1E0E}"/>
              </a:ext>
            </a:extLst>
          </p:cNvPr>
          <p:cNvSpPr txBox="1"/>
          <p:nvPr/>
        </p:nvSpPr>
        <p:spPr>
          <a:xfrm>
            <a:off x="1422401" y="4208444"/>
            <a:ext cx="2591104" cy="646331"/>
          </a:xfrm>
          <a:prstGeom prst="rect">
            <a:avLst/>
          </a:prstGeom>
          <a:noFill/>
        </p:spPr>
        <p:txBody>
          <a:bodyPr wrap="square" rtlCol="0">
            <a:spAutoFit/>
          </a:bodyPr>
          <a:lstStyle/>
          <a:p>
            <a:r>
              <a:rPr lang="cy-GB" i="1"/>
              <a:t>Pam </a:t>
            </a:r>
            <a:r>
              <a:rPr lang="cy-GB"/>
              <a:t>byddwn ni’n asesu</a:t>
            </a:r>
            <a:r>
              <a:rPr lang="en-GB"/>
              <a:t>?</a:t>
            </a:r>
          </a:p>
          <a:p>
            <a:r>
              <a:rPr lang="en-GB" i="1"/>
              <a:t>Why</a:t>
            </a:r>
            <a:r>
              <a:rPr lang="en-GB"/>
              <a:t> do we assess? </a:t>
            </a:r>
          </a:p>
        </p:txBody>
      </p:sp>
      <p:sp>
        <p:nvSpPr>
          <p:cNvPr id="11" name="TextBox 10">
            <a:extLst>
              <a:ext uri="{FF2B5EF4-FFF2-40B4-BE49-F238E27FC236}">
                <a16:creationId xmlns:a16="http://schemas.microsoft.com/office/drawing/2014/main" id="{DAF40F01-759D-A89F-3A8F-66D8F3FDE665}"/>
              </a:ext>
            </a:extLst>
          </p:cNvPr>
          <p:cNvSpPr txBox="1"/>
          <p:nvPr/>
        </p:nvSpPr>
        <p:spPr>
          <a:xfrm>
            <a:off x="1686440" y="2949566"/>
            <a:ext cx="3936561" cy="646331"/>
          </a:xfrm>
          <a:prstGeom prst="rect">
            <a:avLst/>
          </a:prstGeom>
          <a:noFill/>
        </p:spPr>
        <p:txBody>
          <a:bodyPr wrap="square" rtlCol="0">
            <a:spAutoFit/>
          </a:bodyPr>
          <a:lstStyle/>
          <a:p>
            <a:r>
              <a:rPr lang="en-GB" i="1"/>
              <a:t>Beth </a:t>
            </a:r>
            <a:r>
              <a:rPr lang="cy-GB"/>
              <a:t>yw asesu</a:t>
            </a:r>
            <a:r>
              <a:rPr lang="en-GB" i="1"/>
              <a:t>/</a:t>
            </a:r>
          </a:p>
          <a:p>
            <a:r>
              <a:rPr lang="en-GB" i="1"/>
              <a:t>What</a:t>
            </a:r>
            <a:r>
              <a:rPr lang="en-GB"/>
              <a:t> is assessment?</a:t>
            </a:r>
          </a:p>
        </p:txBody>
      </p:sp>
      <p:sp>
        <p:nvSpPr>
          <p:cNvPr id="12" name="TextBox 11">
            <a:extLst>
              <a:ext uri="{FF2B5EF4-FFF2-40B4-BE49-F238E27FC236}">
                <a16:creationId xmlns:a16="http://schemas.microsoft.com/office/drawing/2014/main" id="{8D1E2AAD-D71A-AAED-58AA-49F4D53EEAAA}"/>
              </a:ext>
            </a:extLst>
          </p:cNvPr>
          <p:cNvSpPr txBox="1"/>
          <p:nvPr/>
        </p:nvSpPr>
        <p:spPr>
          <a:xfrm>
            <a:off x="7147012" y="3968516"/>
            <a:ext cx="3868406" cy="646331"/>
          </a:xfrm>
          <a:prstGeom prst="rect">
            <a:avLst/>
          </a:prstGeom>
          <a:noFill/>
        </p:spPr>
        <p:txBody>
          <a:bodyPr wrap="square" rtlCol="0">
            <a:spAutoFit/>
          </a:bodyPr>
          <a:lstStyle/>
          <a:p>
            <a:r>
              <a:rPr lang="cy-GB" i="1"/>
              <a:t>Sut byddwch chi’n asesu eich dysgwyr</a:t>
            </a:r>
            <a:r>
              <a:rPr lang="en-GB" i="1"/>
              <a:t>? How do you assess your learners?</a:t>
            </a:r>
            <a:endParaRPr lang="en-GB"/>
          </a:p>
        </p:txBody>
      </p:sp>
    </p:spTree>
    <p:extLst>
      <p:ext uri="{BB962C8B-B14F-4D97-AF65-F5344CB8AC3E}">
        <p14:creationId xmlns:p14="http://schemas.microsoft.com/office/powerpoint/2010/main" val="42924293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D287D-AB67-D350-A107-B8B0B97FC800}"/>
              </a:ext>
            </a:extLst>
          </p:cNvPr>
          <p:cNvSpPr>
            <a:spLocks noGrp="1"/>
          </p:cNvSpPr>
          <p:nvPr>
            <p:ph type="title"/>
          </p:nvPr>
        </p:nvSpPr>
        <p:spPr/>
        <p:txBody>
          <a:bodyPr>
            <a:normAutofit fontScale="90000"/>
          </a:bodyPr>
          <a:lstStyle/>
          <a:p>
            <a:r>
              <a:rPr lang="en-GB" b="1">
                <a:solidFill>
                  <a:srgbClr val="1F1F1F"/>
                </a:solidFill>
                <a:latin typeface="Arial"/>
                <a:cs typeface="Arial"/>
              </a:rPr>
              <a:t>Egwyddorion </a:t>
            </a:r>
            <a:r>
              <a:rPr lang="en-GB" b="1" err="1">
                <a:solidFill>
                  <a:srgbClr val="1F1F1F"/>
                </a:solidFill>
                <a:latin typeface="Arial"/>
                <a:cs typeface="Arial"/>
              </a:rPr>
              <a:t>allweddol</a:t>
            </a:r>
            <a:r>
              <a:rPr lang="en-GB" b="1">
                <a:solidFill>
                  <a:srgbClr val="1F1F1F"/>
                </a:solidFill>
                <a:latin typeface="Arial"/>
                <a:cs typeface="Arial"/>
              </a:rPr>
              <a:t> a </a:t>
            </a:r>
            <a:r>
              <a:rPr lang="en-GB" b="1" err="1">
                <a:solidFill>
                  <a:srgbClr val="1F1F1F"/>
                </a:solidFill>
                <a:latin typeface="Arial"/>
                <a:cs typeface="Arial"/>
              </a:rPr>
              <a:t>diben</a:t>
            </a:r>
            <a:r>
              <a:rPr lang="en-GB" b="1">
                <a:solidFill>
                  <a:srgbClr val="1F1F1F"/>
                </a:solidFill>
                <a:latin typeface="Arial"/>
                <a:cs typeface="Arial"/>
              </a:rPr>
              <a:t> </a:t>
            </a:r>
            <a:r>
              <a:rPr lang="en-GB" b="1" err="1">
                <a:solidFill>
                  <a:srgbClr val="1F1F1F"/>
                </a:solidFill>
                <a:latin typeface="Arial"/>
                <a:cs typeface="Arial"/>
              </a:rPr>
              <a:t>asesu</a:t>
            </a:r>
            <a:endParaRPr lang="en-US"/>
          </a:p>
          <a:p>
            <a:r>
              <a:rPr lang="en-GB" b="1">
                <a:solidFill>
                  <a:schemeClr val="accent1"/>
                </a:solidFill>
                <a:latin typeface="Arial"/>
                <a:cs typeface="Arial"/>
              </a:rPr>
              <a:t>Key principles and purpose of assessment</a:t>
            </a:r>
            <a:endParaRPr lang="en-US">
              <a:solidFill>
                <a:schemeClr val="accent1"/>
              </a:solidFill>
              <a:ea typeface="Calibri Light"/>
              <a:cs typeface="Calibri Light"/>
            </a:endParaRPr>
          </a:p>
          <a:p>
            <a:endParaRPr lang="en-GB">
              <a:cs typeface="Calibri Light"/>
            </a:endParaRPr>
          </a:p>
        </p:txBody>
      </p:sp>
      <p:pic>
        <p:nvPicPr>
          <p:cNvPr id="5" name="Content Placeholder 4" descr="A circular diagram with text and circles&#10;&#10;Description automatically generated">
            <a:extLst>
              <a:ext uri="{FF2B5EF4-FFF2-40B4-BE49-F238E27FC236}">
                <a16:creationId xmlns:a16="http://schemas.microsoft.com/office/drawing/2014/main" id="{FB4BF795-4016-9EBA-7A44-CB4E539CE41A}"/>
              </a:ext>
            </a:extLst>
          </p:cNvPr>
          <p:cNvPicPr>
            <a:picLocks noGrp="1" noChangeAspect="1"/>
          </p:cNvPicPr>
          <p:nvPr>
            <p:ph idx="10"/>
          </p:nvPr>
        </p:nvPicPr>
        <p:blipFill>
          <a:blip r:embed="rId3"/>
          <a:stretch>
            <a:fillRect/>
          </a:stretch>
        </p:blipFill>
        <p:spPr>
          <a:xfrm>
            <a:off x="1509204" y="1643554"/>
            <a:ext cx="3565461" cy="3576638"/>
          </a:xfrm>
        </p:spPr>
      </p:pic>
      <p:pic>
        <p:nvPicPr>
          <p:cNvPr id="3" name="Content Placeholder 2" descr="A diagram of a learning process&#10;&#10;Description automatically generated">
            <a:extLst>
              <a:ext uri="{FF2B5EF4-FFF2-40B4-BE49-F238E27FC236}">
                <a16:creationId xmlns:a16="http://schemas.microsoft.com/office/drawing/2014/main" id="{98F8E2A6-A6F1-F395-8026-00396BF39A64}"/>
              </a:ext>
            </a:extLst>
          </p:cNvPr>
          <p:cNvPicPr>
            <a:picLocks noGrp="1" noChangeAspect="1"/>
          </p:cNvPicPr>
          <p:nvPr>
            <p:ph idx="1"/>
          </p:nvPr>
        </p:nvPicPr>
        <p:blipFill>
          <a:blip r:embed="rId4"/>
          <a:stretch>
            <a:fillRect/>
          </a:stretch>
        </p:blipFill>
        <p:spPr>
          <a:xfrm>
            <a:off x="6948810" y="1643554"/>
            <a:ext cx="3564759" cy="3575934"/>
          </a:xfrm>
        </p:spPr>
      </p:pic>
      <p:pic>
        <p:nvPicPr>
          <p:cNvPr id="6" name="Content Placeholder 2" descr="A diagram of a learning process&#10;&#10;Description automatically generated">
            <a:extLst>
              <a:ext uri="{FF2B5EF4-FFF2-40B4-BE49-F238E27FC236}">
                <a16:creationId xmlns:a16="http://schemas.microsoft.com/office/drawing/2014/main" id="{D9D7C766-36E4-8B48-9105-789B0ADDBABB}"/>
              </a:ext>
            </a:extLst>
          </p:cNvPr>
          <p:cNvPicPr>
            <a:picLocks noChangeAspect="1"/>
          </p:cNvPicPr>
          <p:nvPr/>
        </p:nvPicPr>
        <p:blipFill>
          <a:blip r:embed="rId4"/>
          <a:srcRect l="64133" t="44313" b="3614"/>
          <a:stretch/>
        </p:blipFill>
        <p:spPr>
          <a:xfrm>
            <a:off x="7990211" y="1491172"/>
            <a:ext cx="2827972" cy="4105764"/>
          </a:xfrm>
          <a:prstGeom prst="rect">
            <a:avLst/>
          </a:prstGeom>
        </p:spPr>
      </p:pic>
      <p:pic>
        <p:nvPicPr>
          <p:cNvPr id="8" name="Content Placeholder 4" descr="A circular diagram with text and circles&#10;&#10;Description automatically generated">
            <a:extLst>
              <a:ext uri="{FF2B5EF4-FFF2-40B4-BE49-F238E27FC236}">
                <a16:creationId xmlns:a16="http://schemas.microsoft.com/office/drawing/2014/main" id="{FFB88DB8-9DAB-5114-9DD8-B5F74E189758}"/>
              </a:ext>
            </a:extLst>
          </p:cNvPr>
          <p:cNvPicPr>
            <a:picLocks noChangeAspect="1"/>
          </p:cNvPicPr>
          <p:nvPr/>
        </p:nvPicPr>
        <p:blipFill>
          <a:blip r:embed="rId3"/>
          <a:srcRect l="63183" t="44787" b="-237"/>
          <a:stretch/>
        </p:blipFill>
        <p:spPr>
          <a:xfrm>
            <a:off x="2550604" y="1491173"/>
            <a:ext cx="2785904" cy="4243838"/>
          </a:xfrm>
          <a:prstGeom prst="rect">
            <a:avLst/>
          </a:prstGeom>
        </p:spPr>
      </p:pic>
      <p:sp>
        <p:nvSpPr>
          <p:cNvPr id="4" name="TextBox 3">
            <a:extLst>
              <a:ext uri="{FF2B5EF4-FFF2-40B4-BE49-F238E27FC236}">
                <a16:creationId xmlns:a16="http://schemas.microsoft.com/office/drawing/2014/main" id="{74489BA1-05F4-8D47-C1C5-A710C599CCCB}"/>
              </a:ext>
            </a:extLst>
          </p:cNvPr>
          <p:cNvSpPr txBox="1"/>
          <p:nvPr/>
        </p:nvSpPr>
        <p:spPr>
          <a:xfrm>
            <a:off x="360948" y="5430252"/>
            <a:ext cx="1178292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u="sng">
                <a:solidFill>
                  <a:srgbClr val="0563C1"/>
                </a:solidFill>
                <a:hlinkClick r:id="rId5"/>
              </a:rPr>
              <a:t>Cefnogi</a:t>
            </a:r>
            <a:r>
              <a:rPr lang="en-GB" sz="1400" u="sng">
                <a:solidFill>
                  <a:srgbClr val="0563C1"/>
                </a:solidFill>
                <a:ea typeface="Calibri"/>
                <a:cs typeface="Calibri"/>
                <a:hlinkClick r:id="rId5"/>
              </a:rPr>
              <a:t> </a:t>
            </a:r>
            <a:r>
              <a:rPr lang="en-GB" sz="1400" u="sng" err="1">
                <a:solidFill>
                  <a:srgbClr val="0563C1"/>
                </a:solidFill>
                <a:ea typeface="Calibri"/>
                <a:cs typeface="Calibri"/>
                <a:hlinkClick r:id="rId5"/>
              </a:rPr>
              <a:t>cynnydd</a:t>
            </a:r>
            <a:r>
              <a:rPr lang="en-GB" sz="1400" u="sng">
                <a:solidFill>
                  <a:srgbClr val="0563C1"/>
                </a:solidFill>
                <a:ea typeface="Calibri"/>
                <a:cs typeface="Calibri"/>
                <a:hlinkClick r:id="rId5"/>
              </a:rPr>
              <a:t> </a:t>
            </a:r>
            <a:r>
              <a:rPr lang="en-GB" sz="1400" u="sng" err="1">
                <a:solidFill>
                  <a:srgbClr val="0563C1"/>
                </a:solidFill>
                <a:ea typeface="Calibri"/>
                <a:cs typeface="Calibri"/>
                <a:hlinkClick r:id="rId5"/>
              </a:rPr>
              <a:t>dysgwyr</a:t>
            </a:r>
            <a:r>
              <a:rPr lang="en-GB" sz="1400" u="sng">
                <a:solidFill>
                  <a:srgbClr val="0563C1"/>
                </a:solidFill>
                <a:ea typeface="Calibri"/>
                <a:cs typeface="Calibri"/>
                <a:hlinkClick r:id="rId5"/>
              </a:rPr>
              <a:t> </a:t>
            </a:r>
            <a:r>
              <a:rPr lang="en-GB" sz="1400" u="sng" err="1">
                <a:solidFill>
                  <a:srgbClr val="0563C1"/>
                </a:solidFill>
                <a:ea typeface="Calibri"/>
                <a:cs typeface="Calibri"/>
                <a:hlinkClick r:id="rId5"/>
              </a:rPr>
              <a:t>canllawiau</a:t>
            </a:r>
            <a:r>
              <a:rPr lang="en-GB" sz="1400" u="sng">
                <a:solidFill>
                  <a:srgbClr val="0563C1"/>
                </a:solidFill>
                <a:ea typeface="Calibri"/>
                <a:cs typeface="Calibri"/>
                <a:hlinkClick r:id="rId5"/>
              </a:rPr>
              <a:t> </a:t>
            </a:r>
            <a:r>
              <a:rPr lang="en-GB" sz="1400" u="sng" err="1">
                <a:solidFill>
                  <a:srgbClr val="0563C1"/>
                </a:solidFill>
                <a:ea typeface="Calibri"/>
                <a:cs typeface="Calibri"/>
                <a:hlinkClick r:id="rId5"/>
              </a:rPr>
              <a:t>asesu</a:t>
            </a:r>
            <a:r>
              <a:rPr lang="en-GB" sz="1400" u="sng">
                <a:solidFill>
                  <a:srgbClr val="0563C1"/>
                </a:solidFill>
                <a:ea typeface="Calibri"/>
                <a:cs typeface="Calibri"/>
                <a:hlinkClick r:id="rId5"/>
              </a:rPr>
              <a:t> - Hwb (</a:t>
            </a:r>
            <a:r>
              <a:rPr lang="en-GB" sz="1400" u="sng" err="1">
                <a:solidFill>
                  <a:srgbClr val="0563C1"/>
                </a:solidFill>
                <a:ea typeface="Calibri"/>
                <a:cs typeface="Calibri"/>
                <a:hlinkClick r:id="rId5"/>
              </a:rPr>
              <a:t>gov.wales</a:t>
            </a:r>
            <a:r>
              <a:rPr lang="en-GB" sz="1400" u="sng">
                <a:solidFill>
                  <a:srgbClr val="0563C1"/>
                </a:solidFill>
                <a:ea typeface="Calibri"/>
                <a:cs typeface="Calibri"/>
                <a:hlinkClick r:id="rId5"/>
              </a:rPr>
              <a:t>)</a:t>
            </a:r>
            <a:r>
              <a:rPr lang="en-GB" sz="1400" b="1"/>
              <a:t>  </a:t>
            </a:r>
            <a:r>
              <a:rPr lang="en-GB" sz="1400" b="1">
                <a:solidFill>
                  <a:srgbClr val="000000"/>
                </a:solidFill>
                <a:ea typeface="Calibri"/>
                <a:cs typeface="Calibri"/>
              </a:rPr>
              <a:t>                                           </a:t>
            </a:r>
            <a:r>
              <a:rPr lang="en-GB" sz="1400" u="sng">
                <a:solidFill>
                  <a:srgbClr val="0563C1"/>
                </a:solidFill>
                <a:ea typeface="Calibri"/>
                <a:cs typeface="Calibri"/>
                <a:hlinkClick r:id="rId6"/>
              </a:rPr>
              <a:t>Supporting learner progression assessment guidance - Hwb (</a:t>
            </a:r>
            <a:r>
              <a:rPr lang="en-GB" sz="1400" u="sng" err="1">
                <a:solidFill>
                  <a:srgbClr val="0563C1"/>
                </a:solidFill>
                <a:ea typeface="Calibri"/>
                <a:cs typeface="Calibri"/>
                <a:hlinkClick r:id="rId6"/>
              </a:rPr>
              <a:t>gov.wales</a:t>
            </a:r>
            <a:r>
              <a:rPr lang="en-GB" sz="1400" u="sng">
                <a:solidFill>
                  <a:srgbClr val="0563C1"/>
                </a:solidFill>
                <a:ea typeface="Calibri"/>
                <a:cs typeface="Calibri"/>
                <a:hlinkClick r:id="rId6"/>
              </a:rPr>
              <a:t>)</a:t>
            </a:r>
            <a:r>
              <a:rPr lang="en-US" sz="1400">
                <a:ea typeface="Calibri"/>
                <a:cs typeface="Calibri"/>
              </a:rPr>
              <a:t>​</a:t>
            </a:r>
            <a:endParaRPr lang="en-US" sz="1400"/>
          </a:p>
        </p:txBody>
      </p:sp>
    </p:spTree>
    <p:extLst>
      <p:ext uri="{BB962C8B-B14F-4D97-AF65-F5344CB8AC3E}">
        <p14:creationId xmlns:p14="http://schemas.microsoft.com/office/powerpoint/2010/main" val="2320222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3"/>
                                        </p:tgtEl>
                                        <p:attrNameLst>
                                          <p:attrName>ppt_x</p:attrName>
                                        </p:attrNameLst>
                                      </p:cBhvr>
                                      <p:tavLst>
                                        <p:tav tm="0">
                                          <p:val>
                                            <p:strVal val="ppt_x"/>
                                          </p:val>
                                        </p:tav>
                                        <p:tav tm="100000">
                                          <p:val>
                                            <p:strVal val="ppt_x"/>
                                          </p:val>
                                        </p:tav>
                                      </p:tavLst>
                                    </p:anim>
                                    <p:anim calcmode="lin" valueType="num">
                                      <p:cBhvr additive="base">
                                        <p:cTn id="7" dur="500"/>
                                        <p:tgtEl>
                                          <p:spTgt spid="3"/>
                                        </p:tgtEl>
                                        <p:attrNameLst>
                                          <p:attrName>ppt_y</p:attrName>
                                        </p:attrNameLst>
                                      </p:cBhvr>
                                      <p:tavLst>
                                        <p:tav tm="0">
                                          <p:val>
                                            <p:strVal val="ppt_y"/>
                                          </p:val>
                                        </p:tav>
                                        <p:tav tm="100000">
                                          <p:val>
                                            <p:strVal val="1+ppt_h/2"/>
                                          </p:val>
                                        </p:tav>
                                      </p:tavLst>
                                    </p:anim>
                                    <p:set>
                                      <p:cBhvr>
                                        <p:cTn id="8" dur="1" fill="hold">
                                          <p:stCondLst>
                                            <p:cond delay="499"/>
                                          </p:stCondLst>
                                        </p:cTn>
                                        <p:tgtEl>
                                          <p:spTgt spid="3"/>
                                        </p:tgtEl>
                                        <p:attrNameLst>
                                          <p:attrName>style.visibility</p:attrName>
                                        </p:attrNameLst>
                                      </p:cBhvr>
                                      <p:to>
                                        <p:strVal val="hidden"/>
                                      </p:to>
                                    </p:set>
                                  </p:childTnLst>
                                </p:cTn>
                              </p:par>
                              <p:par>
                                <p:cTn id="9" presetID="2" presetClass="exit" presetSubtype="4" fill="hold" nodeType="withEffect">
                                  <p:stCondLst>
                                    <p:cond delay="0"/>
                                  </p:stCondLst>
                                  <p:childTnLst>
                                    <p:anim calcmode="lin" valueType="num">
                                      <p:cBhvr additive="base">
                                        <p:cTn id="10" dur="500"/>
                                        <p:tgtEl>
                                          <p:spTgt spid="5"/>
                                        </p:tgtEl>
                                        <p:attrNameLst>
                                          <p:attrName>ppt_x</p:attrName>
                                        </p:attrNameLst>
                                      </p:cBhvr>
                                      <p:tavLst>
                                        <p:tav tm="0">
                                          <p:val>
                                            <p:strVal val="ppt_x"/>
                                          </p:val>
                                        </p:tav>
                                        <p:tav tm="100000">
                                          <p:val>
                                            <p:strVal val="ppt_x"/>
                                          </p:val>
                                        </p:tav>
                                      </p:tavLst>
                                    </p:anim>
                                    <p:anim calcmode="lin" valueType="num">
                                      <p:cBhvr additive="base">
                                        <p:cTn id="11" dur="500"/>
                                        <p:tgtEl>
                                          <p:spTgt spid="5"/>
                                        </p:tgtEl>
                                        <p:attrNameLst>
                                          <p:attrName>ppt_y</p:attrName>
                                        </p:attrNameLst>
                                      </p:cBhvr>
                                      <p:tavLst>
                                        <p:tav tm="0">
                                          <p:val>
                                            <p:strVal val="ppt_y"/>
                                          </p:val>
                                        </p:tav>
                                        <p:tav tm="100000">
                                          <p:val>
                                            <p:strVal val="1+ppt_h/2"/>
                                          </p:val>
                                        </p:tav>
                                      </p:tavLst>
                                    </p:anim>
                                    <p:set>
                                      <p:cBhvr>
                                        <p:cTn id="12" dur="1" fill="hold">
                                          <p:stCondLst>
                                            <p:cond delay="499"/>
                                          </p:stCondLst>
                                        </p:cTn>
                                        <p:tgtEl>
                                          <p:spTgt spid="5"/>
                                        </p:tgtEl>
                                        <p:attrNameLst>
                                          <p:attrName>style.visibility</p:attrName>
                                        </p:attrNameLst>
                                      </p:cBhvr>
                                      <p:to>
                                        <p:strVal val="hidden"/>
                                      </p:to>
                                    </p:set>
                                  </p:childTnLst>
                                </p:cTn>
                              </p:par>
                              <p:par>
                                <p:cTn id="13" presetID="2" presetClass="entr" presetSubtype="4" fill="hold" nodeType="with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250" fill="hold"/>
                                        <p:tgtEl>
                                          <p:spTgt spid="8"/>
                                        </p:tgtEl>
                                        <p:attrNameLst>
                                          <p:attrName>ppt_x</p:attrName>
                                        </p:attrNameLst>
                                      </p:cBhvr>
                                      <p:tavLst>
                                        <p:tav tm="0">
                                          <p:val>
                                            <p:strVal val="#ppt_x"/>
                                          </p:val>
                                        </p:tav>
                                        <p:tav tm="100000">
                                          <p:val>
                                            <p:strVal val="#ppt_x"/>
                                          </p:val>
                                        </p:tav>
                                      </p:tavLst>
                                    </p:anim>
                                    <p:anim calcmode="lin" valueType="num">
                                      <p:cBhvr additive="base">
                                        <p:cTn id="16" dur="250" fill="hold"/>
                                        <p:tgtEl>
                                          <p:spTgt spid="8"/>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250" fill="hold"/>
                                        <p:tgtEl>
                                          <p:spTgt spid="6"/>
                                        </p:tgtEl>
                                        <p:attrNameLst>
                                          <p:attrName>ppt_x</p:attrName>
                                        </p:attrNameLst>
                                      </p:cBhvr>
                                      <p:tavLst>
                                        <p:tav tm="0">
                                          <p:val>
                                            <p:strVal val="#ppt_x"/>
                                          </p:val>
                                        </p:tav>
                                        <p:tav tm="100000">
                                          <p:val>
                                            <p:strVal val="#ppt_x"/>
                                          </p:val>
                                        </p:tav>
                                      </p:tavLst>
                                    </p:anim>
                                    <p:anim calcmode="lin" valueType="num">
                                      <p:cBhvr additive="base">
                                        <p:cTn id="20" dur="25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Our Products &amp; Services - Career Connect Education &amp; Business">
            <a:extLst>
              <a:ext uri="{FF2B5EF4-FFF2-40B4-BE49-F238E27FC236}">
                <a16:creationId xmlns:a16="http://schemas.microsoft.com/office/drawing/2014/main" id="{3EB8AB9B-E704-2A7D-7ABD-72337B47E38B}"/>
              </a:ext>
            </a:extLst>
          </p:cNvPr>
          <p:cNvPicPr>
            <a:picLocks noChangeAspect="1"/>
          </p:cNvPicPr>
          <p:nvPr/>
        </p:nvPicPr>
        <p:blipFill>
          <a:blip r:embed="rId3"/>
          <a:srcRect l="22903" b="108"/>
          <a:stretch/>
        </p:blipFill>
        <p:spPr>
          <a:xfrm>
            <a:off x="8733337" y="413849"/>
            <a:ext cx="3058566" cy="2371540"/>
          </a:xfrm>
          <a:prstGeom prst="rect">
            <a:avLst/>
          </a:prstGeom>
        </p:spPr>
      </p:pic>
      <p:sp>
        <p:nvSpPr>
          <p:cNvPr id="4" name="TextBox 3">
            <a:extLst>
              <a:ext uri="{FF2B5EF4-FFF2-40B4-BE49-F238E27FC236}">
                <a16:creationId xmlns:a16="http://schemas.microsoft.com/office/drawing/2014/main" id="{598949FD-3218-8504-E5BE-87214CCC6D01}"/>
              </a:ext>
            </a:extLst>
          </p:cNvPr>
          <p:cNvSpPr txBox="1"/>
          <p:nvPr/>
        </p:nvSpPr>
        <p:spPr>
          <a:xfrm>
            <a:off x="3651738" y="2991713"/>
            <a:ext cx="488852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solidFill>
                  <a:schemeClr val="accent1"/>
                </a:solidFill>
                <a:ea typeface="Calibri"/>
                <a:cs typeface="Calibri"/>
              </a:rPr>
              <a:t>In what ways and to what extent does the model </a:t>
            </a:r>
            <a:r>
              <a:rPr lang="en-US" err="1">
                <a:solidFill>
                  <a:schemeClr val="accent1"/>
                </a:solidFill>
                <a:ea typeface="Calibri"/>
                <a:cs typeface="Calibri"/>
              </a:rPr>
              <a:t>recognise</a:t>
            </a:r>
            <a:r>
              <a:rPr lang="en-US">
                <a:solidFill>
                  <a:schemeClr val="accent1"/>
                </a:solidFill>
                <a:ea typeface="Calibri"/>
                <a:cs typeface="Calibri"/>
              </a:rPr>
              <a:t> the learner as an active participant in the processes of learning and assessing?</a:t>
            </a:r>
          </a:p>
        </p:txBody>
      </p:sp>
      <p:pic>
        <p:nvPicPr>
          <p:cNvPr id="5" name="Picture 4" descr="Why is Math So Hard? 11 Ways to Overcome Math Struggles">
            <a:extLst>
              <a:ext uri="{FF2B5EF4-FFF2-40B4-BE49-F238E27FC236}">
                <a16:creationId xmlns:a16="http://schemas.microsoft.com/office/drawing/2014/main" id="{13685877-F1F0-C3E5-E271-7F85BBB2569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 r="356"/>
          <a:stretch/>
        </p:blipFill>
        <p:spPr bwMode="auto">
          <a:xfrm>
            <a:off x="253031" y="1383215"/>
            <a:ext cx="3059643" cy="204578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E13D819-2232-8305-5F6E-3393ED8D35B9}"/>
              </a:ext>
            </a:extLst>
          </p:cNvPr>
          <p:cNvSpPr txBox="1"/>
          <p:nvPr/>
        </p:nvSpPr>
        <p:spPr>
          <a:xfrm>
            <a:off x="3578744" y="1663315"/>
            <a:ext cx="488852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err="1">
                <a:ea typeface="Calibri"/>
                <a:cs typeface="Calibri"/>
              </a:rPr>
              <a:t>Ym</a:t>
            </a:r>
            <a:r>
              <a:rPr lang="en-US">
                <a:ea typeface="Calibri"/>
                <a:cs typeface="Calibri"/>
              </a:rPr>
              <a:t> </a:t>
            </a:r>
            <a:r>
              <a:rPr lang="en-US" err="1">
                <a:ea typeface="Calibri"/>
                <a:cs typeface="Calibri"/>
              </a:rPr>
              <a:t>mha</a:t>
            </a:r>
            <a:r>
              <a:rPr lang="en-US">
                <a:ea typeface="Calibri"/>
                <a:cs typeface="Calibri"/>
              </a:rPr>
              <a:t> </a:t>
            </a:r>
            <a:r>
              <a:rPr lang="en-US" err="1">
                <a:ea typeface="Calibri"/>
                <a:cs typeface="Calibri"/>
              </a:rPr>
              <a:t>ffyrdd</a:t>
            </a:r>
            <a:r>
              <a:rPr lang="en-US">
                <a:ea typeface="Calibri"/>
                <a:cs typeface="Calibri"/>
              </a:rPr>
              <a:t> ac </a:t>
            </a:r>
            <a:r>
              <a:rPr lang="en-US" err="1">
                <a:ea typeface="Calibri"/>
                <a:cs typeface="Calibri"/>
              </a:rPr>
              <a:t>i</a:t>
            </a:r>
            <a:r>
              <a:rPr lang="en-US">
                <a:ea typeface="Calibri"/>
                <a:cs typeface="Calibri"/>
              </a:rPr>
              <a:t> </a:t>
            </a:r>
            <a:r>
              <a:rPr lang="en-US" err="1">
                <a:ea typeface="Calibri"/>
                <a:cs typeface="Calibri"/>
              </a:rPr>
              <a:t>ba</a:t>
            </a:r>
            <a:r>
              <a:rPr lang="en-US">
                <a:ea typeface="Calibri"/>
                <a:cs typeface="Calibri"/>
              </a:rPr>
              <a:t> </a:t>
            </a:r>
            <a:r>
              <a:rPr lang="en-US" err="1">
                <a:ea typeface="Calibri"/>
                <a:cs typeface="Calibri"/>
              </a:rPr>
              <a:t>raddau</a:t>
            </a:r>
            <a:r>
              <a:rPr lang="en-US">
                <a:ea typeface="Calibri"/>
                <a:cs typeface="Calibri"/>
              </a:rPr>
              <a:t> </a:t>
            </a:r>
            <a:r>
              <a:rPr lang="en-US" err="1">
                <a:ea typeface="Calibri"/>
                <a:cs typeface="Calibri"/>
              </a:rPr>
              <a:t>mae’r</a:t>
            </a:r>
            <a:r>
              <a:rPr lang="en-US">
                <a:ea typeface="Calibri"/>
                <a:cs typeface="Calibri"/>
              </a:rPr>
              <a:t> model </a:t>
            </a:r>
            <a:r>
              <a:rPr lang="en-US" err="1">
                <a:ea typeface="Calibri"/>
                <a:cs typeface="Calibri"/>
              </a:rPr>
              <a:t>hwn</a:t>
            </a:r>
            <a:r>
              <a:rPr lang="en-US">
                <a:ea typeface="Calibri"/>
                <a:cs typeface="Calibri"/>
              </a:rPr>
              <a:t> </a:t>
            </a:r>
            <a:r>
              <a:rPr lang="en-US" err="1">
                <a:ea typeface="Calibri"/>
                <a:cs typeface="Calibri"/>
              </a:rPr>
              <a:t>yn</a:t>
            </a:r>
            <a:r>
              <a:rPr lang="en-US">
                <a:ea typeface="Calibri"/>
                <a:cs typeface="Calibri"/>
              </a:rPr>
              <a:t> </a:t>
            </a:r>
            <a:r>
              <a:rPr lang="en-US" err="1">
                <a:ea typeface="Calibri"/>
                <a:cs typeface="Calibri"/>
              </a:rPr>
              <a:t>cydnabod</a:t>
            </a:r>
            <a:r>
              <a:rPr lang="en-US">
                <a:ea typeface="Calibri"/>
                <a:cs typeface="Calibri"/>
              </a:rPr>
              <a:t> y </a:t>
            </a:r>
            <a:r>
              <a:rPr lang="en-US" err="1">
                <a:ea typeface="Calibri"/>
                <a:cs typeface="Calibri"/>
              </a:rPr>
              <a:t>dysgwr</a:t>
            </a:r>
            <a:r>
              <a:rPr lang="en-US">
                <a:ea typeface="Calibri"/>
                <a:cs typeface="Calibri"/>
              </a:rPr>
              <a:t> </a:t>
            </a:r>
            <a:r>
              <a:rPr lang="en-US" err="1">
                <a:ea typeface="Calibri"/>
                <a:cs typeface="Calibri"/>
              </a:rPr>
              <a:t>fel</a:t>
            </a:r>
            <a:r>
              <a:rPr lang="en-US">
                <a:ea typeface="Calibri"/>
                <a:cs typeface="Calibri"/>
              </a:rPr>
              <a:t> </a:t>
            </a:r>
            <a:r>
              <a:rPr lang="en-US" err="1">
                <a:ea typeface="Calibri"/>
                <a:cs typeface="Calibri"/>
              </a:rPr>
              <a:t>cyfranogwr</a:t>
            </a:r>
            <a:r>
              <a:rPr lang="en-US">
                <a:ea typeface="Calibri"/>
                <a:cs typeface="Calibri"/>
              </a:rPr>
              <a:t> </a:t>
            </a:r>
            <a:r>
              <a:rPr lang="en-US" err="1">
                <a:ea typeface="Calibri"/>
                <a:cs typeface="Calibri"/>
              </a:rPr>
              <a:t>gweithredol</a:t>
            </a:r>
            <a:r>
              <a:rPr lang="en-US">
                <a:ea typeface="Calibri"/>
                <a:cs typeface="Calibri"/>
              </a:rPr>
              <a:t> </a:t>
            </a:r>
            <a:r>
              <a:rPr lang="en-US" err="1">
                <a:ea typeface="Calibri"/>
                <a:cs typeface="Calibri"/>
              </a:rPr>
              <a:t>yn</a:t>
            </a:r>
            <a:r>
              <a:rPr lang="en-US">
                <a:ea typeface="Calibri"/>
                <a:cs typeface="Calibri"/>
              </a:rPr>
              <a:t> y </a:t>
            </a:r>
            <a:r>
              <a:rPr lang="en-US" err="1">
                <a:ea typeface="Calibri"/>
                <a:cs typeface="Calibri"/>
              </a:rPr>
              <a:t>prosesau</a:t>
            </a:r>
            <a:r>
              <a:rPr lang="en-US">
                <a:ea typeface="Calibri"/>
                <a:cs typeface="Calibri"/>
              </a:rPr>
              <a:t> o </a:t>
            </a:r>
            <a:r>
              <a:rPr lang="en-US" err="1">
                <a:ea typeface="Calibri"/>
                <a:cs typeface="Calibri"/>
              </a:rPr>
              <a:t>ddysgu</a:t>
            </a:r>
            <a:r>
              <a:rPr lang="en-US">
                <a:ea typeface="Calibri"/>
                <a:cs typeface="Calibri"/>
              </a:rPr>
              <a:t> ac </a:t>
            </a:r>
            <a:r>
              <a:rPr lang="en-US" err="1">
                <a:ea typeface="Calibri"/>
                <a:cs typeface="Calibri"/>
              </a:rPr>
              <a:t>asesu</a:t>
            </a:r>
            <a:r>
              <a:rPr lang="en-US">
                <a:ea typeface="Calibri"/>
                <a:cs typeface="Calibri"/>
              </a:rPr>
              <a:t>? </a:t>
            </a:r>
          </a:p>
        </p:txBody>
      </p:sp>
      <p:pic>
        <p:nvPicPr>
          <p:cNvPr id="7" name="Picture 6" descr="Strategic Thinking for Leaders (two-days) - Bridges Business ...">
            <a:extLst>
              <a:ext uri="{FF2B5EF4-FFF2-40B4-BE49-F238E27FC236}">
                <a16:creationId xmlns:a16="http://schemas.microsoft.com/office/drawing/2014/main" id="{C0A1CA74-1D35-05F1-05FB-54C2ABB7ECE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732" y="202235"/>
            <a:ext cx="772413" cy="68648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B4B340C-E37A-FA26-D06F-9E25DF20FE0A}"/>
              </a:ext>
            </a:extLst>
          </p:cNvPr>
          <p:cNvSpPr txBox="1"/>
          <p:nvPr/>
        </p:nvSpPr>
        <p:spPr>
          <a:xfrm>
            <a:off x="159948" y="326758"/>
            <a:ext cx="10615735" cy="646331"/>
          </a:xfrm>
          <a:prstGeom prst="rect">
            <a:avLst/>
          </a:prstGeom>
          <a:noFill/>
        </p:spPr>
        <p:txBody>
          <a:bodyPr wrap="square" rtlCol="0">
            <a:spAutoFit/>
          </a:bodyPr>
          <a:lstStyle/>
          <a:p>
            <a:r>
              <a:rPr lang="en-US" b="1">
                <a:solidFill>
                  <a:schemeClr val="accent1"/>
                </a:solidFill>
                <a:ea typeface="Calibri"/>
                <a:cs typeface="Calibri"/>
              </a:rPr>
              <a:t>                </a:t>
            </a:r>
            <a:r>
              <a:rPr lang="en-US" b="1">
                <a:ea typeface="Calibri"/>
                <a:cs typeface="Calibri"/>
              </a:rPr>
              <a:t>Cwestiwn </a:t>
            </a:r>
            <a:r>
              <a:rPr lang="en-US" b="1" err="1">
                <a:ea typeface="Calibri"/>
                <a:cs typeface="Calibri"/>
              </a:rPr>
              <a:t>beirniadol</a:t>
            </a:r>
            <a:r>
              <a:rPr lang="en-US" b="1">
                <a:ea typeface="Calibri"/>
                <a:cs typeface="Calibri"/>
              </a:rPr>
              <a:t>: y </a:t>
            </a:r>
            <a:r>
              <a:rPr lang="en-US" b="1" err="1">
                <a:ea typeface="Calibri"/>
                <a:cs typeface="Calibri"/>
              </a:rPr>
              <a:t>dysgwr</a:t>
            </a:r>
            <a:r>
              <a:rPr lang="en-US" b="1">
                <a:ea typeface="Calibri"/>
                <a:cs typeface="Calibri"/>
              </a:rPr>
              <a:t>/</a:t>
            </a:r>
            <a:r>
              <a:rPr lang="en-US" b="1">
                <a:solidFill>
                  <a:schemeClr val="accent1"/>
                </a:solidFill>
                <a:ea typeface="Calibri"/>
                <a:cs typeface="Calibri"/>
              </a:rPr>
              <a:t>Critical question: the learner</a:t>
            </a:r>
          </a:p>
          <a:p>
            <a:endParaRPr lang="en-US" b="1">
              <a:solidFill>
                <a:schemeClr val="accent1"/>
              </a:solidFill>
              <a:ea typeface="Calibri"/>
              <a:cs typeface="Calibri"/>
            </a:endParaRPr>
          </a:p>
        </p:txBody>
      </p:sp>
      <p:pic>
        <p:nvPicPr>
          <p:cNvPr id="2" name="Content Placeholder 4" descr="A circular diagram with text and circles&#10;&#10;Description automatically generated">
            <a:extLst>
              <a:ext uri="{FF2B5EF4-FFF2-40B4-BE49-F238E27FC236}">
                <a16:creationId xmlns:a16="http://schemas.microsoft.com/office/drawing/2014/main" id="{5850960F-98A5-87E7-E17E-77622F7C3429}"/>
              </a:ext>
            </a:extLst>
          </p:cNvPr>
          <p:cNvPicPr>
            <a:picLocks noChangeAspect="1"/>
          </p:cNvPicPr>
          <p:nvPr/>
        </p:nvPicPr>
        <p:blipFill>
          <a:blip r:embed="rId6"/>
          <a:stretch>
            <a:fillRect/>
          </a:stretch>
        </p:blipFill>
        <p:spPr>
          <a:xfrm>
            <a:off x="957435" y="3526972"/>
            <a:ext cx="2174840" cy="2181658"/>
          </a:xfrm>
          <a:prstGeom prst="rect">
            <a:avLst/>
          </a:prstGeom>
        </p:spPr>
      </p:pic>
      <p:pic>
        <p:nvPicPr>
          <p:cNvPr id="9" name="Content Placeholder 2" descr="A diagram of a learning process&#10;&#10;Description automatically generated">
            <a:extLst>
              <a:ext uri="{FF2B5EF4-FFF2-40B4-BE49-F238E27FC236}">
                <a16:creationId xmlns:a16="http://schemas.microsoft.com/office/drawing/2014/main" id="{1C397485-5647-E52A-7A49-03C45E5C6C09}"/>
              </a:ext>
            </a:extLst>
          </p:cNvPr>
          <p:cNvPicPr>
            <a:picLocks noChangeAspect="1"/>
          </p:cNvPicPr>
          <p:nvPr/>
        </p:nvPicPr>
        <p:blipFill>
          <a:blip r:embed="rId7"/>
          <a:stretch>
            <a:fillRect/>
          </a:stretch>
        </p:blipFill>
        <p:spPr>
          <a:xfrm>
            <a:off x="9138750" y="3174842"/>
            <a:ext cx="2247739" cy="2254786"/>
          </a:xfrm>
          <a:prstGeom prst="rect">
            <a:avLst/>
          </a:prstGeom>
        </p:spPr>
      </p:pic>
    </p:spTree>
    <p:extLst>
      <p:ext uri="{BB962C8B-B14F-4D97-AF65-F5344CB8AC3E}">
        <p14:creationId xmlns:p14="http://schemas.microsoft.com/office/powerpoint/2010/main" val="1947861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D287D-AB67-D350-A107-B8B0B97FC800}"/>
              </a:ext>
            </a:extLst>
          </p:cNvPr>
          <p:cNvSpPr>
            <a:spLocks noGrp="1"/>
          </p:cNvSpPr>
          <p:nvPr>
            <p:ph type="title"/>
          </p:nvPr>
        </p:nvSpPr>
        <p:spPr/>
        <p:txBody>
          <a:bodyPr>
            <a:normAutofit fontScale="90000"/>
          </a:bodyPr>
          <a:lstStyle/>
          <a:p>
            <a:r>
              <a:rPr lang="en-GB" b="1">
                <a:solidFill>
                  <a:srgbClr val="1F1F1F"/>
                </a:solidFill>
                <a:latin typeface="Arial"/>
                <a:cs typeface="Arial"/>
              </a:rPr>
              <a:t>Egwyddorion </a:t>
            </a:r>
            <a:r>
              <a:rPr lang="en-GB" b="1" err="1">
                <a:solidFill>
                  <a:srgbClr val="1F1F1F"/>
                </a:solidFill>
                <a:latin typeface="Arial"/>
                <a:cs typeface="Arial"/>
              </a:rPr>
              <a:t>allweddol</a:t>
            </a:r>
            <a:r>
              <a:rPr lang="en-GB" b="1">
                <a:solidFill>
                  <a:srgbClr val="1F1F1F"/>
                </a:solidFill>
                <a:latin typeface="Arial"/>
                <a:cs typeface="Arial"/>
              </a:rPr>
              <a:t> a </a:t>
            </a:r>
            <a:r>
              <a:rPr lang="en-GB" b="1" err="1">
                <a:solidFill>
                  <a:srgbClr val="1F1F1F"/>
                </a:solidFill>
                <a:latin typeface="Arial"/>
                <a:cs typeface="Arial"/>
              </a:rPr>
              <a:t>diben</a:t>
            </a:r>
            <a:r>
              <a:rPr lang="en-GB" b="1">
                <a:solidFill>
                  <a:srgbClr val="1F1F1F"/>
                </a:solidFill>
                <a:latin typeface="Arial"/>
                <a:cs typeface="Arial"/>
              </a:rPr>
              <a:t> </a:t>
            </a:r>
            <a:r>
              <a:rPr lang="en-GB" b="1" err="1">
                <a:solidFill>
                  <a:srgbClr val="1F1F1F"/>
                </a:solidFill>
                <a:latin typeface="Arial"/>
                <a:cs typeface="Arial"/>
              </a:rPr>
              <a:t>asesu</a:t>
            </a:r>
            <a:endParaRPr lang="en-US"/>
          </a:p>
          <a:p>
            <a:r>
              <a:rPr lang="en-GB" b="1">
                <a:solidFill>
                  <a:schemeClr val="accent1"/>
                </a:solidFill>
                <a:latin typeface="Arial"/>
                <a:cs typeface="Arial"/>
              </a:rPr>
              <a:t>Key principles and purpose of assessment</a:t>
            </a:r>
            <a:endParaRPr lang="en-US">
              <a:solidFill>
                <a:schemeClr val="accent1"/>
              </a:solidFill>
              <a:ea typeface="Calibri Light"/>
              <a:cs typeface="Calibri Light"/>
            </a:endParaRPr>
          </a:p>
          <a:p>
            <a:endParaRPr lang="en-GB">
              <a:cs typeface="Calibri Light"/>
            </a:endParaRPr>
          </a:p>
        </p:txBody>
      </p:sp>
      <p:sp>
        <p:nvSpPr>
          <p:cNvPr id="4" name="TextBox 3">
            <a:extLst>
              <a:ext uri="{FF2B5EF4-FFF2-40B4-BE49-F238E27FC236}">
                <a16:creationId xmlns:a16="http://schemas.microsoft.com/office/drawing/2014/main" id="{74489BA1-05F4-8D47-C1C5-A710C599CCCB}"/>
              </a:ext>
            </a:extLst>
          </p:cNvPr>
          <p:cNvSpPr txBox="1"/>
          <p:nvPr/>
        </p:nvSpPr>
        <p:spPr>
          <a:xfrm>
            <a:off x="360948" y="5430252"/>
            <a:ext cx="1178292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u="sng">
                <a:solidFill>
                  <a:srgbClr val="0563C1"/>
                </a:solidFill>
                <a:hlinkClick r:id="rId3"/>
              </a:rPr>
              <a:t>Cefnogi</a:t>
            </a:r>
            <a:r>
              <a:rPr lang="en-GB" sz="1400" u="sng">
                <a:solidFill>
                  <a:srgbClr val="0563C1"/>
                </a:solidFill>
                <a:ea typeface="Calibri"/>
                <a:cs typeface="Calibri"/>
                <a:hlinkClick r:id="rId3"/>
              </a:rPr>
              <a:t> </a:t>
            </a:r>
            <a:r>
              <a:rPr lang="en-GB" sz="1400" u="sng" err="1">
                <a:solidFill>
                  <a:srgbClr val="0563C1"/>
                </a:solidFill>
                <a:ea typeface="Calibri"/>
                <a:cs typeface="Calibri"/>
                <a:hlinkClick r:id="rId3"/>
              </a:rPr>
              <a:t>cynnydd</a:t>
            </a:r>
            <a:r>
              <a:rPr lang="en-GB" sz="1400" u="sng">
                <a:solidFill>
                  <a:srgbClr val="0563C1"/>
                </a:solidFill>
                <a:ea typeface="Calibri"/>
                <a:cs typeface="Calibri"/>
                <a:hlinkClick r:id="rId3"/>
              </a:rPr>
              <a:t> </a:t>
            </a:r>
            <a:r>
              <a:rPr lang="en-GB" sz="1400" u="sng" err="1">
                <a:solidFill>
                  <a:srgbClr val="0563C1"/>
                </a:solidFill>
                <a:ea typeface="Calibri"/>
                <a:cs typeface="Calibri"/>
                <a:hlinkClick r:id="rId3"/>
              </a:rPr>
              <a:t>dysgwyr</a:t>
            </a:r>
            <a:r>
              <a:rPr lang="en-GB" sz="1400" u="sng">
                <a:solidFill>
                  <a:srgbClr val="0563C1"/>
                </a:solidFill>
                <a:ea typeface="Calibri"/>
                <a:cs typeface="Calibri"/>
                <a:hlinkClick r:id="rId3"/>
              </a:rPr>
              <a:t> </a:t>
            </a:r>
            <a:r>
              <a:rPr lang="en-GB" sz="1400" u="sng" err="1">
                <a:solidFill>
                  <a:srgbClr val="0563C1"/>
                </a:solidFill>
                <a:ea typeface="Calibri"/>
                <a:cs typeface="Calibri"/>
                <a:hlinkClick r:id="rId3"/>
              </a:rPr>
              <a:t>canllawiau</a:t>
            </a:r>
            <a:r>
              <a:rPr lang="en-GB" sz="1400" u="sng">
                <a:solidFill>
                  <a:srgbClr val="0563C1"/>
                </a:solidFill>
                <a:ea typeface="Calibri"/>
                <a:cs typeface="Calibri"/>
                <a:hlinkClick r:id="rId3"/>
              </a:rPr>
              <a:t> </a:t>
            </a:r>
            <a:r>
              <a:rPr lang="en-GB" sz="1400" u="sng" err="1">
                <a:solidFill>
                  <a:srgbClr val="0563C1"/>
                </a:solidFill>
                <a:ea typeface="Calibri"/>
                <a:cs typeface="Calibri"/>
                <a:hlinkClick r:id="rId3"/>
              </a:rPr>
              <a:t>asesu</a:t>
            </a:r>
            <a:r>
              <a:rPr lang="en-GB" sz="1400" u="sng">
                <a:solidFill>
                  <a:srgbClr val="0563C1"/>
                </a:solidFill>
                <a:ea typeface="Calibri"/>
                <a:cs typeface="Calibri"/>
                <a:hlinkClick r:id="rId3"/>
              </a:rPr>
              <a:t> - Hwb (</a:t>
            </a:r>
            <a:r>
              <a:rPr lang="en-GB" sz="1400" u="sng" err="1">
                <a:solidFill>
                  <a:srgbClr val="0563C1"/>
                </a:solidFill>
                <a:ea typeface="Calibri"/>
                <a:cs typeface="Calibri"/>
                <a:hlinkClick r:id="rId3"/>
              </a:rPr>
              <a:t>gov.wales</a:t>
            </a:r>
            <a:r>
              <a:rPr lang="en-GB" sz="1400" u="sng">
                <a:solidFill>
                  <a:srgbClr val="0563C1"/>
                </a:solidFill>
                <a:ea typeface="Calibri"/>
                <a:cs typeface="Calibri"/>
                <a:hlinkClick r:id="rId3"/>
              </a:rPr>
              <a:t>)</a:t>
            </a:r>
            <a:r>
              <a:rPr lang="en-GB" sz="1400" b="1"/>
              <a:t>  </a:t>
            </a:r>
            <a:r>
              <a:rPr lang="en-GB" sz="1400" b="1">
                <a:solidFill>
                  <a:srgbClr val="000000"/>
                </a:solidFill>
                <a:ea typeface="Calibri"/>
                <a:cs typeface="Calibri"/>
              </a:rPr>
              <a:t>                                           </a:t>
            </a:r>
            <a:r>
              <a:rPr lang="en-GB" sz="1400" u="sng">
                <a:solidFill>
                  <a:srgbClr val="0563C1"/>
                </a:solidFill>
                <a:ea typeface="Calibri"/>
                <a:cs typeface="Calibri"/>
                <a:hlinkClick r:id="rId4"/>
              </a:rPr>
              <a:t>Supporting learner progression assessment guidance - Hwb (</a:t>
            </a:r>
            <a:r>
              <a:rPr lang="en-GB" sz="1400" u="sng" err="1">
                <a:solidFill>
                  <a:srgbClr val="0563C1"/>
                </a:solidFill>
                <a:ea typeface="Calibri"/>
                <a:cs typeface="Calibri"/>
                <a:hlinkClick r:id="rId4"/>
              </a:rPr>
              <a:t>gov.wales</a:t>
            </a:r>
            <a:r>
              <a:rPr lang="en-GB" sz="1400" u="sng">
                <a:solidFill>
                  <a:srgbClr val="0563C1"/>
                </a:solidFill>
                <a:ea typeface="Calibri"/>
                <a:cs typeface="Calibri"/>
                <a:hlinkClick r:id="rId4"/>
              </a:rPr>
              <a:t>)</a:t>
            </a:r>
            <a:r>
              <a:rPr lang="en-US" sz="1400">
                <a:ea typeface="Calibri"/>
                <a:cs typeface="Calibri"/>
              </a:rPr>
              <a:t>​</a:t>
            </a:r>
            <a:endParaRPr lang="en-US" sz="1400"/>
          </a:p>
        </p:txBody>
      </p:sp>
      <p:sp>
        <p:nvSpPr>
          <p:cNvPr id="9" name="Content Placeholder 8">
            <a:extLst>
              <a:ext uri="{FF2B5EF4-FFF2-40B4-BE49-F238E27FC236}">
                <a16:creationId xmlns:a16="http://schemas.microsoft.com/office/drawing/2014/main" id="{F9DB3F96-1631-EE7E-26D3-2C3B08E50118}"/>
              </a:ext>
            </a:extLst>
          </p:cNvPr>
          <p:cNvSpPr>
            <a:spLocks noGrp="1"/>
          </p:cNvSpPr>
          <p:nvPr>
            <p:ph idx="1"/>
          </p:nvPr>
        </p:nvSpPr>
        <p:spPr>
          <a:xfrm>
            <a:off x="6474296" y="1690688"/>
            <a:ext cx="5444064" cy="3575934"/>
          </a:xfrm>
        </p:spPr>
        <p:txBody>
          <a:bodyPr>
            <a:normAutofit fontScale="55000" lnSpcReduction="20000"/>
          </a:bodyPr>
          <a:lstStyle/>
          <a:p>
            <a:pPr marL="0" indent="0" algn="l" fontAlgn="base">
              <a:lnSpc>
                <a:spcPct val="120000"/>
              </a:lnSpc>
              <a:buNone/>
            </a:pPr>
            <a:r>
              <a:rPr lang="en-US" b="0" i="0">
                <a:solidFill>
                  <a:srgbClr val="1F1F1F"/>
                </a:solidFill>
                <a:effectLst/>
                <a:latin typeface="Arial" panose="020B0604020202020204" pitchFamily="34" charset="0"/>
              </a:rPr>
              <a:t>Assessment has three main roles in the process of enabling learner progression:</a:t>
            </a:r>
          </a:p>
          <a:p>
            <a:pPr algn="l" fontAlgn="base">
              <a:lnSpc>
                <a:spcPct val="120000"/>
              </a:lnSpc>
              <a:buFont typeface="Arial" panose="020B0604020202020204" pitchFamily="34" charset="0"/>
              <a:buChar char="•"/>
            </a:pPr>
            <a:r>
              <a:rPr lang="en-US" b="0" i="0">
                <a:solidFill>
                  <a:srgbClr val="1F1F1F"/>
                </a:solidFill>
                <a:effectLst/>
                <a:latin typeface="Arial" panose="020B0604020202020204" pitchFamily="34" charset="0"/>
              </a:rPr>
              <a:t>supporting individual learners on an ongoing, day-to-day basis</a:t>
            </a:r>
          </a:p>
          <a:p>
            <a:pPr algn="l" fontAlgn="base">
              <a:lnSpc>
                <a:spcPct val="120000"/>
              </a:lnSpc>
              <a:buFont typeface="Arial" panose="020B0604020202020204" pitchFamily="34" charset="0"/>
              <a:buChar char="•"/>
            </a:pPr>
            <a:r>
              <a:rPr lang="en-US" b="0" i="0">
                <a:solidFill>
                  <a:srgbClr val="1F1F1F"/>
                </a:solidFill>
                <a:effectLst/>
                <a:latin typeface="Arial" panose="020B0604020202020204" pitchFamily="34" charset="0"/>
              </a:rPr>
              <a:t>identifying, capturing and reflecting on individual learner progress over time</a:t>
            </a:r>
          </a:p>
          <a:p>
            <a:pPr algn="l" fontAlgn="base">
              <a:lnSpc>
                <a:spcPct val="120000"/>
              </a:lnSpc>
              <a:buFont typeface="Arial" panose="020B0604020202020204" pitchFamily="34" charset="0"/>
              <a:buChar char="•"/>
            </a:pPr>
            <a:r>
              <a:rPr lang="en-US" b="0" i="0">
                <a:solidFill>
                  <a:srgbClr val="1F1F1F"/>
                </a:solidFill>
                <a:effectLst/>
                <a:latin typeface="Arial" panose="020B0604020202020204" pitchFamily="34" charset="0"/>
              </a:rPr>
              <a:t>understanding group progress in order to reflect on practice.</a:t>
            </a:r>
          </a:p>
          <a:p>
            <a:pPr marL="0" indent="0" algn="l" fontAlgn="base">
              <a:lnSpc>
                <a:spcPct val="120000"/>
              </a:lnSpc>
              <a:buNone/>
            </a:pPr>
            <a:r>
              <a:rPr lang="en-US" b="0" i="0">
                <a:solidFill>
                  <a:srgbClr val="1F1F1F"/>
                </a:solidFill>
                <a:effectLst/>
                <a:latin typeface="Arial" panose="020B0604020202020204" pitchFamily="34" charset="0"/>
              </a:rPr>
              <a:t>When planning and delivering learning experiences, </a:t>
            </a:r>
            <a:r>
              <a:rPr lang="en-US" b="1" i="0">
                <a:solidFill>
                  <a:srgbClr val="1F1F1F"/>
                </a:solidFill>
                <a:effectLst/>
                <a:latin typeface="Arial" panose="020B0604020202020204" pitchFamily="34" charset="0"/>
              </a:rPr>
              <a:t>practitioners </a:t>
            </a:r>
            <a:r>
              <a:rPr lang="en-US" b="1" i="0">
                <a:effectLst/>
                <a:latin typeface="Arial" panose="020B0604020202020204" pitchFamily="34" charset="0"/>
              </a:rPr>
              <a:t>should be clear about</a:t>
            </a:r>
            <a:r>
              <a:rPr lang="en-US" i="0">
                <a:effectLst/>
                <a:latin typeface="Arial" panose="020B0604020202020204" pitchFamily="34" charset="0"/>
              </a:rPr>
              <a:t> the specific role of each assessment being undertaken, </a:t>
            </a:r>
            <a:r>
              <a:rPr lang="en-US" b="0" i="0">
                <a:solidFill>
                  <a:srgbClr val="1F1F1F"/>
                </a:solidFill>
                <a:effectLst/>
                <a:latin typeface="Arial" panose="020B0604020202020204" pitchFamily="34" charset="0"/>
              </a:rPr>
              <a:t>and what the understanding gained from assessment will be used for and why.</a:t>
            </a:r>
          </a:p>
          <a:p>
            <a:pPr marL="0" indent="0">
              <a:buNone/>
            </a:pPr>
            <a:endParaRPr lang="en-GB"/>
          </a:p>
        </p:txBody>
      </p:sp>
      <p:sp>
        <p:nvSpPr>
          <p:cNvPr id="11" name="Content Placeholder 10">
            <a:extLst>
              <a:ext uri="{FF2B5EF4-FFF2-40B4-BE49-F238E27FC236}">
                <a16:creationId xmlns:a16="http://schemas.microsoft.com/office/drawing/2014/main" id="{662A231A-3A6A-DBB3-04A9-E22A437EB833}"/>
              </a:ext>
            </a:extLst>
          </p:cNvPr>
          <p:cNvSpPr>
            <a:spLocks noGrp="1"/>
          </p:cNvSpPr>
          <p:nvPr>
            <p:ph idx="10"/>
          </p:nvPr>
        </p:nvSpPr>
        <p:spPr>
          <a:xfrm>
            <a:off x="651936" y="1772503"/>
            <a:ext cx="5444064" cy="3575934"/>
          </a:xfrm>
        </p:spPr>
        <p:txBody>
          <a:bodyPr>
            <a:normAutofit fontScale="55000" lnSpcReduction="20000"/>
          </a:bodyPr>
          <a:lstStyle/>
          <a:p>
            <a:pPr marL="0" indent="0" algn="l" fontAlgn="base">
              <a:lnSpc>
                <a:spcPct val="120000"/>
              </a:lnSpc>
              <a:buNone/>
            </a:pPr>
            <a:r>
              <a:rPr lang="en-GB" b="0" i="0">
                <a:solidFill>
                  <a:srgbClr val="1F1F1F"/>
                </a:solidFill>
                <a:effectLst/>
                <a:latin typeface="Arial" panose="020B0604020202020204" pitchFamily="34" charset="0"/>
              </a:rPr>
              <a:t>Mae </a:t>
            </a:r>
            <a:r>
              <a:rPr lang="en-GB" b="0" i="0" err="1">
                <a:solidFill>
                  <a:srgbClr val="1F1F1F"/>
                </a:solidFill>
                <a:effectLst/>
                <a:latin typeface="Arial" panose="020B0604020202020204" pitchFamily="34" charset="0"/>
              </a:rPr>
              <a:t>asesu</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chwarae</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tair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prif</a:t>
            </a:r>
            <a:r>
              <a:rPr lang="en-GB" b="0" i="0">
                <a:solidFill>
                  <a:srgbClr val="1F1F1F"/>
                </a:solidFill>
                <a:effectLst/>
                <a:latin typeface="Arial" panose="020B0604020202020204" pitchFamily="34" charset="0"/>
              </a:rPr>
              <a:t> ran </a:t>
            </a:r>
            <a:r>
              <a:rPr lang="en-GB" b="0" i="0" err="1">
                <a:solidFill>
                  <a:srgbClr val="1F1F1F"/>
                </a:solidFill>
                <a:effectLst/>
                <a:latin typeface="Arial" panose="020B0604020202020204" pitchFamily="34" charset="0"/>
              </a:rPr>
              <a:t>yn</a:t>
            </a:r>
            <a:r>
              <a:rPr lang="en-GB" b="0" i="0">
                <a:solidFill>
                  <a:srgbClr val="1F1F1F"/>
                </a:solidFill>
                <a:effectLst/>
                <a:latin typeface="Arial" panose="020B0604020202020204" pitchFamily="34" charset="0"/>
              </a:rPr>
              <a:t> y broses o </a:t>
            </a:r>
            <a:r>
              <a:rPr lang="en-GB" b="0" i="0" err="1">
                <a:solidFill>
                  <a:srgbClr val="1F1F1F"/>
                </a:solidFill>
                <a:effectLst/>
                <a:latin typeface="Arial" panose="020B0604020202020204" pitchFamily="34" charset="0"/>
              </a:rPr>
              <a:t>alluogi</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cynnydd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dysgwyr</a:t>
            </a:r>
            <a:r>
              <a:rPr lang="en-GB" b="0" i="0">
                <a:solidFill>
                  <a:srgbClr val="1F1F1F"/>
                </a:solidFill>
                <a:effectLst/>
                <a:latin typeface="Arial" panose="020B0604020202020204" pitchFamily="34" charset="0"/>
              </a:rPr>
              <a:t>:</a:t>
            </a:r>
          </a:p>
          <a:p>
            <a:pPr algn="l" fontAlgn="base">
              <a:lnSpc>
                <a:spcPct val="120000"/>
              </a:lnSpc>
              <a:buFont typeface="Arial" panose="020B0604020202020204" pitchFamily="34" charset="0"/>
              <a:buChar char="•"/>
            </a:pPr>
            <a:r>
              <a:rPr lang="en-GB" b="0" i="0" err="1">
                <a:solidFill>
                  <a:srgbClr val="1F1F1F"/>
                </a:solidFill>
                <a:effectLst/>
                <a:latin typeface="Arial" panose="020B0604020202020204" pitchFamily="34" charset="0"/>
              </a:rPr>
              <a:t>cefnogi</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dysgwyr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unigol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barhaus</a:t>
            </a:r>
            <a:r>
              <a:rPr lang="en-GB" b="0" i="0">
                <a:solidFill>
                  <a:srgbClr val="1F1F1F"/>
                </a:solidFill>
                <a:effectLst/>
                <a:latin typeface="Arial" panose="020B0604020202020204" pitchFamily="34" charset="0"/>
              </a:rPr>
              <a:t> o </a:t>
            </a:r>
            <a:r>
              <a:rPr lang="en-GB" b="0" i="0" err="1">
                <a:solidFill>
                  <a:srgbClr val="1F1F1F"/>
                </a:solidFill>
                <a:effectLst/>
                <a:latin typeface="Arial" panose="020B0604020202020204" pitchFamily="34" charset="0"/>
              </a:rPr>
              <a:t>ddydd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i</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ddydd</a:t>
            </a:r>
            <a:endParaRPr lang="en-GB" b="0" i="0">
              <a:solidFill>
                <a:srgbClr val="1F1F1F"/>
              </a:solidFill>
              <a:effectLst/>
              <a:latin typeface="Arial" panose="020B0604020202020204" pitchFamily="34" charset="0"/>
            </a:endParaRPr>
          </a:p>
          <a:p>
            <a:pPr algn="l" fontAlgn="base">
              <a:lnSpc>
                <a:spcPct val="120000"/>
              </a:lnSpc>
              <a:buFont typeface="Arial" panose="020B0604020202020204" pitchFamily="34" charset="0"/>
              <a:buChar char="•"/>
            </a:pPr>
            <a:r>
              <a:rPr lang="en-GB" b="0" i="0">
                <a:solidFill>
                  <a:srgbClr val="1F1F1F"/>
                </a:solidFill>
                <a:effectLst/>
                <a:latin typeface="Arial" panose="020B0604020202020204" pitchFamily="34" charset="0"/>
              </a:rPr>
              <a:t>nodi, </a:t>
            </a:r>
            <a:r>
              <a:rPr lang="en-GB" b="0" i="0" err="1">
                <a:solidFill>
                  <a:srgbClr val="1F1F1F"/>
                </a:solidFill>
                <a:effectLst/>
                <a:latin typeface="Arial" panose="020B0604020202020204" pitchFamily="34" charset="0"/>
              </a:rPr>
              <a:t>cofnodi</a:t>
            </a:r>
            <a:r>
              <a:rPr lang="en-GB" b="0" i="0">
                <a:solidFill>
                  <a:srgbClr val="1F1F1F"/>
                </a:solidFill>
                <a:effectLst/>
                <a:latin typeface="Arial" panose="020B0604020202020204" pitchFamily="34" charset="0"/>
              </a:rPr>
              <a:t> a </a:t>
            </a:r>
            <a:r>
              <a:rPr lang="en-GB" b="0" i="0" err="1">
                <a:solidFill>
                  <a:srgbClr val="1F1F1F"/>
                </a:solidFill>
                <a:effectLst/>
                <a:latin typeface="Arial" panose="020B0604020202020204" pitchFamily="34" charset="0"/>
              </a:rPr>
              <a:t>myfyrio</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ar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gynnydd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dysgwyr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unigol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dros</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amser</a:t>
            </a:r>
            <a:endParaRPr lang="en-GB" b="0" i="0">
              <a:solidFill>
                <a:srgbClr val="1F1F1F"/>
              </a:solidFill>
              <a:effectLst/>
              <a:latin typeface="Arial" panose="020B0604020202020204" pitchFamily="34" charset="0"/>
            </a:endParaRPr>
          </a:p>
          <a:p>
            <a:pPr algn="l" fontAlgn="base">
              <a:lnSpc>
                <a:spcPct val="120000"/>
              </a:lnSpc>
              <a:buFont typeface="Arial" panose="020B0604020202020204" pitchFamily="34" charset="0"/>
              <a:buChar char="•"/>
            </a:pPr>
            <a:r>
              <a:rPr lang="en-GB" b="0" i="0" err="1">
                <a:solidFill>
                  <a:srgbClr val="1F1F1F"/>
                </a:solidFill>
                <a:effectLst/>
                <a:latin typeface="Arial" panose="020B0604020202020204" pitchFamily="34" charset="0"/>
              </a:rPr>
              <a:t>deall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cynnydd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grwpiau</a:t>
            </a:r>
            <a:r>
              <a:rPr lang="en-GB" b="0" i="0">
                <a:solidFill>
                  <a:srgbClr val="1F1F1F"/>
                </a:solidFill>
                <a:effectLst/>
                <a:latin typeface="Arial" panose="020B0604020202020204" pitchFamily="34" charset="0"/>
              </a:rPr>
              <a:t> er </a:t>
            </a:r>
            <a:r>
              <a:rPr lang="en-GB" b="0" i="0" err="1">
                <a:solidFill>
                  <a:srgbClr val="1F1F1F"/>
                </a:solidFill>
                <a:effectLst/>
                <a:latin typeface="Arial" panose="020B0604020202020204" pitchFamily="34" charset="0"/>
              </a:rPr>
              <a:t>mwyn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myfyrio</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ar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arferion</a:t>
            </a:r>
            <a:r>
              <a:rPr lang="en-GB" b="0" i="0">
                <a:solidFill>
                  <a:srgbClr val="1F1F1F"/>
                </a:solidFill>
                <a:effectLst/>
                <a:latin typeface="Arial" panose="020B0604020202020204" pitchFamily="34" charset="0"/>
              </a:rPr>
              <a:t>.</a:t>
            </a:r>
          </a:p>
          <a:p>
            <a:pPr marL="0" indent="0" algn="l" fontAlgn="base">
              <a:lnSpc>
                <a:spcPct val="120000"/>
              </a:lnSpc>
              <a:buNone/>
            </a:pPr>
            <a:r>
              <a:rPr lang="en-GB" b="0" i="0" err="1">
                <a:solidFill>
                  <a:srgbClr val="1F1F1F"/>
                </a:solidFill>
                <a:effectLst/>
                <a:latin typeface="Arial" panose="020B0604020202020204" pitchFamily="34" charset="0"/>
              </a:rPr>
              <a:t>Wrth</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gynllunio</a:t>
            </a:r>
            <a:r>
              <a:rPr lang="en-GB" b="0" i="0">
                <a:solidFill>
                  <a:srgbClr val="1F1F1F"/>
                </a:solidFill>
                <a:effectLst/>
                <a:latin typeface="Arial" panose="020B0604020202020204" pitchFamily="34" charset="0"/>
              </a:rPr>
              <a:t> a </a:t>
            </a:r>
            <a:r>
              <a:rPr lang="en-GB" b="0" i="0" err="1">
                <a:solidFill>
                  <a:srgbClr val="1F1F1F"/>
                </a:solidFill>
                <a:effectLst/>
                <a:latin typeface="Arial" panose="020B0604020202020204" pitchFamily="34" charset="0"/>
              </a:rPr>
              <a:t>chyflwyno</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profiadau</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dysgu</a:t>
            </a:r>
            <a:r>
              <a:rPr lang="en-GB" b="0" i="0">
                <a:solidFill>
                  <a:srgbClr val="1F1F1F"/>
                </a:solidFill>
                <a:effectLst/>
                <a:latin typeface="Arial" panose="020B0604020202020204" pitchFamily="34" charset="0"/>
              </a:rPr>
              <a:t>, </a:t>
            </a:r>
            <a:r>
              <a:rPr lang="en-GB" b="1" i="0" err="1">
                <a:solidFill>
                  <a:srgbClr val="1F1F1F"/>
                </a:solidFill>
                <a:effectLst/>
                <a:latin typeface="Arial" panose="020B0604020202020204" pitchFamily="34" charset="0"/>
              </a:rPr>
              <a:t>dylai</a:t>
            </a:r>
            <a:r>
              <a:rPr lang="en-GB" b="1" i="0">
                <a:solidFill>
                  <a:srgbClr val="1F1F1F"/>
                </a:solidFill>
                <a:effectLst/>
                <a:latin typeface="Arial" panose="020B0604020202020204" pitchFamily="34" charset="0"/>
              </a:rPr>
              <a:t> </a:t>
            </a:r>
            <a:r>
              <a:rPr lang="en-GB" b="1" i="0" err="1">
                <a:solidFill>
                  <a:srgbClr val="1F1F1F"/>
                </a:solidFill>
                <a:effectLst/>
                <a:latin typeface="Arial" panose="020B0604020202020204" pitchFamily="34" charset="0"/>
              </a:rPr>
              <a:t>ymarferwyr</a:t>
            </a:r>
            <a:r>
              <a:rPr lang="en-GB" b="1" i="0">
                <a:solidFill>
                  <a:srgbClr val="1F1F1F"/>
                </a:solidFill>
                <a:effectLst/>
                <a:latin typeface="Arial" panose="020B0604020202020204" pitchFamily="34" charset="0"/>
              </a:rPr>
              <a:t> </a:t>
            </a:r>
            <a:r>
              <a:rPr lang="en-GB" b="1" i="0" err="1">
                <a:solidFill>
                  <a:srgbClr val="1F1F1F"/>
                </a:solidFill>
                <a:effectLst/>
                <a:latin typeface="Arial" panose="020B0604020202020204" pitchFamily="34" charset="0"/>
              </a:rPr>
              <a:t>fod</a:t>
            </a:r>
            <a:r>
              <a:rPr lang="en-GB" b="1" i="0">
                <a:solidFill>
                  <a:srgbClr val="1F1F1F"/>
                </a:solidFill>
                <a:effectLst/>
                <a:latin typeface="Arial" panose="020B0604020202020204" pitchFamily="34" charset="0"/>
              </a:rPr>
              <a:t> </a:t>
            </a:r>
            <a:r>
              <a:rPr lang="en-GB" b="1" i="0" err="1">
                <a:solidFill>
                  <a:srgbClr val="1F1F1F"/>
                </a:solidFill>
                <a:effectLst/>
                <a:latin typeface="Arial" panose="020B0604020202020204" pitchFamily="34" charset="0"/>
              </a:rPr>
              <a:t>yn</a:t>
            </a:r>
            <a:r>
              <a:rPr lang="en-GB" b="1" i="0">
                <a:solidFill>
                  <a:srgbClr val="1F1F1F"/>
                </a:solidFill>
                <a:effectLst/>
                <a:latin typeface="Arial" panose="020B0604020202020204" pitchFamily="34" charset="0"/>
              </a:rPr>
              <a:t> </a:t>
            </a:r>
            <a:r>
              <a:rPr lang="en-GB" b="1" i="0" err="1">
                <a:solidFill>
                  <a:srgbClr val="1F1F1F"/>
                </a:solidFill>
                <a:effectLst/>
                <a:latin typeface="Arial" panose="020B0604020202020204" pitchFamily="34" charset="0"/>
              </a:rPr>
              <a:t>glir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ynghylch</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rôl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benodol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pob</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asesiad</a:t>
            </a:r>
            <a:r>
              <a:rPr lang="en-GB" b="0" i="0">
                <a:solidFill>
                  <a:srgbClr val="1F1F1F"/>
                </a:solidFill>
                <a:effectLst/>
                <a:latin typeface="Arial" panose="020B0604020202020204" pitchFamily="34" charset="0"/>
              </a:rPr>
              <a:t> a </a:t>
            </a:r>
            <a:r>
              <a:rPr lang="en-GB" b="0" i="0" err="1">
                <a:solidFill>
                  <a:srgbClr val="1F1F1F"/>
                </a:solidFill>
                <a:effectLst/>
                <a:latin typeface="Arial" panose="020B0604020202020204" pitchFamily="34" charset="0"/>
              </a:rPr>
              <a:t>gynhelir</a:t>
            </a:r>
            <a:r>
              <a:rPr lang="en-GB" b="0" i="0">
                <a:solidFill>
                  <a:srgbClr val="1F1F1F"/>
                </a:solidFill>
                <a:effectLst/>
                <a:latin typeface="Arial" panose="020B0604020202020204" pitchFamily="34" charset="0"/>
              </a:rPr>
              <a:t> ac at </a:t>
            </a:r>
            <a:r>
              <a:rPr lang="en-GB" b="0" i="0" err="1">
                <a:solidFill>
                  <a:srgbClr val="1F1F1F"/>
                </a:solidFill>
                <a:effectLst/>
                <a:latin typeface="Arial" panose="020B0604020202020204" pitchFamily="34" charset="0"/>
              </a:rPr>
              <a:t>ba</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ddiben</a:t>
            </a:r>
            <a:r>
              <a:rPr lang="en-GB" b="0" i="0">
                <a:solidFill>
                  <a:srgbClr val="1F1F1F"/>
                </a:solidFill>
                <a:effectLst/>
                <a:latin typeface="Arial" panose="020B0604020202020204" pitchFamily="34" charset="0"/>
              </a:rPr>
              <a:t> y </a:t>
            </a:r>
            <a:r>
              <a:rPr lang="en-GB" b="0" i="0" err="1">
                <a:solidFill>
                  <a:srgbClr val="1F1F1F"/>
                </a:solidFill>
                <a:effectLst/>
                <a:latin typeface="Arial" panose="020B0604020202020204" pitchFamily="34" charset="0"/>
              </a:rPr>
              <a:t>defnyddir</a:t>
            </a:r>
            <a:r>
              <a:rPr lang="en-GB" b="0" i="0">
                <a:solidFill>
                  <a:srgbClr val="1F1F1F"/>
                </a:solidFill>
                <a:effectLst/>
                <a:latin typeface="Arial" panose="020B0604020202020204" pitchFamily="34" charset="0"/>
              </a:rPr>
              <a:t> y </a:t>
            </a:r>
            <a:r>
              <a:rPr lang="en-GB" b="0" i="0" err="1">
                <a:solidFill>
                  <a:srgbClr val="1F1F1F"/>
                </a:solidFill>
                <a:effectLst/>
                <a:latin typeface="Arial" panose="020B0604020202020204" pitchFamily="34" charset="0"/>
              </a:rPr>
              <a:t>ddealltwriaeth</a:t>
            </a:r>
            <a:r>
              <a:rPr lang="en-GB" b="0" i="0">
                <a:solidFill>
                  <a:srgbClr val="1F1F1F"/>
                </a:solidFill>
                <a:effectLst/>
                <a:latin typeface="Arial" panose="020B0604020202020204" pitchFamily="34" charset="0"/>
              </a:rPr>
              <a:t> a </a:t>
            </a:r>
            <a:r>
              <a:rPr lang="en-GB" b="0" i="0" err="1">
                <a:solidFill>
                  <a:srgbClr val="1F1F1F"/>
                </a:solidFill>
                <a:effectLst/>
                <a:latin typeface="Arial" panose="020B0604020202020204" pitchFamily="34" charset="0"/>
              </a:rPr>
              <a:t>geir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sgil</a:t>
            </a:r>
            <a:r>
              <a:rPr lang="en-GB" b="0" i="0">
                <a:solidFill>
                  <a:srgbClr val="1F1F1F"/>
                </a:solidFill>
                <a:effectLst/>
                <a:latin typeface="Arial" panose="020B0604020202020204" pitchFamily="34" charset="0"/>
              </a:rPr>
              <a:t> yr </a:t>
            </a:r>
            <a:r>
              <a:rPr lang="en-GB" b="0" i="0" err="1">
                <a:solidFill>
                  <a:srgbClr val="1F1F1F"/>
                </a:solidFill>
                <a:effectLst/>
                <a:latin typeface="Arial" panose="020B0604020202020204" pitchFamily="34" charset="0"/>
              </a:rPr>
              <a:t>asesiad</a:t>
            </a:r>
            <a:r>
              <a:rPr lang="en-GB" b="0" i="0">
                <a:solidFill>
                  <a:srgbClr val="1F1F1F"/>
                </a:solidFill>
                <a:effectLst/>
                <a:latin typeface="Arial" panose="020B0604020202020204" pitchFamily="34" charset="0"/>
              </a:rPr>
              <a:t>, a </a:t>
            </a:r>
            <a:r>
              <a:rPr lang="en-GB" b="0" i="0" err="1">
                <a:solidFill>
                  <a:srgbClr val="1F1F1F"/>
                </a:solidFill>
                <a:effectLst/>
                <a:latin typeface="Arial" panose="020B0604020202020204" pitchFamily="34" charset="0"/>
              </a:rPr>
              <a:t>pham</a:t>
            </a:r>
            <a:r>
              <a:rPr lang="en-GB" b="0" i="0">
                <a:solidFill>
                  <a:srgbClr val="1F1F1F"/>
                </a:solidFill>
                <a:effectLst/>
                <a:latin typeface="Arial" panose="020B0604020202020204" pitchFamily="34" charset="0"/>
              </a:rPr>
              <a:t>.</a:t>
            </a:r>
          </a:p>
          <a:p>
            <a:pPr marL="0" indent="0">
              <a:buNone/>
            </a:pPr>
            <a:endParaRPr lang="en-GB"/>
          </a:p>
        </p:txBody>
      </p:sp>
    </p:spTree>
    <p:extLst>
      <p:ext uri="{BB962C8B-B14F-4D97-AF65-F5344CB8AC3E}">
        <p14:creationId xmlns:p14="http://schemas.microsoft.com/office/powerpoint/2010/main" val="32393794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887F6-7238-A7D5-2335-0DD143CD8F87}"/>
              </a:ext>
            </a:extLst>
          </p:cNvPr>
          <p:cNvSpPr>
            <a:spLocks noGrp="1"/>
          </p:cNvSpPr>
          <p:nvPr>
            <p:ph type="title"/>
          </p:nvPr>
        </p:nvSpPr>
        <p:spPr>
          <a:xfrm>
            <a:off x="330341" y="864171"/>
            <a:ext cx="10072856" cy="4625476"/>
          </a:xfrm>
        </p:spPr>
        <p:txBody>
          <a:bodyPr>
            <a:normAutofit/>
          </a:bodyPr>
          <a:lstStyle/>
          <a:p>
            <a:pPr>
              <a:lnSpc>
                <a:spcPct val="100000"/>
              </a:lnSpc>
            </a:pPr>
            <a:r>
              <a:rPr lang="en-GB" sz="4800" baseline="30000">
                <a:latin typeface="Calibri Light"/>
                <a:ea typeface="Calibri Light"/>
                <a:cs typeface="Arial"/>
              </a:rPr>
              <a:t>‘Gall </a:t>
            </a:r>
            <a:r>
              <a:rPr lang="en-GB" sz="4800" baseline="30000" err="1">
                <a:latin typeface="Calibri Light"/>
                <a:ea typeface="Calibri Light"/>
                <a:cs typeface="Arial"/>
              </a:rPr>
              <a:t>gweithgaredd</a:t>
            </a:r>
            <a:r>
              <a:rPr lang="en-GB" sz="4800" baseline="30000">
                <a:latin typeface="Calibri Light"/>
                <a:ea typeface="Calibri Light"/>
                <a:cs typeface="Arial"/>
              </a:rPr>
              <a:t> </a:t>
            </a:r>
            <a:r>
              <a:rPr lang="en-GB" sz="4800" baseline="30000" err="1">
                <a:latin typeface="Calibri Light"/>
                <a:ea typeface="Calibri Light"/>
                <a:cs typeface="Arial"/>
              </a:rPr>
              <a:t>asesu</a:t>
            </a:r>
            <a:r>
              <a:rPr lang="en-GB" sz="4800" baseline="30000">
                <a:latin typeface="Calibri Light"/>
                <a:ea typeface="Calibri Light"/>
                <a:cs typeface="Arial"/>
              </a:rPr>
              <a:t> </a:t>
            </a:r>
            <a:r>
              <a:rPr lang="en-GB" sz="4800" baseline="30000" err="1">
                <a:latin typeface="Calibri Light"/>
                <a:ea typeface="Calibri Light"/>
                <a:cs typeface="Arial"/>
              </a:rPr>
              <a:t>helpu’r</a:t>
            </a:r>
            <a:r>
              <a:rPr lang="en-GB" sz="4800" baseline="30000">
                <a:latin typeface="Calibri Light"/>
                <a:ea typeface="Calibri Light"/>
                <a:cs typeface="Arial"/>
              </a:rPr>
              <a:t> </a:t>
            </a:r>
            <a:r>
              <a:rPr lang="en-GB" sz="4800" baseline="30000" err="1">
                <a:latin typeface="Calibri Light"/>
                <a:ea typeface="Calibri Light"/>
                <a:cs typeface="Arial"/>
              </a:rPr>
              <a:t>dysgu</a:t>
            </a:r>
            <a:r>
              <a:rPr lang="en-GB" sz="4800" baseline="30000">
                <a:latin typeface="Calibri Light"/>
                <a:ea typeface="Calibri Light"/>
                <a:cs typeface="Arial"/>
              </a:rPr>
              <a:t> </a:t>
            </a:r>
            <a:r>
              <a:rPr lang="en-GB" sz="4800" baseline="30000" err="1">
                <a:latin typeface="Calibri Light"/>
                <a:ea typeface="Calibri Light"/>
                <a:cs typeface="Arial"/>
              </a:rPr>
              <a:t>os</a:t>
            </a:r>
            <a:r>
              <a:rPr lang="en-GB" sz="4800" baseline="30000">
                <a:latin typeface="Calibri Light"/>
                <a:ea typeface="Calibri Light"/>
                <a:cs typeface="Arial"/>
              </a:rPr>
              <a:t> </a:t>
            </a:r>
            <a:r>
              <a:rPr lang="en-GB" sz="4800" baseline="30000" err="1">
                <a:latin typeface="Calibri Light"/>
                <a:ea typeface="Calibri Light"/>
                <a:cs typeface="Arial"/>
              </a:rPr>
              <a:t>yw’n</a:t>
            </a:r>
            <a:r>
              <a:rPr lang="en-GB" sz="4800" baseline="30000">
                <a:latin typeface="Calibri Light"/>
                <a:ea typeface="Calibri Light"/>
                <a:cs typeface="Arial"/>
              </a:rPr>
              <a:t> </a:t>
            </a:r>
            <a:r>
              <a:rPr lang="en-GB" sz="4800" baseline="30000" err="1">
                <a:latin typeface="Calibri Light"/>
                <a:ea typeface="Calibri Light"/>
                <a:cs typeface="Arial"/>
              </a:rPr>
              <a:t>darparu</a:t>
            </a:r>
            <a:r>
              <a:rPr lang="en-GB" sz="4800" baseline="30000">
                <a:latin typeface="Calibri Light"/>
                <a:ea typeface="Calibri Light"/>
                <a:cs typeface="Arial"/>
              </a:rPr>
              <a:t> </a:t>
            </a:r>
            <a:r>
              <a:rPr lang="en-GB" sz="4800" baseline="30000" err="1">
                <a:latin typeface="Calibri Light"/>
                <a:ea typeface="Calibri Light"/>
                <a:cs typeface="Arial"/>
              </a:rPr>
              <a:t>gwybodaeth</a:t>
            </a:r>
            <a:r>
              <a:rPr lang="en-GB" sz="4800" baseline="30000">
                <a:latin typeface="Calibri Light"/>
                <a:ea typeface="Calibri Light"/>
                <a:cs typeface="Arial"/>
              </a:rPr>
              <a:t> </a:t>
            </a:r>
            <a:r>
              <a:rPr lang="en-GB" sz="4800" baseline="30000" err="1">
                <a:latin typeface="Calibri Light"/>
                <a:ea typeface="Calibri Light"/>
                <a:cs typeface="Arial"/>
              </a:rPr>
              <a:t>i’w</a:t>
            </a:r>
            <a:r>
              <a:rPr lang="en-GB" sz="4800" baseline="30000">
                <a:latin typeface="Calibri Light"/>
                <a:ea typeface="Calibri Light"/>
                <a:cs typeface="Arial"/>
              </a:rPr>
              <a:t> </a:t>
            </a:r>
            <a:r>
              <a:rPr lang="en-GB" sz="4800" baseline="30000" err="1">
                <a:latin typeface="Calibri Light"/>
                <a:ea typeface="Calibri Light"/>
                <a:cs typeface="Arial"/>
              </a:rPr>
              <a:t>defnyddio</a:t>
            </a:r>
            <a:r>
              <a:rPr lang="en-GB" sz="4800" baseline="30000">
                <a:latin typeface="Calibri Light"/>
                <a:ea typeface="Calibri Light"/>
                <a:cs typeface="Arial"/>
              </a:rPr>
              <a:t> </a:t>
            </a:r>
            <a:r>
              <a:rPr lang="en-GB" sz="4800" baseline="30000" err="1">
                <a:latin typeface="Calibri Light"/>
                <a:ea typeface="Calibri Light"/>
                <a:cs typeface="Arial"/>
              </a:rPr>
              <a:t>fel</a:t>
            </a:r>
            <a:r>
              <a:rPr lang="en-GB" sz="4800" baseline="30000">
                <a:latin typeface="Calibri Light"/>
                <a:ea typeface="Calibri Light"/>
                <a:cs typeface="Arial"/>
              </a:rPr>
              <a:t> </a:t>
            </a:r>
            <a:r>
              <a:rPr lang="en-GB" sz="4800" baseline="30000" err="1">
                <a:latin typeface="Calibri Light"/>
                <a:ea typeface="Calibri Light"/>
                <a:cs typeface="Arial"/>
              </a:rPr>
              <a:t>adborth</a:t>
            </a:r>
            <a:r>
              <a:rPr lang="en-GB" sz="4800" baseline="30000">
                <a:latin typeface="Calibri Light"/>
                <a:ea typeface="Calibri Light"/>
                <a:cs typeface="Arial"/>
              </a:rPr>
              <a:t>, </a:t>
            </a:r>
            <a:r>
              <a:rPr lang="en-GB" sz="4800" baseline="30000" err="1">
                <a:latin typeface="Calibri Light"/>
                <a:ea typeface="Calibri Light"/>
                <a:cs typeface="Arial"/>
              </a:rPr>
              <a:t>gan</a:t>
            </a:r>
            <a:r>
              <a:rPr lang="en-GB" sz="4800" baseline="30000">
                <a:latin typeface="Calibri Light"/>
                <a:ea typeface="Calibri Light"/>
                <a:cs typeface="Arial"/>
              </a:rPr>
              <a:t> </a:t>
            </a:r>
            <a:r>
              <a:rPr lang="en-GB" sz="4800" baseline="30000" err="1">
                <a:latin typeface="Calibri Light"/>
                <a:ea typeface="Calibri Light"/>
                <a:cs typeface="Arial"/>
              </a:rPr>
              <a:t>athrawon</a:t>
            </a:r>
            <a:r>
              <a:rPr lang="en-GB" sz="4800" baseline="30000">
                <a:latin typeface="Calibri Light"/>
                <a:ea typeface="Calibri Light"/>
                <a:cs typeface="Arial"/>
              </a:rPr>
              <a:t>, a </a:t>
            </a:r>
            <a:r>
              <a:rPr lang="en-GB" sz="4800" baseline="30000" err="1">
                <a:latin typeface="Calibri Light"/>
                <a:ea typeface="Calibri Light"/>
                <a:cs typeface="Arial"/>
              </a:rPr>
              <a:t>gan</a:t>
            </a:r>
            <a:r>
              <a:rPr lang="en-GB" sz="4800" baseline="30000">
                <a:latin typeface="Calibri Light"/>
                <a:ea typeface="Calibri Light"/>
                <a:cs typeface="Arial"/>
              </a:rPr>
              <a:t> </a:t>
            </a:r>
            <a:r>
              <a:rPr lang="en-GB" sz="4800" baseline="30000" err="1">
                <a:latin typeface="Calibri Light"/>
                <a:ea typeface="Calibri Light"/>
                <a:cs typeface="Arial"/>
              </a:rPr>
              <a:t>eu</a:t>
            </a:r>
            <a:r>
              <a:rPr lang="en-GB" sz="4800" baseline="30000">
                <a:latin typeface="Calibri Light"/>
                <a:ea typeface="Calibri Light"/>
                <a:cs typeface="Arial"/>
              </a:rPr>
              <a:t> </a:t>
            </a:r>
            <a:r>
              <a:rPr lang="en-GB" sz="4800" baseline="30000" err="1">
                <a:latin typeface="Calibri Light"/>
                <a:ea typeface="Calibri Light"/>
                <a:cs typeface="Arial"/>
              </a:rPr>
              <a:t>disgyblion</a:t>
            </a:r>
            <a:r>
              <a:rPr lang="en-GB" sz="4800" baseline="30000">
                <a:latin typeface="Calibri Light"/>
                <a:ea typeface="Calibri Light"/>
                <a:cs typeface="Arial"/>
              </a:rPr>
              <a:t>, </a:t>
            </a:r>
            <a:r>
              <a:rPr lang="en-GB" sz="4800" baseline="30000" err="1">
                <a:latin typeface="Calibri Light"/>
                <a:ea typeface="Calibri Light"/>
                <a:cs typeface="Arial"/>
              </a:rPr>
              <a:t>wrth</a:t>
            </a:r>
            <a:r>
              <a:rPr lang="en-GB" sz="4800" baseline="30000">
                <a:latin typeface="Calibri Light"/>
                <a:ea typeface="Calibri Light"/>
                <a:cs typeface="Arial"/>
              </a:rPr>
              <a:t> </a:t>
            </a:r>
            <a:r>
              <a:rPr lang="en-GB" sz="4800" baseline="30000" err="1">
                <a:latin typeface="Calibri Light"/>
                <a:ea typeface="Calibri Light"/>
                <a:cs typeface="Arial"/>
              </a:rPr>
              <a:t>asesu</a:t>
            </a:r>
            <a:r>
              <a:rPr lang="en-GB" sz="4800" baseline="30000">
                <a:latin typeface="Calibri Light"/>
                <a:ea typeface="Calibri Light"/>
                <a:cs typeface="Arial"/>
              </a:rPr>
              <a:t> </a:t>
            </a:r>
            <a:r>
              <a:rPr lang="en-GB" sz="4800" baseline="30000" err="1">
                <a:latin typeface="Calibri Light"/>
                <a:ea typeface="Calibri Light"/>
                <a:cs typeface="Arial"/>
              </a:rPr>
              <a:t>eu</a:t>
            </a:r>
            <a:r>
              <a:rPr lang="en-GB" sz="4800" baseline="30000">
                <a:latin typeface="Calibri Light"/>
                <a:ea typeface="Calibri Light"/>
                <a:cs typeface="Arial"/>
              </a:rPr>
              <a:t> </a:t>
            </a:r>
            <a:r>
              <a:rPr lang="en-GB" sz="4800" baseline="30000" err="1">
                <a:latin typeface="Calibri Light"/>
                <a:ea typeface="Calibri Light"/>
                <a:cs typeface="Arial"/>
              </a:rPr>
              <a:t>hunain</a:t>
            </a:r>
            <a:r>
              <a:rPr lang="en-GB" sz="4800" baseline="30000">
                <a:latin typeface="Calibri Light"/>
                <a:ea typeface="Calibri Light"/>
                <a:cs typeface="Arial"/>
              </a:rPr>
              <a:t> </a:t>
            </a:r>
            <a:r>
              <a:rPr lang="en-GB" sz="4800" baseline="30000" err="1">
                <a:latin typeface="Calibri Light"/>
                <a:ea typeface="Calibri Light"/>
                <a:cs typeface="Arial"/>
              </a:rPr>
              <a:t>a’i</a:t>
            </a:r>
            <a:r>
              <a:rPr lang="en-GB" sz="4800" baseline="30000">
                <a:latin typeface="Calibri Light"/>
                <a:ea typeface="Calibri Light"/>
                <a:cs typeface="Arial"/>
              </a:rPr>
              <a:t> </a:t>
            </a:r>
            <a:r>
              <a:rPr lang="en-GB" sz="4800" baseline="30000" err="1">
                <a:latin typeface="Calibri Light"/>
                <a:ea typeface="Calibri Light"/>
                <a:cs typeface="Arial"/>
              </a:rPr>
              <a:t>gilydd</a:t>
            </a:r>
            <a:r>
              <a:rPr lang="en-GB" sz="4800" baseline="30000">
                <a:latin typeface="Calibri Light"/>
                <a:ea typeface="Calibri Light"/>
                <a:cs typeface="Arial"/>
              </a:rPr>
              <a:t>, </a:t>
            </a:r>
            <a:r>
              <a:rPr lang="en-GB" sz="4800" baseline="30000" err="1">
                <a:latin typeface="Calibri Light"/>
                <a:ea typeface="Calibri Light"/>
                <a:cs typeface="Arial"/>
              </a:rPr>
              <a:t>i</a:t>
            </a:r>
            <a:r>
              <a:rPr lang="en-GB" sz="4800" baseline="30000">
                <a:latin typeface="Calibri Light"/>
                <a:ea typeface="Calibri Light"/>
                <a:cs typeface="Arial"/>
              </a:rPr>
              <a:t> </a:t>
            </a:r>
            <a:r>
              <a:rPr lang="en-GB" sz="4800" baseline="30000" err="1">
                <a:latin typeface="Calibri Light"/>
                <a:ea typeface="Calibri Light"/>
                <a:cs typeface="Arial"/>
              </a:rPr>
              <a:t>addasu’r</a:t>
            </a:r>
            <a:r>
              <a:rPr lang="en-GB" sz="4800" baseline="30000">
                <a:latin typeface="Calibri Light"/>
                <a:ea typeface="Calibri Light"/>
                <a:cs typeface="Arial"/>
              </a:rPr>
              <a:t>  </a:t>
            </a:r>
            <a:r>
              <a:rPr lang="en-GB" sz="4800" baseline="30000" err="1">
                <a:latin typeface="Calibri Light"/>
                <a:ea typeface="Calibri Light"/>
                <a:cs typeface="Arial"/>
              </a:rPr>
              <a:t>gweithgareddau</a:t>
            </a:r>
            <a:r>
              <a:rPr lang="en-GB" sz="4800" baseline="30000">
                <a:latin typeface="Calibri Light"/>
                <a:ea typeface="Calibri Light"/>
                <a:cs typeface="Arial"/>
              </a:rPr>
              <a:t> </a:t>
            </a:r>
            <a:r>
              <a:rPr lang="en-GB" sz="4800" baseline="30000" err="1">
                <a:latin typeface="Calibri Light"/>
                <a:ea typeface="Calibri Light"/>
                <a:cs typeface="Arial"/>
              </a:rPr>
              <a:t>dysgu</a:t>
            </a:r>
            <a:r>
              <a:rPr lang="en-GB" sz="4800" baseline="30000">
                <a:latin typeface="Calibri Light"/>
                <a:ea typeface="Calibri Light"/>
                <a:cs typeface="Arial"/>
              </a:rPr>
              <a:t> ac </a:t>
            </a:r>
            <a:r>
              <a:rPr lang="en-GB" sz="4800" baseline="30000" err="1">
                <a:latin typeface="Calibri Light"/>
                <a:ea typeface="Calibri Light"/>
                <a:cs typeface="Arial"/>
              </a:rPr>
              <a:t>addysgu</a:t>
            </a:r>
            <a:r>
              <a:rPr lang="en-GB" sz="4800" baseline="30000">
                <a:latin typeface="Calibri Light"/>
                <a:ea typeface="Calibri Light"/>
                <a:cs typeface="Arial"/>
              </a:rPr>
              <a:t> y </a:t>
            </a:r>
            <a:r>
              <a:rPr lang="en-GB" sz="4800" baseline="30000" err="1">
                <a:latin typeface="Calibri Light"/>
                <a:ea typeface="Calibri Light"/>
                <a:cs typeface="Arial"/>
              </a:rPr>
              <a:t>maent</a:t>
            </a:r>
            <a:r>
              <a:rPr lang="en-GB" sz="4800" baseline="30000">
                <a:latin typeface="Calibri Light"/>
                <a:ea typeface="Calibri Light"/>
                <a:cs typeface="Arial"/>
              </a:rPr>
              <a:t> </a:t>
            </a:r>
            <a:r>
              <a:rPr lang="en-GB" sz="4800" baseline="30000" err="1">
                <a:latin typeface="Calibri Light"/>
                <a:ea typeface="Calibri Light"/>
                <a:cs typeface="Arial"/>
              </a:rPr>
              <a:t>yn</a:t>
            </a:r>
            <a:r>
              <a:rPr lang="en-GB" sz="4800" baseline="30000">
                <a:latin typeface="Calibri Light"/>
                <a:ea typeface="Calibri Light"/>
                <a:cs typeface="Arial"/>
              </a:rPr>
              <a:t> </a:t>
            </a:r>
            <a:r>
              <a:rPr lang="en-GB" sz="4800" baseline="30000" err="1">
                <a:latin typeface="Calibri Light"/>
                <a:ea typeface="Calibri Light"/>
                <a:cs typeface="Arial"/>
              </a:rPr>
              <a:t>cymryd</a:t>
            </a:r>
            <a:r>
              <a:rPr lang="en-GB" sz="4800" baseline="30000">
                <a:latin typeface="Calibri Light"/>
                <a:ea typeface="Calibri Light"/>
                <a:cs typeface="Arial"/>
              </a:rPr>
              <a:t> </a:t>
            </a:r>
            <a:r>
              <a:rPr lang="en-GB" sz="4800" baseline="30000" err="1">
                <a:latin typeface="Calibri Light"/>
                <a:ea typeface="Calibri Light"/>
                <a:cs typeface="Arial"/>
              </a:rPr>
              <a:t>rhan</a:t>
            </a:r>
            <a:r>
              <a:rPr lang="en-GB" sz="4800" baseline="30000">
                <a:latin typeface="Calibri Light"/>
                <a:ea typeface="Calibri Light"/>
                <a:cs typeface="Arial"/>
              </a:rPr>
              <a:t> </a:t>
            </a:r>
            <a:r>
              <a:rPr lang="en-GB" sz="4800" baseline="30000" err="1">
                <a:latin typeface="Calibri Light"/>
                <a:ea typeface="Calibri Light"/>
                <a:cs typeface="Arial"/>
              </a:rPr>
              <a:t>ynddynt</a:t>
            </a:r>
            <a:r>
              <a:rPr lang="en-GB" sz="4800" baseline="30000">
                <a:latin typeface="Calibri Light"/>
                <a:ea typeface="Calibri Light"/>
                <a:cs typeface="Arial"/>
              </a:rPr>
              <a:t>. Mae </a:t>
            </a:r>
            <a:r>
              <a:rPr lang="en-GB" sz="4800" baseline="30000" err="1">
                <a:latin typeface="Calibri Light"/>
                <a:ea typeface="Calibri Light"/>
                <a:cs typeface="Arial"/>
              </a:rPr>
              <a:t>asesu</a:t>
            </a:r>
            <a:r>
              <a:rPr lang="en-GB" sz="4800" baseline="30000">
                <a:latin typeface="Calibri Light"/>
                <a:ea typeface="Calibri Light"/>
                <a:cs typeface="Arial"/>
              </a:rPr>
              <a:t> </a:t>
            </a:r>
            <a:r>
              <a:rPr lang="en-GB" sz="4800" baseline="30000" err="1">
                <a:latin typeface="Calibri Light"/>
                <a:ea typeface="Calibri Light"/>
                <a:cs typeface="Arial"/>
              </a:rPr>
              <a:t>o’r</a:t>
            </a:r>
            <a:r>
              <a:rPr lang="en-GB" sz="4800" baseline="30000">
                <a:latin typeface="Calibri Light"/>
                <a:ea typeface="Calibri Light"/>
                <a:cs typeface="Arial"/>
              </a:rPr>
              <a:t> </a:t>
            </a:r>
            <a:r>
              <a:rPr lang="en-GB" sz="4800" baseline="30000" err="1">
                <a:latin typeface="Calibri Light"/>
                <a:ea typeface="Calibri Light"/>
                <a:cs typeface="Arial"/>
              </a:rPr>
              <a:t>fath</a:t>
            </a:r>
            <a:r>
              <a:rPr lang="en-GB" sz="4800" baseline="30000">
                <a:latin typeface="Calibri Light"/>
                <a:ea typeface="Calibri Light"/>
                <a:cs typeface="Arial"/>
              </a:rPr>
              <a:t> </a:t>
            </a:r>
            <a:r>
              <a:rPr lang="en-GB" sz="4800" baseline="30000" err="1">
                <a:latin typeface="Calibri Light"/>
                <a:ea typeface="Calibri Light"/>
                <a:cs typeface="Arial"/>
              </a:rPr>
              <a:t>yn</a:t>
            </a:r>
            <a:r>
              <a:rPr lang="en-GB" sz="4800" baseline="30000">
                <a:latin typeface="Calibri Light"/>
                <a:ea typeface="Calibri Light"/>
                <a:cs typeface="Arial"/>
              </a:rPr>
              <a:t> </a:t>
            </a:r>
            <a:r>
              <a:rPr lang="en-GB" sz="4800" baseline="30000" err="1">
                <a:latin typeface="Calibri Light"/>
                <a:ea typeface="Calibri Light"/>
                <a:cs typeface="Arial"/>
              </a:rPr>
              <a:t>dod</a:t>
            </a:r>
            <a:r>
              <a:rPr lang="en-GB" sz="4800" baseline="30000">
                <a:latin typeface="Calibri Light"/>
                <a:ea typeface="Calibri Light"/>
                <a:cs typeface="Arial"/>
              </a:rPr>
              <a:t> </a:t>
            </a:r>
            <a:r>
              <a:rPr lang="en-GB" sz="4800" baseline="30000" err="1">
                <a:latin typeface="Calibri Light"/>
                <a:ea typeface="Calibri Light"/>
                <a:cs typeface="Arial"/>
              </a:rPr>
              <a:t>yn</a:t>
            </a:r>
            <a:r>
              <a:rPr lang="en-GB" sz="4800" baseline="30000">
                <a:latin typeface="Calibri Light"/>
                <a:ea typeface="Calibri Light"/>
                <a:cs typeface="Arial"/>
              </a:rPr>
              <a:t> </a:t>
            </a:r>
            <a:r>
              <a:rPr lang="en-GB" sz="4800" baseline="30000">
                <a:solidFill>
                  <a:srgbClr val="ED7D31"/>
                </a:solidFill>
                <a:latin typeface="Calibri Light"/>
                <a:ea typeface="Calibri Light"/>
                <a:cs typeface="Arial"/>
              </a:rPr>
              <a:t>‘</a:t>
            </a:r>
            <a:r>
              <a:rPr lang="en-GB" sz="4800" baseline="30000" err="1">
                <a:solidFill>
                  <a:srgbClr val="ED7D31"/>
                </a:solidFill>
                <a:latin typeface="Calibri Light"/>
                <a:ea typeface="Calibri Light"/>
                <a:cs typeface="Arial"/>
              </a:rPr>
              <a:t>asesu</a:t>
            </a:r>
            <a:r>
              <a:rPr lang="en-GB" sz="4800" baseline="30000">
                <a:solidFill>
                  <a:srgbClr val="ED7D31"/>
                </a:solidFill>
                <a:latin typeface="Calibri Light"/>
                <a:ea typeface="Calibri Light"/>
                <a:cs typeface="Arial"/>
              </a:rPr>
              <a:t> </a:t>
            </a:r>
            <a:r>
              <a:rPr lang="en-GB" sz="4800" baseline="30000" err="1">
                <a:solidFill>
                  <a:srgbClr val="ED7D31"/>
                </a:solidFill>
                <a:latin typeface="Calibri Light"/>
                <a:ea typeface="Calibri Light"/>
                <a:cs typeface="Arial"/>
              </a:rPr>
              <a:t>ffurfiannol</a:t>
            </a:r>
            <a:r>
              <a:rPr lang="en-GB" sz="4800" baseline="30000">
                <a:solidFill>
                  <a:srgbClr val="ED7D31"/>
                </a:solidFill>
                <a:latin typeface="Calibri Light"/>
                <a:ea typeface="Calibri Light"/>
                <a:cs typeface="Arial"/>
              </a:rPr>
              <a:t>' </a:t>
            </a:r>
            <a:r>
              <a:rPr lang="en-GB" sz="4800" baseline="30000">
                <a:latin typeface="Calibri Light"/>
                <a:ea typeface="Calibri Light"/>
                <a:cs typeface="Arial"/>
              </a:rPr>
              <a:t>pan </a:t>
            </a:r>
            <a:r>
              <a:rPr lang="en-GB" sz="4800" baseline="30000" err="1">
                <a:latin typeface="Calibri Light"/>
                <a:ea typeface="Calibri Light"/>
                <a:cs typeface="Arial"/>
              </a:rPr>
              <a:t>ddefnyddir</a:t>
            </a:r>
            <a:r>
              <a:rPr lang="en-GB" sz="4800" baseline="30000">
                <a:latin typeface="Calibri Light"/>
                <a:ea typeface="Calibri Light"/>
                <a:cs typeface="Arial"/>
              </a:rPr>
              <a:t> y </a:t>
            </a:r>
            <a:r>
              <a:rPr lang="en-GB" sz="4800" baseline="30000" err="1">
                <a:latin typeface="Calibri Light"/>
                <a:ea typeface="Calibri Light"/>
                <a:cs typeface="Arial"/>
              </a:rPr>
              <a:t>dystiolaeth</a:t>
            </a:r>
            <a:r>
              <a:rPr lang="en-GB" sz="4800" baseline="30000">
                <a:latin typeface="Calibri Light"/>
                <a:ea typeface="Calibri Light"/>
                <a:cs typeface="Arial"/>
              </a:rPr>
              <a:t> </a:t>
            </a:r>
            <a:r>
              <a:rPr lang="en-GB" sz="4800" baseline="30000" err="1">
                <a:latin typeface="Calibri Light"/>
                <a:ea typeface="Calibri Light"/>
                <a:cs typeface="Arial"/>
              </a:rPr>
              <a:t>i</a:t>
            </a:r>
            <a:r>
              <a:rPr lang="en-GB" sz="4800" baseline="30000">
                <a:latin typeface="Calibri Light"/>
                <a:ea typeface="Calibri Light"/>
                <a:cs typeface="Arial"/>
              </a:rPr>
              <a:t> </a:t>
            </a:r>
            <a:r>
              <a:rPr lang="en-GB" sz="4800" baseline="30000" err="1">
                <a:latin typeface="Calibri Light"/>
                <a:ea typeface="Calibri Light"/>
                <a:cs typeface="Arial"/>
              </a:rPr>
              <a:t>addasu’r</a:t>
            </a:r>
            <a:r>
              <a:rPr lang="en-GB" sz="4800" baseline="30000">
                <a:latin typeface="Calibri Light"/>
                <a:ea typeface="Calibri Light"/>
                <a:cs typeface="Arial"/>
              </a:rPr>
              <a:t> </a:t>
            </a:r>
            <a:r>
              <a:rPr lang="en-GB" sz="4800" baseline="30000" err="1">
                <a:latin typeface="Calibri Light"/>
                <a:ea typeface="Calibri Light"/>
                <a:cs typeface="Arial"/>
              </a:rPr>
              <a:t>gwaith</a:t>
            </a:r>
            <a:r>
              <a:rPr lang="en-GB" sz="4800" baseline="30000">
                <a:latin typeface="Calibri Light"/>
                <a:ea typeface="Calibri Light"/>
                <a:cs typeface="Arial"/>
              </a:rPr>
              <a:t> </a:t>
            </a:r>
            <a:r>
              <a:rPr lang="en-GB" sz="4800" baseline="30000" err="1">
                <a:latin typeface="Calibri Light"/>
                <a:ea typeface="Calibri Light"/>
                <a:cs typeface="Arial"/>
              </a:rPr>
              <a:t>addysgu</a:t>
            </a:r>
            <a:r>
              <a:rPr lang="en-GB" sz="4800" baseline="30000">
                <a:latin typeface="Calibri Light"/>
                <a:ea typeface="Calibri Light"/>
                <a:cs typeface="Arial"/>
              </a:rPr>
              <a:t> </a:t>
            </a:r>
            <a:r>
              <a:rPr lang="en-GB" sz="4800" baseline="30000" err="1">
                <a:latin typeface="Calibri Light"/>
                <a:ea typeface="Calibri Light"/>
                <a:cs typeface="Arial"/>
              </a:rPr>
              <a:t>i</a:t>
            </a:r>
            <a:r>
              <a:rPr lang="en-GB" sz="4800" baseline="30000">
                <a:latin typeface="Calibri Light"/>
                <a:ea typeface="Calibri Light"/>
                <a:cs typeface="Arial"/>
              </a:rPr>
              <a:t> </a:t>
            </a:r>
            <a:r>
              <a:rPr lang="en-GB" sz="4800" baseline="30000" err="1">
                <a:latin typeface="Calibri Light"/>
                <a:ea typeface="Calibri Light"/>
                <a:cs typeface="Arial"/>
              </a:rPr>
              <a:t>fodloni</a:t>
            </a:r>
            <a:r>
              <a:rPr lang="en-GB" sz="4800" baseline="30000">
                <a:latin typeface="Calibri Light"/>
                <a:ea typeface="Calibri Light"/>
                <a:cs typeface="Arial"/>
              </a:rPr>
              <a:t> </a:t>
            </a:r>
            <a:r>
              <a:rPr lang="en-GB" sz="4800" baseline="30000" err="1">
                <a:latin typeface="Calibri Light"/>
                <a:ea typeface="Calibri Light"/>
                <a:cs typeface="Arial"/>
              </a:rPr>
              <a:t>anghenion</a:t>
            </a:r>
            <a:r>
              <a:rPr lang="en-GB" sz="4800" baseline="30000">
                <a:latin typeface="Calibri Light"/>
                <a:ea typeface="Calibri Light"/>
                <a:cs typeface="Arial"/>
              </a:rPr>
              <a:t> </a:t>
            </a:r>
            <a:r>
              <a:rPr lang="en-GB" sz="4800" baseline="30000" err="1">
                <a:latin typeface="Calibri Light"/>
                <a:ea typeface="Calibri Light"/>
                <a:cs typeface="Arial"/>
              </a:rPr>
              <a:t>dysgu</a:t>
            </a:r>
            <a:r>
              <a:rPr lang="en-GB" sz="4800" baseline="30000">
                <a:latin typeface="Calibri Light"/>
                <a:ea typeface="Calibri Light"/>
                <a:cs typeface="Arial"/>
              </a:rPr>
              <a:t>’ </a:t>
            </a:r>
            <a:r>
              <a:rPr lang="en-GB" sz="3600" baseline="30000">
                <a:latin typeface="Calibri Light"/>
                <a:ea typeface="Calibri Light"/>
                <a:cs typeface="Arial"/>
              </a:rPr>
              <a:t>(Black &amp; </a:t>
            </a:r>
            <a:r>
              <a:rPr lang="en-GB" sz="3600" baseline="30000" err="1">
                <a:latin typeface="Calibri Light"/>
                <a:ea typeface="Calibri Light"/>
                <a:cs typeface="Arial"/>
              </a:rPr>
              <a:t>Wiliam</a:t>
            </a:r>
            <a:r>
              <a:rPr lang="en-GB" sz="3600" baseline="30000">
                <a:latin typeface="Calibri Light"/>
                <a:ea typeface="Calibri Light"/>
                <a:cs typeface="Arial"/>
              </a:rPr>
              <a:t> 1998)</a:t>
            </a:r>
            <a:endParaRPr lang="en-GB" sz="3600">
              <a:latin typeface="Calibri Light"/>
              <a:ea typeface="Calibri Light"/>
              <a:cs typeface="Calibri Light"/>
            </a:endParaRPr>
          </a:p>
          <a:p>
            <a:endParaRPr lang="en-GB" i="1">
              <a:ea typeface="Calibri Light"/>
              <a:cs typeface="Calibri Light"/>
            </a:endParaRPr>
          </a:p>
        </p:txBody>
      </p:sp>
      <p:pic>
        <p:nvPicPr>
          <p:cNvPr id="4" name="Picture 3" descr="Assessment for Learning : Dylan Wiliam, : 9780854737888 : Blackwell's">
            <a:extLst>
              <a:ext uri="{FF2B5EF4-FFF2-40B4-BE49-F238E27FC236}">
                <a16:creationId xmlns:a16="http://schemas.microsoft.com/office/drawing/2014/main" id="{3119433D-BB09-DCB1-5187-F972EB09A951}"/>
              </a:ext>
            </a:extLst>
          </p:cNvPr>
          <p:cNvPicPr>
            <a:picLocks noChangeAspect="1"/>
          </p:cNvPicPr>
          <p:nvPr/>
        </p:nvPicPr>
        <p:blipFill>
          <a:blip r:embed="rId3"/>
          <a:stretch>
            <a:fillRect/>
          </a:stretch>
        </p:blipFill>
        <p:spPr>
          <a:xfrm>
            <a:off x="10417097" y="3177168"/>
            <a:ext cx="1635513" cy="2325030"/>
          </a:xfrm>
          <a:prstGeom prst="rect">
            <a:avLst/>
          </a:prstGeom>
        </p:spPr>
      </p:pic>
      <p:pic>
        <p:nvPicPr>
          <p:cNvPr id="3" name="Picture 2" descr="Inside the Black Box: Raising Standards Through Classroom Assessment ...">
            <a:extLst>
              <a:ext uri="{FF2B5EF4-FFF2-40B4-BE49-F238E27FC236}">
                <a16:creationId xmlns:a16="http://schemas.microsoft.com/office/drawing/2014/main" id="{B1E496AE-1E60-54C1-3C66-02192C524B7C}"/>
              </a:ext>
            </a:extLst>
          </p:cNvPr>
          <p:cNvPicPr>
            <a:picLocks noChangeAspect="1"/>
          </p:cNvPicPr>
          <p:nvPr/>
        </p:nvPicPr>
        <p:blipFill>
          <a:blip r:embed="rId4"/>
          <a:stretch>
            <a:fillRect/>
          </a:stretch>
        </p:blipFill>
        <p:spPr>
          <a:xfrm>
            <a:off x="10367682" y="204786"/>
            <a:ext cx="1685365" cy="2387414"/>
          </a:xfrm>
          <a:prstGeom prst="rect">
            <a:avLst/>
          </a:prstGeom>
        </p:spPr>
      </p:pic>
    </p:spTree>
    <p:extLst>
      <p:ext uri="{BB962C8B-B14F-4D97-AF65-F5344CB8AC3E}">
        <p14:creationId xmlns:p14="http://schemas.microsoft.com/office/powerpoint/2010/main" val="36340252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887F6-7238-A7D5-2335-0DD143CD8F87}"/>
              </a:ext>
            </a:extLst>
          </p:cNvPr>
          <p:cNvSpPr>
            <a:spLocks noGrp="1"/>
          </p:cNvSpPr>
          <p:nvPr>
            <p:ph type="title"/>
          </p:nvPr>
        </p:nvSpPr>
        <p:spPr>
          <a:xfrm>
            <a:off x="330341" y="1052784"/>
            <a:ext cx="10087945" cy="3667319"/>
          </a:xfrm>
        </p:spPr>
        <p:txBody>
          <a:bodyPr>
            <a:noAutofit/>
          </a:bodyPr>
          <a:lstStyle/>
          <a:p>
            <a:r>
              <a:rPr lang="en-GB" sz="3600">
                <a:cs typeface="Calibri Light"/>
              </a:rPr>
              <a:t>'</a:t>
            </a:r>
            <a:r>
              <a:rPr lang="en-GB" sz="3600" i="1">
                <a:cs typeface="Calibri Light"/>
              </a:rPr>
              <a:t>An assessment activity can help learning if it provides information to be used as feedback, by teachers, and by their pupils, in assessing themselves and each other, to modify the teaching and learning activities in which they are engaged. </a:t>
            </a:r>
            <a:br>
              <a:rPr lang="en-GB" sz="3600" i="1">
                <a:cs typeface="Calibri Light"/>
              </a:rPr>
            </a:br>
            <a:br>
              <a:rPr lang="en-GB" sz="3600" i="1">
                <a:cs typeface="Calibri Light"/>
              </a:rPr>
            </a:br>
            <a:r>
              <a:rPr lang="en-GB" sz="3600" i="1">
                <a:cs typeface="Calibri Light"/>
              </a:rPr>
              <a:t>Such assessment becomes '</a:t>
            </a:r>
            <a:r>
              <a:rPr lang="en-GB" sz="3600" i="1">
                <a:solidFill>
                  <a:schemeClr val="accent2"/>
                </a:solidFill>
                <a:cs typeface="Calibri Light"/>
              </a:rPr>
              <a:t>formative assessment' </a:t>
            </a:r>
            <a:r>
              <a:rPr lang="en-GB" sz="3600" i="1">
                <a:cs typeface="Calibri Light"/>
              </a:rPr>
              <a:t>when the evidence is actually used to adapt the teaching work to meet learning needs' </a:t>
            </a:r>
            <a:r>
              <a:rPr lang="en-GB" sz="2400" i="1">
                <a:cs typeface="Calibri Light"/>
              </a:rPr>
              <a:t>(Black &amp; </a:t>
            </a:r>
            <a:r>
              <a:rPr lang="en-GB" sz="2400" i="1" err="1">
                <a:cs typeface="Calibri Light"/>
              </a:rPr>
              <a:t>Wiliam</a:t>
            </a:r>
            <a:r>
              <a:rPr lang="en-GB" sz="2400" i="1">
                <a:cs typeface="Calibri Light"/>
              </a:rPr>
              <a:t> 1998)</a:t>
            </a:r>
            <a:endParaRPr lang="en-GB" sz="3600" i="1">
              <a:cs typeface="Calibri Light"/>
            </a:endParaRPr>
          </a:p>
        </p:txBody>
      </p:sp>
      <p:pic>
        <p:nvPicPr>
          <p:cNvPr id="4" name="Picture 3" descr="Assessment for Learning : Dylan Wiliam, : 9780854737888 : Blackwell's">
            <a:extLst>
              <a:ext uri="{FF2B5EF4-FFF2-40B4-BE49-F238E27FC236}">
                <a16:creationId xmlns:a16="http://schemas.microsoft.com/office/drawing/2014/main" id="{3119433D-BB09-DCB1-5187-F972EB09A951}"/>
              </a:ext>
            </a:extLst>
          </p:cNvPr>
          <p:cNvPicPr>
            <a:picLocks noChangeAspect="1"/>
          </p:cNvPicPr>
          <p:nvPr/>
        </p:nvPicPr>
        <p:blipFill>
          <a:blip r:embed="rId3"/>
          <a:stretch>
            <a:fillRect/>
          </a:stretch>
        </p:blipFill>
        <p:spPr>
          <a:xfrm>
            <a:off x="10417097" y="3177168"/>
            <a:ext cx="1635513" cy="2325030"/>
          </a:xfrm>
          <a:prstGeom prst="rect">
            <a:avLst/>
          </a:prstGeom>
        </p:spPr>
      </p:pic>
      <p:pic>
        <p:nvPicPr>
          <p:cNvPr id="3" name="Picture 2" descr="Inside the Black Box: Raising Standards Through Classroom Assessment ...">
            <a:extLst>
              <a:ext uri="{FF2B5EF4-FFF2-40B4-BE49-F238E27FC236}">
                <a16:creationId xmlns:a16="http://schemas.microsoft.com/office/drawing/2014/main" id="{B1E496AE-1E60-54C1-3C66-02192C524B7C}"/>
              </a:ext>
            </a:extLst>
          </p:cNvPr>
          <p:cNvPicPr>
            <a:picLocks noChangeAspect="1"/>
          </p:cNvPicPr>
          <p:nvPr/>
        </p:nvPicPr>
        <p:blipFill>
          <a:blip r:embed="rId4"/>
          <a:stretch>
            <a:fillRect/>
          </a:stretch>
        </p:blipFill>
        <p:spPr>
          <a:xfrm>
            <a:off x="10367682" y="204786"/>
            <a:ext cx="1685365" cy="2387414"/>
          </a:xfrm>
          <a:prstGeom prst="rect">
            <a:avLst/>
          </a:prstGeom>
        </p:spPr>
      </p:pic>
    </p:spTree>
    <p:extLst>
      <p:ext uri="{BB962C8B-B14F-4D97-AF65-F5344CB8AC3E}">
        <p14:creationId xmlns:p14="http://schemas.microsoft.com/office/powerpoint/2010/main" val="17227802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AD6DF-27F7-0FBF-8011-A458B260AB5E}"/>
              </a:ext>
            </a:extLst>
          </p:cNvPr>
          <p:cNvSpPr>
            <a:spLocks noGrp="1"/>
          </p:cNvSpPr>
          <p:nvPr>
            <p:ph type="title" idx="4294967295"/>
          </p:nvPr>
        </p:nvSpPr>
        <p:spPr>
          <a:xfrm>
            <a:off x="649574" y="1689100"/>
            <a:ext cx="9610075" cy="2848184"/>
          </a:xfrm>
        </p:spPr>
        <p:txBody>
          <a:bodyPr>
            <a:normAutofit fontScale="90000"/>
          </a:bodyPr>
          <a:lstStyle/>
          <a:p>
            <a:r>
              <a:rPr lang="en-GB" sz="3200" i="1" baseline="30000">
                <a:latin typeface="Arial"/>
                <a:cs typeface="Arial"/>
              </a:rPr>
              <a:t>'</a:t>
            </a:r>
            <a:r>
              <a:rPr lang="en-GB" sz="5400" b="1" i="1" baseline="30000" err="1">
                <a:latin typeface="Calibri Light"/>
                <a:ea typeface="Calibri Light"/>
                <a:cs typeface="Arial"/>
              </a:rPr>
              <a:t>Asesu</a:t>
            </a:r>
            <a:r>
              <a:rPr lang="en-GB" sz="5400" b="1" i="1" baseline="30000">
                <a:latin typeface="Calibri Light"/>
                <a:ea typeface="Calibri Light"/>
                <a:cs typeface="Arial"/>
              </a:rPr>
              <a:t> </a:t>
            </a:r>
            <a:r>
              <a:rPr lang="en-GB" sz="5400" b="1" i="1" baseline="30000" err="1">
                <a:latin typeface="Calibri Light"/>
                <a:ea typeface="Calibri Light"/>
                <a:cs typeface="Arial"/>
              </a:rPr>
              <a:t>ar</a:t>
            </a:r>
            <a:r>
              <a:rPr lang="en-GB" sz="5400" b="1" i="1" baseline="30000">
                <a:latin typeface="Calibri Light"/>
                <a:ea typeface="Calibri Light"/>
                <a:cs typeface="Arial"/>
              </a:rPr>
              <a:t> </a:t>
            </a:r>
            <a:r>
              <a:rPr lang="en-GB" sz="5400" b="1" i="1" baseline="30000" err="1">
                <a:latin typeface="Calibri Light"/>
                <a:ea typeface="Calibri Light"/>
                <a:cs typeface="Arial"/>
              </a:rPr>
              <a:t>gyfer</a:t>
            </a:r>
            <a:r>
              <a:rPr lang="en-GB" sz="5400" b="1" i="1" baseline="30000">
                <a:latin typeface="Calibri Light"/>
                <a:ea typeface="Calibri Light"/>
                <a:cs typeface="Arial"/>
              </a:rPr>
              <a:t> </a:t>
            </a:r>
            <a:r>
              <a:rPr lang="en-GB" sz="5400" b="1" i="1" baseline="30000" err="1">
                <a:latin typeface="Calibri Light"/>
                <a:ea typeface="Calibri Light"/>
                <a:cs typeface="Arial"/>
              </a:rPr>
              <a:t>dysgu</a:t>
            </a:r>
            <a:r>
              <a:rPr lang="en-GB" sz="5400" b="1" i="1" baseline="30000">
                <a:latin typeface="Calibri Light"/>
                <a:ea typeface="Calibri Light"/>
                <a:cs typeface="Arial"/>
              </a:rPr>
              <a:t> </a:t>
            </a:r>
            <a:r>
              <a:rPr lang="en-GB" sz="5400" i="1" baseline="30000" err="1">
                <a:latin typeface="Calibri Light"/>
                <a:ea typeface="Calibri Light"/>
                <a:cs typeface="Arial"/>
              </a:rPr>
              <a:t>yw</a:t>
            </a:r>
            <a:r>
              <a:rPr lang="en-GB" sz="5400" i="1" baseline="30000">
                <a:latin typeface="Calibri Light"/>
                <a:ea typeface="Calibri Light"/>
                <a:cs typeface="Arial"/>
              </a:rPr>
              <a:t> </a:t>
            </a:r>
            <a:r>
              <a:rPr lang="en-GB" sz="5400" i="1" baseline="30000" err="1">
                <a:latin typeface="Calibri Light"/>
                <a:ea typeface="Calibri Light"/>
                <a:cs typeface="Arial"/>
              </a:rPr>
              <a:t>unrhyw</a:t>
            </a:r>
            <a:r>
              <a:rPr lang="en-GB" sz="5400" i="1" baseline="30000">
                <a:latin typeface="Calibri Light"/>
                <a:ea typeface="Calibri Light"/>
                <a:cs typeface="Arial"/>
              </a:rPr>
              <a:t> </a:t>
            </a:r>
            <a:r>
              <a:rPr lang="en-GB" sz="5400" i="1" baseline="30000" err="1">
                <a:latin typeface="Calibri Light"/>
                <a:ea typeface="Calibri Light"/>
                <a:cs typeface="Arial"/>
              </a:rPr>
              <a:t>asesiad</a:t>
            </a:r>
            <a:r>
              <a:rPr lang="en-GB" sz="5400" i="1" baseline="30000">
                <a:latin typeface="Calibri Light"/>
                <a:ea typeface="Calibri Light"/>
                <a:cs typeface="Arial"/>
              </a:rPr>
              <a:t> </a:t>
            </a:r>
            <a:r>
              <a:rPr lang="en-GB" sz="5400" i="1" baseline="30000" err="1">
                <a:latin typeface="Calibri Light"/>
                <a:ea typeface="Calibri Light"/>
                <a:cs typeface="Arial"/>
              </a:rPr>
              <a:t>sydd</a:t>
            </a:r>
            <a:r>
              <a:rPr lang="en-GB" sz="5400" i="1" baseline="30000">
                <a:latin typeface="Calibri Light"/>
                <a:ea typeface="Calibri Light"/>
                <a:cs typeface="Arial"/>
              </a:rPr>
              <a:t> </a:t>
            </a:r>
            <a:r>
              <a:rPr lang="en-GB" sz="5400" i="1" baseline="30000" err="1">
                <a:latin typeface="Calibri Light"/>
                <a:ea typeface="Calibri Light"/>
                <a:cs typeface="Arial"/>
              </a:rPr>
              <a:t>â’r</a:t>
            </a:r>
            <a:r>
              <a:rPr lang="en-GB" sz="5400" i="1" baseline="30000">
                <a:latin typeface="Calibri Light"/>
                <a:ea typeface="Calibri Light"/>
                <a:cs typeface="Arial"/>
              </a:rPr>
              <a:t> </a:t>
            </a:r>
            <a:r>
              <a:rPr lang="en-GB" sz="5400" i="1" baseline="30000" err="1">
                <a:latin typeface="Calibri Light"/>
                <a:ea typeface="Calibri Light"/>
                <a:cs typeface="Arial"/>
              </a:rPr>
              <a:t>flaenoriaeth</a:t>
            </a:r>
            <a:r>
              <a:rPr lang="en-GB" sz="5400" i="1" baseline="30000">
                <a:latin typeface="Calibri Light"/>
                <a:ea typeface="Calibri Light"/>
                <a:cs typeface="Arial"/>
              </a:rPr>
              <a:t> </a:t>
            </a:r>
            <a:r>
              <a:rPr lang="en-GB" sz="5400" i="1" baseline="30000" err="1">
                <a:latin typeface="Calibri Light"/>
                <a:ea typeface="Calibri Light"/>
                <a:cs typeface="Arial"/>
              </a:rPr>
              <a:t>gyntaf</a:t>
            </a:r>
            <a:r>
              <a:rPr lang="en-GB" sz="5400" i="1" baseline="30000">
                <a:latin typeface="Calibri Light"/>
                <a:ea typeface="Calibri Light"/>
                <a:cs typeface="Arial"/>
              </a:rPr>
              <a:t> o </a:t>
            </a:r>
            <a:r>
              <a:rPr lang="en-GB" sz="5400" i="1" baseline="30000" err="1">
                <a:latin typeface="Calibri Light"/>
                <a:ea typeface="Calibri Light"/>
                <a:cs typeface="Arial"/>
              </a:rPr>
              <a:t>ateb</a:t>
            </a:r>
            <a:r>
              <a:rPr lang="en-GB" sz="5400" i="1" baseline="30000">
                <a:latin typeface="Calibri Light"/>
                <a:ea typeface="Calibri Light"/>
                <a:cs typeface="Arial"/>
              </a:rPr>
              <a:t> y </a:t>
            </a:r>
            <a:r>
              <a:rPr lang="en-GB" sz="5400" i="1" baseline="30000" err="1">
                <a:latin typeface="Calibri Light"/>
                <a:ea typeface="Calibri Light"/>
                <a:cs typeface="Arial"/>
              </a:rPr>
              <a:t>diben</a:t>
            </a:r>
            <a:r>
              <a:rPr lang="en-GB" sz="5400" i="1" baseline="30000">
                <a:latin typeface="Calibri Light"/>
                <a:ea typeface="Calibri Light"/>
                <a:cs typeface="Arial"/>
              </a:rPr>
              <a:t> o </a:t>
            </a:r>
            <a:r>
              <a:rPr lang="en-GB" sz="5400" i="1" baseline="30000" err="1">
                <a:solidFill>
                  <a:srgbClr val="FF0000"/>
                </a:solidFill>
                <a:latin typeface="Calibri Light"/>
                <a:ea typeface="Calibri Light"/>
                <a:cs typeface="Arial"/>
              </a:rPr>
              <a:t>hyrwyddo</a:t>
            </a:r>
            <a:r>
              <a:rPr lang="en-GB" sz="5400" i="1" baseline="30000">
                <a:solidFill>
                  <a:srgbClr val="FF0000"/>
                </a:solidFill>
                <a:latin typeface="Calibri Light"/>
                <a:ea typeface="Calibri Light"/>
                <a:cs typeface="Arial"/>
              </a:rPr>
              <a:t> </a:t>
            </a:r>
            <a:r>
              <a:rPr lang="en-GB" sz="5400" i="1" baseline="30000" err="1">
                <a:solidFill>
                  <a:srgbClr val="FF0000"/>
                </a:solidFill>
                <a:latin typeface="Calibri Light"/>
                <a:ea typeface="Calibri Light"/>
                <a:cs typeface="Arial"/>
              </a:rPr>
              <a:t>dysgu</a:t>
            </a:r>
            <a:r>
              <a:rPr lang="en-GB" sz="5400" i="1" baseline="30000">
                <a:solidFill>
                  <a:srgbClr val="FF0000"/>
                </a:solidFill>
                <a:latin typeface="Calibri Light"/>
                <a:ea typeface="Calibri Light"/>
                <a:cs typeface="Arial"/>
              </a:rPr>
              <a:t> </a:t>
            </a:r>
            <a:r>
              <a:rPr lang="en-GB" sz="5400" i="1" baseline="30000" err="1">
                <a:solidFill>
                  <a:srgbClr val="FF0000"/>
                </a:solidFill>
                <a:latin typeface="Calibri Light"/>
                <a:ea typeface="Calibri Light"/>
                <a:cs typeface="Arial"/>
              </a:rPr>
              <a:t>disgyblion</a:t>
            </a:r>
            <a:r>
              <a:rPr lang="en-GB" sz="5400" i="1" baseline="30000">
                <a:latin typeface="Calibri Light"/>
                <a:ea typeface="Calibri Light"/>
                <a:cs typeface="Arial"/>
              </a:rPr>
              <a:t>. Mae’n </a:t>
            </a:r>
            <a:r>
              <a:rPr lang="en-GB" sz="5400" i="1" baseline="30000" err="1">
                <a:latin typeface="Calibri Light"/>
                <a:ea typeface="Calibri Light"/>
                <a:cs typeface="Arial"/>
              </a:rPr>
              <a:t>wahanol</a:t>
            </a:r>
            <a:r>
              <a:rPr lang="en-GB" sz="5400" i="1" baseline="30000">
                <a:latin typeface="Calibri Light"/>
                <a:ea typeface="Calibri Light"/>
                <a:cs typeface="Arial"/>
              </a:rPr>
              <a:t> felly </a:t>
            </a:r>
            <a:r>
              <a:rPr lang="en-GB" sz="5400" i="1" baseline="30000" err="1">
                <a:latin typeface="Calibri Light"/>
                <a:ea typeface="Calibri Light"/>
                <a:cs typeface="Arial"/>
              </a:rPr>
              <a:t>i</a:t>
            </a:r>
            <a:r>
              <a:rPr lang="en-GB" sz="5400" i="1" baseline="30000">
                <a:latin typeface="Calibri Light"/>
                <a:ea typeface="Calibri Light"/>
                <a:cs typeface="Arial"/>
              </a:rPr>
              <a:t> </a:t>
            </a:r>
            <a:r>
              <a:rPr lang="en-GB" sz="5400" i="1" baseline="30000" err="1">
                <a:latin typeface="Calibri Light"/>
                <a:ea typeface="Calibri Light"/>
                <a:cs typeface="Arial"/>
              </a:rPr>
              <a:t>asesu</a:t>
            </a:r>
            <a:r>
              <a:rPr lang="en-GB" sz="5400" i="1" baseline="30000">
                <a:latin typeface="Calibri Light"/>
                <a:ea typeface="Calibri Light"/>
                <a:cs typeface="Arial"/>
              </a:rPr>
              <a:t> a </a:t>
            </a:r>
            <a:r>
              <a:rPr lang="en-GB" sz="5400" i="1" baseline="30000" err="1">
                <a:latin typeface="Calibri Light"/>
                <a:ea typeface="Calibri Light"/>
                <a:cs typeface="Arial"/>
              </a:rPr>
              <a:t>luniwyd</a:t>
            </a:r>
            <a:r>
              <a:rPr lang="en-GB" sz="5400" i="1" baseline="30000">
                <a:latin typeface="Calibri Light"/>
                <a:ea typeface="Calibri Light"/>
                <a:cs typeface="Arial"/>
              </a:rPr>
              <a:t> </a:t>
            </a:r>
            <a:r>
              <a:rPr lang="en-GB" sz="5400" i="1" baseline="30000" err="1">
                <a:latin typeface="Calibri Light"/>
                <a:ea typeface="Calibri Light"/>
                <a:cs typeface="Arial"/>
              </a:rPr>
              <a:t>yn</a:t>
            </a:r>
            <a:r>
              <a:rPr lang="en-GB" sz="5400" i="1" baseline="30000">
                <a:latin typeface="Calibri Light"/>
                <a:ea typeface="Calibri Light"/>
                <a:cs typeface="Arial"/>
              </a:rPr>
              <a:t> </a:t>
            </a:r>
            <a:r>
              <a:rPr lang="en-GB" sz="5400" i="1" baseline="30000" err="1">
                <a:latin typeface="Calibri Light"/>
                <a:ea typeface="Calibri Light"/>
                <a:cs typeface="Arial"/>
              </a:rPr>
              <a:t>bennaf</a:t>
            </a:r>
            <a:r>
              <a:rPr lang="en-GB" sz="5400" i="1" baseline="30000">
                <a:latin typeface="Calibri Light"/>
                <a:ea typeface="Calibri Light"/>
                <a:cs typeface="Arial"/>
              </a:rPr>
              <a:t> </a:t>
            </a:r>
            <a:r>
              <a:rPr lang="en-GB" sz="5400" i="1" baseline="30000" err="1">
                <a:latin typeface="Calibri Light"/>
                <a:ea typeface="Calibri Light"/>
                <a:cs typeface="Arial"/>
              </a:rPr>
              <a:t>i</a:t>
            </a:r>
            <a:r>
              <a:rPr lang="en-GB" sz="5400" i="1" baseline="30000">
                <a:latin typeface="Calibri Light"/>
                <a:ea typeface="Calibri Light"/>
                <a:cs typeface="Arial"/>
              </a:rPr>
              <a:t> </a:t>
            </a:r>
            <a:r>
              <a:rPr lang="en-GB" sz="5400" i="1" baseline="30000" err="1">
                <a:latin typeface="Calibri Light"/>
                <a:ea typeface="Calibri Light"/>
                <a:cs typeface="Arial"/>
              </a:rPr>
              <a:t>ateb</a:t>
            </a:r>
            <a:r>
              <a:rPr lang="en-GB" sz="5400" i="1" baseline="30000">
                <a:latin typeface="Calibri Light"/>
                <a:ea typeface="Calibri Light"/>
                <a:cs typeface="Arial"/>
              </a:rPr>
              <a:t> y </a:t>
            </a:r>
            <a:r>
              <a:rPr lang="en-GB" sz="5400" i="1" baseline="30000" err="1">
                <a:latin typeface="Calibri Light"/>
                <a:ea typeface="Calibri Light"/>
                <a:cs typeface="Arial"/>
              </a:rPr>
              <a:t>diben</a:t>
            </a:r>
            <a:r>
              <a:rPr lang="en-GB" sz="5400" i="1" baseline="30000">
                <a:latin typeface="Calibri Light"/>
                <a:ea typeface="Calibri Light"/>
                <a:cs typeface="Arial"/>
              </a:rPr>
              <a:t> o </a:t>
            </a:r>
            <a:r>
              <a:rPr lang="en-GB" sz="5400" i="1" baseline="30000" err="1">
                <a:latin typeface="Calibri Light"/>
                <a:ea typeface="Calibri Light"/>
                <a:cs typeface="Arial"/>
              </a:rPr>
              <a:t>atebolrwydd</a:t>
            </a:r>
            <a:r>
              <a:rPr lang="en-GB" sz="5400" i="1" baseline="30000">
                <a:latin typeface="Calibri Light"/>
                <a:ea typeface="Calibri Light"/>
                <a:cs typeface="Arial"/>
              </a:rPr>
              <a:t>, neu </a:t>
            </a:r>
            <a:r>
              <a:rPr lang="en-GB" sz="5400" i="1" baseline="30000" err="1">
                <a:latin typeface="Calibri Light"/>
                <a:ea typeface="Calibri Light"/>
                <a:cs typeface="Arial"/>
              </a:rPr>
              <a:t>lunio</a:t>
            </a:r>
            <a:r>
              <a:rPr lang="en-GB" sz="5400" i="1" baseline="30000">
                <a:latin typeface="Calibri Light"/>
                <a:ea typeface="Calibri Light"/>
                <a:cs typeface="Arial"/>
              </a:rPr>
              <a:t> </a:t>
            </a:r>
            <a:r>
              <a:rPr lang="en-GB" sz="5400" i="1" baseline="30000" err="1">
                <a:latin typeface="Calibri Light"/>
                <a:ea typeface="Calibri Light"/>
                <a:cs typeface="Arial"/>
              </a:rPr>
              <a:t>rhestrau</a:t>
            </a:r>
            <a:r>
              <a:rPr lang="en-GB" sz="5400" i="1" baseline="30000">
                <a:latin typeface="Calibri Light"/>
                <a:ea typeface="Calibri Light"/>
                <a:cs typeface="Arial"/>
              </a:rPr>
              <a:t> </a:t>
            </a:r>
            <a:r>
              <a:rPr lang="en-GB" sz="5400" i="1" baseline="30000" err="1">
                <a:latin typeface="Calibri Light"/>
                <a:ea typeface="Calibri Light"/>
                <a:cs typeface="Arial"/>
              </a:rPr>
              <a:t>safleoedd</a:t>
            </a:r>
            <a:r>
              <a:rPr lang="en-GB" sz="5400" i="1" baseline="30000">
                <a:latin typeface="Calibri Light"/>
                <a:ea typeface="Calibri Light"/>
                <a:cs typeface="Arial"/>
              </a:rPr>
              <a:t>, neu </a:t>
            </a:r>
            <a:r>
              <a:rPr lang="en-GB" sz="5400" i="1" baseline="30000" err="1">
                <a:latin typeface="Calibri Light"/>
                <a:ea typeface="Calibri Light"/>
                <a:cs typeface="Arial"/>
              </a:rPr>
              <a:t>ardystio</a:t>
            </a:r>
            <a:r>
              <a:rPr lang="en-GB" sz="5400" i="1" baseline="30000">
                <a:latin typeface="Calibri Light"/>
                <a:ea typeface="Calibri Light"/>
                <a:cs typeface="Arial"/>
              </a:rPr>
              <a:t> </a:t>
            </a:r>
            <a:r>
              <a:rPr lang="en-GB" sz="5400" i="1" baseline="30000" err="1">
                <a:latin typeface="Calibri Light"/>
                <a:ea typeface="Calibri Light"/>
                <a:cs typeface="Arial"/>
              </a:rPr>
              <a:t>cymhwysedd</a:t>
            </a:r>
            <a:r>
              <a:rPr lang="en-GB" sz="5400" i="1" baseline="30000">
                <a:latin typeface="Calibri Light"/>
                <a:ea typeface="Calibri Light"/>
                <a:cs typeface="Arial"/>
              </a:rPr>
              <a:t>’ (Black et al., 2002)</a:t>
            </a:r>
            <a:endParaRPr lang="en-GB" sz="5400" i="1">
              <a:latin typeface="Calibri Light"/>
              <a:ea typeface="Calibri Light"/>
              <a:cs typeface="Calibri Light"/>
            </a:endParaRPr>
          </a:p>
          <a:p>
            <a:endParaRPr lang="en-GB" i="1">
              <a:ea typeface="Calibri Light"/>
              <a:cs typeface="Calibri Light"/>
            </a:endParaRPr>
          </a:p>
        </p:txBody>
      </p:sp>
      <p:pic>
        <p:nvPicPr>
          <p:cNvPr id="3" name="Picture 2" descr="A black and white book covers&#10;&#10;Description automatically generated">
            <a:extLst>
              <a:ext uri="{FF2B5EF4-FFF2-40B4-BE49-F238E27FC236}">
                <a16:creationId xmlns:a16="http://schemas.microsoft.com/office/drawing/2014/main" id="{B366D911-C928-4F9A-89DE-B466A4AA76F5}"/>
              </a:ext>
            </a:extLst>
          </p:cNvPr>
          <p:cNvPicPr>
            <a:picLocks noChangeAspect="1"/>
          </p:cNvPicPr>
          <p:nvPr/>
        </p:nvPicPr>
        <p:blipFill>
          <a:blip r:embed="rId3"/>
          <a:srcRect l="50267"/>
          <a:stretch/>
        </p:blipFill>
        <p:spPr>
          <a:xfrm>
            <a:off x="10263671" y="1956160"/>
            <a:ext cx="1729019" cy="2314575"/>
          </a:xfrm>
          <a:prstGeom prst="rect">
            <a:avLst/>
          </a:prstGeom>
        </p:spPr>
      </p:pic>
    </p:spTree>
    <p:extLst>
      <p:ext uri="{BB962C8B-B14F-4D97-AF65-F5344CB8AC3E}">
        <p14:creationId xmlns:p14="http://schemas.microsoft.com/office/powerpoint/2010/main" val="37466235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AD6DF-27F7-0FBF-8011-A458B260AB5E}"/>
              </a:ext>
            </a:extLst>
          </p:cNvPr>
          <p:cNvSpPr>
            <a:spLocks noGrp="1"/>
          </p:cNvSpPr>
          <p:nvPr>
            <p:ph type="title"/>
          </p:nvPr>
        </p:nvSpPr>
        <p:spPr>
          <a:xfrm>
            <a:off x="358219" y="2104785"/>
            <a:ext cx="11481847" cy="1325563"/>
          </a:xfrm>
        </p:spPr>
        <p:txBody>
          <a:bodyPr>
            <a:normAutofit fontScale="90000"/>
          </a:bodyPr>
          <a:lstStyle/>
          <a:p>
            <a:r>
              <a:rPr lang="en-GB" i="1">
                <a:cs typeface="Calibri Light"/>
              </a:rPr>
              <a:t>'</a:t>
            </a:r>
            <a:r>
              <a:rPr lang="en-GB" b="1" i="1">
                <a:cs typeface="Calibri Light"/>
              </a:rPr>
              <a:t>Assessment for learning</a:t>
            </a:r>
            <a:r>
              <a:rPr lang="en-GB" i="1">
                <a:cs typeface="Calibri Light"/>
              </a:rPr>
              <a:t> is any assessment for which the first priority is to serve the purpose of </a:t>
            </a:r>
            <a:r>
              <a:rPr lang="en-GB" i="1">
                <a:solidFill>
                  <a:srgbClr val="FF0000"/>
                </a:solidFill>
                <a:cs typeface="Calibri Light"/>
              </a:rPr>
              <a:t>promoting pupils' learning</a:t>
            </a:r>
            <a:r>
              <a:rPr lang="en-GB" i="1">
                <a:cs typeface="Calibri Light"/>
              </a:rPr>
              <a:t>. It thus differs from assessment designed primarily to serve the purposes of accountability, or of ranking, or of certifying competence' (Black et al., 2002)</a:t>
            </a:r>
          </a:p>
        </p:txBody>
      </p:sp>
      <p:pic>
        <p:nvPicPr>
          <p:cNvPr id="3" name="Picture 2" descr="A black and white book covers&#10;&#10;Description automatically generated">
            <a:extLst>
              <a:ext uri="{FF2B5EF4-FFF2-40B4-BE49-F238E27FC236}">
                <a16:creationId xmlns:a16="http://schemas.microsoft.com/office/drawing/2014/main" id="{B366D911-C928-4F9A-89DE-B466A4AA76F5}"/>
              </a:ext>
            </a:extLst>
          </p:cNvPr>
          <p:cNvPicPr>
            <a:picLocks noChangeAspect="1"/>
          </p:cNvPicPr>
          <p:nvPr/>
        </p:nvPicPr>
        <p:blipFill>
          <a:blip r:embed="rId3"/>
          <a:srcRect l="50267"/>
          <a:stretch/>
        </p:blipFill>
        <p:spPr>
          <a:xfrm>
            <a:off x="10107930" y="3093677"/>
            <a:ext cx="1729019" cy="2314575"/>
          </a:xfrm>
          <a:prstGeom prst="rect">
            <a:avLst/>
          </a:prstGeom>
        </p:spPr>
      </p:pic>
    </p:spTree>
    <p:extLst>
      <p:ext uri="{BB962C8B-B14F-4D97-AF65-F5344CB8AC3E}">
        <p14:creationId xmlns:p14="http://schemas.microsoft.com/office/powerpoint/2010/main" val="15573503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D287D-AB67-D350-A107-B8B0B97FC800}"/>
              </a:ext>
            </a:extLst>
          </p:cNvPr>
          <p:cNvSpPr>
            <a:spLocks noGrp="1"/>
          </p:cNvSpPr>
          <p:nvPr>
            <p:ph type="title"/>
          </p:nvPr>
        </p:nvSpPr>
        <p:spPr>
          <a:xfrm>
            <a:off x="348738" y="2347964"/>
            <a:ext cx="4327241" cy="1455723"/>
          </a:xfrm>
        </p:spPr>
        <p:txBody>
          <a:bodyPr>
            <a:normAutofit fontScale="90000"/>
          </a:bodyPr>
          <a:lstStyle/>
          <a:p>
            <a:r>
              <a:rPr lang="en-GB" sz="3600" b="1">
                <a:solidFill>
                  <a:srgbClr val="1F1F1F"/>
                </a:solidFill>
                <a:latin typeface="Arial"/>
                <a:cs typeface="Arial"/>
              </a:rPr>
              <a:t>Continwwm </a:t>
            </a:r>
            <a:r>
              <a:rPr lang="en-GB" sz="3600" b="1" err="1">
                <a:solidFill>
                  <a:srgbClr val="1F1F1F"/>
                </a:solidFill>
                <a:latin typeface="Arial"/>
                <a:cs typeface="Arial"/>
              </a:rPr>
              <a:t>asesu</a:t>
            </a:r>
            <a:br>
              <a:rPr lang="en-US" sz="3600"/>
            </a:br>
            <a:r>
              <a:rPr lang="en-GB" sz="3600" b="1">
                <a:solidFill>
                  <a:srgbClr val="1F1F1F"/>
                </a:solidFill>
                <a:latin typeface="Arial"/>
                <a:cs typeface="Arial"/>
              </a:rPr>
              <a:t> </a:t>
            </a:r>
            <a:endParaRPr lang="en-US" sz="3600">
              <a:ea typeface="Calibri Light"/>
              <a:cs typeface="Calibri Light"/>
            </a:endParaRPr>
          </a:p>
          <a:p>
            <a:br>
              <a:rPr lang="en-GB" sz="3200" b="1">
                <a:latin typeface="Arial"/>
                <a:cs typeface="Arial"/>
              </a:rPr>
            </a:br>
            <a:br>
              <a:rPr lang="en-GB" b="1">
                <a:latin typeface="Arial"/>
                <a:cs typeface="Arial"/>
              </a:rPr>
            </a:br>
            <a:endParaRPr lang="en-GB" sz="1200">
              <a:solidFill>
                <a:srgbClr val="1B1B1B"/>
              </a:solidFill>
              <a:latin typeface="Arial"/>
              <a:cs typeface="Arial"/>
            </a:endParaRPr>
          </a:p>
        </p:txBody>
      </p:sp>
      <p:sp>
        <p:nvSpPr>
          <p:cNvPr id="4" name="TextBox 3">
            <a:extLst>
              <a:ext uri="{FF2B5EF4-FFF2-40B4-BE49-F238E27FC236}">
                <a16:creationId xmlns:a16="http://schemas.microsoft.com/office/drawing/2014/main" id="{74489BA1-05F4-8D47-C1C5-A710C599CCCB}"/>
              </a:ext>
            </a:extLst>
          </p:cNvPr>
          <p:cNvSpPr txBox="1"/>
          <p:nvPr/>
        </p:nvSpPr>
        <p:spPr>
          <a:xfrm>
            <a:off x="199963" y="5106511"/>
            <a:ext cx="361138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rgbClr val="000000"/>
                </a:solidFill>
                <a:ea typeface="+mn-lt"/>
                <a:cs typeface="+mn-lt"/>
                <a:hlinkClick r:id="rId3"/>
              </a:rPr>
              <a:t>iean-changing-assessment-cultures-oct21.pdf</a:t>
            </a:r>
            <a:r>
              <a:rPr lang="en-GB" sz="1400" b="1">
                <a:solidFill>
                  <a:srgbClr val="000000"/>
                </a:solidFill>
                <a:ea typeface="Calibri"/>
                <a:cs typeface="Calibri"/>
              </a:rPr>
              <a:t>                                           </a:t>
            </a:r>
            <a:endParaRPr lang="en-US" sz="1400">
              <a:ea typeface="Calibri"/>
              <a:cs typeface="Calibri"/>
            </a:endParaRPr>
          </a:p>
        </p:txBody>
      </p:sp>
      <p:sp>
        <p:nvSpPr>
          <p:cNvPr id="3" name="Rectangle: Rounded Corners 2">
            <a:extLst>
              <a:ext uri="{FF2B5EF4-FFF2-40B4-BE49-F238E27FC236}">
                <a16:creationId xmlns:a16="http://schemas.microsoft.com/office/drawing/2014/main" id="{B63699B0-DCFC-FF52-C720-573F47A28E02}"/>
              </a:ext>
            </a:extLst>
          </p:cNvPr>
          <p:cNvSpPr/>
          <p:nvPr/>
        </p:nvSpPr>
        <p:spPr>
          <a:xfrm>
            <a:off x="4709557" y="865900"/>
            <a:ext cx="2026579" cy="4188542"/>
          </a:xfrm>
          <a:prstGeom prst="round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F53B7BF7-3B5C-114F-AEF6-1959BB24BD9C}"/>
              </a:ext>
            </a:extLst>
          </p:cNvPr>
          <p:cNvSpPr/>
          <p:nvPr/>
        </p:nvSpPr>
        <p:spPr>
          <a:xfrm>
            <a:off x="6903379" y="865898"/>
            <a:ext cx="2032724" cy="4182395"/>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Rounded Corners 5">
            <a:extLst>
              <a:ext uri="{FF2B5EF4-FFF2-40B4-BE49-F238E27FC236}">
                <a16:creationId xmlns:a16="http://schemas.microsoft.com/office/drawing/2014/main" id="{EEF630F4-5128-F883-84AB-BEBD2A68FD2E}"/>
              </a:ext>
            </a:extLst>
          </p:cNvPr>
          <p:cNvSpPr/>
          <p:nvPr/>
        </p:nvSpPr>
        <p:spPr>
          <a:xfrm>
            <a:off x="9097202" y="865900"/>
            <a:ext cx="2020433" cy="4182396"/>
          </a:xfrm>
          <a:prstGeom prst="roundRect">
            <a:avLst/>
          </a:prstGeom>
          <a:solidFill>
            <a:srgbClr val="C445BC">
              <a:alpha val="43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6">
            <a:extLst>
              <a:ext uri="{FF2B5EF4-FFF2-40B4-BE49-F238E27FC236}">
                <a16:creationId xmlns:a16="http://schemas.microsoft.com/office/drawing/2014/main" id="{2D1D3779-FFD6-BB5C-CBB6-764FE23B951C}"/>
              </a:ext>
            </a:extLst>
          </p:cNvPr>
          <p:cNvSpPr txBox="1"/>
          <p:nvPr/>
        </p:nvSpPr>
        <p:spPr>
          <a:xfrm>
            <a:off x="4875477" y="968572"/>
            <a:ext cx="1583276" cy="458587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a:latin typeface="Arial"/>
                <a:cs typeface="Times New Roman"/>
              </a:rPr>
              <a:t>    </a:t>
            </a:r>
            <a:r>
              <a:rPr lang="en-US" sz="1100" b="1" err="1">
                <a:latin typeface="Arial"/>
                <a:cs typeface="Times New Roman"/>
              </a:rPr>
              <a:t>Asesu</a:t>
            </a:r>
            <a:r>
              <a:rPr lang="en-US" sz="1100" b="1">
                <a:latin typeface="Arial"/>
                <a:cs typeface="Times New Roman"/>
              </a:rPr>
              <a:t> </a:t>
            </a:r>
            <a:r>
              <a:rPr lang="en-US" sz="1100" b="1" err="1">
                <a:latin typeface="Arial"/>
                <a:cs typeface="Times New Roman"/>
              </a:rPr>
              <a:t>Greddfol</a:t>
            </a:r>
            <a:endParaRPr lang="en-US" sz="1100" b="1">
              <a:latin typeface="Arial"/>
              <a:ea typeface="Calibri"/>
              <a:cs typeface="Calibri"/>
            </a:endParaRPr>
          </a:p>
          <a:p>
            <a:pPr algn="ctr"/>
            <a:endParaRPr lang="en-US" sz="1100" b="1">
              <a:latin typeface="Arial"/>
              <a:cs typeface="Times New Roman"/>
            </a:endParaRPr>
          </a:p>
          <a:p>
            <a:pPr algn="ctr"/>
            <a:r>
              <a:rPr lang="en-US" sz="1100" b="1">
                <a:latin typeface="Arial"/>
                <a:cs typeface="Times New Roman"/>
              </a:rPr>
              <a:t>Heb </a:t>
            </a:r>
            <a:r>
              <a:rPr lang="en-US" sz="1100" b="1" err="1">
                <a:latin typeface="Arial"/>
                <a:cs typeface="Times New Roman"/>
              </a:rPr>
              <a:t>ei</a:t>
            </a:r>
            <a:r>
              <a:rPr lang="en-US" sz="1100" b="1">
                <a:latin typeface="Arial"/>
                <a:cs typeface="Times New Roman"/>
              </a:rPr>
              <a:t> </a:t>
            </a:r>
            <a:r>
              <a:rPr lang="en-US" sz="1100" b="1" err="1">
                <a:latin typeface="Arial"/>
                <a:cs typeface="Times New Roman"/>
              </a:rPr>
              <a:t>gynllunio</a:t>
            </a:r>
            <a:r>
              <a:rPr lang="en-US" sz="1100" b="1">
                <a:latin typeface="Arial"/>
                <a:cs typeface="Times New Roman"/>
              </a:rPr>
              <a:t>, </a:t>
            </a:r>
            <a:r>
              <a:rPr lang="en-US" sz="1100" b="1" err="1">
                <a:latin typeface="Arial"/>
                <a:cs typeface="Times New Roman"/>
              </a:rPr>
              <a:t>heb</a:t>
            </a:r>
            <a:r>
              <a:rPr lang="en-US" sz="1100" b="1">
                <a:latin typeface="Arial"/>
                <a:cs typeface="Times New Roman"/>
              </a:rPr>
              <a:t> </a:t>
            </a:r>
            <a:r>
              <a:rPr lang="en-US" sz="1100" b="1" err="1">
                <a:latin typeface="Arial"/>
                <a:cs typeface="Times New Roman"/>
              </a:rPr>
              <a:t>ei</a:t>
            </a:r>
            <a:r>
              <a:rPr lang="en-US" sz="1100" b="1">
                <a:latin typeface="Arial"/>
                <a:cs typeface="Times New Roman"/>
              </a:rPr>
              <a:t> </a:t>
            </a:r>
            <a:r>
              <a:rPr lang="en-US" sz="1100" b="1" err="1">
                <a:latin typeface="Arial"/>
                <a:cs typeface="Times New Roman"/>
              </a:rPr>
              <a:t>gofnodi</a:t>
            </a:r>
            <a:r>
              <a:rPr lang="en-US" sz="1100" b="1">
                <a:latin typeface="Arial"/>
                <a:cs typeface="Times New Roman"/>
              </a:rPr>
              <a:t> ac </a:t>
            </a:r>
            <a:r>
              <a:rPr lang="en-US" sz="1100" b="1" err="1">
                <a:latin typeface="Arial"/>
                <a:cs typeface="Times New Roman"/>
              </a:rPr>
              <a:t>yn</a:t>
            </a:r>
            <a:r>
              <a:rPr lang="en-US" sz="1100" b="1">
                <a:latin typeface="Arial"/>
                <a:cs typeface="Times New Roman"/>
              </a:rPr>
              <a:t> </a:t>
            </a:r>
            <a:r>
              <a:rPr lang="en-US" sz="1100" b="1" err="1">
                <a:latin typeface="Arial"/>
                <a:cs typeface="Times New Roman"/>
              </a:rPr>
              <a:t>digwydd</a:t>
            </a:r>
            <a:r>
              <a:rPr lang="en-US" sz="1100" b="1">
                <a:latin typeface="Arial"/>
                <a:cs typeface="Times New Roman"/>
              </a:rPr>
              <a:t> </a:t>
            </a:r>
            <a:r>
              <a:rPr lang="en-US" sz="1100" b="1" err="1">
                <a:latin typeface="Arial"/>
                <a:cs typeface="Times New Roman"/>
              </a:rPr>
              <a:t>yn</a:t>
            </a:r>
            <a:r>
              <a:rPr lang="en-US" sz="1100" b="1">
                <a:latin typeface="Arial"/>
                <a:cs typeface="Times New Roman"/>
              </a:rPr>
              <a:t> </a:t>
            </a:r>
            <a:r>
              <a:rPr lang="en-US" sz="1100" b="1" err="1">
                <a:latin typeface="Arial"/>
                <a:cs typeface="Times New Roman"/>
              </a:rPr>
              <a:t>barhaus</a:t>
            </a:r>
            <a:endParaRPr lang="en-US" sz="1100" b="1">
              <a:latin typeface="Arial"/>
              <a:ea typeface="Calibri"/>
              <a:cs typeface="Calibri"/>
            </a:endParaRPr>
          </a:p>
          <a:p>
            <a:pPr algn="ctr"/>
            <a:r>
              <a:rPr lang="en-US" sz="1100" b="1" err="1">
                <a:latin typeface="Arial"/>
                <a:cs typeface="Times New Roman"/>
              </a:rPr>
              <a:t>Nid</a:t>
            </a:r>
            <a:r>
              <a:rPr lang="en-US" sz="1100" b="1">
                <a:latin typeface="Arial"/>
                <a:cs typeface="Times New Roman"/>
              </a:rPr>
              <a:t> </a:t>
            </a:r>
            <a:r>
              <a:rPr lang="en-US" sz="1100" b="1" err="1">
                <a:latin typeface="Arial"/>
                <a:cs typeface="Times New Roman"/>
              </a:rPr>
              <a:t>yw</a:t>
            </a:r>
            <a:r>
              <a:rPr lang="en-US" sz="1100" b="1">
                <a:latin typeface="Arial"/>
                <a:cs typeface="Times New Roman"/>
              </a:rPr>
              <a:t> plant </a:t>
            </a:r>
            <a:r>
              <a:rPr lang="en-US" sz="1100" b="1" err="1">
                <a:latin typeface="Arial"/>
                <a:cs typeface="Times New Roman"/>
              </a:rPr>
              <a:t>fel</a:t>
            </a:r>
            <a:r>
              <a:rPr lang="en-US" sz="1100" b="1">
                <a:latin typeface="Arial"/>
                <a:cs typeface="Times New Roman"/>
              </a:rPr>
              <a:t> </a:t>
            </a:r>
            <a:r>
              <a:rPr lang="en-US" sz="1100" b="1" err="1">
                <a:latin typeface="Arial"/>
                <a:cs typeface="Times New Roman"/>
              </a:rPr>
              <a:t>arfer</a:t>
            </a:r>
            <a:r>
              <a:rPr lang="en-US" sz="1100" b="1">
                <a:latin typeface="Arial"/>
                <a:cs typeface="Times New Roman"/>
              </a:rPr>
              <a:t> </a:t>
            </a:r>
            <a:r>
              <a:rPr lang="en-US" sz="1100" b="1" err="1">
                <a:latin typeface="Arial"/>
                <a:cs typeface="Times New Roman"/>
              </a:rPr>
              <a:t>yn</a:t>
            </a:r>
            <a:r>
              <a:rPr lang="en-US" sz="1100" b="1">
                <a:latin typeface="Arial"/>
                <a:cs typeface="Times New Roman"/>
              </a:rPr>
              <a:t> </a:t>
            </a:r>
            <a:r>
              <a:rPr lang="en-US" sz="1100" b="1" err="1">
                <a:latin typeface="Arial"/>
                <a:cs typeface="Times New Roman"/>
              </a:rPr>
              <a:t>ymwybodol</a:t>
            </a:r>
            <a:r>
              <a:rPr lang="en-US" sz="1100" b="1">
                <a:latin typeface="Arial"/>
                <a:cs typeface="Times New Roman"/>
              </a:rPr>
              <a:t> </a:t>
            </a:r>
            <a:r>
              <a:rPr lang="en-US" sz="1100" b="1" err="1">
                <a:latin typeface="Arial"/>
                <a:cs typeface="Times New Roman"/>
              </a:rPr>
              <a:t>eu</a:t>
            </a:r>
            <a:r>
              <a:rPr lang="en-US" sz="1100" b="1">
                <a:latin typeface="Arial"/>
                <a:cs typeface="Times New Roman"/>
              </a:rPr>
              <a:t> bod </a:t>
            </a:r>
            <a:r>
              <a:rPr lang="en-US" sz="1100" b="1" err="1">
                <a:latin typeface="Arial"/>
                <a:cs typeface="Times New Roman"/>
              </a:rPr>
              <a:t>yn</a:t>
            </a:r>
            <a:r>
              <a:rPr lang="en-US" sz="1100" b="1">
                <a:latin typeface="Arial"/>
                <a:cs typeface="Times New Roman"/>
              </a:rPr>
              <a:t> </a:t>
            </a:r>
            <a:r>
              <a:rPr lang="en-US" sz="1100" b="1" err="1">
                <a:latin typeface="Arial"/>
                <a:cs typeface="Times New Roman"/>
              </a:rPr>
              <a:t>cael</a:t>
            </a:r>
            <a:r>
              <a:rPr lang="en-US" sz="1100" b="1">
                <a:latin typeface="Arial"/>
                <a:cs typeface="Times New Roman"/>
              </a:rPr>
              <a:t> </a:t>
            </a:r>
            <a:r>
              <a:rPr lang="en-US" sz="1100" b="1" err="1">
                <a:latin typeface="Arial"/>
                <a:cs typeface="Times New Roman"/>
              </a:rPr>
              <a:t>eu</a:t>
            </a:r>
            <a:r>
              <a:rPr lang="en-US" sz="1100" b="1">
                <a:latin typeface="Arial"/>
                <a:cs typeface="Times New Roman"/>
              </a:rPr>
              <a:t> </a:t>
            </a:r>
            <a:r>
              <a:rPr lang="en-US" sz="1100" b="1" err="1">
                <a:latin typeface="Arial"/>
                <a:cs typeface="Times New Roman"/>
              </a:rPr>
              <a:t>hasesu</a:t>
            </a:r>
            <a:r>
              <a:rPr lang="en-US" sz="1100" b="1">
                <a:latin typeface="Arial"/>
                <a:cs typeface="Times New Roman"/>
              </a:rPr>
              <a:t>.</a:t>
            </a:r>
            <a:endParaRPr lang="en-US" sz="1100" b="1">
              <a:latin typeface="Arial"/>
              <a:ea typeface="Calibri"/>
              <a:cs typeface="Times New Roman"/>
            </a:endParaRPr>
          </a:p>
          <a:p>
            <a:pPr algn="ctr"/>
            <a:endParaRPr lang="en-US" sz="1100">
              <a:latin typeface="Arial"/>
              <a:cs typeface="Times New Roman"/>
            </a:endParaRPr>
          </a:p>
          <a:p>
            <a:endParaRPr lang="en-US" sz="1100">
              <a:latin typeface="Arial"/>
              <a:cs typeface="Times New Roman"/>
            </a:endParaRPr>
          </a:p>
          <a:p>
            <a:endParaRPr lang="en-US" sz="1100">
              <a:latin typeface="Arial"/>
              <a:cs typeface="Times New Roman"/>
            </a:endParaRPr>
          </a:p>
          <a:p>
            <a:endParaRPr lang="en-US" sz="1100">
              <a:latin typeface="Arial"/>
              <a:cs typeface="Times New Roman"/>
            </a:endParaRPr>
          </a:p>
          <a:p>
            <a:endParaRPr lang="en-US" sz="1100">
              <a:latin typeface="Arial"/>
              <a:cs typeface="Times New Roman"/>
            </a:endParaRPr>
          </a:p>
          <a:p>
            <a:pPr algn="ctr"/>
            <a:r>
              <a:rPr lang="en-US" sz="1100" b="1" err="1">
                <a:latin typeface="Arial"/>
                <a:cs typeface="Times New Roman"/>
              </a:rPr>
              <a:t>Enghraifft</a:t>
            </a:r>
            <a:r>
              <a:rPr lang="en-US" sz="1100" b="1">
                <a:latin typeface="Arial"/>
                <a:cs typeface="Times New Roman"/>
              </a:rPr>
              <a:t>:</a:t>
            </a:r>
            <a:endParaRPr lang="en-US" sz="1100" b="1">
              <a:latin typeface="Arial"/>
              <a:ea typeface="Calibri"/>
              <a:cs typeface="Calibri"/>
            </a:endParaRPr>
          </a:p>
          <a:p>
            <a:pPr algn="ctr"/>
            <a:endParaRPr lang="en-US" sz="1100" b="1">
              <a:latin typeface="Arial"/>
              <a:cs typeface="Times New Roman"/>
            </a:endParaRPr>
          </a:p>
          <a:p>
            <a:pPr algn="ctr"/>
            <a:r>
              <a:rPr lang="en-US" sz="1100" b="1" i="1" err="1">
                <a:latin typeface="Arial"/>
                <a:cs typeface="Times New Roman"/>
              </a:rPr>
              <a:t>gosod</a:t>
            </a:r>
            <a:r>
              <a:rPr lang="en-US" sz="1100" b="1" i="1">
                <a:latin typeface="Arial"/>
                <a:cs typeface="Times New Roman"/>
              </a:rPr>
              <a:t> </a:t>
            </a:r>
            <a:r>
              <a:rPr lang="en-US" sz="1100" b="1" i="1" err="1">
                <a:latin typeface="Arial"/>
                <a:cs typeface="Times New Roman"/>
              </a:rPr>
              <a:t>cwestiynau</a:t>
            </a:r>
            <a:r>
              <a:rPr lang="en-US" sz="1100" b="1" i="1">
                <a:latin typeface="Arial"/>
                <a:cs typeface="Times New Roman"/>
              </a:rPr>
              <a:t> </a:t>
            </a:r>
            <a:r>
              <a:rPr lang="en-US" sz="1100" b="1" i="1" err="1">
                <a:latin typeface="Arial"/>
                <a:cs typeface="Times New Roman"/>
              </a:rPr>
              <a:t>priodol</a:t>
            </a:r>
            <a:r>
              <a:rPr lang="en-US" sz="1100" b="1" i="1">
                <a:latin typeface="Arial"/>
                <a:cs typeface="Times New Roman"/>
              </a:rPr>
              <a:t> </a:t>
            </a:r>
            <a:r>
              <a:rPr lang="en-US" sz="1100" b="1" i="1" err="1">
                <a:latin typeface="Arial"/>
                <a:cs typeface="Times New Roman"/>
              </a:rPr>
              <a:t>i</a:t>
            </a:r>
            <a:r>
              <a:rPr lang="en-US" sz="1100" b="1" i="1">
                <a:latin typeface="Arial"/>
                <a:cs typeface="Times New Roman"/>
              </a:rPr>
              <a:t> </a:t>
            </a:r>
            <a:r>
              <a:rPr lang="en-US" sz="1100" b="1" i="1" err="1">
                <a:latin typeface="Arial"/>
                <a:cs typeface="Times New Roman"/>
              </a:rPr>
              <a:t>sgaffaldio’r</a:t>
            </a:r>
            <a:r>
              <a:rPr lang="en-US" sz="1100" b="1" i="1">
                <a:latin typeface="Arial"/>
                <a:cs typeface="Times New Roman"/>
              </a:rPr>
              <a:t> </a:t>
            </a:r>
            <a:r>
              <a:rPr lang="en-US" sz="1100" b="1" i="1" err="1">
                <a:latin typeface="Arial"/>
                <a:cs typeface="Times New Roman"/>
              </a:rPr>
              <a:t>dysgu</a:t>
            </a:r>
            <a:r>
              <a:rPr lang="en-US" sz="1100" b="1" i="1">
                <a:latin typeface="Arial"/>
                <a:cs typeface="Times New Roman"/>
              </a:rPr>
              <a:t>, bod </a:t>
            </a:r>
            <a:r>
              <a:rPr lang="en-US" sz="1100" b="1" i="1" err="1">
                <a:latin typeface="Arial"/>
                <a:cs typeface="Times New Roman"/>
              </a:rPr>
              <a:t>yn</a:t>
            </a:r>
            <a:r>
              <a:rPr lang="en-US" sz="1100" b="1" i="1">
                <a:latin typeface="Arial"/>
                <a:cs typeface="Times New Roman"/>
              </a:rPr>
              <a:t> </a:t>
            </a:r>
            <a:r>
              <a:rPr lang="en-US" sz="1100" b="1" i="1" err="1">
                <a:latin typeface="Arial"/>
                <a:cs typeface="Times New Roman"/>
              </a:rPr>
              <a:t>hyblyg</a:t>
            </a:r>
            <a:r>
              <a:rPr lang="en-US" sz="1100" b="1" i="1">
                <a:latin typeface="Arial"/>
                <a:cs typeface="Times New Roman"/>
              </a:rPr>
              <a:t> ac </a:t>
            </a:r>
            <a:r>
              <a:rPr lang="en-US" sz="1100" b="1" i="1" err="1">
                <a:latin typeface="Arial"/>
                <a:cs typeface="Times New Roman"/>
              </a:rPr>
              <a:t>yn</a:t>
            </a:r>
            <a:r>
              <a:rPr lang="en-US" sz="1100" b="1" i="1">
                <a:latin typeface="Arial"/>
                <a:cs typeface="Times New Roman"/>
              </a:rPr>
              <a:t> </a:t>
            </a:r>
            <a:r>
              <a:rPr lang="en-US" sz="1100" b="1" i="1" err="1">
                <a:latin typeface="Arial"/>
                <a:cs typeface="Times New Roman"/>
              </a:rPr>
              <a:t>ymatebol</a:t>
            </a:r>
            <a:r>
              <a:rPr lang="en-US" sz="1100" b="1" i="1">
                <a:latin typeface="Arial"/>
                <a:cs typeface="Times New Roman"/>
              </a:rPr>
              <a:t> </a:t>
            </a:r>
            <a:r>
              <a:rPr lang="en-US" sz="1100" b="1" i="1" err="1">
                <a:latin typeface="Arial"/>
                <a:cs typeface="Times New Roman"/>
              </a:rPr>
              <a:t>i</a:t>
            </a:r>
            <a:r>
              <a:rPr lang="en-US" sz="1100" b="1" i="1">
                <a:latin typeface="Arial"/>
                <a:cs typeface="Times New Roman"/>
              </a:rPr>
              <a:t> </a:t>
            </a:r>
            <a:r>
              <a:rPr lang="en-US" sz="1100" b="1" i="1" err="1">
                <a:latin typeface="Arial"/>
                <a:cs typeface="Times New Roman"/>
              </a:rPr>
              <a:t>arwyddion</a:t>
            </a:r>
            <a:r>
              <a:rPr lang="en-US" sz="1100" b="1" i="1">
                <a:latin typeface="Arial"/>
                <a:cs typeface="Times New Roman"/>
              </a:rPr>
              <a:t> o </a:t>
            </a:r>
            <a:r>
              <a:rPr lang="en-US" sz="1100" b="1" i="1" err="1">
                <a:latin typeface="Arial"/>
                <a:cs typeface="Times New Roman"/>
              </a:rPr>
              <a:t>gamsyniadau</a:t>
            </a:r>
            <a:r>
              <a:rPr lang="en-US" sz="1100" b="1" i="1">
                <a:latin typeface="Arial"/>
                <a:cs typeface="Times New Roman"/>
              </a:rPr>
              <a:t> plant</a:t>
            </a:r>
            <a:endParaRPr lang="en-US" sz="1100" b="1" i="1">
              <a:latin typeface="Arial"/>
              <a:ea typeface="Calibri"/>
              <a:cs typeface="Times New Roman"/>
            </a:endParaRPr>
          </a:p>
          <a:p>
            <a:endParaRPr lang="en-US" sz="1100">
              <a:latin typeface="Arial"/>
              <a:cs typeface="Times New Roman"/>
            </a:endParaRPr>
          </a:p>
          <a:p>
            <a:endParaRPr lang="en-US" sz="1000" b="1">
              <a:latin typeface="Arial"/>
              <a:cs typeface="Times New Roman"/>
            </a:endParaRPr>
          </a:p>
          <a:p>
            <a:pPr algn="l"/>
            <a:endParaRPr lang="en-US">
              <a:ea typeface="Calibri"/>
              <a:cs typeface="Calibri"/>
            </a:endParaRPr>
          </a:p>
        </p:txBody>
      </p:sp>
      <p:sp>
        <p:nvSpPr>
          <p:cNvPr id="7" name="TextBox 6">
            <a:extLst>
              <a:ext uri="{FF2B5EF4-FFF2-40B4-BE49-F238E27FC236}">
                <a16:creationId xmlns:a16="http://schemas.microsoft.com/office/drawing/2014/main" id="{D46A56C5-421C-7D2C-3144-97C1B5452C99}"/>
              </a:ext>
            </a:extLst>
          </p:cNvPr>
          <p:cNvSpPr txBox="1"/>
          <p:nvPr/>
        </p:nvSpPr>
        <p:spPr>
          <a:xfrm>
            <a:off x="6983361" y="1080793"/>
            <a:ext cx="1853001" cy="41857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100" b="1" err="1">
                <a:latin typeface="Arial"/>
                <a:cs typeface="Arial"/>
              </a:rPr>
              <a:t>Rhyngweithiadau</a:t>
            </a:r>
            <a:r>
              <a:rPr lang="en-US" sz="1100" b="1">
                <a:latin typeface="Arial"/>
                <a:cs typeface="Arial"/>
              </a:rPr>
              <a:t> </a:t>
            </a:r>
            <a:r>
              <a:rPr lang="en-US" sz="1100" b="1" err="1">
                <a:latin typeface="Arial"/>
                <a:cs typeface="Arial"/>
              </a:rPr>
              <a:t>wedi'u</a:t>
            </a:r>
            <a:r>
              <a:rPr lang="en-US" sz="1100" b="1">
                <a:latin typeface="Arial"/>
                <a:cs typeface="Arial"/>
              </a:rPr>
              <a:t> </a:t>
            </a:r>
            <a:r>
              <a:rPr lang="en-US" sz="1100" b="1" err="1">
                <a:latin typeface="Arial"/>
                <a:cs typeface="Arial"/>
              </a:rPr>
              <a:t>cynllunio</a:t>
            </a:r>
            <a:endParaRPr lang="en-US" sz="1100">
              <a:latin typeface="Arial"/>
              <a:cs typeface="Arial"/>
            </a:endParaRPr>
          </a:p>
          <a:p>
            <a:pPr algn="ctr"/>
            <a:endParaRPr lang="en-US" sz="1100" b="1">
              <a:latin typeface="Arial"/>
              <a:cs typeface="Arial"/>
            </a:endParaRPr>
          </a:p>
          <a:p>
            <a:pPr algn="ctr"/>
            <a:r>
              <a:rPr lang="en-US" sz="1100" b="1" err="1">
                <a:latin typeface="Arial"/>
                <a:cs typeface="Arial"/>
              </a:rPr>
              <a:t>Mwy</a:t>
            </a:r>
            <a:r>
              <a:rPr lang="en-US" sz="1100" b="1">
                <a:latin typeface="Arial"/>
                <a:cs typeface="Arial"/>
              </a:rPr>
              <a:t> </a:t>
            </a:r>
            <a:r>
              <a:rPr lang="en-US" sz="1100" b="1" err="1">
                <a:latin typeface="Arial"/>
                <a:cs typeface="Arial"/>
              </a:rPr>
              <a:t>gweladwy</a:t>
            </a:r>
            <a:r>
              <a:rPr lang="en-US" sz="1100" b="1">
                <a:latin typeface="Arial"/>
                <a:cs typeface="Arial"/>
              </a:rPr>
              <a:t>, o </a:t>
            </a:r>
            <a:r>
              <a:rPr lang="en-US" sz="1100" b="1" err="1">
                <a:latin typeface="Arial"/>
                <a:cs typeface="Arial"/>
              </a:rPr>
              <a:t>bosibl</a:t>
            </a:r>
            <a:r>
              <a:rPr lang="en-US" sz="1100" b="1">
                <a:latin typeface="Arial"/>
                <a:cs typeface="Arial"/>
              </a:rPr>
              <a:t> </a:t>
            </a:r>
            <a:r>
              <a:rPr lang="en-US" sz="1100" b="1" err="1">
                <a:latin typeface="Arial"/>
                <a:cs typeface="Arial"/>
              </a:rPr>
              <a:t>yn</a:t>
            </a:r>
            <a:r>
              <a:rPr lang="en-US" sz="1100" b="1">
                <a:latin typeface="Arial"/>
                <a:cs typeface="Arial"/>
              </a:rPr>
              <a:t> </a:t>
            </a:r>
            <a:r>
              <a:rPr lang="en-US" sz="1100" b="1" err="1">
                <a:latin typeface="Arial"/>
                <a:cs typeface="Arial"/>
              </a:rPr>
              <a:t>cael</a:t>
            </a:r>
            <a:r>
              <a:rPr lang="en-US" sz="1100" b="1">
                <a:latin typeface="Arial"/>
                <a:cs typeface="Arial"/>
              </a:rPr>
              <a:t> </a:t>
            </a:r>
            <a:r>
              <a:rPr lang="en-US" sz="1100" b="1" err="1">
                <a:latin typeface="Arial"/>
                <a:cs typeface="Arial"/>
              </a:rPr>
              <a:t>eu</a:t>
            </a:r>
            <a:r>
              <a:rPr lang="en-US" sz="1100" b="1">
                <a:latin typeface="Arial"/>
                <a:cs typeface="Arial"/>
              </a:rPr>
              <a:t> </a:t>
            </a:r>
            <a:r>
              <a:rPr lang="en-US" sz="1100" b="1" err="1">
                <a:latin typeface="Arial"/>
                <a:cs typeface="Arial"/>
              </a:rPr>
              <a:t>cofnodi</a:t>
            </a:r>
            <a:r>
              <a:rPr lang="en-US" sz="1100" b="1">
                <a:latin typeface="Arial"/>
                <a:cs typeface="Arial"/>
              </a:rPr>
              <a:t> ac </a:t>
            </a:r>
            <a:r>
              <a:rPr lang="en-US" sz="1100" b="1" err="1">
                <a:latin typeface="Arial"/>
                <a:cs typeface="Arial"/>
              </a:rPr>
              <a:t>yn</a:t>
            </a:r>
            <a:r>
              <a:rPr lang="en-US" sz="1100" b="1">
                <a:latin typeface="Arial"/>
                <a:cs typeface="Arial"/>
              </a:rPr>
              <a:t> </a:t>
            </a:r>
            <a:r>
              <a:rPr lang="en-US" sz="1100" b="1" err="1">
                <a:latin typeface="Arial"/>
                <a:cs typeface="Arial"/>
              </a:rPr>
              <a:t>gysylltiedig</a:t>
            </a:r>
            <a:r>
              <a:rPr lang="en-US" sz="1100" b="1">
                <a:latin typeface="Arial"/>
                <a:cs typeface="Arial"/>
              </a:rPr>
              <a:t> â </a:t>
            </a:r>
            <a:r>
              <a:rPr lang="en-US" sz="1100" b="1" err="1">
                <a:latin typeface="Arial"/>
                <a:cs typeface="Arial"/>
              </a:rPr>
              <a:t>deilliannau</a:t>
            </a:r>
            <a:r>
              <a:rPr lang="en-US" sz="1100" b="1">
                <a:latin typeface="Arial"/>
                <a:cs typeface="Arial"/>
              </a:rPr>
              <a:t> </a:t>
            </a:r>
            <a:r>
              <a:rPr lang="en-US" sz="1100" b="1" err="1">
                <a:latin typeface="Arial"/>
                <a:cs typeface="Arial"/>
              </a:rPr>
              <a:t>dysgu</a:t>
            </a:r>
            <a:r>
              <a:rPr lang="en-US" sz="1100" b="1">
                <a:latin typeface="Arial"/>
                <a:cs typeface="Arial"/>
              </a:rPr>
              <a:t>/ </a:t>
            </a:r>
            <a:r>
              <a:rPr lang="en-US" sz="1100" b="1" err="1">
                <a:latin typeface="Arial"/>
                <a:cs typeface="Arial"/>
              </a:rPr>
              <a:t>cymwyseddau</a:t>
            </a:r>
            <a:endParaRPr lang="en-US" sz="1100" b="1">
              <a:latin typeface="Arial"/>
              <a:cs typeface="Arial"/>
            </a:endParaRPr>
          </a:p>
          <a:p>
            <a:pPr algn="ctr"/>
            <a:r>
              <a:rPr lang="en-US" sz="1100" b="1" err="1">
                <a:latin typeface="Arial"/>
                <a:cs typeface="Arial"/>
              </a:rPr>
              <a:t>Efallai</a:t>
            </a:r>
            <a:r>
              <a:rPr lang="en-US" sz="1100" b="1">
                <a:latin typeface="Arial"/>
                <a:cs typeface="Arial"/>
              </a:rPr>
              <a:t> bod plant </a:t>
            </a:r>
            <a:r>
              <a:rPr lang="en-US" sz="1100" b="1" err="1">
                <a:latin typeface="Arial"/>
                <a:cs typeface="Arial"/>
              </a:rPr>
              <a:t>yn</a:t>
            </a:r>
            <a:r>
              <a:rPr lang="en-US" sz="1100" b="1">
                <a:latin typeface="Arial"/>
                <a:cs typeface="Arial"/>
              </a:rPr>
              <a:t> </a:t>
            </a:r>
            <a:r>
              <a:rPr lang="en-US" sz="1100" b="1" err="1">
                <a:latin typeface="Arial"/>
                <a:cs typeface="Arial"/>
              </a:rPr>
              <a:t>ymwybodol</a:t>
            </a:r>
            <a:r>
              <a:rPr lang="en-US" sz="1100" b="1">
                <a:latin typeface="Arial"/>
                <a:cs typeface="Arial"/>
              </a:rPr>
              <a:t> </a:t>
            </a:r>
            <a:r>
              <a:rPr lang="en-US" sz="1100" b="1" err="1">
                <a:latin typeface="Arial"/>
                <a:cs typeface="Arial"/>
              </a:rPr>
              <a:t>eu</a:t>
            </a:r>
            <a:r>
              <a:rPr lang="en-US" sz="1100" b="1">
                <a:latin typeface="Arial"/>
                <a:cs typeface="Arial"/>
              </a:rPr>
              <a:t> bod </a:t>
            </a:r>
            <a:r>
              <a:rPr lang="en-US" sz="1100" b="1" err="1">
                <a:latin typeface="Arial"/>
                <a:cs typeface="Arial"/>
              </a:rPr>
              <a:t>yn</a:t>
            </a:r>
            <a:r>
              <a:rPr lang="en-US" sz="1100" b="1">
                <a:latin typeface="Arial"/>
                <a:cs typeface="Arial"/>
              </a:rPr>
              <a:t> </a:t>
            </a:r>
            <a:r>
              <a:rPr lang="en-US" sz="1100" b="1" err="1">
                <a:latin typeface="Arial"/>
                <a:cs typeface="Arial"/>
              </a:rPr>
              <a:t>cael</a:t>
            </a:r>
            <a:r>
              <a:rPr lang="en-US" sz="1100" b="1">
                <a:latin typeface="Arial"/>
                <a:cs typeface="Arial"/>
              </a:rPr>
              <a:t> </a:t>
            </a:r>
            <a:r>
              <a:rPr lang="en-US" sz="1100" b="1" err="1">
                <a:latin typeface="Arial"/>
                <a:cs typeface="Arial"/>
              </a:rPr>
              <a:t>eu</a:t>
            </a:r>
            <a:r>
              <a:rPr lang="en-US" sz="1100" b="1">
                <a:latin typeface="Arial"/>
                <a:cs typeface="Arial"/>
              </a:rPr>
              <a:t> </a:t>
            </a:r>
            <a:r>
              <a:rPr lang="en-US" sz="1100" b="1" err="1">
                <a:latin typeface="Arial"/>
                <a:cs typeface="Arial"/>
              </a:rPr>
              <a:t>hasesu</a:t>
            </a:r>
            <a:r>
              <a:rPr lang="en-US" sz="1100" b="1">
                <a:latin typeface="Arial"/>
                <a:cs typeface="Arial"/>
              </a:rPr>
              <a:t> neu </a:t>
            </a:r>
            <a:r>
              <a:rPr lang="en-US" sz="1100" b="1" err="1">
                <a:latin typeface="Arial"/>
                <a:cs typeface="Arial"/>
              </a:rPr>
              <a:t>efallai</a:t>
            </a:r>
            <a:r>
              <a:rPr lang="en-US" sz="1100" b="1">
                <a:latin typeface="Arial"/>
                <a:cs typeface="Arial"/>
              </a:rPr>
              <a:t> </a:t>
            </a:r>
            <a:r>
              <a:rPr lang="en-US" sz="1100" b="1" err="1">
                <a:latin typeface="Arial"/>
                <a:cs typeface="Arial"/>
              </a:rPr>
              <a:t>ddim</a:t>
            </a:r>
            <a:r>
              <a:rPr lang="en-US" sz="1100" b="1">
                <a:latin typeface="Arial"/>
                <a:cs typeface="Arial"/>
              </a:rPr>
              <a:t>.</a:t>
            </a:r>
          </a:p>
          <a:p>
            <a:pPr algn="ctr"/>
            <a:endParaRPr lang="en-US" sz="1050" b="1">
              <a:latin typeface="Arial"/>
              <a:cs typeface="Arial"/>
            </a:endParaRPr>
          </a:p>
          <a:p>
            <a:pPr algn="ctr"/>
            <a:endParaRPr lang="en-US" sz="1050">
              <a:latin typeface="Arial"/>
              <a:cs typeface="Arial"/>
            </a:endParaRPr>
          </a:p>
          <a:p>
            <a:pPr algn="ctr"/>
            <a:r>
              <a:rPr lang="en-US" sz="1100" b="1" err="1">
                <a:latin typeface="Arial"/>
                <a:cs typeface="Arial"/>
              </a:rPr>
              <a:t>Enghraifft</a:t>
            </a:r>
          </a:p>
          <a:p>
            <a:pPr algn="ctr"/>
            <a:endParaRPr lang="en-US" sz="1100" b="1">
              <a:latin typeface="Arial"/>
              <a:cs typeface="Arial"/>
            </a:endParaRPr>
          </a:p>
          <a:p>
            <a:pPr algn="ctr"/>
            <a:r>
              <a:rPr lang="en-US" sz="1100" b="1" i="1" err="1">
                <a:latin typeface="Arial"/>
                <a:cs typeface="Arial"/>
              </a:rPr>
              <a:t>gofyn</a:t>
            </a:r>
            <a:r>
              <a:rPr lang="en-US" sz="1100" b="1" i="1">
                <a:latin typeface="Arial"/>
                <a:cs typeface="Arial"/>
              </a:rPr>
              <a:t> </a:t>
            </a:r>
            <a:r>
              <a:rPr lang="en-US" sz="1100" b="1" i="1" err="1">
                <a:latin typeface="Arial"/>
                <a:cs typeface="Arial"/>
              </a:rPr>
              <a:t>i</a:t>
            </a:r>
            <a:r>
              <a:rPr lang="en-US" sz="1100" b="1" i="1">
                <a:latin typeface="Arial"/>
                <a:cs typeface="Arial"/>
              </a:rPr>
              <a:t> </a:t>
            </a:r>
            <a:r>
              <a:rPr lang="en-US" sz="1100" b="1" i="1" err="1">
                <a:latin typeface="Arial"/>
                <a:cs typeface="Arial"/>
              </a:rPr>
              <a:t>blant</a:t>
            </a:r>
            <a:r>
              <a:rPr lang="en-US" sz="1100" b="1" i="1">
                <a:latin typeface="Arial"/>
                <a:cs typeface="Arial"/>
              </a:rPr>
              <a:t> </a:t>
            </a:r>
            <a:r>
              <a:rPr lang="en-US" sz="1100" b="1" i="1" err="1">
                <a:latin typeface="Arial"/>
                <a:cs typeface="Arial"/>
              </a:rPr>
              <a:t>lunio</a:t>
            </a:r>
            <a:r>
              <a:rPr lang="en-US" sz="1100" b="1" i="1">
                <a:latin typeface="Arial"/>
                <a:cs typeface="Arial"/>
              </a:rPr>
              <a:t> </a:t>
            </a:r>
            <a:r>
              <a:rPr lang="en-US" sz="1100" b="1" i="1" err="1">
                <a:latin typeface="Arial"/>
                <a:cs typeface="Arial"/>
              </a:rPr>
              <a:t>mapiau</a:t>
            </a:r>
            <a:r>
              <a:rPr lang="en-US" sz="1100" b="1" i="1">
                <a:latin typeface="Arial"/>
                <a:cs typeface="Arial"/>
              </a:rPr>
              <a:t> </a:t>
            </a:r>
            <a:r>
              <a:rPr lang="en-US" sz="1100" b="1" i="1" err="1">
                <a:latin typeface="Arial"/>
                <a:cs typeface="Arial"/>
              </a:rPr>
              <a:t>cysyniadau</a:t>
            </a:r>
            <a:r>
              <a:rPr lang="en-US" sz="1100" b="1" i="1">
                <a:latin typeface="Arial"/>
                <a:cs typeface="Arial"/>
              </a:rPr>
              <a:t> </a:t>
            </a:r>
            <a:r>
              <a:rPr lang="en-US" sz="1100" b="1" i="1" err="1">
                <a:latin typeface="Arial"/>
                <a:cs typeface="Arial"/>
              </a:rPr>
              <a:t>i</a:t>
            </a:r>
            <a:r>
              <a:rPr lang="en-US" sz="1100" b="1" i="1">
                <a:latin typeface="Arial"/>
                <a:cs typeface="Arial"/>
              </a:rPr>
              <a:t> </a:t>
            </a:r>
            <a:r>
              <a:rPr lang="en-US" sz="1100" b="1" i="1" err="1">
                <a:latin typeface="Arial"/>
                <a:cs typeface="Arial"/>
              </a:rPr>
              <a:t>gyfleu</a:t>
            </a:r>
            <a:r>
              <a:rPr lang="en-US" sz="1100" b="1" i="1">
                <a:latin typeface="Arial"/>
                <a:cs typeface="Arial"/>
              </a:rPr>
              <a:t> </a:t>
            </a:r>
            <a:r>
              <a:rPr lang="en-US" sz="1100" b="1" i="1" err="1">
                <a:latin typeface="Arial"/>
                <a:cs typeface="Arial"/>
              </a:rPr>
              <a:t>eu</a:t>
            </a:r>
            <a:r>
              <a:rPr lang="en-US" sz="1100" b="1" i="1">
                <a:latin typeface="Arial"/>
                <a:cs typeface="Arial"/>
              </a:rPr>
              <a:t> </a:t>
            </a:r>
            <a:r>
              <a:rPr lang="en-US" sz="1100" b="1" i="1" err="1">
                <a:latin typeface="Arial"/>
                <a:cs typeface="Arial"/>
              </a:rPr>
              <a:t>dealltwriaeth</a:t>
            </a:r>
            <a:r>
              <a:rPr lang="en-US" sz="1100" b="1" i="1">
                <a:latin typeface="Arial"/>
                <a:cs typeface="Arial"/>
              </a:rPr>
              <a:t> </a:t>
            </a:r>
            <a:r>
              <a:rPr lang="en-US" sz="1100" b="1" i="1" err="1">
                <a:latin typeface="Arial"/>
                <a:cs typeface="Arial"/>
              </a:rPr>
              <a:t>gyfredol</a:t>
            </a:r>
            <a:r>
              <a:rPr lang="en-US" sz="1100" b="1" i="1">
                <a:latin typeface="Arial"/>
                <a:cs typeface="Arial"/>
              </a:rPr>
              <a:t> o </a:t>
            </a:r>
            <a:r>
              <a:rPr lang="en-US" sz="1100" b="1" i="1" err="1">
                <a:latin typeface="Arial"/>
                <a:cs typeface="Arial"/>
              </a:rPr>
              <a:t>bwnc</a:t>
            </a:r>
            <a:r>
              <a:rPr lang="en-US" sz="1100" b="1" i="1">
                <a:latin typeface="Arial"/>
                <a:cs typeface="Arial"/>
              </a:rPr>
              <a:t>; </a:t>
            </a:r>
            <a:r>
              <a:rPr lang="en-US" sz="1100" b="1" i="1" err="1">
                <a:latin typeface="Arial"/>
                <a:cs typeface="Arial"/>
              </a:rPr>
              <a:t>trafod</a:t>
            </a:r>
            <a:r>
              <a:rPr lang="en-US" sz="1100" b="1" i="1">
                <a:latin typeface="Arial"/>
                <a:cs typeface="Arial"/>
              </a:rPr>
              <a:t> darn o </a:t>
            </a:r>
            <a:r>
              <a:rPr lang="en-US" sz="1100" b="1" i="1" err="1">
                <a:latin typeface="Arial"/>
                <a:cs typeface="Arial"/>
              </a:rPr>
              <a:t>waith</a:t>
            </a:r>
            <a:r>
              <a:rPr lang="en-US" sz="1100" b="1" i="1">
                <a:latin typeface="Arial"/>
                <a:cs typeface="Arial"/>
              </a:rPr>
              <a:t> </a:t>
            </a:r>
            <a:r>
              <a:rPr lang="en-US" sz="1100" b="1" i="1" err="1">
                <a:latin typeface="Arial"/>
                <a:cs typeface="Arial"/>
              </a:rPr>
              <a:t>gyda</a:t>
            </a:r>
            <a:r>
              <a:rPr lang="en-US" sz="1100" b="1" i="1">
                <a:latin typeface="Arial"/>
                <a:cs typeface="Arial"/>
              </a:rPr>
              <a:t> </a:t>
            </a:r>
            <a:r>
              <a:rPr lang="en-US" sz="1100" b="1" i="1" err="1">
                <a:latin typeface="Arial"/>
                <a:cs typeface="Arial"/>
              </a:rPr>
              <a:t>phlentyn</a:t>
            </a:r>
            <a:endParaRPr lang="en-US" sz="1100" b="1" i="1">
              <a:latin typeface="Arial"/>
              <a:cs typeface="Arial"/>
            </a:endParaRPr>
          </a:p>
          <a:p>
            <a:pPr algn="ctr"/>
            <a:endParaRPr lang="en-US" b="1" i="1">
              <a:ea typeface="Calibri"/>
              <a:cs typeface="Calibri"/>
            </a:endParaRPr>
          </a:p>
          <a:p>
            <a:pPr algn="l"/>
            <a:endParaRPr lang="en-US">
              <a:ea typeface="Calibri"/>
              <a:cs typeface="Calibri"/>
            </a:endParaRPr>
          </a:p>
        </p:txBody>
      </p:sp>
      <p:sp>
        <p:nvSpPr>
          <p:cNvPr id="10" name="TextBox 9">
            <a:extLst>
              <a:ext uri="{FF2B5EF4-FFF2-40B4-BE49-F238E27FC236}">
                <a16:creationId xmlns:a16="http://schemas.microsoft.com/office/drawing/2014/main" id="{36B1A0F2-01A0-3B5A-0901-E881D3B3B845}"/>
              </a:ext>
            </a:extLst>
          </p:cNvPr>
          <p:cNvSpPr txBox="1"/>
          <p:nvPr/>
        </p:nvSpPr>
        <p:spPr>
          <a:xfrm>
            <a:off x="9096352" y="1084101"/>
            <a:ext cx="1803460"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100" b="1" err="1">
                <a:latin typeface="Arial"/>
                <a:cs typeface="Times New Roman"/>
              </a:rPr>
              <a:t>Digwyddiadau</a:t>
            </a:r>
            <a:r>
              <a:rPr lang="en-US" sz="1100" b="1">
                <a:latin typeface="Arial"/>
                <a:cs typeface="Times New Roman"/>
              </a:rPr>
              <a:t> </a:t>
            </a:r>
            <a:r>
              <a:rPr lang="en-US" sz="1100" b="1" err="1">
                <a:latin typeface="Arial"/>
                <a:cs typeface="Times New Roman"/>
              </a:rPr>
              <a:t>Asesu</a:t>
            </a:r>
            <a:endParaRPr lang="en-US" sz="1100" b="1" err="1">
              <a:latin typeface="Arial"/>
              <a:ea typeface="Calibri"/>
              <a:cs typeface="Times New Roman"/>
            </a:endParaRPr>
          </a:p>
          <a:p>
            <a:pPr algn="ctr"/>
            <a:endParaRPr lang="en-US" sz="1100" b="1">
              <a:latin typeface="Arial"/>
              <a:cs typeface="Times New Roman"/>
            </a:endParaRPr>
          </a:p>
          <a:p>
            <a:pPr algn="ctr"/>
            <a:r>
              <a:rPr lang="en-US" sz="1100" b="1" err="1">
                <a:latin typeface="Arial"/>
                <a:cs typeface="Times New Roman"/>
              </a:rPr>
              <a:t>Digwyddiadau</a:t>
            </a:r>
            <a:r>
              <a:rPr lang="en-US" sz="1100" b="1">
                <a:latin typeface="Arial"/>
                <a:cs typeface="Times New Roman"/>
              </a:rPr>
              <a:t> </a:t>
            </a:r>
            <a:r>
              <a:rPr lang="en-US" sz="1100" b="1" err="1">
                <a:latin typeface="Arial"/>
                <a:cs typeface="Times New Roman"/>
              </a:rPr>
              <a:t>penodol</a:t>
            </a:r>
            <a:r>
              <a:rPr lang="en-US" sz="1100" b="1">
                <a:latin typeface="Arial"/>
                <a:cs typeface="Times New Roman"/>
              </a:rPr>
              <a:t>, </a:t>
            </a:r>
            <a:r>
              <a:rPr lang="en-US" sz="1100" b="1" err="1">
                <a:latin typeface="Arial"/>
                <a:cs typeface="Times New Roman"/>
              </a:rPr>
              <a:t>gweladwy</a:t>
            </a:r>
            <a:r>
              <a:rPr lang="en-US" sz="1100" b="1">
                <a:latin typeface="Arial"/>
                <a:cs typeface="Times New Roman"/>
              </a:rPr>
              <a:t> </a:t>
            </a:r>
            <a:r>
              <a:rPr lang="en-US" sz="1100" b="1" err="1">
                <a:latin typeface="Arial"/>
                <a:cs typeface="Times New Roman"/>
              </a:rPr>
              <a:t>sy’n</a:t>
            </a:r>
            <a:r>
              <a:rPr lang="en-US" sz="1100" b="1">
                <a:latin typeface="Arial"/>
                <a:cs typeface="Times New Roman"/>
              </a:rPr>
              <a:t> </a:t>
            </a:r>
            <a:r>
              <a:rPr lang="en-US" sz="1100" b="1" err="1">
                <a:latin typeface="Arial"/>
                <a:cs typeface="Times New Roman"/>
              </a:rPr>
              <a:t>cael</a:t>
            </a:r>
            <a:r>
              <a:rPr lang="en-US" sz="1100" b="1">
                <a:latin typeface="Arial"/>
                <a:cs typeface="Times New Roman"/>
              </a:rPr>
              <a:t> </a:t>
            </a:r>
            <a:r>
              <a:rPr lang="en-US" sz="1100" b="1" err="1">
                <a:latin typeface="Arial"/>
                <a:cs typeface="Times New Roman"/>
              </a:rPr>
              <a:t>eu</a:t>
            </a:r>
            <a:r>
              <a:rPr lang="en-US" sz="1100" b="1">
                <a:latin typeface="Arial"/>
                <a:cs typeface="Times New Roman"/>
              </a:rPr>
              <a:t> </a:t>
            </a:r>
            <a:r>
              <a:rPr lang="en-US" sz="1100" b="1" err="1">
                <a:latin typeface="Arial"/>
                <a:cs typeface="Times New Roman"/>
              </a:rPr>
              <a:t>cofnodi</a:t>
            </a:r>
            <a:endParaRPr lang="en-US" sz="1100" b="1">
              <a:latin typeface="Arial"/>
              <a:ea typeface="Calibri"/>
              <a:cs typeface="Calibri"/>
            </a:endParaRPr>
          </a:p>
          <a:p>
            <a:pPr algn="ctr"/>
            <a:r>
              <a:rPr lang="en-US" sz="1100" b="1">
                <a:latin typeface="Arial"/>
                <a:cs typeface="Times New Roman"/>
              </a:rPr>
              <a:t>Mae plant </a:t>
            </a:r>
            <a:r>
              <a:rPr lang="en-US" sz="1100" b="1" err="1">
                <a:latin typeface="Arial"/>
                <a:cs typeface="Times New Roman"/>
              </a:rPr>
              <a:t>fel</a:t>
            </a:r>
            <a:r>
              <a:rPr lang="en-US" sz="1100" b="1">
                <a:latin typeface="Arial"/>
                <a:cs typeface="Times New Roman"/>
              </a:rPr>
              <a:t> </a:t>
            </a:r>
            <a:r>
              <a:rPr lang="en-US" sz="1100" b="1" err="1">
                <a:latin typeface="Arial"/>
                <a:cs typeface="Times New Roman"/>
              </a:rPr>
              <a:t>arfer</a:t>
            </a:r>
            <a:r>
              <a:rPr lang="en-US" sz="1100" b="1">
                <a:latin typeface="Arial"/>
                <a:cs typeface="Times New Roman"/>
              </a:rPr>
              <a:t> </a:t>
            </a:r>
            <a:r>
              <a:rPr lang="en-US" sz="1100" b="1" err="1">
                <a:latin typeface="Arial"/>
                <a:cs typeface="Times New Roman"/>
              </a:rPr>
              <a:t>yn</a:t>
            </a:r>
            <a:r>
              <a:rPr lang="en-US" sz="1100" b="1">
                <a:latin typeface="Arial"/>
                <a:cs typeface="Times New Roman"/>
              </a:rPr>
              <a:t> </a:t>
            </a:r>
            <a:r>
              <a:rPr lang="en-US" sz="1100" b="1" err="1">
                <a:latin typeface="Arial"/>
                <a:cs typeface="Times New Roman"/>
              </a:rPr>
              <a:t>ymwybodol</a:t>
            </a:r>
            <a:r>
              <a:rPr lang="en-US" sz="1100" b="1">
                <a:latin typeface="Arial"/>
                <a:cs typeface="Times New Roman"/>
              </a:rPr>
              <a:t> </a:t>
            </a:r>
            <a:r>
              <a:rPr lang="en-US" sz="1100" b="1" err="1">
                <a:latin typeface="Arial"/>
                <a:cs typeface="Times New Roman"/>
              </a:rPr>
              <a:t>eu</a:t>
            </a:r>
            <a:r>
              <a:rPr lang="en-US" sz="1100" b="1">
                <a:latin typeface="Arial"/>
                <a:cs typeface="Times New Roman"/>
              </a:rPr>
              <a:t> bod </a:t>
            </a:r>
            <a:r>
              <a:rPr lang="en-US" sz="1100" b="1" err="1">
                <a:latin typeface="Arial"/>
                <a:cs typeface="Times New Roman"/>
              </a:rPr>
              <a:t>yn</a:t>
            </a:r>
            <a:r>
              <a:rPr lang="en-US" sz="1100" b="1">
                <a:latin typeface="Arial"/>
                <a:cs typeface="Times New Roman"/>
              </a:rPr>
              <a:t> </a:t>
            </a:r>
            <a:r>
              <a:rPr lang="en-US" sz="1100" b="1" err="1">
                <a:latin typeface="Arial"/>
                <a:cs typeface="Times New Roman"/>
              </a:rPr>
              <a:t>cael</a:t>
            </a:r>
            <a:r>
              <a:rPr lang="en-US" sz="1100" b="1">
                <a:latin typeface="Arial"/>
                <a:cs typeface="Times New Roman"/>
              </a:rPr>
              <a:t> </a:t>
            </a:r>
            <a:r>
              <a:rPr lang="en-US" sz="1100" b="1" err="1">
                <a:latin typeface="Arial"/>
                <a:cs typeface="Times New Roman"/>
              </a:rPr>
              <a:t>eu</a:t>
            </a:r>
            <a:r>
              <a:rPr lang="en-US" sz="1100" b="1">
                <a:latin typeface="Arial"/>
                <a:cs typeface="Times New Roman"/>
              </a:rPr>
              <a:t> </a:t>
            </a:r>
            <a:r>
              <a:rPr lang="en-US" sz="1100" b="1" err="1">
                <a:latin typeface="Arial"/>
                <a:cs typeface="Times New Roman"/>
              </a:rPr>
              <a:t>hasesu</a:t>
            </a:r>
            <a:endParaRPr lang="en-US" sz="1100" b="1">
              <a:latin typeface="Arial"/>
              <a:ea typeface="Calibri"/>
              <a:cs typeface="Calibri"/>
            </a:endParaRPr>
          </a:p>
          <a:p>
            <a:pPr algn="ctr"/>
            <a:endParaRPr lang="en-US" sz="1100" b="1">
              <a:latin typeface="Arial"/>
              <a:cs typeface="Times New Roman"/>
            </a:endParaRPr>
          </a:p>
          <a:p>
            <a:pPr algn="ctr"/>
            <a:endParaRPr lang="en-US" sz="1100">
              <a:latin typeface="Arial"/>
              <a:cs typeface="Times New Roman"/>
            </a:endParaRPr>
          </a:p>
          <a:p>
            <a:pPr algn="ctr"/>
            <a:endParaRPr lang="en-US" sz="1100">
              <a:latin typeface="Arial"/>
              <a:cs typeface="Times New Roman"/>
            </a:endParaRPr>
          </a:p>
          <a:p>
            <a:pPr algn="ctr"/>
            <a:endParaRPr lang="en-US" sz="1100">
              <a:latin typeface="Arial"/>
              <a:cs typeface="Times New Roman"/>
            </a:endParaRPr>
          </a:p>
          <a:p>
            <a:pPr algn="ctr"/>
            <a:endParaRPr lang="en-US" sz="1100">
              <a:latin typeface="Arial"/>
              <a:cs typeface="Times New Roman"/>
            </a:endParaRPr>
          </a:p>
          <a:p>
            <a:pPr algn="ctr"/>
            <a:r>
              <a:rPr lang="en-US" sz="1100" b="1" err="1">
                <a:latin typeface="Arial"/>
                <a:cs typeface="Times New Roman"/>
              </a:rPr>
              <a:t>Enghraifft</a:t>
            </a:r>
            <a:r>
              <a:rPr lang="en-US" sz="1100" b="1">
                <a:latin typeface="Arial"/>
                <a:cs typeface="Times New Roman"/>
              </a:rPr>
              <a:t>:</a:t>
            </a:r>
            <a:endParaRPr lang="en-US" sz="1100" b="1">
              <a:latin typeface="Arial"/>
              <a:ea typeface="Calibri"/>
              <a:cs typeface="Calibri"/>
            </a:endParaRPr>
          </a:p>
          <a:p>
            <a:pPr algn="ctr"/>
            <a:endParaRPr lang="en-US" sz="1100" b="1">
              <a:latin typeface="Arial"/>
              <a:cs typeface="Times New Roman"/>
            </a:endParaRPr>
          </a:p>
          <a:p>
            <a:pPr algn="ctr"/>
            <a:r>
              <a:rPr lang="en-US" sz="1100" b="1" i="1" err="1">
                <a:latin typeface="Arial"/>
                <a:cs typeface="Times New Roman"/>
              </a:rPr>
              <a:t>profion</a:t>
            </a:r>
            <a:r>
              <a:rPr lang="en-US" sz="1100" b="1" i="1">
                <a:latin typeface="Arial"/>
                <a:cs typeface="Times New Roman"/>
              </a:rPr>
              <a:t>/</a:t>
            </a:r>
            <a:r>
              <a:rPr lang="en-US" sz="1100" b="1" i="1" err="1">
                <a:latin typeface="Arial"/>
                <a:cs typeface="Times New Roman"/>
              </a:rPr>
              <a:t>cwisiau</a:t>
            </a:r>
            <a:r>
              <a:rPr lang="en-US" sz="1100" b="1" i="1">
                <a:latin typeface="Arial"/>
                <a:cs typeface="Times New Roman"/>
              </a:rPr>
              <a:t> </a:t>
            </a:r>
            <a:r>
              <a:rPr lang="en-US" sz="1100" b="1" i="1" err="1">
                <a:latin typeface="Arial"/>
                <a:cs typeface="Times New Roman"/>
              </a:rPr>
              <a:t>wedi’u</a:t>
            </a:r>
            <a:r>
              <a:rPr lang="en-US" sz="1100" b="1" i="1">
                <a:latin typeface="Arial"/>
                <a:cs typeface="Times New Roman"/>
              </a:rPr>
              <a:t> </a:t>
            </a:r>
            <a:r>
              <a:rPr lang="en-US" sz="1100" b="1" i="1" err="1">
                <a:latin typeface="Arial"/>
                <a:cs typeface="Times New Roman"/>
              </a:rPr>
              <a:t>llunio</a:t>
            </a:r>
            <a:r>
              <a:rPr lang="en-US" sz="1100" b="1" i="1">
                <a:latin typeface="Arial"/>
                <a:cs typeface="Times New Roman"/>
              </a:rPr>
              <a:t> </a:t>
            </a:r>
            <a:r>
              <a:rPr lang="en-US" sz="1100" b="1" i="1" err="1">
                <a:latin typeface="Arial"/>
                <a:cs typeface="Times New Roman"/>
              </a:rPr>
              <a:t>gan</a:t>
            </a:r>
            <a:r>
              <a:rPr lang="en-US" sz="1100" b="1" i="1">
                <a:latin typeface="Arial"/>
                <a:cs typeface="Times New Roman"/>
              </a:rPr>
              <a:t> </a:t>
            </a:r>
            <a:r>
              <a:rPr lang="en-US" sz="1100" b="1" i="1" err="1">
                <a:latin typeface="Arial"/>
                <a:cs typeface="Times New Roman"/>
              </a:rPr>
              <a:t>yr</a:t>
            </a:r>
            <a:r>
              <a:rPr lang="en-US" sz="1100" b="1" i="1">
                <a:latin typeface="Arial"/>
                <a:cs typeface="Times New Roman"/>
              </a:rPr>
              <a:t> </a:t>
            </a:r>
            <a:r>
              <a:rPr lang="en-US" sz="1100" b="1" i="1" err="1">
                <a:latin typeface="Arial"/>
                <a:cs typeface="Times New Roman"/>
              </a:rPr>
              <a:t>athro</a:t>
            </a:r>
            <a:r>
              <a:rPr lang="en-US" sz="1100" b="1" i="1">
                <a:latin typeface="Arial"/>
                <a:cs typeface="Times New Roman"/>
              </a:rPr>
              <a:t>; </a:t>
            </a:r>
            <a:r>
              <a:rPr lang="en-US" sz="1100" b="1" i="1" err="1">
                <a:latin typeface="Arial"/>
                <a:cs typeface="Times New Roman"/>
              </a:rPr>
              <a:t>asesiadau</a:t>
            </a:r>
            <a:r>
              <a:rPr lang="en-US" sz="1100" b="1" i="1">
                <a:latin typeface="Arial"/>
                <a:cs typeface="Times New Roman"/>
              </a:rPr>
              <a:t> </a:t>
            </a:r>
            <a:r>
              <a:rPr lang="en-US" sz="1100" b="1" i="1" err="1">
                <a:latin typeface="Arial"/>
                <a:cs typeface="Times New Roman"/>
              </a:rPr>
              <a:t>safonedig</a:t>
            </a:r>
            <a:r>
              <a:rPr lang="en-US" sz="1100" b="1" i="1">
                <a:latin typeface="Arial"/>
                <a:cs typeface="Times New Roman"/>
              </a:rPr>
              <a:t> a </a:t>
            </a:r>
            <a:r>
              <a:rPr lang="en-US" sz="1100" b="1" i="1" err="1">
                <a:latin typeface="Arial"/>
                <a:cs typeface="Times New Roman"/>
              </a:rPr>
              <a:t>luniwyd</a:t>
            </a:r>
            <a:r>
              <a:rPr lang="en-US" sz="1100" b="1" i="1">
                <a:latin typeface="Arial"/>
                <a:cs typeface="Times New Roman"/>
              </a:rPr>
              <a:t> </a:t>
            </a:r>
            <a:r>
              <a:rPr lang="en-US" sz="1100" b="1" i="1" err="1">
                <a:latin typeface="Arial"/>
                <a:cs typeface="Times New Roman"/>
              </a:rPr>
              <a:t>yn</a:t>
            </a:r>
            <a:r>
              <a:rPr lang="en-US" sz="1100" b="1" i="1">
                <a:latin typeface="Arial"/>
                <a:cs typeface="Times New Roman"/>
              </a:rPr>
              <a:t> </a:t>
            </a:r>
            <a:r>
              <a:rPr lang="en-US" sz="1100" b="1" i="1" err="1">
                <a:latin typeface="Arial"/>
                <a:cs typeface="Times New Roman"/>
              </a:rPr>
              <a:t>allanol</a:t>
            </a:r>
            <a:endParaRPr lang="en-US" sz="1100" b="1" i="1">
              <a:latin typeface="Arial"/>
              <a:ea typeface="Calibri"/>
              <a:cs typeface="Calibri"/>
            </a:endParaRPr>
          </a:p>
          <a:p>
            <a:pPr algn="ctr"/>
            <a:endParaRPr lang="en-US" sz="1100" b="1" i="1">
              <a:latin typeface="Arial"/>
              <a:ea typeface="Calibri"/>
              <a:cs typeface="Calibri"/>
            </a:endParaRPr>
          </a:p>
        </p:txBody>
      </p:sp>
      <p:sp>
        <p:nvSpPr>
          <p:cNvPr id="11" name="TextBox 10">
            <a:extLst>
              <a:ext uri="{FF2B5EF4-FFF2-40B4-BE49-F238E27FC236}">
                <a16:creationId xmlns:a16="http://schemas.microsoft.com/office/drawing/2014/main" id="{E091A1EF-A4AA-2F61-0323-70B9EF63F8E5}"/>
              </a:ext>
            </a:extLst>
          </p:cNvPr>
          <p:cNvSpPr txBox="1"/>
          <p:nvPr/>
        </p:nvSpPr>
        <p:spPr>
          <a:xfrm>
            <a:off x="6094771" y="5197577"/>
            <a:ext cx="70939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Ffigur 1 – Continwwm asesu (NCCA, 2020, t. 23)</a:t>
            </a:r>
          </a:p>
        </p:txBody>
      </p:sp>
      <p:cxnSp>
        <p:nvCxnSpPr>
          <p:cNvPr id="12" name="Straight Arrow Connector 11">
            <a:extLst>
              <a:ext uri="{FF2B5EF4-FFF2-40B4-BE49-F238E27FC236}">
                <a16:creationId xmlns:a16="http://schemas.microsoft.com/office/drawing/2014/main" id="{1B2621F3-A293-4910-2826-A67CF2B8F844}"/>
              </a:ext>
            </a:extLst>
          </p:cNvPr>
          <p:cNvCxnSpPr/>
          <p:nvPr/>
        </p:nvCxnSpPr>
        <p:spPr>
          <a:xfrm>
            <a:off x="5817010" y="3076265"/>
            <a:ext cx="1952931" cy="4918"/>
          </a:xfrm>
          <a:prstGeom prst="straightConnector1">
            <a:avLst/>
          </a:prstGeom>
          <a:ln w="57150">
            <a:solidFill>
              <a:schemeClr val="bg1"/>
            </a:solidFill>
            <a:headEnd type="triangle"/>
            <a:tailEnd type="triangle"/>
          </a:ln>
        </p:spPr>
        <p:style>
          <a:lnRef idx="3">
            <a:schemeClr val="accent6"/>
          </a:lnRef>
          <a:fillRef idx="0">
            <a:schemeClr val="accent6"/>
          </a:fillRef>
          <a:effectRef idx="2">
            <a:schemeClr val="accent6"/>
          </a:effectRef>
          <a:fontRef idx="minor">
            <a:schemeClr val="tx1"/>
          </a:fontRef>
        </p:style>
      </p:cxnSp>
      <p:cxnSp>
        <p:nvCxnSpPr>
          <p:cNvPr id="13" name="Straight Arrow Connector 12">
            <a:extLst>
              <a:ext uri="{FF2B5EF4-FFF2-40B4-BE49-F238E27FC236}">
                <a16:creationId xmlns:a16="http://schemas.microsoft.com/office/drawing/2014/main" id="{C5C92266-D853-3920-80CA-3856B1CBF0F0}"/>
              </a:ext>
            </a:extLst>
          </p:cNvPr>
          <p:cNvCxnSpPr>
            <a:cxnSpLocks/>
          </p:cNvCxnSpPr>
          <p:nvPr/>
        </p:nvCxnSpPr>
        <p:spPr>
          <a:xfrm>
            <a:off x="8053848" y="3076264"/>
            <a:ext cx="1952931" cy="4918"/>
          </a:xfrm>
          <a:prstGeom prst="straightConnector1">
            <a:avLst/>
          </a:prstGeom>
          <a:ln w="57150">
            <a:solidFill>
              <a:schemeClr val="bg1"/>
            </a:solidFill>
            <a:headEnd type="triangle"/>
            <a:tailEnd type="triangle"/>
          </a:ln>
        </p:spPr>
        <p:style>
          <a:lnRef idx="3">
            <a:schemeClr val="accent6"/>
          </a:lnRef>
          <a:fillRef idx="0">
            <a:schemeClr val="accent6"/>
          </a:fillRef>
          <a:effectRef idx="2">
            <a:schemeClr val="accent6"/>
          </a:effectRef>
          <a:fontRef idx="minor">
            <a:schemeClr val="tx1"/>
          </a:fontRef>
        </p:style>
      </p:cxnSp>
      <p:pic>
        <p:nvPicPr>
          <p:cNvPr id="14" name="Picture 13" descr="A screenshot of a computer&#10;&#10;Description automatically generated">
            <a:extLst>
              <a:ext uri="{FF2B5EF4-FFF2-40B4-BE49-F238E27FC236}">
                <a16:creationId xmlns:a16="http://schemas.microsoft.com/office/drawing/2014/main" id="{64891817-C436-5A85-4E28-FA5F0042A598}"/>
              </a:ext>
            </a:extLst>
          </p:cNvPr>
          <p:cNvPicPr>
            <a:picLocks noChangeAspect="1"/>
          </p:cNvPicPr>
          <p:nvPr/>
        </p:nvPicPr>
        <p:blipFill>
          <a:blip r:embed="rId4"/>
          <a:srcRect l="34164" t="15015" r="35344" b="21560"/>
          <a:stretch/>
        </p:blipFill>
        <p:spPr>
          <a:xfrm>
            <a:off x="419774" y="3879898"/>
            <a:ext cx="891164" cy="1288160"/>
          </a:xfrm>
          <a:prstGeom prst="rect">
            <a:avLst/>
          </a:prstGeom>
        </p:spPr>
      </p:pic>
    </p:spTree>
    <p:extLst>
      <p:ext uri="{BB962C8B-B14F-4D97-AF65-F5344CB8AC3E}">
        <p14:creationId xmlns:p14="http://schemas.microsoft.com/office/powerpoint/2010/main" val="26717600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D287D-AB67-D350-A107-B8B0B97FC800}"/>
              </a:ext>
            </a:extLst>
          </p:cNvPr>
          <p:cNvSpPr>
            <a:spLocks noGrp="1"/>
          </p:cNvSpPr>
          <p:nvPr>
            <p:ph type="title"/>
          </p:nvPr>
        </p:nvSpPr>
        <p:spPr>
          <a:xfrm>
            <a:off x="418510" y="1717187"/>
            <a:ext cx="4573047" cy="1332820"/>
          </a:xfrm>
        </p:spPr>
        <p:txBody>
          <a:bodyPr vert="horz" lIns="91440" tIns="45720" rIns="91440" bIns="45720" rtlCol="0" anchor="ctr">
            <a:noAutofit/>
          </a:bodyPr>
          <a:lstStyle/>
          <a:p>
            <a:r>
              <a:rPr lang="en-GB" sz="3600" b="1">
                <a:solidFill>
                  <a:srgbClr val="1F1F1F"/>
                </a:solidFill>
                <a:latin typeface="Arial"/>
                <a:cs typeface="Arial"/>
              </a:rPr>
              <a:t>Continuum of assessment</a:t>
            </a:r>
            <a:br>
              <a:rPr lang="en-GB" sz="3600" b="1">
                <a:latin typeface="Arial"/>
                <a:cs typeface="Arial"/>
              </a:rPr>
            </a:br>
            <a:br>
              <a:rPr lang="en-GB" sz="3600" b="1">
                <a:latin typeface="Arial"/>
                <a:cs typeface="Arial"/>
              </a:rPr>
            </a:br>
            <a:endParaRPr lang="en-GB" sz="3600">
              <a:solidFill>
                <a:srgbClr val="1B1B1B"/>
              </a:solidFill>
              <a:latin typeface="Arial"/>
              <a:cs typeface="Arial"/>
            </a:endParaRPr>
          </a:p>
        </p:txBody>
      </p:sp>
      <p:sp>
        <p:nvSpPr>
          <p:cNvPr id="4" name="TextBox 3">
            <a:extLst>
              <a:ext uri="{FF2B5EF4-FFF2-40B4-BE49-F238E27FC236}">
                <a16:creationId xmlns:a16="http://schemas.microsoft.com/office/drawing/2014/main" id="{74489BA1-05F4-8D47-C1C5-A710C599CCCB}"/>
              </a:ext>
            </a:extLst>
          </p:cNvPr>
          <p:cNvSpPr txBox="1"/>
          <p:nvPr/>
        </p:nvSpPr>
        <p:spPr>
          <a:xfrm>
            <a:off x="312607" y="5228551"/>
            <a:ext cx="361138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rgbClr val="000000"/>
                </a:solidFill>
                <a:ea typeface="+mn-lt"/>
                <a:cs typeface="+mn-lt"/>
                <a:hlinkClick r:id="rId3"/>
              </a:rPr>
              <a:t>iean-changing-assessment-cultures-oct21.pdf</a:t>
            </a:r>
            <a:r>
              <a:rPr lang="en-GB" sz="1400" b="1">
                <a:solidFill>
                  <a:srgbClr val="000000"/>
                </a:solidFill>
                <a:ea typeface="Calibri"/>
                <a:cs typeface="Calibri"/>
              </a:rPr>
              <a:t>                                           </a:t>
            </a:r>
            <a:endParaRPr lang="en-US" sz="1400">
              <a:ea typeface="Calibri"/>
              <a:cs typeface="Calibri"/>
            </a:endParaRPr>
          </a:p>
        </p:txBody>
      </p:sp>
      <p:pic>
        <p:nvPicPr>
          <p:cNvPr id="13" name="Picture 12" descr="A screenshot of a computer&#10;&#10;Description automatically generated">
            <a:extLst>
              <a:ext uri="{FF2B5EF4-FFF2-40B4-BE49-F238E27FC236}">
                <a16:creationId xmlns:a16="http://schemas.microsoft.com/office/drawing/2014/main" id="{5A94E691-A2FF-AA12-1BFF-AE35C31498B1}"/>
              </a:ext>
            </a:extLst>
          </p:cNvPr>
          <p:cNvPicPr>
            <a:picLocks noChangeAspect="1"/>
          </p:cNvPicPr>
          <p:nvPr/>
        </p:nvPicPr>
        <p:blipFill>
          <a:blip r:embed="rId4"/>
          <a:srcRect l="18631" t="17778" r="31687" b="24150"/>
          <a:stretch/>
        </p:blipFill>
        <p:spPr>
          <a:xfrm>
            <a:off x="3923990" y="54751"/>
            <a:ext cx="7193339" cy="5606860"/>
          </a:xfrm>
          <a:prstGeom prst="rect">
            <a:avLst/>
          </a:prstGeom>
        </p:spPr>
      </p:pic>
      <p:pic>
        <p:nvPicPr>
          <p:cNvPr id="3" name="Picture 2" descr="A screenshot of a computer&#10;&#10;Description automatically generated">
            <a:extLst>
              <a:ext uri="{FF2B5EF4-FFF2-40B4-BE49-F238E27FC236}">
                <a16:creationId xmlns:a16="http://schemas.microsoft.com/office/drawing/2014/main" id="{48A854E9-FE20-606E-2FB6-3E3D59339C24}"/>
              </a:ext>
            </a:extLst>
          </p:cNvPr>
          <p:cNvPicPr>
            <a:picLocks noChangeAspect="1"/>
          </p:cNvPicPr>
          <p:nvPr/>
        </p:nvPicPr>
        <p:blipFill>
          <a:blip r:embed="rId5"/>
          <a:srcRect l="34164" t="15015" r="35344" b="21560"/>
          <a:stretch/>
        </p:blipFill>
        <p:spPr>
          <a:xfrm>
            <a:off x="419774" y="3942873"/>
            <a:ext cx="891164" cy="1288160"/>
          </a:xfrm>
          <a:prstGeom prst="rect">
            <a:avLst/>
          </a:prstGeom>
        </p:spPr>
      </p:pic>
    </p:spTree>
    <p:extLst>
      <p:ext uri="{BB962C8B-B14F-4D97-AF65-F5344CB8AC3E}">
        <p14:creationId xmlns:p14="http://schemas.microsoft.com/office/powerpoint/2010/main" val="41588006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6AB413D4-6348-D29C-B441-5752C51929FD}"/>
              </a:ext>
            </a:extLst>
          </p:cNvPr>
          <p:cNvPicPr>
            <a:picLocks noChangeAspect="1"/>
          </p:cNvPicPr>
          <p:nvPr/>
        </p:nvPicPr>
        <p:blipFill>
          <a:blip r:embed="rId3"/>
          <a:srcRect l="20624" t="17706" r="65422" b="28259"/>
          <a:stretch/>
        </p:blipFill>
        <p:spPr>
          <a:xfrm>
            <a:off x="2829559" y="479241"/>
            <a:ext cx="1952687" cy="5077903"/>
          </a:xfrm>
          <a:prstGeom prst="rect">
            <a:avLst/>
          </a:prstGeom>
        </p:spPr>
      </p:pic>
      <p:sp>
        <p:nvSpPr>
          <p:cNvPr id="4" name="TextBox 3">
            <a:extLst>
              <a:ext uri="{FF2B5EF4-FFF2-40B4-BE49-F238E27FC236}">
                <a16:creationId xmlns:a16="http://schemas.microsoft.com/office/drawing/2014/main" id="{A4CCB3D7-5D13-BE34-BB2D-B5E2BA720814}"/>
              </a:ext>
            </a:extLst>
          </p:cNvPr>
          <p:cNvSpPr txBox="1"/>
          <p:nvPr/>
        </p:nvSpPr>
        <p:spPr>
          <a:xfrm>
            <a:off x="5224509" y="2136338"/>
            <a:ext cx="6843381"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 </a:t>
            </a:r>
            <a:endParaRPr lang="en-US" sz="2400">
              <a:solidFill>
                <a:schemeClr val="accent1"/>
              </a:solidFill>
              <a:ea typeface="Calibri"/>
              <a:cs typeface="Calibri"/>
            </a:endParaRPr>
          </a:p>
          <a:p>
            <a:pPr marL="342900" indent="-342900">
              <a:buFont typeface="Arial"/>
              <a:buChar char="•"/>
            </a:pPr>
            <a:r>
              <a:rPr lang="en-US" sz="2400">
                <a:solidFill>
                  <a:schemeClr val="accent1"/>
                </a:solidFill>
                <a:ea typeface="Calibri"/>
                <a:cs typeface="Calibri"/>
              </a:rPr>
              <a:t>To what extent do you think this is an </a:t>
            </a:r>
            <a:r>
              <a:rPr lang="en-US" sz="2400" b="1">
                <a:solidFill>
                  <a:schemeClr val="accent1"/>
                </a:solidFill>
                <a:ea typeface="Calibri"/>
                <a:cs typeface="Calibri"/>
              </a:rPr>
              <a:t>appropriate description of practitioner</a:t>
            </a:r>
            <a:r>
              <a:rPr lang="en-US" sz="2400">
                <a:solidFill>
                  <a:schemeClr val="accent1"/>
                </a:solidFill>
                <a:ea typeface="Calibri"/>
                <a:cs typeface="Calibri"/>
              </a:rPr>
              <a:t> </a:t>
            </a:r>
            <a:r>
              <a:rPr lang="en-US" sz="2400" b="1">
                <a:solidFill>
                  <a:schemeClr val="accent1"/>
                </a:solidFill>
                <a:ea typeface="Calibri"/>
                <a:cs typeface="Calibri"/>
              </a:rPr>
              <a:t>activity</a:t>
            </a:r>
            <a:r>
              <a:rPr lang="en-US" sz="2400">
                <a:solidFill>
                  <a:schemeClr val="accent1"/>
                </a:solidFill>
                <a:ea typeface="Calibri"/>
                <a:cs typeface="Calibri"/>
              </a:rPr>
              <a:t> in the classroom?</a:t>
            </a:r>
            <a:endParaRPr lang="en-US">
              <a:solidFill>
                <a:schemeClr val="accent1"/>
              </a:solidFill>
              <a:ea typeface="Calibri"/>
              <a:cs typeface="Calibri"/>
            </a:endParaRPr>
          </a:p>
          <a:p>
            <a:pPr marL="342900" indent="-342900">
              <a:buFont typeface="Arial"/>
              <a:buChar char="•"/>
            </a:pPr>
            <a:r>
              <a:rPr lang="en-US" sz="2400">
                <a:solidFill>
                  <a:schemeClr val="accent1"/>
                </a:solidFill>
                <a:ea typeface="Calibri"/>
                <a:cs typeface="Calibri"/>
              </a:rPr>
              <a:t>Can you suggest a better alternative?</a:t>
            </a:r>
            <a:endParaRPr lang="en-US">
              <a:solidFill>
                <a:schemeClr val="accent1"/>
              </a:solidFill>
              <a:ea typeface="Calibri" panose="020F0502020204030204"/>
              <a:cs typeface="Calibri" panose="020F0502020204030204"/>
            </a:endParaRPr>
          </a:p>
          <a:p>
            <a:pPr marL="285750" indent="-285750">
              <a:buFont typeface="Arial"/>
              <a:buChar char="•"/>
            </a:pPr>
            <a:r>
              <a:rPr lang="en-US" sz="2400">
                <a:solidFill>
                  <a:schemeClr val="accent1"/>
                </a:solidFill>
                <a:ea typeface="Calibri"/>
                <a:cs typeface="Calibri"/>
              </a:rPr>
              <a:t>What are the implications for learners if they are unaware that they are being assessed?</a:t>
            </a:r>
          </a:p>
        </p:txBody>
      </p:sp>
      <p:sp>
        <p:nvSpPr>
          <p:cNvPr id="3" name="TextBox 2">
            <a:extLst>
              <a:ext uri="{FF2B5EF4-FFF2-40B4-BE49-F238E27FC236}">
                <a16:creationId xmlns:a16="http://schemas.microsoft.com/office/drawing/2014/main" id="{0C2B8CC4-B652-61DF-C7E9-8C4F3150EBF1}"/>
              </a:ext>
            </a:extLst>
          </p:cNvPr>
          <p:cNvSpPr txBox="1"/>
          <p:nvPr/>
        </p:nvSpPr>
        <p:spPr>
          <a:xfrm>
            <a:off x="331857" y="863570"/>
            <a:ext cx="2055439"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chemeClr val="accent1"/>
                </a:solidFill>
                <a:ea typeface="Calibri"/>
                <a:cs typeface="Calibri"/>
              </a:rPr>
              <a:t>The word 'intuitive' suggests an activity that is carried out without conscious awareness or planning. </a:t>
            </a:r>
          </a:p>
          <a:p>
            <a:endParaRPr lang="en-US" sz="2400">
              <a:solidFill>
                <a:schemeClr val="accent1"/>
              </a:solidFill>
              <a:ea typeface="Calibri"/>
              <a:cs typeface="Calibri"/>
            </a:endParaRPr>
          </a:p>
        </p:txBody>
      </p:sp>
      <p:pic>
        <p:nvPicPr>
          <p:cNvPr id="2050" name="Picture 2" descr="Strategic Thinking for Leaders (two-days) - Bridges Business ...">
            <a:extLst>
              <a:ext uri="{FF2B5EF4-FFF2-40B4-BE49-F238E27FC236}">
                <a16:creationId xmlns:a16="http://schemas.microsoft.com/office/drawing/2014/main" id="{745C9287-FC65-5784-2A66-0CEF9CCFB66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63378" y="607774"/>
            <a:ext cx="1842093" cy="16371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1058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AC7455-CEFA-08FB-3CB1-7D3032165809}"/>
              </a:ext>
            </a:extLst>
          </p:cNvPr>
          <p:cNvSpPr txBox="1"/>
          <p:nvPr/>
        </p:nvSpPr>
        <p:spPr>
          <a:xfrm>
            <a:off x="268286" y="808296"/>
            <a:ext cx="2173764"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err="1">
                <a:solidFill>
                  <a:schemeClr val="accent1"/>
                </a:solidFill>
                <a:ea typeface="Calibri"/>
                <a:cs typeface="Calibri"/>
              </a:rPr>
              <a:t>Mae'r</a:t>
            </a:r>
            <a:r>
              <a:rPr lang="en-US" sz="2400">
                <a:solidFill>
                  <a:schemeClr val="accent1"/>
                </a:solidFill>
                <a:ea typeface="Calibri"/>
                <a:cs typeface="Calibri"/>
              </a:rPr>
              <a:t> </a:t>
            </a:r>
            <a:r>
              <a:rPr lang="en-US" sz="2400" err="1">
                <a:solidFill>
                  <a:schemeClr val="accent1"/>
                </a:solidFill>
                <a:ea typeface="Calibri"/>
                <a:cs typeface="Calibri"/>
              </a:rPr>
              <a:t>gair</a:t>
            </a:r>
            <a:r>
              <a:rPr lang="en-US" sz="2400">
                <a:solidFill>
                  <a:schemeClr val="accent1"/>
                </a:solidFill>
                <a:ea typeface="Calibri"/>
                <a:cs typeface="Calibri"/>
              </a:rPr>
              <a:t> '</a:t>
            </a:r>
            <a:r>
              <a:rPr lang="en-US" sz="2400" err="1">
                <a:solidFill>
                  <a:schemeClr val="accent1"/>
                </a:solidFill>
                <a:ea typeface="Calibri"/>
                <a:cs typeface="Calibri"/>
              </a:rPr>
              <a:t>greddfol</a:t>
            </a:r>
            <a:r>
              <a:rPr lang="en-US" sz="2400">
                <a:solidFill>
                  <a:schemeClr val="accent1"/>
                </a:solidFill>
                <a:ea typeface="Calibri"/>
                <a:cs typeface="Calibri"/>
              </a:rPr>
              <a:t>' </a:t>
            </a:r>
            <a:r>
              <a:rPr lang="en-US" sz="2400" err="1">
                <a:solidFill>
                  <a:schemeClr val="accent1"/>
                </a:solidFill>
                <a:ea typeface="Calibri"/>
                <a:cs typeface="Calibri"/>
              </a:rPr>
              <a:t>yn</a:t>
            </a:r>
            <a:r>
              <a:rPr lang="en-US" sz="2400">
                <a:solidFill>
                  <a:schemeClr val="accent1"/>
                </a:solidFill>
                <a:ea typeface="Calibri"/>
                <a:cs typeface="Calibri"/>
              </a:rPr>
              <a:t> </a:t>
            </a:r>
            <a:r>
              <a:rPr lang="en-US" sz="2400" err="1">
                <a:solidFill>
                  <a:schemeClr val="accent1"/>
                </a:solidFill>
                <a:ea typeface="Calibri"/>
                <a:cs typeface="Calibri"/>
              </a:rPr>
              <a:t>awgrymu</a:t>
            </a:r>
            <a:r>
              <a:rPr lang="en-US" sz="2400">
                <a:solidFill>
                  <a:schemeClr val="accent1"/>
                </a:solidFill>
                <a:ea typeface="Calibri"/>
                <a:cs typeface="Calibri"/>
              </a:rPr>
              <a:t> </a:t>
            </a:r>
            <a:r>
              <a:rPr lang="en-US" sz="2400" err="1">
                <a:solidFill>
                  <a:schemeClr val="accent1"/>
                </a:solidFill>
                <a:ea typeface="Calibri"/>
                <a:cs typeface="Calibri"/>
              </a:rPr>
              <a:t>gweithgaredd</a:t>
            </a:r>
            <a:r>
              <a:rPr lang="en-US" sz="2400">
                <a:solidFill>
                  <a:schemeClr val="accent1"/>
                </a:solidFill>
                <a:ea typeface="Calibri"/>
                <a:cs typeface="Calibri"/>
              </a:rPr>
              <a:t> a </a:t>
            </a:r>
            <a:r>
              <a:rPr lang="en-US" sz="2400" err="1">
                <a:solidFill>
                  <a:schemeClr val="accent1"/>
                </a:solidFill>
                <a:ea typeface="Calibri"/>
                <a:cs typeface="Calibri"/>
              </a:rPr>
              <a:t>gyflawnir</a:t>
            </a:r>
            <a:r>
              <a:rPr lang="en-US" sz="2400">
                <a:solidFill>
                  <a:schemeClr val="accent1"/>
                </a:solidFill>
                <a:ea typeface="Calibri"/>
                <a:cs typeface="Calibri"/>
              </a:rPr>
              <a:t> </a:t>
            </a:r>
            <a:r>
              <a:rPr lang="en-US" sz="2400" err="1">
                <a:solidFill>
                  <a:schemeClr val="accent1"/>
                </a:solidFill>
                <a:ea typeface="Calibri"/>
                <a:cs typeface="Calibri"/>
              </a:rPr>
              <a:t>heb</a:t>
            </a:r>
            <a:r>
              <a:rPr lang="en-US" sz="2400">
                <a:solidFill>
                  <a:schemeClr val="accent1"/>
                </a:solidFill>
                <a:ea typeface="Calibri"/>
                <a:cs typeface="Calibri"/>
              </a:rPr>
              <a:t> </a:t>
            </a:r>
            <a:r>
              <a:rPr lang="en-US" sz="2400" err="1">
                <a:solidFill>
                  <a:schemeClr val="accent1"/>
                </a:solidFill>
                <a:ea typeface="Calibri"/>
                <a:cs typeface="Calibri"/>
              </a:rPr>
              <a:t>ymwybyddiaeth</a:t>
            </a:r>
            <a:r>
              <a:rPr lang="en-US" sz="2400">
                <a:solidFill>
                  <a:schemeClr val="accent1"/>
                </a:solidFill>
                <a:ea typeface="Calibri"/>
                <a:cs typeface="Calibri"/>
              </a:rPr>
              <a:t> neu </a:t>
            </a:r>
            <a:r>
              <a:rPr lang="en-US" sz="2400" err="1">
                <a:solidFill>
                  <a:schemeClr val="accent1"/>
                </a:solidFill>
                <a:ea typeface="Calibri"/>
                <a:cs typeface="Calibri"/>
              </a:rPr>
              <a:t>gynllunio</a:t>
            </a:r>
            <a:r>
              <a:rPr lang="en-US" sz="2400">
                <a:solidFill>
                  <a:schemeClr val="accent1"/>
                </a:solidFill>
                <a:ea typeface="Calibri"/>
                <a:cs typeface="Calibri"/>
              </a:rPr>
              <a:t> </a:t>
            </a:r>
            <a:r>
              <a:rPr lang="en-US" sz="2400" err="1">
                <a:solidFill>
                  <a:schemeClr val="accent1"/>
                </a:solidFill>
                <a:ea typeface="Calibri"/>
                <a:cs typeface="Calibri"/>
              </a:rPr>
              <a:t>ymwybodol</a:t>
            </a:r>
            <a:r>
              <a:rPr lang="en-US" sz="2400">
                <a:solidFill>
                  <a:schemeClr val="accent1"/>
                </a:solidFill>
                <a:ea typeface="Calibri"/>
                <a:cs typeface="Calibri"/>
              </a:rPr>
              <a:t>. </a:t>
            </a:r>
          </a:p>
        </p:txBody>
      </p:sp>
      <p:sp>
        <p:nvSpPr>
          <p:cNvPr id="3" name="Rectangle: Rounded Corners 2">
            <a:extLst>
              <a:ext uri="{FF2B5EF4-FFF2-40B4-BE49-F238E27FC236}">
                <a16:creationId xmlns:a16="http://schemas.microsoft.com/office/drawing/2014/main" id="{6EB9B599-5325-1048-808F-E17741DD077F}"/>
              </a:ext>
            </a:extLst>
          </p:cNvPr>
          <p:cNvSpPr/>
          <p:nvPr/>
        </p:nvSpPr>
        <p:spPr>
          <a:xfrm>
            <a:off x="2979757" y="616657"/>
            <a:ext cx="2026579" cy="4188542"/>
          </a:xfrm>
          <a:prstGeom prst="round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6">
            <a:extLst>
              <a:ext uri="{FF2B5EF4-FFF2-40B4-BE49-F238E27FC236}">
                <a16:creationId xmlns:a16="http://schemas.microsoft.com/office/drawing/2014/main" id="{110D499D-E065-7A67-4E6D-B8083ACBF7A0}"/>
              </a:ext>
            </a:extLst>
          </p:cNvPr>
          <p:cNvSpPr txBox="1"/>
          <p:nvPr/>
        </p:nvSpPr>
        <p:spPr>
          <a:xfrm>
            <a:off x="3118300" y="691952"/>
            <a:ext cx="1583276" cy="458587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a:latin typeface="Arial"/>
                <a:cs typeface="Times New Roman"/>
              </a:rPr>
              <a:t>    </a:t>
            </a:r>
            <a:r>
              <a:rPr lang="en-US" sz="1100" b="1" err="1">
                <a:latin typeface="Arial"/>
                <a:cs typeface="Times New Roman"/>
              </a:rPr>
              <a:t>Asesu</a:t>
            </a:r>
            <a:r>
              <a:rPr lang="en-US" sz="1100" b="1">
                <a:latin typeface="Arial"/>
                <a:cs typeface="Times New Roman"/>
              </a:rPr>
              <a:t> </a:t>
            </a:r>
            <a:r>
              <a:rPr lang="en-US" sz="1100" b="1" err="1">
                <a:latin typeface="Arial"/>
                <a:cs typeface="Times New Roman"/>
              </a:rPr>
              <a:t>Greddfol</a:t>
            </a:r>
            <a:endParaRPr lang="en-US" sz="1100" b="1">
              <a:latin typeface="Arial"/>
              <a:ea typeface="Calibri"/>
              <a:cs typeface="Calibri"/>
            </a:endParaRPr>
          </a:p>
          <a:p>
            <a:pPr algn="ctr"/>
            <a:endParaRPr lang="en-US" sz="1100" b="1">
              <a:latin typeface="Arial"/>
              <a:cs typeface="Times New Roman"/>
            </a:endParaRPr>
          </a:p>
          <a:p>
            <a:pPr algn="ctr"/>
            <a:r>
              <a:rPr lang="en-US" sz="1100" b="1">
                <a:latin typeface="Arial"/>
                <a:cs typeface="Times New Roman"/>
              </a:rPr>
              <a:t>Heb </a:t>
            </a:r>
            <a:r>
              <a:rPr lang="en-US" sz="1100" b="1" err="1">
                <a:latin typeface="Arial"/>
                <a:cs typeface="Times New Roman"/>
              </a:rPr>
              <a:t>ei</a:t>
            </a:r>
            <a:r>
              <a:rPr lang="en-US" sz="1100" b="1">
                <a:latin typeface="Arial"/>
                <a:cs typeface="Times New Roman"/>
              </a:rPr>
              <a:t> </a:t>
            </a:r>
            <a:r>
              <a:rPr lang="en-US" sz="1100" b="1" err="1">
                <a:latin typeface="Arial"/>
                <a:cs typeface="Times New Roman"/>
              </a:rPr>
              <a:t>gynllunio</a:t>
            </a:r>
            <a:r>
              <a:rPr lang="en-US" sz="1100" b="1">
                <a:latin typeface="Arial"/>
                <a:cs typeface="Times New Roman"/>
              </a:rPr>
              <a:t>, </a:t>
            </a:r>
            <a:r>
              <a:rPr lang="en-US" sz="1100" b="1" err="1">
                <a:latin typeface="Arial"/>
                <a:cs typeface="Times New Roman"/>
              </a:rPr>
              <a:t>heb</a:t>
            </a:r>
            <a:r>
              <a:rPr lang="en-US" sz="1100" b="1">
                <a:latin typeface="Arial"/>
                <a:cs typeface="Times New Roman"/>
              </a:rPr>
              <a:t> </a:t>
            </a:r>
            <a:r>
              <a:rPr lang="en-US" sz="1100" b="1" err="1">
                <a:latin typeface="Arial"/>
                <a:cs typeface="Times New Roman"/>
              </a:rPr>
              <a:t>ei</a:t>
            </a:r>
            <a:r>
              <a:rPr lang="en-US" sz="1100" b="1">
                <a:latin typeface="Arial"/>
                <a:cs typeface="Times New Roman"/>
              </a:rPr>
              <a:t> </a:t>
            </a:r>
            <a:r>
              <a:rPr lang="en-US" sz="1100" b="1" err="1">
                <a:latin typeface="Arial"/>
                <a:cs typeface="Times New Roman"/>
              </a:rPr>
              <a:t>gofnodi</a:t>
            </a:r>
            <a:r>
              <a:rPr lang="en-US" sz="1100" b="1">
                <a:latin typeface="Arial"/>
                <a:cs typeface="Times New Roman"/>
              </a:rPr>
              <a:t> ac </a:t>
            </a:r>
            <a:r>
              <a:rPr lang="en-US" sz="1100" b="1" err="1">
                <a:latin typeface="Arial"/>
                <a:cs typeface="Times New Roman"/>
              </a:rPr>
              <a:t>yn</a:t>
            </a:r>
            <a:r>
              <a:rPr lang="en-US" sz="1100" b="1">
                <a:latin typeface="Arial"/>
                <a:cs typeface="Times New Roman"/>
              </a:rPr>
              <a:t> </a:t>
            </a:r>
            <a:r>
              <a:rPr lang="en-US" sz="1100" b="1" err="1">
                <a:latin typeface="Arial"/>
                <a:cs typeface="Times New Roman"/>
              </a:rPr>
              <a:t>digwydd</a:t>
            </a:r>
            <a:r>
              <a:rPr lang="en-US" sz="1100" b="1">
                <a:latin typeface="Arial"/>
                <a:cs typeface="Times New Roman"/>
              </a:rPr>
              <a:t> </a:t>
            </a:r>
            <a:r>
              <a:rPr lang="en-US" sz="1100" b="1" err="1">
                <a:latin typeface="Arial"/>
                <a:cs typeface="Times New Roman"/>
              </a:rPr>
              <a:t>yn</a:t>
            </a:r>
            <a:r>
              <a:rPr lang="en-US" sz="1100" b="1">
                <a:latin typeface="Arial"/>
                <a:cs typeface="Times New Roman"/>
              </a:rPr>
              <a:t> </a:t>
            </a:r>
            <a:r>
              <a:rPr lang="en-US" sz="1100" b="1" err="1">
                <a:latin typeface="Arial"/>
                <a:cs typeface="Times New Roman"/>
              </a:rPr>
              <a:t>barhaus</a:t>
            </a:r>
            <a:endParaRPr lang="en-US" sz="1100" b="1">
              <a:latin typeface="Arial"/>
              <a:ea typeface="Calibri"/>
              <a:cs typeface="Calibri"/>
            </a:endParaRPr>
          </a:p>
          <a:p>
            <a:pPr algn="ctr"/>
            <a:r>
              <a:rPr lang="en-US" sz="1100" b="1" err="1">
                <a:latin typeface="Arial"/>
                <a:cs typeface="Times New Roman"/>
              </a:rPr>
              <a:t>Nid</a:t>
            </a:r>
            <a:r>
              <a:rPr lang="en-US" sz="1100" b="1">
                <a:latin typeface="Arial"/>
                <a:cs typeface="Times New Roman"/>
              </a:rPr>
              <a:t> </a:t>
            </a:r>
            <a:r>
              <a:rPr lang="en-US" sz="1100" b="1" err="1">
                <a:latin typeface="Arial"/>
                <a:cs typeface="Times New Roman"/>
              </a:rPr>
              <a:t>yw</a:t>
            </a:r>
            <a:r>
              <a:rPr lang="en-US" sz="1100" b="1">
                <a:latin typeface="Arial"/>
                <a:cs typeface="Times New Roman"/>
              </a:rPr>
              <a:t> plant </a:t>
            </a:r>
            <a:r>
              <a:rPr lang="en-US" sz="1100" b="1" err="1">
                <a:latin typeface="Arial"/>
                <a:cs typeface="Times New Roman"/>
              </a:rPr>
              <a:t>fel</a:t>
            </a:r>
            <a:r>
              <a:rPr lang="en-US" sz="1100" b="1">
                <a:latin typeface="Arial"/>
                <a:cs typeface="Times New Roman"/>
              </a:rPr>
              <a:t> </a:t>
            </a:r>
            <a:r>
              <a:rPr lang="en-US" sz="1100" b="1" err="1">
                <a:latin typeface="Arial"/>
                <a:cs typeface="Times New Roman"/>
              </a:rPr>
              <a:t>arfer</a:t>
            </a:r>
            <a:r>
              <a:rPr lang="en-US" sz="1100" b="1">
                <a:latin typeface="Arial"/>
                <a:cs typeface="Times New Roman"/>
              </a:rPr>
              <a:t> </a:t>
            </a:r>
            <a:r>
              <a:rPr lang="en-US" sz="1100" b="1" err="1">
                <a:latin typeface="Arial"/>
                <a:cs typeface="Times New Roman"/>
              </a:rPr>
              <a:t>yn</a:t>
            </a:r>
            <a:r>
              <a:rPr lang="en-US" sz="1100" b="1">
                <a:latin typeface="Arial"/>
                <a:cs typeface="Times New Roman"/>
              </a:rPr>
              <a:t> </a:t>
            </a:r>
            <a:r>
              <a:rPr lang="en-US" sz="1100" b="1" err="1">
                <a:latin typeface="Arial"/>
                <a:cs typeface="Times New Roman"/>
              </a:rPr>
              <a:t>ymwybodol</a:t>
            </a:r>
            <a:r>
              <a:rPr lang="en-US" sz="1100" b="1">
                <a:latin typeface="Arial"/>
                <a:cs typeface="Times New Roman"/>
              </a:rPr>
              <a:t> </a:t>
            </a:r>
            <a:r>
              <a:rPr lang="en-US" sz="1100" b="1" err="1">
                <a:latin typeface="Arial"/>
                <a:cs typeface="Times New Roman"/>
              </a:rPr>
              <a:t>eu</a:t>
            </a:r>
            <a:r>
              <a:rPr lang="en-US" sz="1100" b="1">
                <a:latin typeface="Arial"/>
                <a:cs typeface="Times New Roman"/>
              </a:rPr>
              <a:t> bod </a:t>
            </a:r>
            <a:r>
              <a:rPr lang="en-US" sz="1100" b="1" err="1">
                <a:latin typeface="Arial"/>
                <a:cs typeface="Times New Roman"/>
              </a:rPr>
              <a:t>yn</a:t>
            </a:r>
            <a:r>
              <a:rPr lang="en-US" sz="1100" b="1">
                <a:latin typeface="Arial"/>
                <a:cs typeface="Times New Roman"/>
              </a:rPr>
              <a:t> </a:t>
            </a:r>
            <a:r>
              <a:rPr lang="en-US" sz="1100" b="1" err="1">
                <a:latin typeface="Arial"/>
                <a:cs typeface="Times New Roman"/>
              </a:rPr>
              <a:t>cael</a:t>
            </a:r>
            <a:r>
              <a:rPr lang="en-US" sz="1100" b="1">
                <a:latin typeface="Arial"/>
                <a:cs typeface="Times New Roman"/>
              </a:rPr>
              <a:t> </a:t>
            </a:r>
            <a:r>
              <a:rPr lang="en-US" sz="1100" b="1" err="1">
                <a:latin typeface="Arial"/>
                <a:cs typeface="Times New Roman"/>
              </a:rPr>
              <a:t>eu</a:t>
            </a:r>
            <a:r>
              <a:rPr lang="en-US" sz="1100" b="1">
                <a:latin typeface="Arial"/>
                <a:cs typeface="Times New Roman"/>
              </a:rPr>
              <a:t> </a:t>
            </a:r>
            <a:r>
              <a:rPr lang="en-US" sz="1100" b="1" err="1">
                <a:latin typeface="Arial"/>
                <a:cs typeface="Times New Roman"/>
              </a:rPr>
              <a:t>hasesu</a:t>
            </a:r>
            <a:r>
              <a:rPr lang="en-US" sz="1100" b="1">
                <a:latin typeface="Arial"/>
                <a:cs typeface="Times New Roman"/>
              </a:rPr>
              <a:t>.</a:t>
            </a:r>
            <a:endParaRPr lang="en-US" sz="1100" b="1">
              <a:latin typeface="Arial"/>
              <a:ea typeface="Calibri"/>
              <a:cs typeface="Times New Roman"/>
            </a:endParaRPr>
          </a:p>
          <a:p>
            <a:pPr algn="ctr"/>
            <a:endParaRPr lang="en-US" sz="1100">
              <a:latin typeface="Arial"/>
              <a:cs typeface="Times New Roman"/>
            </a:endParaRPr>
          </a:p>
          <a:p>
            <a:endParaRPr lang="en-US" sz="1100">
              <a:latin typeface="Arial"/>
              <a:cs typeface="Times New Roman"/>
            </a:endParaRPr>
          </a:p>
          <a:p>
            <a:endParaRPr lang="en-US" sz="1100">
              <a:latin typeface="Arial"/>
              <a:cs typeface="Times New Roman"/>
            </a:endParaRPr>
          </a:p>
          <a:p>
            <a:endParaRPr lang="en-US" sz="1100">
              <a:latin typeface="Arial"/>
              <a:cs typeface="Times New Roman"/>
            </a:endParaRPr>
          </a:p>
          <a:p>
            <a:endParaRPr lang="en-US" sz="1100">
              <a:latin typeface="Arial"/>
              <a:cs typeface="Times New Roman"/>
            </a:endParaRPr>
          </a:p>
          <a:p>
            <a:pPr algn="ctr"/>
            <a:r>
              <a:rPr lang="en-US" sz="1100" b="1" err="1">
                <a:latin typeface="Arial"/>
                <a:cs typeface="Times New Roman"/>
              </a:rPr>
              <a:t>Enghraifft</a:t>
            </a:r>
            <a:r>
              <a:rPr lang="en-US" sz="1100" b="1">
                <a:latin typeface="Arial"/>
                <a:cs typeface="Times New Roman"/>
              </a:rPr>
              <a:t>:</a:t>
            </a:r>
            <a:endParaRPr lang="en-US" sz="1100" b="1">
              <a:latin typeface="Arial"/>
              <a:ea typeface="Calibri"/>
              <a:cs typeface="Calibri"/>
            </a:endParaRPr>
          </a:p>
          <a:p>
            <a:pPr algn="ctr"/>
            <a:endParaRPr lang="en-US" sz="1100" b="1">
              <a:latin typeface="Arial"/>
              <a:cs typeface="Times New Roman"/>
            </a:endParaRPr>
          </a:p>
          <a:p>
            <a:pPr algn="ctr"/>
            <a:r>
              <a:rPr lang="en-US" sz="1100" b="1" i="1" err="1">
                <a:latin typeface="Arial"/>
                <a:cs typeface="Times New Roman"/>
              </a:rPr>
              <a:t>gosod</a:t>
            </a:r>
            <a:r>
              <a:rPr lang="en-US" sz="1100" b="1" i="1">
                <a:latin typeface="Arial"/>
                <a:cs typeface="Times New Roman"/>
              </a:rPr>
              <a:t> </a:t>
            </a:r>
            <a:r>
              <a:rPr lang="en-US" sz="1100" b="1" i="1" err="1">
                <a:latin typeface="Arial"/>
                <a:cs typeface="Times New Roman"/>
              </a:rPr>
              <a:t>cwestiynau</a:t>
            </a:r>
            <a:r>
              <a:rPr lang="en-US" sz="1100" b="1" i="1">
                <a:latin typeface="Arial"/>
                <a:cs typeface="Times New Roman"/>
              </a:rPr>
              <a:t> </a:t>
            </a:r>
            <a:r>
              <a:rPr lang="en-US" sz="1100" b="1" i="1" err="1">
                <a:latin typeface="Arial"/>
                <a:cs typeface="Times New Roman"/>
              </a:rPr>
              <a:t>priodol</a:t>
            </a:r>
            <a:r>
              <a:rPr lang="en-US" sz="1100" b="1" i="1">
                <a:latin typeface="Arial"/>
                <a:cs typeface="Times New Roman"/>
              </a:rPr>
              <a:t> </a:t>
            </a:r>
            <a:r>
              <a:rPr lang="en-US" sz="1100" b="1" i="1" err="1">
                <a:latin typeface="Arial"/>
                <a:cs typeface="Times New Roman"/>
              </a:rPr>
              <a:t>i</a:t>
            </a:r>
            <a:r>
              <a:rPr lang="en-US" sz="1100" b="1" i="1">
                <a:latin typeface="Arial"/>
                <a:cs typeface="Times New Roman"/>
              </a:rPr>
              <a:t> </a:t>
            </a:r>
            <a:r>
              <a:rPr lang="en-US" sz="1100" b="1" i="1" err="1">
                <a:latin typeface="Arial"/>
                <a:cs typeface="Times New Roman"/>
              </a:rPr>
              <a:t>sgaffaldio’r</a:t>
            </a:r>
            <a:r>
              <a:rPr lang="en-US" sz="1100" b="1" i="1">
                <a:latin typeface="Arial"/>
                <a:cs typeface="Times New Roman"/>
              </a:rPr>
              <a:t> </a:t>
            </a:r>
            <a:r>
              <a:rPr lang="en-US" sz="1100" b="1" i="1" err="1">
                <a:latin typeface="Arial"/>
                <a:cs typeface="Times New Roman"/>
              </a:rPr>
              <a:t>dysgu</a:t>
            </a:r>
            <a:r>
              <a:rPr lang="en-US" sz="1100" b="1" i="1">
                <a:latin typeface="Arial"/>
                <a:cs typeface="Times New Roman"/>
              </a:rPr>
              <a:t>, bod </a:t>
            </a:r>
            <a:r>
              <a:rPr lang="en-US" sz="1100" b="1" i="1" err="1">
                <a:latin typeface="Arial"/>
                <a:cs typeface="Times New Roman"/>
              </a:rPr>
              <a:t>yn</a:t>
            </a:r>
            <a:r>
              <a:rPr lang="en-US" sz="1100" b="1" i="1">
                <a:latin typeface="Arial"/>
                <a:cs typeface="Times New Roman"/>
              </a:rPr>
              <a:t> </a:t>
            </a:r>
            <a:r>
              <a:rPr lang="en-US" sz="1100" b="1" i="1" err="1">
                <a:latin typeface="Arial"/>
                <a:cs typeface="Times New Roman"/>
              </a:rPr>
              <a:t>hyblyg</a:t>
            </a:r>
            <a:r>
              <a:rPr lang="en-US" sz="1100" b="1" i="1">
                <a:latin typeface="Arial"/>
                <a:cs typeface="Times New Roman"/>
              </a:rPr>
              <a:t> ac </a:t>
            </a:r>
            <a:r>
              <a:rPr lang="en-US" sz="1100" b="1" i="1" err="1">
                <a:latin typeface="Arial"/>
                <a:cs typeface="Times New Roman"/>
              </a:rPr>
              <a:t>yn</a:t>
            </a:r>
            <a:r>
              <a:rPr lang="en-US" sz="1100" b="1" i="1">
                <a:latin typeface="Arial"/>
                <a:cs typeface="Times New Roman"/>
              </a:rPr>
              <a:t> </a:t>
            </a:r>
            <a:r>
              <a:rPr lang="en-US" sz="1100" b="1" i="1" err="1">
                <a:latin typeface="Arial"/>
                <a:cs typeface="Times New Roman"/>
              </a:rPr>
              <a:t>ymatebol</a:t>
            </a:r>
            <a:r>
              <a:rPr lang="en-US" sz="1100" b="1" i="1">
                <a:latin typeface="Arial"/>
                <a:cs typeface="Times New Roman"/>
              </a:rPr>
              <a:t> </a:t>
            </a:r>
            <a:r>
              <a:rPr lang="en-US" sz="1100" b="1" i="1" err="1">
                <a:latin typeface="Arial"/>
                <a:cs typeface="Times New Roman"/>
              </a:rPr>
              <a:t>i</a:t>
            </a:r>
            <a:r>
              <a:rPr lang="en-US" sz="1100" b="1" i="1">
                <a:latin typeface="Arial"/>
                <a:cs typeface="Times New Roman"/>
              </a:rPr>
              <a:t> </a:t>
            </a:r>
            <a:r>
              <a:rPr lang="en-US" sz="1100" b="1" i="1" err="1">
                <a:latin typeface="Arial"/>
                <a:cs typeface="Times New Roman"/>
              </a:rPr>
              <a:t>arwyddion</a:t>
            </a:r>
            <a:r>
              <a:rPr lang="en-US" sz="1100" b="1" i="1">
                <a:latin typeface="Arial"/>
                <a:cs typeface="Times New Roman"/>
              </a:rPr>
              <a:t> o </a:t>
            </a:r>
            <a:r>
              <a:rPr lang="en-US" sz="1100" b="1" i="1" err="1">
                <a:latin typeface="Arial"/>
                <a:cs typeface="Times New Roman"/>
              </a:rPr>
              <a:t>gamsyniadau</a:t>
            </a:r>
            <a:r>
              <a:rPr lang="en-US" sz="1100" b="1" i="1">
                <a:latin typeface="Arial"/>
                <a:cs typeface="Times New Roman"/>
              </a:rPr>
              <a:t> plant</a:t>
            </a:r>
            <a:endParaRPr lang="en-US" sz="1100" b="1" i="1">
              <a:latin typeface="Arial"/>
              <a:ea typeface="Calibri"/>
              <a:cs typeface="Times New Roman"/>
            </a:endParaRPr>
          </a:p>
          <a:p>
            <a:endParaRPr lang="en-US" sz="1100">
              <a:latin typeface="Arial"/>
              <a:cs typeface="Times New Roman"/>
            </a:endParaRPr>
          </a:p>
          <a:p>
            <a:endParaRPr lang="en-US" sz="1000" b="1">
              <a:latin typeface="Arial"/>
              <a:cs typeface="Times New Roman"/>
            </a:endParaRPr>
          </a:p>
          <a:p>
            <a:pPr algn="l"/>
            <a:endParaRPr lang="en-US">
              <a:ea typeface="Calibri"/>
              <a:cs typeface="Calibri"/>
            </a:endParaRPr>
          </a:p>
        </p:txBody>
      </p:sp>
      <p:sp>
        <p:nvSpPr>
          <p:cNvPr id="7" name="TextBox 6">
            <a:extLst>
              <a:ext uri="{FF2B5EF4-FFF2-40B4-BE49-F238E27FC236}">
                <a16:creationId xmlns:a16="http://schemas.microsoft.com/office/drawing/2014/main" id="{8033C481-41E4-8F08-B8CD-50F13D4A7CC9}"/>
              </a:ext>
            </a:extLst>
          </p:cNvPr>
          <p:cNvSpPr txBox="1"/>
          <p:nvPr/>
        </p:nvSpPr>
        <p:spPr>
          <a:xfrm>
            <a:off x="5344038" y="2422475"/>
            <a:ext cx="669014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a:solidFill>
                  <a:schemeClr val="accent1"/>
                </a:solidFill>
                <a:ea typeface="Calibri"/>
                <a:cs typeface="Calibri"/>
              </a:rPr>
              <a:t>I </a:t>
            </a:r>
            <a:r>
              <a:rPr lang="en-US" sz="2400" err="1">
                <a:solidFill>
                  <a:schemeClr val="accent1"/>
                </a:solidFill>
                <a:ea typeface="Calibri"/>
                <a:cs typeface="Calibri"/>
              </a:rPr>
              <a:t>ba</a:t>
            </a:r>
            <a:r>
              <a:rPr lang="en-US" sz="2400">
                <a:solidFill>
                  <a:schemeClr val="accent1"/>
                </a:solidFill>
                <a:ea typeface="Calibri"/>
                <a:cs typeface="Calibri"/>
              </a:rPr>
              <a:t> </a:t>
            </a:r>
            <a:r>
              <a:rPr lang="en-US" sz="2400" err="1">
                <a:solidFill>
                  <a:schemeClr val="accent1"/>
                </a:solidFill>
                <a:ea typeface="Calibri"/>
                <a:cs typeface="Calibri"/>
              </a:rPr>
              <a:t>raddau</a:t>
            </a:r>
            <a:r>
              <a:rPr lang="en-US" sz="2400">
                <a:solidFill>
                  <a:schemeClr val="accent1"/>
                </a:solidFill>
                <a:ea typeface="Calibri"/>
                <a:cs typeface="Calibri"/>
              </a:rPr>
              <a:t> </a:t>
            </a:r>
            <a:r>
              <a:rPr lang="en-US" sz="2400" err="1">
                <a:solidFill>
                  <a:schemeClr val="accent1"/>
                </a:solidFill>
                <a:ea typeface="Calibri"/>
                <a:cs typeface="Calibri"/>
              </a:rPr>
              <a:t>ydych</a:t>
            </a:r>
            <a:r>
              <a:rPr lang="en-US" sz="2400">
                <a:solidFill>
                  <a:schemeClr val="accent1"/>
                </a:solidFill>
                <a:ea typeface="Calibri"/>
                <a:cs typeface="Calibri"/>
              </a:rPr>
              <a:t> </a:t>
            </a:r>
            <a:r>
              <a:rPr lang="en-US" sz="2400" err="1">
                <a:solidFill>
                  <a:schemeClr val="accent1"/>
                </a:solidFill>
                <a:ea typeface="Calibri"/>
                <a:cs typeface="Calibri"/>
              </a:rPr>
              <a:t>chi'n</a:t>
            </a:r>
            <a:r>
              <a:rPr lang="en-US" sz="2400">
                <a:solidFill>
                  <a:schemeClr val="accent1"/>
                </a:solidFill>
                <a:ea typeface="Calibri"/>
                <a:cs typeface="Calibri"/>
              </a:rPr>
              <a:t> </a:t>
            </a:r>
            <a:r>
              <a:rPr lang="en-US" sz="2400" err="1">
                <a:solidFill>
                  <a:schemeClr val="accent1"/>
                </a:solidFill>
                <a:ea typeface="Calibri"/>
                <a:cs typeface="Calibri"/>
              </a:rPr>
              <a:t>credu</a:t>
            </a:r>
            <a:r>
              <a:rPr lang="en-US" sz="2400">
                <a:solidFill>
                  <a:schemeClr val="accent1"/>
                </a:solidFill>
                <a:ea typeface="Calibri"/>
                <a:cs typeface="Calibri"/>
              </a:rPr>
              <a:t> bod </a:t>
            </a:r>
            <a:r>
              <a:rPr lang="en-US" sz="2400" err="1">
                <a:solidFill>
                  <a:schemeClr val="accent1"/>
                </a:solidFill>
                <a:ea typeface="Calibri"/>
                <a:cs typeface="Calibri"/>
              </a:rPr>
              <a:t>hwn</a:t>
            </a:r>
            <a:r>
              <a:rPr lang="en-US" sz="2400">
                <a:solidFill>
                  <a:schemeClr val="accent1"/>
                </a:solidFill>
                <a:ea typeface="Calibri"/>
                <a:cs typeface="Calibri"/>
              </a:rPr>
              <a:t> </a:t>
            </a:r>
            <a:r>
              <a:rPr lang="en-US" sz="2400" err="1">
                <a:solidFill>
                  <a:schemeClr val="accent1"/>
                </a:solidFill>
                <a:ea typeface="Calibri"/>
                <a:cs typeface="Calibri"/>
              </a:rPr>
              <a:t>yn</a:t>
            </a:r>
            <a:r>
              <a:rPr lang="en-US" sz="2400">
                <a:solidFill>
                  <a:schemeClr val="accent1"/>
                </a:solidFill>
                <a:ea typeface="Calibri"/>
                <a:cs typeface="Calibri"/>
              </a:rPr>
              <a:t> </a:t>
            </a:r>
            <a:r>
              <a:rPr lang="en-US" sz="2400" b="1" err="1">
                <a:solidFill>
                  <a:schemeClr val="accent1"/>
                </a:solidFill>
                <a:ea typeface="Calibri"/>
                <a:cs typeface="Calibri"/>
              </a:rPr>
              <a:t>ddisgrifiad</a:t>
            </a:r>
            <a:r>
              <a:rPr lang="en-US" sz="2400" b="1">
                <a:solidFill>
                  <a:schemeClr val="accent1"/>
                </a:solidFill>
                <a:ea typeface="Calibri"/>
                <a:cs typeface="Calibri"/>
              </a:rPr>
              <a:t> </a:t>
            </a:r>
            <a:r>
              <a:rPr lang="en-US" sz="2400" b="1" err="1">
                <a:solidFill>
                  <a:schemeClr val="accent1"/>
                </a:solidFill>
                <a:ea typeface="Calibri"/>
                <a:cs typeface="Calibri"/>
              </a:rPr>
              <a:t>priodol</a:t>
            </a:r>
            <a:r>
              <a:rPr lang="en-US" sz="2400" b="1">
                <a:solidFill>
                  <a:schemeClr val="accent1"/>
                </a:solidFill>
                <a:ea typeface="Calibri"/>
                <a:cs typeface="Calibri"/>
              </a:rPr>
              <a:t> o </a:t>
            </a:r>
            <a:r>
              <a:rPr lang="en-US" sz="2400" b="1" err="1">
                <a:solidFill>
                  <a:schemeClr val="accent1"/>
                </a:solidFill>
                <a:ea typeface="Calibri"/>
                <a:cs typeface="Calibri"/>
              </a:rPr>
              <a:t>weithgarwch</a:t>
            </a:r>
            <a:r>
              <a:rPr lang="en-US" sz="2400" b="1">
                <a:solidFill>
                  <a:schemeClr val="accent1"/>
                </a:solidFill>
                <a:ea typeface="Calibri"/>
                <a:cs typeface="Calibri"/>
              </a:rPr>
              <a:t> </a:t>
            </a:r>
            <a:r>
              <a:rPr lang="en-US" sz="2400" b="1" err="1">
                <a:solidFill>
                  <a:schemeClr val="accent1"/>
                </a:solidFill>
                <a:ea typeface="Calibri"/>
                <a:cs typeface="Calibri"/>
              </a:rPr>
              <a:t>ymarferydd</a:t>
            </a:r>
            <a:r>
              <a:rPr lang="en-US" sz="2400">
                <a:solidFill>
                  <a:schemeClr val="accent1"/>
                </a:solidFill>
                <a:ea typeface="Calibri"/>
                <a:cs typeface="Calibri"/>
              </a:rPr>
              <a:t> </a:t>
            </a:r>
            <a:r>
              <a:rPr lang="en-US" sz="2400" err="1">
                <a:solidFill>
                  <a:schemeClr val="accent1"/>
                </a:solidFill>
                <a:ea typeface="Calibri"/>
                <a:cs typeface="Calibri"/>
              </a:rPr>
              <a:t>yn</a:t>
            </a:r>
            <a:r>
              <a:rPr lang="en-US" sz="2400">
                <a:solidFill>
                  <a:schemeClr val="accent1"/>
                </a:solidFill>
                <a:ea typeface="Calibri"/>
                <a:cs typeface="Calibri"/>
              </a:rPr>
              <a:t> yr </a:t>
            </a:r>
            <a:r>
              <a:rPr lang="en-US" sz="2400" err="1">
                <a:solidFill>
                  <a:schemeClr val="accent1"/>
                </a:solidFill>
                <a:ea typeface="Calibri"/>
                <a:cs typeface="Calibri"/>
              </a:rPr>
              <a:t>ystafell</a:t>
            </a:r>
            <a:r>
              <a:rPr lang="en-US" sz="2400">
                <a:solidFill>
                  <a:schemeClr val="accent1"/>
                </a:solidFill>
                <a:ea typeface="Calibri"/>
                <a:cs typeface="Calibri"/>
              </a:rPr>
              <a:t> </a:t>
            </a:r>
            <a:r>
              <a:rPr lang="en-US" sz="2400" err="1">
                <a:solidFill>
                  <a:schemeClr val="accent1"/>
                </a:solidFill>
                <a:ea typeface="Calibri"/>
                <a:cs typeface="Calibri"/>
              </a:rPr>
              <a:t>ddosbarth</a:t>
            </a:r>
            <a:r>
              <a:rPr lang="en-US" sz="2400">
                <a:solidFill>
                  <a:schemeClr val="accent1"/>
                </a:solidFill>
                <a:ea typeface="Calibri"/>
                <a:cs typeface="Calibri"/>
              </a:rPr>
              <a:t>? </a:t>
            </a:r>
          </a:p>
          <a:p>
            <a:pPr marL="342900" indent="-342900">
              <a:buFont typeface="Arial"/>
              <a:buChar char="•"/>
            </a:pPr>
            <a:r>
              <a:rPr lang="en-US" sz="2400">
                <a:solidFill>
                  <a:schemeClr val="accent1"/>
                </a:solidFill>
                <a:ea typeface="Calibri"/>
                <a:cs typeface="Calibri"/>
              </a:rPr>
              <a:t>A </a:t>
            </a:r>
            <a:r>
              <a:rPr lang="en-US" sz="2400" err="1">
                <a:solidFill>
                  <a:schemeClr val="accent1"/>
                </a:solidFill>
                <a:ea typeface="Calibri"/>
                <a:cs typeface="Calibri"/>
              </a:rPr>
              <a:t>allwch</a:t>
            </a:r>
            <a:r>
              <a:rPr lang="en-US" sz="2400">
                <a:solidFill>
                  <a:schemeClr val="accent1"/>
                </a:solidFill>
                <a:ea typeface="Calibri"/>
                <a:cs typeface="Calibri"/>
              </a:rPr>
              <a:t> chi </a:t>
            </a:r>
            <a:r>
              <a:rPr lang="en-US" sz="2400" err="1">
                <a:solidFill>
                  <a:schemeClr val="accent1"/>
                </a:solidFill>
                <a:ea typeface="Calibri"/>
                <a:cs typeface="Calibri"/>
              </a:rPr>
              <a:t>awgrymu</a:t>
            </a:r>
            <a:r>
              <a:rPr lang="en-US" sz="2400">
                <a:solidFill>
                  <a:schemeClr val="accent1"/>
                </a:solidFill>
                <a:ea typeface="Calibri"/>
                <a:cs typeface="Calibri"/>
              </a:rPr>
              <a:t> </a:t>
            </a:r>
            <a:r>
              <a:rPr lang="en-US" sz="2400" err="1">
                <a:solidFill>
                  <a:schemeClr val="accent1"/>
                </a:solidFill>
                <a:ea typeface="Calibri"/>
                <a:cs typeface="Calibri"/>
              </a:rPr>
              <a:t>dewis</a:t>
            </a:r>
            <a:r>
              <a:rPr lang="en-US" sz="2400">
                <a:solidFill>
                  <a:schemeClr val="accent1"/>
                </a:solidFill>
                <a:ea typeface="Calibri"/>
                <a:cs typeface="Calibri"/>
              </a:rPr>
              <a:t> </a:t>
            </a:r>
            <a:r>
              <a:rPr lang="en-US" sz="2400" err="1">
                <a:solidFill>
                  <a:schemeClr val="accent1"/>
                </a:solidFill>
                <a:ea typeface="Calibri"/>
                <a:cs typeface="Calibri"/>
              </a:rPr>
              <a:t>gwell</a:t>
            </a:r>
            <a:r>
              <a:rPr lang="en-US" sz="2400">
                <a:solidFill>
                  <a:schemeClr val="accent1"/>
                </a:solidFill>
                <a:ea typeface="Calibri"/>
                <a:cs typeface="Calibri"/>
              </a:rPr>
              <a:t>?</a:t>
            </a:r>
          </a:p>
          <a:p>
            <a:pPr marL="285750" indent="-285750">
              <a:buFont typeface="Arial"/>
              <a:buChar char="•"/>
            </a:pPr>
            <a:r>
              <a:rPr lang="en-US" sz="2400">
                <a:solidFill>
                  <a:schemeClr val="accent1"/>
                </a:solidFill>
                <a:ea typeface="Calibri"/>
                <a:cs typeface="Calibri"/>
              </a:rPr>
              <a:t>Beth </a:t>
            </a:r>
            <a:r>
              <a:rPr lang="en-US" sz="2400" err="1">
                <a:solidFill>
                  <a:schemeClr val="accent1"/>
                </a:solidFill>
                <a:ea typeface="Calibri"/>
                <a:cs typeface="Calibri"/>
              </a:rPr>
              <a:t>yw'r</a:t>
            </a:r>
            <a:r>
              <a:rPr lang="en-US" sz="2400">
                <a:solidFill>
                  <a:schemeClr val="accent1"/>
                </a:solidFill>
                <a:ea typeface="Calibri"/>
                <a:cs typeface="Calibri"/>
              </a:rPr>
              <a:t> </a:t>
            </a:r>
            <a:r>
              <a:rPr lang="en-US" sz="2400" err="1">
                <a:solidFill>
                  <a:schemeClr val="accent1"/>
                </a:solidFill>
                <a:ea typeface="Calibri"/>
                <a:cs typeface="Calibri"/>
              </a:rPr>
              <a:t>goblygiadau</a:t>
            </a:r>
            <a:r>
              <a:rPr lang="en-US" sz="2400">
                <a:solidFill>
                  <a:schemeClr val="accent1"/>
                </a:solidFill>
                <a:ea typeface="Calibri"/>
                <a:cs typeface="Calibri"/>
              </a:rPr>
              <a:t> </a:t>
            </a:r>
            <a:r>
              <a:rPr lang="en-US" sz="2400" err="1">
                <a:solidFill>
                  <a:schemeClr val="accent1"/>
                </a:solidFill>
                <a:ea typeface="Calibri"/>
                <a:cs typeface="Calibri"/>
              </a:rPr>
              <a:t>i</a:t>
            </a:r>
            <a:r>
              <a:rPr lang="en-US" sz="2400">
                <a:solidFill>
                  <a:schemeClr val="accent1"/>
                </a:solidFill>
                <a:ea typeface="Calibri"/>
                <a:cs typeface="Calibri"/>
              </a:rPr>
              <a:t> </a:t>
            </a:r>
            <a:r>
              <a:rPr lang="en-US" sz="2400" err="1">
                <a:solidFill>
                  <a:schemeClr val="accent1"/>
                </a:solidFill>
                <a:ea typeface="Calibri"/>
                <a:cs typeface="Calibri"/>
              </a:rPr>
              <a:t>ddysgwyr</a:t>
            </a:r>
            <a:r>
              <a:rPr lang="en-US" sz="2400">
                <a:solidFill>
                  <a:schemeClr val="accent1"/>
                </a:solidFill>
                <a:ea typeface="Calibri"/>
                <a:cs typeface="Calibri"/>
              </a:rPr>
              <a:t> </a:t>
            </a:r>
            <a:r>
              <a:rPr lang="en-US" sz="2400" err="1">
                <a:solidFill>
                  <a:schemeClr val="accent1"/>
                </a:solidFill>
                <a:ea typeface="Calibri"/>
                <a:cs typeface="Calibri"/>
              </a:rPr>
              <a:t>os</a:t>
            </a:r>
            <a:r>
              <a:rPr lang="en-US" sz="2400">
                <a:solidFill>
                  <a:schemeClr val="accent1"/>
                </a:solidFill>
                <a:ea typeface="Calibri"/>
                <a:cs typeface="Calibri"/>
              </a:rPr>
              <a:t> </a:t>
            </a:r>
            <a:r>
              <a:rPr lang="en-US" sz="2400" err="1">
                <a:solidFill>
                  <a:schemeClr val="accent1"/>
                </a:solidFill>
                <a:ea typeface="Calibri"/>
                <a:cs typeface="Calibri"/>
              </a:rPr>
              <a:t>nad</a:t>
            </a:r>
            <a:r>
              <a:rPr lang="en-US" sz="2400">
                <a:solidFill>
                  <a:schemeClr val="accent1"/>
                </a:solidFill>
                <a:ea typeface="Calibri"/>
                <a:cs typeface="Calibri"/>
              </a:rPr>
              <a:t> </a:t>
            </a:r>
            <a:r>
              <a:rPr lang="en-US" sz="2400" err="1">
                <a:solidFill>
                  <a:schemeClr val="accent1"/>
                </a:solidFill>
                <a:ea typeface="Calibri"/>
                <a:cs typeface="Calibri"/>
              </a:rPr>
              <a:t>ydyn</a:t>
            </a:r>
            <a:r>
              <a:rPr lang="en-US" sz="2400">
                <a:solidFill>
                  <a:schemeClr val="accent1"/>
                </a:solidFill>
                <a:ea typeface="Calibri"/>
                <a:cs typeface="Calibri"/>
              </a:rPr>
              <a:t> </a:t>
            </a:r>
            <a:r>
              <a:rPr lang="en-US" sz="2400" err="1">
                <a:solidFill>
                  <a:schemeClr val="accent1"/>
                </a:solidFill>
                <a:ea typeface="Calibri"/>
                <a:cs typeface="Calibri"/>
              </a:rPr>
              <a:t>nhw'n</a:t>
            </a:r>
            <a:r>
              <a:rPr lang="en-US" sz="2400">
                <a:solidFill>
                  <a:schemeClr val="accent1"/>
                </a:solidFill>
                <a:ea typeface="Calibri"/>
                <a:cs typeface="Calibri"/>
              </a:rPr>
              <a:t> </a:t>
            </a:r>
            <a:r>
              <a:rPr lang="en-US" sz="2400" err="1">
                <a:solidFill>
                  <a:schemeClr val="accent1"/>
                </a:solidFill>
                <a:ea typeface="Calibri"/>
                <a:cs typeface="Calibri"/>
              </a:rPr>
              <a:t>ymwybodol</a:t>
            </a:r>
            <a:r>
              <a:rPr lang="en-US" sz="2400">
                <a:solidFill>
                  <a:schemeClr val="accent1"/>
                </a:solidFill>
                <a:ea typeface="Calibri"/>
                <a:cs typeface="Calibri"/>
              </a:rPr>
              <a:t> </a:t>
            </a:r>
            <a:r>
              <a:rPr lang="en-US" sz="2400" err="1">
                <a:solidFill>
                  <a:schemeClr val="accent1"/>
                </a:solidFill>
                <a:ea typeface="Calibri"/>
                <a:cs typeface="Calibri"/>
              </a:rPr>
              <a:t>eu</a:t>
            </a:r>
            <a:r>
              <a:rPr lang="en-US" sz="2400">
                <a:solidFill>
                  <a:schemeClr val="accent1"/>
                </a:solidFill>
                <a:ea typeface="Calibri"/>
                <a:cs typeface="Calibri"/>
              </a:rPr>
              <a:t> bod </a:t>
            </a:r>
            <a:r>
              <a:rPr lang="en-US" sz="2400" err="1">
                <a:solidFill>
                  <a:schemeClr val="accent1"/>
                </a:solidFill>
                <a:ea typeface="Calibri"/>
                <a:cs typeface="Calibri"/>
              </a:rPr>
              <a:t>nhw'n</a:t>
            </a:r>
            <a:r>
              <a:rPr lang="en-US" sz="2400">
                <a:solidFill>
                  <a:schemeClr val="accent1"/>
                </a:solidFill>
                <a:ea typeface="Calibri"/>
                <a:cs typeface="Calibri"/>
              </a:rPr>
              <a:t> </a:t>
            </a:r>
            <a:r>
              <a:rPr lang="en-US" sz="2400" err="1">
                <a:solidFill>
                  <a:schemeClr val="accent1"/>
                </a:solidFill>
                <a:ea typeface="Calibri"/>
                <a:cs typeface="Calibri"/>
              </a:rPr>
              <a:t>cael</a:t>
            </a:r>
            <a:r>
              <a:rPr lang="en-US" sz="2400">
                <a:solidFill>
                  <a:schemeClr val="accent1"/>
                </a:solidFill>
                <a:ea typeface="Calibri"/>
                <a:cs typeface="Calibri"/>
              </a:rPr>
              <a:t> </a:t>
            </a:r>
            <a:r>
              <a:rPr lang="en-US" sz="2400" err="1">
                <a:solidFill>
                  <a:schemeClr val="accent1"/>
                </a:solidFill>
                <a:ea typeface="Calibri"/>
                <a:cs typeface="Calibri"/>
              </a:rPr>
              <a:t>eu</a:t>
            </a:r>
            <a:r>
              <a:rPr lang="en-US" sz="2400">
                <a:solidFill>
                  <a:schemeClr val="accent1"/>
                </a:solidFill>
                <a:ea typeface="Calibri"/>
                <a:cs typeface="Calibri"/>
              </a:rPr>
              <a:t> </a:t>
            </a:r>
            <a:r>
              <a:rPr lang="en-US" sz="2400" err="1">
                <a:solidFill>
                  <a:schemeClr val="accent1"/>
                </a:solidFill>
                <a:ea typeface="Calibri"/>
                <a:cs typeface="Calibri"/>
              </a:rPr>
              <a:t>hasesu</a:t>
            </a:r>
            <a:r>
              <a:rPr lang="en-US" sz="2400">
                <a:solidFill>
                  <a:schemeClr val="accent1"/>
                </a:solidFill>
                <a:ea typeface="Calibri"/>
                <a:cs typeface="Calibri"/>
              </a:rPr>
              <a:t>?</a:t>
            </a:r>
          </a:p>
        </p:txBody>
      </p:sp>
      <p:pic>
        <p:nvPicPr>
          <p:cNvPr id="8" name="Picture 2" descr="Strategic Thinking for Leaders (two-days) - Bridges Business ...">
            <a:extLst>
              <a:ext uri="{FF2B5EF4-FFF2-40B4-BE49-F238E27FC236}">
                <a16:creationId xmlns:a16="http://schemas.microsoft.com/office/drawing/2014/main" id="{19BB7E18-F019-F852-F6C0-AC2300C926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3378" y="607774"/>
            <a:ext cx="1842093" cy="1637160"/>
          </a:xfrm>
          <a:prstGeom prst="rect">
            <a:avLst/>
          </a:prstGeom>
          <a:noFill/>
          <a:extLst>
            <a:ext uri="{909E8E84-426E-40DD-AFC4-6F175D3DCCD1}">
              <a14:hiddenFill xmlns:a14="http://schemas.microsoft.com/office/drawing/2010/main">
                <a:solidFill>
                  <a:srgbClr val="FFFFFF"/>
                </a:solidFill>
              </a14:hiddenFill>
            </a:ext>
          </a:extLst>
        </p:spPr>
      </p:pic>
      <p:cxnSp>
        <p:nvCxnSpPr>
          <p:cNvPr id="9" name="Straight Arrow Connector 8">
            <a:extLst>
              <a:ext uri="{FF2B5EF4-FFF2-40B4-BE49-F238E27FC236}">
                <a16:creationId xmlns:a16="http://schemas.microsoft.com/office/drawing/2014/main" id="{9B008AAA-97CB-D7DB-1339-34BD7DAB9A1E}"/>
              </a:ext>
            </a:extLst>
          </p:cNvPr>
          <p:cNvCxnSpPr>
            <a:cxnSpLocks/>
          </p:cNvCxnSpPr>
          <p:nvPr/>
        </p:nvCxnSpPr>
        <p:spPr>
          <a:xfrm>
            <a:off x="3725110" y="2706010"/>
            <a:ext cx="1487518" cy="0"/>
          </a:xfrm>
          <a:prstGeom prst="straightConnector1">
            <a:avLst/>
          </a:prstGeom>
          <a:ln w="57150">
            <a:solidFill>
              <a:schemeClr val="bg1"/>
            </a:solidFill>
            <a:headEnd type="triangle"/>
            <a:tailEnd type="triangle"/>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3502909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35151-F3A7-DA99-355D-5C4292F05EFC}"/>
              </a:ext>
            </a:extLst>
          </p:cNvPr>
          <p:cNvSpPr>
            <a:spLocks noGrp="1"/>
          </p:cNvSpPr>
          <p:nvPr>
            <p:ph type="title"/>
          </p:nvPr>
        </p:nvSpPr>
        <p:spPr/>
        <p:txBody>
          <a:bodyPr/>
          <a:lstStyle/>
          <a:p>
            <a:r>
              <a:rPr lang="en-GB" b="1">
                <a:ea typeface="Calibri Light"/>
                <a:cs typeface="Calibri Light"/>
              </a:rPr>
              <a:t>Egwyddorion </a:t>
            </a:r>
            <a:r>
              <a:rPr lang="en-GB" b="1" err="1">
                <a:ea typeface="Calibri Light"/>
                <a:cs typeface="Calibri Light"/>
              </a:rPr>
              <a:t>asesu</a:t>
            </a:r>
            <a:r>
              <a:rPr lang="en-GB" b="1">
                <a:ea typeface="Calibri Light"/>
                <a:cs typeface="Calibri Light"/>
              </a:rPr>
              <a:t> </a:t>
            </a:r>
            <a:r>
              <a:rPr lang="en-GB" b="1" err="1">
                <a:ea typeface="Calibri Light"/>
                <a:cs typeface="Calibri Light"/>
              </a:rPr>
              <a:t>ar</a:t>
            </a:r>
            <a:r>
              <a:rPr lang="en-GB" b="1">
                <a:ea typeface="Calibri Light"/>
                <a:cs typeface="Calibri Light"/>
              </a:rPr>
              <a:t> </a:t>
            </a:r>
            <a:r>
              <a:rPr lang="en-GB" b="1" err="1">
                <a:ea typeface="Calibri Light"/>
                <a:cs typeface="Calibri Light"/>
              </a:rPr>
              <a:t>gyfer</a:t>
            </a:r>
            <a:r>
              <a:rPr lang="en-GB" b="1">
                <a:ea typeface="Calibri Light"/>
                <a:cs typeface="Calibri Light"/>
              </a:rPr>
              <a:t> </a:t>
            </a:r>
            <a:r>
              <a:rPr lang="en-GB" b="1" err="1">
                <a:ea typeface="Calibri Light"/>
                <a:cs typeface="Calibri Light"/>
              </a:rPr>
              <a:t>dysgu</a:t>
            </a:r>
            <a:br>
              <a:rPr lang="en-GB" b="1">
                <a:ea typeface="Calibri Light"/>
                <a:cs typeface="Calibri Light"/>
              </a:rPr>
            </a:br>
            <a:r>
              <a:rPr lang="en-GB" b="1">
                <a:solidFill>
                  <a:schemeClr val="accent1"/>
                </a:solidFill>
                <a:ea typeface="Calibri Light"/>
                <a:cs typeface="Calibri Light"/>
              </a:rPr>
              <a:t>Assessment for learning principles</a:t>
            </a:r>
          </a:p>
        </p:txBody>
      </p:sp>
      <p:pic>
        <p:nvPicPr>
          <p:cNvPr id="9" name="Content Placeholder 6">
            <a:extLst>
              <a:ext uri="{FF2B5EF4-FFF2-40B4-BE49-F238E27FC236}">
                <a16:creationId xmlns:a16="http://schemas.microsoft.com/office/drawing/2014/main" id="{37BDAE62-F0AA-03B5-521F-4BDA9D945F50}"/>
              </a:ext>
            </a:extLst>
          </p:cNvPr>
          <p:cNvPicPr>
            <a:picLocks noGrp="1" noChangeAspect="1"/>
          </p:cNvPicPr>
          <p:nvPr>
            <p:ph idx="10"/>
          </p:nvPr>
        </p:nvPicPr>
        <p:blipFill>
          <a:blip r:embed="rId3"/>
          <a:srcRect l="32400" t="15777" r="33124" b="15079"/>
          <a:stretch/>
        </p:blipFill>
        <p:spPr>
          <a:xfrm>
            <a:off x="7773942" y="1825625"/>
            <a:ext cx="2675029" cy="3576638"/>
          </a:xfrm>
          <a:prstGeom prst="rect">
            <a:avLst/>
          </a:prstGeom>
        </p:spPr>
      </p:pic>
      <p:pic>
        <p:nvPicPr>
          <p:cNvPr id="10" name="Content Placeholder 8">
            <a:extLst>
              <a:ext uri="{FF2B5EF4-FFF2-40B4-BE49-F238E27FC236}">
                <a16:creationId xmlns:a16="http://schemas.microsoft.com/office/drawing/2014/main" id="{886AB5BB-6078-5B0D-F2FD-983E0342C128}"/>
              </a:ext>
            </a:extLst>
          </p:cNvPr>
          <p:cNvPicPr>
            <a:picLocks noGrp="1" noChangeAspect="1"/>
          </p:cNvPicPr>
          <p:nvPr>
            <p:ph idx="1"/>
          </p:nvPr>
        </p:nvPicPr>
        <p:blipFill>
          <a:blip r:embed="rId4"/>
          <a:srcRect l="34803" t="27398" r="35840" b="13723"/>
          <a:stretch/>
        </p:blipFill>
        <p:spPr>
          <a:xfrm>
            <a:off x="1715774" y="1825625"/>
            <a:ext cx="2675029" cy="3576638"/>
          </a:xfrm>
          <a:prstGeom prst="rect">
            <a:avLst/>
          </a:prstGeom>
        </p:spPr>
      </p:pic>
    </p:spTree>
    <p:extLst>
      <p:ext uri="{BB962C8B-B14F-4D97-AF65-F5344CB8AC3E}">
        <p14:creationId xmlns:p14="http://schemas.microsoft.com/office/powerpoint/2010/main" val="129071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78388-C1AC-A648-FAD8-DE2D2CB57EE8}"/>
              </a:ext>
            </a:extLst>
          </p:cNvPr>
          <p:cNvSpPr>
            <a:spLocks noGrp="1"/>
          </p:cNvSpPr>
          <p:nvPr>
            <p:ph type="title"/>
          </p:nvPr>
        </p:nvSpPr>
        <p:spPr/>
        <p:txBody>
          <a:bodyPr/>
          <a:lstStyle/>
          <a:p>
            <a:r>
              <a:rPr lang="en-GB" err="1"/>
              <a:t>Crynodeb</a:t>
            </a:r>
            <a:r>
              <a:rPr lang="en-GB"/>
              <a:t> </a:t>
            </a:r>
            <a:r>
              <a:rPr lang="en-GB" err="1"/>
              <a:t>gweithredol</a:t>
            </a:r>
            <a:r>
              <a:rPr lang="en-GB"/>
              <a:t>/</a:t>
            </a:r>
            <a:r>
              <a:rPr lang="en-GB">
                <a:solidFill>
                  <a:srgbClr val="0070C0"/>
                </a:solidFill>
              </a:rPr>
              <a:t>Executive summary</a:t>
            </a:r>
            <a:r>
              <a:rPr lang="en-GB"/>
              <a:t> </a:t>
            </a:r>
            <a:r>
              <a:rPr lang="en-GB" sz="3600"/>
              <a:t>(td/</a:t>
            </a:r>
            <a:r>
              <a:rPr lang="en-GB" sz="3600" err="1"/>
              <a:t>pg</a:t>
            </a:r>
            <a:r>
              <a:rPr lang="en-GB" sz="3600"/>
              <a:t> 1)</a:t>
            </a:r>
            <a:endParaRPr lang="en-GB"/>
          </a:p>
        </p:txBody>
      </p:sp>
      <p:pic>
        <p:nvPicPr>
          <p:cNvPr id="4" name="Content Placeholder 6">
            <a:extLst>
              <a:ext uri="{FF2B5EF4-FFF2-40B4-BE49-F238E27FC236}">
                <a16:creationId xmlns:a16="http://schemas.microsoft.com/office/drawing/2014/main" id="{13647D9B-3B28-C324-0701-0A01D1551B63}"/>
              </a:ext>
            </a:extLst>
          </p:cNvPr>
          <p:cNvPicPr>
            <a:picLocks noChangeAspect="1"/>
          </p:cNvPicPr>
          <p:nvPr/>
        </p:nvPicPr>
        <p:blipFill>
          <a:blip r:embed="rId3"/>
          <a:srcRect l="32400" t="15777" r="33124" b="15079"/>
          <a:stretch/>
        </p:blipFill>
        <p:spPr>
          <a:xfrm>
            <a:off x="9211455" y="1755722"/>
            <a:ext cx="2230582" cy="2982464"/>
          </a:xfrm>
          <a:prstGeom prst="rect">
            <a:avLst/>
          </a:prstGeom>
        </p:spPr>
      </p:pic>
      <p:sp>
        <p:nvSpPr>
          <p:cNvPr id="5" name="TextBox 4">
            <a:extLst>
              <a:ext uri="{FF2B5EF4-FFF2-40B4-BE49-F238E27FC236}">
                <a16:creationId xmlns:a16="http://schemas.microsoft.com/office/drawing/2014/main" id="{D1522B27-61F3-913D-1E4D-03482E6E0AB9}"/>
              </a:ext>
            </a:extLst>
          </p:cNvPr>
          <p:cNvSpPr txBox="1"/>
          <p:nvPr/>
        </p:nvSpPr>
        <p:spPr>
          <a:xfrm>
            <a:off x="351934" y="1564261"/>
            <a:ext cx="7909709" cy="2585323"/>
          </a:xfrm>
          <a:prstGeom prst="rect">
            <a:avLst/>
          </a:prstGeom>
          <a:noFill/>
        </p:spPr>
        <p:txBody>
          <a:bodyPr wrap="square" rtlCol="0">
            <a:spAutoFit/>
          </a:bodyPr>
          <a:lstStyle/>
          <a:p>
            <a:endParaRPr lang="en-US"/>
          </a:p>
          <a:p>
            <a:r>
              <a:rPr lang="en-US" i="1"/>
              <a:t>‘Teachers plan carefully for opportunities that help them to identify how well pupils have understood or can apply learned knowledge and skills. In these classrooms, teachers use assessment practices to continually gather a range of information about pupils’ learning and to make informed decisions about progress. </a:t>
            </a:r>
            <a:r>
              <a:rPr lang="en-US" i="1">
                <a:solidFill>
                  <a:schemeClr val="accent2">
                    <a:lumMod val="75000"/>
                  </a:schemeClr>
                </a:solidFill>
              </a:rPr>
              <a:t>They use questioning skillfully to probe understanding</a:t>
            </a:r>
            <a:r>
              <a:rPr lang="en-US" i="1"/>
              <a:t>, work with smaller groups and individuals to discuss their work and identify misconceptions. In the best cases, they use this information to react to pupils ‘in the moment’ and to influence the next steps in teaching’.</a:t>
            </a:r>
            <a:endParaRPr lang="en-GB" i="1"/>
          </a:p>
        </p:txBody>
      </p:sp>
    </p:spTree>
    <p:extLst>
      <p:ext uri="{BB962C8B-B14F-4D97-AF65-F5344CB8AC3E}">
        <p14:creationId xmlns:p14="http://schemas.microsoft.com/office/powerpoint/2010/main" val="37560661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6">
            <a:extLst>
              <a:ext uri="{FF2B5EF4-FFF2-40B4-BE49-F238E27FC236}">
                <a16:creationId xmlns:a16="http://schemas.microsoft.com/office/drawing/2014/main" id="{13647D9B-3B28-C324-0701-0A01D1551B63}"/>
              </a:ext>
            </a:extLst>
          </p:cNvPr>
          <p:cNvPicPr>
            <a:picLocks noChangeAspect="1"/>
          </p:cNvPicPr>
          <p:nvPr/>
        </p:nvPicPr>
        <p:blipFill>
          <a:blip r:embed="rId3"/>
          <a:srcRect l="32400" t="15777" r="33124" b="15079"/>
          <a:stretch/>
        </p:blipFill>
        <p:spPr>
          <a:xfrm>
            <a:off x="9211455" y="1755722"/>
            <a:ext cx="2230582" cy="2982464"/>
          </a:xfrm>
          <a:prstGeom prst="rect">
            <a:avLst/>
          </a:prstGeom>
        </p:spPr>
      </p:pic>
      <p:sp>
        <p:nvSpPr>
          <p:cNvPr id="5" name="TextBox 4">
            <a:extLst>
              <a:ext uri="{FF2B5EF4-FFF2-40B4-BE49-F238E27FC236}">
                <a16:creationId xmlns:a16="http://schemas.microsoft.com/office/drawing/2014/main" id="{D1522B27-61F3-913D-1E4D-03482E6E0AB9}"/>
              </a:ext>
            </a:extLst>
          </p:cNvPr>
          <p:cNvSpPr txBox="1"/>
          <p:nvPr/>
        </p:nvSpPr>
        <p:spPr>
          <a:xfrm>
            <a:off x="345957" y="1050284"/>
            <a:ext cx="7909709" cy="2308324"/>
          </a:xfrm>
          <a:prstGeom prst="rect">
            <a:avLst/>
          </a:prstGeom>
          <a:noFill/>
        </p:spPr>
        <p:txBody>
          <a:bodyPr wrap="square" rtlCol="0">
            <a:spAutoFit/>
          </a:bodyPr>
          <a:lstStyle/>
          <a:p>
            <a:endParaRPr lang="en-US"/>
          </a:p>
          <a:p>
            <a:r>
              <a:rPr lang="en-US" i="1"/>
              <a:t>‘In many of the schools……, teachers have developed effective strategies to engage pupils in the learning and assessment process and develop their independence and motivation when improving their work. </a:t>
            </a:r>
            <a:r>
              <a:rPr lang="en-US" i="1">
                <a:solidFill>
                  <a:srgbClr val="0070C0"/>
                </a:solidFill>
              </a:rPr>
              <a:t>These teachers use their professional judgment to decide when best to share or co-construct learning intentions and success criteria with pupils.</a:t>
            </a:r>
            <a:r>
              <a:rPr lang="en-US" i="1"/>
              <a:t> They use </a:t>
            </a:r>
            <a:r>
              <a:rPr lang="en-US" i="1">
                <a:solidFill>
                  <a:srgbClr val="FF0000"/>
                </a:solidFill>
              </a:rPr>
              <a:t>constructive, focused feedback</a:t>
            </a:r>
            <a:r>
              <a:rPr lang="en-US" i="1"/>
              <a:t>, both during lessons and over time and ensuring that pupils have regular </a:t>
            </a:r>
            <a:r>
              <a:rPr lang="en-US" i="1">
                <a:solidFill>
                  <a:srgbClr val="FF0000"/>
                </a:solidFill>
              </a:rPr>
              <a:t>opportunities to respond to feedback to deepen their learning.’</a:t>
            </a:r>
            <a:endParaRPr lang="en-GB" i="1">
              <a:solidFill>
                <a:srgbClr val="FF0000"/>
              </a:solidFill>
            </a:endParaRPr>
          </a:p>
        </p:txBody>
      </p:sp>
      <p:sp>
        <p:nvSpPr>
          <p:cNvPr id="3" name="TextBox 2">
            <a:extLst>
              <a:ext uri="{FF2B5EF4-FFF2-40B4-BE49-F238E27FC236}">
                <a16:creationId xmlns:a16="http://schemas.microsoft.com/office/drawing/2014/main" id="{50B846EA-2FF6-3136-560D-F3A7686FBFD8}"/>
              </a:ext>
            </a:extLst>
          </p:cNvPr>
          <p:cNvSpPr txBox="1"/>
          <p:nvPr/>
        </p:nvSpPr>
        <p:spPr>
          <a:xfrm>
            <a:off x="345957" y="3429000"/>
            <a:ext cx="7909709" cy="1754326"/>
          </a:xfrm>
          <a:prstGeom prst="rect">
            <a:avLst/>
          </a:prstGeom>
          <a:noFill/>
        </p:spPr>
        <p:txBody>
          <a:bodyPr wrap="square" rtlCol="0">
            <a:spAutoFit/>
          </a:bodyPr>
          <a:lstStyle/>
          <a:p>
            <a:endParaRPr lang="en-US"/>
          </a:p>
          <a:p>
            <a:r>
              <a:rPr lang="en-US" i="1"/>
              <a:t>‘In the most effective schools, we saw teachers and leaders thinking carefully about </a:t>
            </a:r>
            <a:r>
              <a:rPr lang="en-US" i="1">
                <a:solidFill>
                  <a:srgbClr val="7030A0"/>
                </a:solidFill>
              </a:rPr>
              <a:t>the role of peer and self-assessment and how it can be used more beneficially to support learning</a:t>
            </a:r>
            <a:r>
              <a:rPr lang="en-US" i="1"/>
              <a:t>. Where it is done well, teachers build in regular opportunities to support pupils in developing their skills in evaluating their own and other’s learning progressively’. </a:t>
            </a:r>
            <a:endParaRPr lang="en-GB" i="1"/>
          </a:p>
        </p:txBody>
      </p:sp>
    </p:spTree>
    <p:extLst>
      <p:ext uri="{BB962C8B-B14F-4D97-AF65-F5344CB8AC3E}">
        <p14:creationId xmlns:p14="http://schemas.microsoft.com/office/powerpoint/2010/main" val="29028399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78388-C1AC-A648-FAD8-DE2D2CB57EE8}"/>
              </a:ext>
            </a:extLst>
          </p:cNvPr>
          <p:cNvSpPr>
            <a:spLocks noGrp="1"/>
          </p:cNvSpPr>
          <p:nvPr>
            <p:ph type="title"/>
          </p:nvPr>
        </p:nvSpPr>
        <p:spPr>
          <a:xfrm>
            <a:off x="358219" y="365125"/>
            <a:ext cx="11881593" cy="1325563"/>
          </a:xfrm>
        </p:spPr>
        <p:txBody>
          <a:bodyPr/>
          <a:lstStyle/>
          <a:p>
            <a:r>
              <a:rPr lang="en-GB" err="1"/>
              <a:t>Crynodeb</a:t>
            </a:r>
            <a:r>
              <a:rPr lang="en-GB"/>
              <a:t> </a:t>
            </a:r>
            <a:r>
              <a:rPr lang="en-GB" err="1"/>
              <a:t>gweithredol</a:t>
            </a:r>
            <a:r>
              <a:rPr lang="en-GB"/>
              <a:t>/</a:t>
            </a:r>
            <a:r>
              <a:rPr lang="en-GB">
                <a:solidFill>
                  <a:srgbClr val="0070C0"/>
                </a:solidFill>
              </a:rPr>
              <a:t>Executive summary</a:t>
            </a:r>
            <a:r>
              <a:rPr lang="en-GB"/>
              <a:t> (td/</a:t>
            </a:r>
            <a:r>
              <a:rPr lang="en-GB" err="1">
                <a:solidFill>
                  <a:srgbClr val="0070C0"/>
                </a:solidFill>
              </a:rPr>
              <a:t>pg</a:t>
            </a:r>
            <a:r>
              <a:rPr lang="en-GB"/>
              <a:t> 1)</a:t>
            </a:r>
          </a:p>
        </p:txBody>
      </p:sp>
      <p:sp>
        <p:nvSpPr>
          <p:cNvPr id="5" name="TextBox 4">
            <a:extLst>
              <a:ext uri="{FF2B5EF4-FFF2-40B4-BE49-F238E27FC236}">
                <a16:creationId xmlns:a16="http://schemas.microsoft.com/office/drawing/2014/main" id="{D1522B27-61F3-913D-1E4D-03482E6E0AB9}"/>
              </a:ext>
            </a:extLst>
          </p:cNvPr>
          <p:cNvSpPr txBox="1"/>
          <p:nvPr/>
        </p:nvSpPr>
        <p:spPr>
          <a:xfrm>
            <a:off x="351934" y="1564261"/>
            <a:ext cx="7909709" cy="2585323"/>
          </a:xfrm>
          <a:prstGeom prst="rect">
            <a:avLst/>
          </a:prstGeom>
          <a:noFill/>
        </p:spPr>
        <p:txBody>
          <a:bodyPr wrap="square" rtlCol="0">
            <a:spAutoFit/>
          </a:bodyPr>
          <a:lstStyle/>
          <a:p>
            <a:endParaRPr lang="en-US"/>
          </a:p>
          <a:p>
            <a:r>
              <a:rPr lang="en-US" i="1"/>
              <a:t>‘</a:t>
            </a:r>
            <a:r>
              <a:rPr lang="en-GB" i="1"/>
              <a:t>Mae </a:t>
            </a:r>
            <a:r>
              <a:rPr lang="en-GB" i="1" err="1"/>
              <a:t>athrawon</a:t>
            </a:r>
            <a:r>
              <a:rPr lang="en-GB" i="1"/>
              <a:t> </a:t>
            </a:r>
            <a:r>
              <a:rPr lang="en-GB" i="1" err="1"/>
              <a:t>yn</a:t>
            </a:r>
            <a:r>
              <a:rPr lang="en-GB" i="1"/>
              <a:t> </a:t>
            </a:r>
            <a:r>
              <a:rPr lang="en-GB" i="1" err="1"/>
              <a:t>cynllunio’n</a:t>
            </a:r>
            <a:r>
              <a:rPr lang="en-GB" i="1"/>
              <a:t> </a:t>
            </a:r>
            <a:r>
              <a:rPr lang="en-GB" i="1" err="1"/>
              <a:t>ofalus</a:t>
            </a:r>
            <a:r>
              <a:rPr lang="en-GB" i="1"/>
              <a:t> </a:t>
            </a:r>
            <a:r>
              <a:rPr lang="en-GB" i="1" err="1"/>
              <a:t>argyfer</a:t>
            </a:r>
            <a:r>
              <a:rPr lang="en-GB" i="1"/>
              <a:t> </a:t>
            </a:r>
            <a:r>
              <a:rPr lang="en-GB" i="1" err="1"/>
              <a:t>cyfleoedd</a:t>
            </a:r>
            <a:r>
              <a:rPr lang="en-GB" i="1"/>
              <a:t> </a:t>
            </a:r>
            <a:r>
              <a:rPr lang="en-GB" i="1" err="1"/>
              <a:t>sy’n</a:t>
            </a:r>
            <a:r>
              <a:rPr lang="en-GB" i="1"/>
              <a:t> </a:t>
            </a:r>
            <a:r>
              <a:rPr lang="en-GB" i="1" err="1"/>
              <a:t>eu</a:t>
            </a:r>
            <a:r>
              <a:rPr lang="en-GB" i="1"/>
              <a:t> </a:t>
            </a:r>
            <a:r>
              <a:rPr lang="en-GB" i="1" err="1"/>
              <a:t>helpu</a:t>
            </a:r>
            <a:r>
              <a:rPr lang="en-GB" i="1"/>
              <a:t> </a:t>
            </a:r>
            <a:r>
              <a:rPr lang="en-GB" i="1" err="1"/>
              <a:t>i</a:t>
            </a:r>
            <a:r>
              <a:rPr lang="en-GB" i="1"/>
              <a:t> nodi pa mor </a:t>
            </a:r>
            <a:r>
              <a:rPr lang="en-GB" i="1" err="1"/>
              <a:t>dda</a:t>
            </a:r>
            <a:r>
              <a:rPr lang="en-GB" i="1"/>
              <a:t> y </a:t>
            </a:r>
            <a:r>
              <a:rPr lang="en-GB" i="1" err="1"/>
              <a:t>mae</a:t>
            </a:r>
            <a:r>
              <a:rPr lang="en-GB" i="1"/>
              <a:t> </a:t>
            </a:r>
            <a:r>
              <a:rPr lang="en-GB" i="1" err="1"/>
              <a:t>disgyblion</a:t>
            </a:r>
            <a:r>
              <a:rPr lang="en-GB" i="1"/>
              <a:t> </a:t>
            </a:r>
            <a:r>
              <a:rPr lang="en-GB" i="1" err="1"/>
              <a:t>wedi</a:t>
            </a:r>
            <a:r>
              <a:rPr lang="en-GB" i="1"/>
              <a:t> </a:t>
            </a:r>
            <a:r>
              <a:rPr lang="en-GB" i="1" err="1"/>
              <a:t>deall</a:t>
            </a:r>
            <a:r>
              <a:rPr lang="en-GB" i="1"/>
              <a:t> </a:t>
            </a:r>
            <a:r>
              <a:rPr lang="en-GB" i="1" err="1"/>
              <a:t>neu’ngallu</a:t>
            </a:r>
            <a:r>
              <a:rPr lang="en-GB" i="1"/>
              <a:t> </a:t>
            </a:r>
            <a:r>
              <a:rPr lang="en-GB" i="1" err="1"/>
              <a:t>cymhwyso</a:t>
            </a:r>
            <a:r>
              <a:rPr lang="en-GB" i="1"/>
              <a:t> </a:t>
            </a:r>
            <a:r>
              <a:rPr lang="en-GB" i="1" err="1"/>
              <a:t>gwybodaeth</a:t>
            </a:r>
            <a:r>
              <a:rPr lang="en-GB" i="1"/>
              <a:t> a </a:t>
            </a:r>
            <a:r>
              <a:rPr lang="en-GB" i="1" err="1"/>
              <a:t>medrau</a:t>
            </a:r>
            <a:r>
              <a:rPr lang="en-GB" i="1"/>
              <a:t> a </a:t>
            </a:r>
            <a:r>
              <a:rPr lang="en-GB" i="1" err="1"/>
              <a:t>ddysgwyd</a:t>
            </a:r>
            <a:r>
              <a:rPr lang="en-GB" i="1"/>
              <a:t>. Yn yr </a:t>
            </a:r>
            <a:r>
              <a:rPr lang="en-GB" i="1" err="1"/>
              <a:t>ystafelloedd</a:t>
            </a:r>
            <a:r>
              <a:rPr lang="en-GB" i="1"/>
              <a:t> </a:t>
            </a:r>
            <a:r>
              <a:rPr lang="en-GB" i="1" err="1"/>
              <a:t>dosbarth</a:t>
            </a:r>
            <a:r>
              <a:rPr lang="en-GB" i="1"/>
              <a:t> </a:t>
            </a:r>
            <a:r>
              <a:rPr lang="en-GB" i="1" err="1"/>
              <a:t>hyn,mae</a:t>
            </a:r>
            <a:r>
              <a:rPr lang="en-GB" i="1"/>
              <a:t> </a:t>
            </a:r>
            <a:r>
              <a:rPr lang="en-GB" i="1" err="1"/>
              <a:t>athrawon</a:t>
            </a:r>
            <a:r>
              <a:rPr lang="en-GB" i="1"/>
              <a:t> </a:t>
            </a:r>
            <a:r>
              <a:rPr lang="en-GB" i="1" err="1"/>
              <a:t>yn</a:t>
            </a:r>
            <a:r>
              <a:rPr lang="en-GB" i="1"/>
              <a:t> </a:t>
            </a:r>
            <a:r>
              <a:rPr lang="en-GB" i="1" err="1"/>
              <a:t>defnyddio</a:t>
            </a:r>
            <a:r>
              <a:rPr lang="en-GB" i="1"/>
              <a:t> </a:t>
            </a:r>
            <a:r>
              <a:rPr lang="en-GB" i="1" err="1"/>
              <a:t>arferion</a:t>
            </a:r>
            <a:r>
              <a:rPr lang="en-GB" i="1"/>
              <a:t> </a:t>
            </a:r>
            <a:r>
              <a:rPr lang="en-GB" i="1" err="1"/>
              <a:t>asesu</a:t>
            </a:r>
            <a:r>
              <a:rPr lang="en-GB" i="1"/>
              <a:t> </a:t>
            </a:r>
            <a:r>
              <a:rPr lang="en-GB" i="1" err="1"/>
              <a:t>i</a:t>
            </a:r>
            <a:r>
              <a:rPr lang="en-GB" i="1"/>
              <a:t> </a:t>
            </a:r>
            <a:r>
              <a:rPr lang="en-GB" i="1" err="1"/>
              <a:t>gasglu</a:t>
            </a:r>
            <a:r>
              <a:rPr lang="en-GB" i="1"/>
              <a:t> </a:t>
            </a:r>
            <a:r>
              <a:rPr lang="en-GB" i="1" err="1"/>
              <a:t>amrywiaeth</a:t>
            </a:r>
            <a:r>
              <a:rPr lang="en-GB" i="1"/>
              <a:t> o </a:t>
            </a:r>
            <a:r>
              <a:rPr lang="en-GB" i="1" err="1"/>
              <a:t>wybodaeth</a:t>
            </a:r>
            <a:r>
              <a:rPr lang="en-GB" i="1"/>
              <a:t> </a:t>
            </a:r>
            <a:r>
              <a:rPr lang="en-GB" i="1" err="1"/>
              <a:t>ynbarhaus</a:t>
            </a:r>
            <a:r>
              <a:rPr lang="en-GB" i="1"/>
              <a:t> am </a:t>
            </a:r>
            <a:r>
              <a:rPr lang="en-GB" i="1" err="1"/>
              <a:t>ddysgu</a:t>
            </a:r>
            <a:r>
              <a:rPr lang="en-GB" i="1"/>
              <a:t> </a:t>
            </a:r>
            <a:r>
              <a:rPr lang="en-GB" i="1" err="1"/>
              <a:t>disgyblion</a:t>
            </a:r>
            <a:r>
              <a:rPr lang="en-GB" i="1"/>
              <a:t>, a </a:t>
            </a:r>
            <a:r>
              <a:rPr lang="en-GB" i="1" err="1"/>
              <a:t>gwneud</a:t>
            </a:r>
            <a:r>
              <a:rPr lang="en-GB" i="1"/>
              <a:t> </a:t>
            </a:r>
            <a:r>
              <a:rPr lang="en-GB" i="1" err="1"/>
              <a:t>penderfyniadau</a:t>
            </a:r>
            <a:r>
              <a:rPr lang="en-GB" i="1"/>
              <a:t> </a:t>
            </a:r>
            <a:r>
              <a:rPr lang="en-GB" i="1" err="1"/>
              <a:t>gwybodus</a:t>
            </a:r>
            <a:r>
              <a:rPr lang="en-GB" i="1"/>
              <a:t> am </a:t>
            </a:r>
            <a:r>
              <a:rPr lang="en-GB" i="1" err="1"/>
              <a:t>gynnydd</a:t>
            </a:r>
            <a:r>
              <a:rPr lang="en-GB" i="1"/>
              <a:t>. </a:t>
            </a:r>
            <a:r>
              <a:rPr lang="en-GB" i="1" err="1">
                <a:solidFill>
                  <a:schemeClr val="accent2"/>
                </a:solidFill>
              </a:rPr>
              <a:t>Defnyddiant</a:t>
            </a:r>
            <a:r>
              <a:rPr lang="en-GB" i="1">
                <a:solidFill>
                  <a:schemeClr val="accent2"/>
                </a:solidFill>
              </a:rPr>
              <a:t> </a:t>
            </a:r>
            <a:r>
              <a:rPr lang="en-GB" i="1" err="1">
                <a:solidFill>
                  <a:schemeClr val="accent2"/>
                </a:solidFill>
              </a:rPr>
              <a:t>holi</a:t>
            </a:r>
            <a:r>
              <a:rPr lang="en-GB" i="1">
                <a:solidFill>
                  <a:schemeClr val="accent2"/>
                </a:solidFill>
              </a:rPr>
              <a:t> </a:t>
            </a:r>
            <a:r>
              <a:rPr lang="en-GB" i="1" err="1">
                <a:solidFill>
                  <a:schemeClr val="accent2"/>
                </a:solidFill>
              </a:rPr>
              <a:t>yn</a:t>
            </a:r>
            <a:r>
              <a:rPr lang="en-GB" i="1">
                <a:solidFill>
                  <a:schemeClr val="accent2"/>
                </a:solidFill>
              </a:rPr>
              <a:t> </a:t>
            </a:r>
            <a:r>
              <a:rPr lang="en-GB" i="1" err="1">
                <a:solidFill>
                  <a:schemeClr val="accent2"/>
                </a:solidFill>
              </a:rPr>
              <a:t>fedrus</a:t>
            </a:r>
            <a:r>
              <a:rPr lang="en-GB" i="1">
                <a:solidFill>
                  <a:schemeClr val="accent2"/>
                </a:solidFill>
              </a:rPr>
              <a:t> </a:t>
            </a:r>
            <a:r>
              <a:rPr lang="en-GB" i="1" err="1">
                <a:solidFill>
                  <a:schemeClr val="accent2"/>
                </a:solidFill>
              </a:rPr>
              <a:t>i</a:t>
            </a:r>
            <a:r>
              <a:rPr lang="en-GB" i="1">
                <a:solidFill>
                  <a:schemeClr val="accent2"/>
                </a:solidFill>
              </a:rPr>
              <a:t> </a:t>
            </a:r>
            <a:r>
              <a:rPr lang="en-GB" i="1" err="1">
                <a:solidFill>
                  <a:schemeClr val="accent2"/>
                </a:solidFill>
              </a:rPr>
              <a:t>brocio</a:t>
            </a:r>
            <a:r>
              <a:rPr lang="en-GB" i="1">
                <a:solidFill>
                  <a:schemeClr val="accent2"/>
                </a:solidFill>
              </a:rPr>
              <a:t> </a:t>
            </a:r>
            <a:r>
              <a:rPr lang="en-GB" i="1" err="1">
                <a:solidFill>
                  <a:schemeClr val="accent2"/>
                </a:solidFill>
              </a:rPr>
              <a:t>dealltwriaeth</a:t>
            </a:r>
            <a:r>
              <a:rPr lang="en-GB" i="1">
                <a:solidFill>
                  <a:srgbClr val="0070C0"/>
                </a:solidFill>
              </a:rPr>
              <a:t>,</a:t>
            </a:r>
            <a:r>
              <a:rPr lang="en-GB" i="1"/>
              <a:t> </a:t>
            </a:r>
            <a:r>
              <a:rPr lang="en-GB" i="1" err="1"/>
              <a:t>gweithio</a:t>
            </a:r>
            <a:r>
              <a:rPr lang="en-GB" i="1"/>
              <a:t> </a:t>
            </a:r>
            <a:r>
              <a:rPr lang="en-GB" i="1" err="1"/>
              <a:t>gyda</a:t>
            </a:r>
            <a:r>
              <a:rPr lang="en-GB" i="1"/>
              <a:t> </a:t>
            </a:r>
            <a:r>
              <a:rPr lang="en-GB" i="1" err="1"/>
              <a:t>grwpiau</a:t>
            </a:r>
            <a:r>
              <a:rPr lang="en-GB" i="1"/>
              <a:t> </a:t>
            </a:r>
            <a:r>
              <a:rPr lang="en-GB" i="1" err="1"/>
              <a:t>llai</a:t>
            </a:r>
            <a:r>
              <a:rPr lang="en-GB" i="1"/>
              <a:t> </a:t>
            </a:r>
            <a:r>
              <a:rPr lang="en-GB" i="1" err="1"/>
              <a:t>acunigolion</a:t>
            </a:r>
            <a:r>
              <a:rPr lang="en-GB" i="1"/>
              <a:t> </a:t>
            </a:r>
            <a:r>
              <a:rPr lang="en-GB" i="1" err="1"/>
              <a:t>i</a:t>
            </a:r>
            <a:r>
              <a:rPr lang="en-GB" i="1"/>
              <a:t> </a:t>
            </a:r>
            <a:r>
              <a:rPr lang="en-GB" i="1" err="1"/>
              <a:t>drafod</a:t>
            </a:r>
            <a:r>
              <a:rPr lang="en-GB" i="1"/>
              <a:t> </a:t>
            </a:r>
            <a:r>
              <a:rPr lang="en-GB" i="1" err="1"/>
              <a:t>eu</a:t>
            </a:r>
            <a:r>
              <a:rPr lang="en-GB" i="1"/>
              <a:t> </a:t>
            </a:r>
            <a:r>
              <a:rPr lang="en-GB" i="1" err="1"/>
              <a:t>gwaith</a:t>
            </a:r>
            <a:r>
              <a:rPr lang="en-GB" i="1"/>
              <a:t> a nodi </a:t>
            </a:r>
            <a:r>
              <a:rPr lang="en-GB" i="1" err="1"/>
              <a:t>camdybiaethau</a:t>
            </a:r>
            <a:r>
              <a:rPr lang="en-GB" i="1"/>
              <a:t>. Yn yr </a:t>
            </a:r>
            <a:r>
              <a:rPr lang="en-GB" i="1" err="1"/>
              <a:t>achosion</a:t>
            </a:r>
            <a:r>
              <a:rPr lang="en-GB" i="1"/>
              <a:t> </a:t>
            </a:r>
            <a:r>
              <a:rPr lang="en-GB" i="1" err="1"/>
              <a:t>gorau,defnyddiant</a:t>
            </a:r>
            <a:r>
              <a:rPr lang="en-GB" i="1"/>
              <a:t> y </a:t>
            </a:r>
            <a:r>
              <a:rPr lang="en-GB" i="1" err="1"/>
              <a:t>wybodaeth</a:t>
            </a:r>
            <a:r>
              <a:rPr lang="en-GB" i="1"/>
              <a:t> hon </a:t>
            </a:r>
            <a:r>
              <a:rPr lang="en-GB" i="1" err="1"/>
              <a:t>i</a:t>
            </a:r>
            <a:r>
              <a:rPr lang="en-GB" i="1"/>
              <a:t> </a:t>
            </a:r>
            <a:r>
              <a:rPr lang="en-GB" i="1" err="1"/>
              <a:t>ymateb</a:t>
            </a:r>
            <a:r>
              <a:rPr lang="en-GB" i="1"/>
              <a:t> </a:t>
            </a:r>
            <a:r>
              <a:rPr lang="en-GB" i="1" err="1"/>
              <a:t>i</a:t>
            </a:r>
            <a:r>
              <a:rPr lang="en-GB" i="1"/>
              <a:t> </a:t>
            </a:r>
            <a:r>
              <a:rPr lang="en-GB" i="1" err="1"/>
              <a:t>ddisgyblion</a:t>
            </a:r>
            <a:r>
              <a:rPr lang="en-GB" i="1"/>
              <a:t> ‘</a:t>
            </a:r>
            <a:r>
              <a:rPr lang="en-GB" i="1" err="1"/>
              <a:t>ar</a:t>
            </a:r>
            <a:r>
              <a:rPr lang="en-GB" i="1"/>
              <a:t> y </a:t>
            </a:r>
            <a:r>
              <a:rPr lang="en-GB" i="1" err="1"/>
              <a:t>pryd</a:t>
            </a:r>
            <a:r>
              <a:rPr lang="en-GB" i="1"/>
              <a:t>’ a </a:t>
            </a:r>
            <a:r>
              <a:rPr lang="en-GB" i="1" err="1"/>
              <a:t>dylanwadu</a:t>
            </a:r>
            <a:r>
              <a:rPr lang="en-GB" i="1"/>
              <a:t> </a:t>
            </a:r>
            <a:r>
              <a:rPr lang="en-GB" i="1" err="1"/>
              <a:t>ar</a:t>
            </a:r>
            <a:r>
              <a:rPr lang="en-GB" i="1"/>
              <a:t> </a:t>
            </a:r>
            <a:r>
              <a:rPr lang="en-GB" i="1" err="1"/>
              <a:t>ycamau</a:t>
            </a:r>
            <a:r>
              <a:rPr lang="en-GB" i="1"/>
              <a:t> </a:t>
            </a:r>
            <a:r>
              <a:rPr lang="en-GB" i="1" err="1"/>
              <a:t>nesaf</a:t>
            </a:r>
            <a:r>
              <a:rPr lang="en-GB" i="1"/>
              <a:t> </a:t>
            </a:r>
            <a:r>
              <a:rPr lang="en-GB" i="1" err="1"/>
              <a:t>mewn</a:t>
            </a:r>
            <a:r>
              <a:rPr lang="en-GB" i="1"/>
              <a:t> </a:t>
            </a:r>
            <a:r>
              <a:rPr lang="en-GB" i="1" err="1"/>
              <a:t>addysgu</a:t>
            </a:r>
            <a:r>
              <a:rPr lang="en-GB" i="1"/>
              <a:t>’.</a:t>
            </a:r>
          </a:p>
        </p:txBody>
      </p:sp>
      <p:pic>
        <p:nvPicPr>
          <p:cNvPr id="3" name="Content Placeholder 8">
            <a:extLst>
              <a:ext uri="{FF2B5EF4-FFF2-40B4-BE49-F238E27FC236}">
                <a16:creationId xmlns:a16="http://schemas.microsoft.com/office/drawing/2014/main" id="{E15B24F5-3AB2-5096-C1ED-B9F4A633BA51}"/>
              </a:ext>
            </a:extLst>
          </p:cNvPr>
          <p:cNvPicPr>
            <a:picLocks noChangeAspect="1"/>
          </p:cNvPicPr>
          <p:nvPr/>
        </p:nvPicPr>
        <p:blipFill>
          <a:blip r:embed="rId3"/>
          <a:srcRect l="34803" t="27398" r="35241" b="13723"/>
          <a:stretch/>
        </p:blipFill>
        <p:spPr>
          <a:xfrm>
            <a:off x="9005496" y="2087761"/>
            <a:ext cx="2230582" cy="2922832"/>
          </a:xfrm>
          <a:prstGeom prst="rect">
            <a:avLst/>
          </a:prstGeom>
        </p:spPr>
      </p:pic>
    </p:spTree>
    <p:extLst>
      <p:ext uri="{BB962C8B-B14F-4D97-AF65-F5344CB8AC3E}">
        <p14:creationId xmlns:p14="http://schemas.microsoft.com/office/powerpoint/2010/main" val="33858578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1522B27-61F3-913D-1E4D-03482E6E0AB9}"/>
              </a:ext>
            </a:extLst>
          </p:cNvPr>
          <p:cNvSpPr txBox="1"/>
          <p:nvPr/>
        </p:nvSpPr>
        <p:spPr>
          <a:xfrm>
            <a:off x="345957" y="1050284"/>
            <a:ext cx="9078937" cy="2308324"/>
          </a:xfrm>
          <a:prstGeom prst="rect">
            <a:avLst/>
          </a:prstGeom>
          <a:noFill/>
        </p:spPr>
        <p:txBody>
          <a:bodyPr wrap="square" rtlCol="0">
            <a:spAutoFit/>
          </a:bodyPr>
          <a:lstStyle/>
          <a:p>
            <a:endParaRPr lang="en-US"/>
          </a:p>
          <a:p>
            <a:r>
              <a:rPr lang="en-US" i="1"/>
              <a:t>‘</a:t>
            </a:r>
            <a:r>
              <a:rPr lang="en-US" i="1" err="1"/>
              <a:t>Mewn</a:t>
            </a:r>
            <a:r>
              <a:rPr lang="en-US" i="1"/>
              <a:t> </a:t>
            </a:r>
            <a:r>
              <a:rPr lang="en-US" i="1" err="1"/>
              <a:t>llawer</a:t>
            </a:r>
            <a:r>
              <a:rPr lang="en-US" i="1"/>
              <a:t> </a:t>
            </a:r>
            <a:r>
              <a:rPr lang="en-US" i="1" err="1"/>
              <a:t>o’r</a:t>
            </a:r>
            <a:r>
              <a:rPr lang="en-US" i="1"/>
              <a:t> </a:t>
            </a:r>
            <a:r>
              <a:rPr lang="en-US" i="1" err="1"/>
              <a:t>ysgolion</a:t>
            </a:r>
            <a:r>
              <a:rPr lang="en-US" i="1"/>
              <a:t>…., </a:t>
            </a:r>
            <a:r>
              <a:rPr lang="en-US" i="1" err="1"/>
              <a:t>mae</a:t>
            </a:r>
            <a:r>
              <a:rPr lang="en-US" i="1"/>
              <a:t> </a:t>
            </a:r>
            <a:r>
              <a:rPr lang="en-US" i="1" err="1"/>
              <a:t>athrawon</a:t>
            </a:r>
            <a:r>
              <a:rPr lang="en-US" i="1"/>
              <a:t> </a:t>
            </a:r>
            <a:r>
              <a:rPr lang="en-US" i="1" err="1"/>
              <a:t>wedi</a:t>
            </a:r>
            <a:r>
              <a:rPr lang="en-US" i="1"/>
              <a:t> </a:t>
            </a:r>
            <a:r>
              <a:rPr lang="en-US" i="1" err="1"/>
              <a:t>datblygustrategaethau</a:t>
            </a:r>
            <a:r>
              <a:rPr lang="en-US" i="1"/>
              <a:t> </a:t>
            </a:r>
            <a:r>
              <a:rPr lang="en-US" i="1" err="1"/>
              <a:t>effeithiol</a:t>
            </a:r>
            <a:r>
              <a:rPr lang="en-US" i="1"/>
              <a:t> </a:t>
            </a:r>
            <a:r>
              <a:rPr lang="en-US" i="1" err="1"/>
              <a:t>i</a:t>
            </a:r>
            <a:r>
              <a:rPr lang="en-US" i="1"/>
              <a:t> </a:t>
            </a:r>
            <a:r>
              <a:rPr lang="en-US" i="1" err="1"/>
              <a:t>gynnwys</a:t>
            </a:r>
            <a:r>
              <a:rPr lang="en-US" i="1"/>
              <a:t> </a:t>
            </a:r>
            <a:r>
              <a:rPr lang="en-US" i="1" err="1"/>
              <a:t>disgyblion</a:t>
            </a:r>
            <a:r>
              <a:rPr lang="en-US" i="1"/>
              <a:t> </a:t>
            </a:r>
            <a:r>
              <a:rPr lang="en-US" i="1" err="1"/>
              <a:t>yn</a:t>
            </a:r>
            <a:r>
              <a:rPr lang="en-US" i="1"/>
              <a:t> y broses </a:t>
            </a:r>
            <a:r>
              <a:rPr lang="en-US" i="1" err="1"/>
              <a:t>ddysgu</a:t>
            </a:r>
            <a:r>
              <a:rPr lang="en-US" i="1"/>
              <a:t> ac </a:t>
            </a:r>
            <a:r>
              <a:rPr lang="en-US" i="1" err="1"/>
              <a:t>asesu</a:t>
            </a:r>
            <a:r>
              <a:rPr lang="en-US" i="1"/>
              <a:t>, </a:t>
            </a:r>
            <a:r>
              <a:rPr lang="en-US" i="1" err="1"/>
              <a:t>adatblygu</a:t>
            </a:r>
            <a:r>
              <a:rPr lang="en-US" i="1"/>
              <a:t> </a:t>
            </a:r>
            <a:r>
              <a:rPr lang="en-US" i="1" err="1"/>
              <a:t>eu</a:t>
            </a:r>
            <a:r>
              <a:rPr lang="en-US" i="1"/>
              <a:t> </a:t>
            </a:r>
            <a:r>
              <a:rPr lang="en-US" i="1" err="1"/>
              <a:t>hannibyniaeth</a:t>
            </a:r>
            <a:r>
              <a:rPr lang="en-US" i="1"/>
              <a:t> </a:t>
            </a:r>
            <a:r>
              <a:rPr lang="en-US" i="1" err="1"/>
              <a:t>a’u</a:t>
            </a:r>
            <a:r>
              <a:rPr lang="en-US" i="1"/>
              <a:t> </a:t>
            </a:r>
            <a:r>
              <a:rPr lang="en-US" i="1" err="1"/>
              <a:t>cymhelliant</a:t>
            </a:r>
            <a:r>
              <a:rPr lang="en-US" i="1"/>
              <a:t> </a:t>
            </a:r>
            <a:r>
              <a:rPr lang="en-US" i="1" err="1"/>
              <a:t>wrth</a:t>
            </a:r>
            <a:r>
              <a:rPr lang="en-US" i="1"/>
              <a:t> </a:t>
            </a:r>
            <a:r>
              <a:rPr lang="en-US" i="1" err="1"/>
              <a:t>wella’u</a:t>
            </a:r>
            <a:r>
              <a:rPr lang="en-US" i="1"/>
              <a:t> </a:t>
            </a:r>
            <a:r>
              <a:rPr lang="en-US" i="1" err="1"/>
              <a:t>gwaith</a:t>
            </a:r>
            <a:r>
              <a:rPr lang="en-US" i="1"/>
              <a:t>. </a:t>
            </a:r>
            <a:r>
              <a:rPr lang="en-US" i="1" err="1">
                <a:solidFill>
                  <a:srgbClr val="0070C0"/>
                </a:solidFill>
              </a:rPr>
              <a:t>Mae’r</a:t>
            </a:r>
            <a:r>
              <a:rPr lang="en-US" i="1">
                <a:solidFill>
                  <a:srgbClr val="0070C0"/>
                </a:solidFill>
              </a:rPr>
              <a:t> </a:t>
            </a:r>
            <a:r>
              <a:rPr lang="en-US" i="1" err="1">
                <a:solidFill>
                  <a:srgbClr val="0070C0"/>
                </a:solidFill>
              </a:rPr>
              <a:t>athrawon</a:t>
            </a:r>
            <a:r>
              <a:rPr lang="en-US" i="1">
                <a:solidFill>
                  <a:srgbClr val="0070C0"/>
                </a:solidFill>
              </a:rPr>
              <a:t> </a:t>
            </a:r>
            <a:r>
              <a:rPr lang="en-US" i="1" err="1">
                <a:solidFill>
                  <a:srgbClr val="0070C0"/>
                </a:solidFill>
              </a:rPr>
              <a:t>yn</a:t>
            </a:r>
            <a:r>
              <a:rPr lang="en-US" i="1">
                <a:solidFill>
                  <a:srgbClr val="0070C0"/>
                </a:solidFill>
              </a:rPr>
              <a:t> </a:t>
            </a:r>
            <a:r>
              <a:rPr lang="en-US" i="1" err="1">
                <a:solidFill>
                  <a:srgbClr val="0070C0"/>
                </a:solidFill>
              </a:rPr>
              <a:t>defnyddio</a:t>
            </a:r>
            <a:r>
              <a:rPr lang="en-US" i="1">
                <a:solidFill>
                  <a:srgbClr val="0070C0"/>
                </a:solidFill>
              </a:rPr>
              <a:t> </a:t>
            </a:r>
            <a:r>
              <a:rPr lang="en-US" i="1" err="1">
                <a:solidFill>
                  <a:srgbClr val="0070C0"/>
                </a:solidFill>
              </a:rPr>
              <a:t>eu</a:t>
            </a:r>
            <a:r>
              <a:rPr lang="en-US" i="1">
                <a:solidFill>
                  <a:srgbClr val="0070C0"/>
                </a:solidFill>
              </a:rPr>
              <a:t> </a:t>
            </a:r>
            <a:r>
              <a:rPr lang="en-US" i="1" err="1">
                <a:solidFill>
                  <a:srgbClr val="0070C0"/>
                </a:solidFill>
              </a:rPr>
              <a:t>crebwyll</a:t>
            </a:r>
            <a:r>
              <a:rPr lang="en-US" i="1">
                <a:solidFill>
                  <a:srgbClr val="0070C0"/>
                </a:solidFill>
              </a:rPr>
              <a:t> </a:t>
            </a:r>
            <a:r>
              <a:rPr lang="en-US" i="1" err="1">
                <a:solidFill>
                  <a:srgbClr val="0070C0"/>
                </a:solidFill>
              </a:rPr>
              <a:t>proffesiynol</a:t>
            </a:r>
            <a:r>
              <a:rPr lang="en-US" i="1">
                <a:solidFill>
                  <a:srgbClr val="0070C0"/>
                </a:solidFill>
              </a:rPr>
              <a:t> </a:t>
            </a:r>
            <a:r>
              <a:rPr lang="en-US" i="1" err="1">
                <a:solidFill>
                  <a:srgbClr val="0070C0"/>
                </a:solidFill>
              </a:rPr>
              <a:t>i</a:t>
            </a:r>
            <a:r>
              <a:rPr lang="en-US" i="1">
                <a:solidFill>
                  <a:srgbClr val="0070C0"/>
                </a:solidFill>
              </a:rPr>
              <a:t> </a:t>
            </a:r>
            <a:r>
              <a:rPr lang="en-US" i="1" err="1">
                <a:solidFill>
                  <a:srgbClr val="0070C0"/>
                </a:solidFill>
              </a:rPr>
              <a:t>benderfynu</a:t>
            </a:r>
            <a:r>
              <a:rPr lang="en-US" i="1">
                <a:solidFill>
                  <a:srgbClr val="0070C0"/>
                </a:solidFill>
              </a:rPr>
              <a:t> </a:t>
            </a:r>
            <a:r>
              <a:rPr lang="en-US" i="1" err="1">
                <a:solidFill>
                  <a:srgbClr val="0070C0"/>
                </a:solidFill>
              </a:rPr>
              <a:t>pryd</a:t>
            </a:r>
            <a:r>
              <a:rPr lang="en-US" i="1">
                <a:solidFill>
                  <a:srgbClr val="0070C0"/>
                </a:solidFill>
              </a:rPr>
              <a:t> </a:t>
            </a:r>
            <a:r>
              <a:rPr lang="en-US" i="1" err="1">
                <a:solidFill>
                  <a:srgbClr val="0070C0"/>
                </a:solidFill>
              </a:rPr>
              <a:t>orau</a:t>
            </a:r>
            <a:r>
              <a:rPr lang="en-US" i="1">
                <a:solidFill>
                  <a:srgbClr val="0070C0"/>
                </a:solidFill>
              </a:rPr>
              <a:t> </a:t>
            </a:r>
            <a:r>
              <a:rPr lang="en-US" i="1" err="1">
                <a:solidFill>
                  <a:srgbClr val="0070C0"/>
                </a:solidFill>
              </a:rPr>
              <a:t>i</a:t>
            </a:r>
            <a:r>
              <a:rPr lang="en-US" i="1">
                <a:solidFill>
                  <a:srgbClr val="0070C0"/>
                </a:solidFill>
              </a:rPr>
              <a:t> </a:t>
            </a:r>
            <a:r>
              <a:rPr lang="en-US" i="1" err="1">
                <a:solidFill>
                  <a:srgbClr val="0070C0"/>
                </a:solidFill>
              </a:rPr>
              <a:t>rannu</a:t>
            </a:r>
            <a:r>
              <a:rPr lang="en-US" i="1">
                <a:solidFill>
                  <a:srgbClr val="0070C0"/>
                </a:solidFill>
              </a:rPr>
              <a:t> neu </a:t>
            </a:r>
            <a:r>
              <a:rPr lang="en-US" i="1" err="1">
                <a:solidFill>
                  <a:srgbClr val="0070C0"/>
                </a:solidFill>
              </a:rPr>
              <a:t>gyd-greubwriadau</a:t>
            </a:r>
            <a:r>
              <a:rPr lang="en-US" i="1">
                <a:solidFill>
                  <a:srgbClr val="0070C0"/>
                </a:solidFill>
              </a:rPr>
              <a:t> </a:t>
            </a:r>
            <a:r>
              <a:rPr lang="en-US" i="1" err="1">
                <a:solidFill>
                  <a:srgbClr val="0070C0"/>
                </a:solidFill>
              </a:rPr>
              <a:t>dysgu</a:t>
            </a:r>
            <a:r>
              <a:rPr lang="en-US" i="1">
                <a:solidFill>
                  <a:srgbClr val="0070C0"/>
                </a:solidFill>
              </a:rPr>
              <a:t> a </a:t>
            </a:r>
            <a:r>
              <a:rPr lang="en-US" i="1" err="1">
                <a:solidFill>
                  <a:srgbClr val="0070C0"/>
                </a:solidFill>
              </a:rPr>
              <a:t>meini</a:t>
            </a:r>
            <a:r>
              <a:rPr lang="en-US" i="1">
                <a:solidFill>
                  <a:srgbClr val="0070C0"/>
                </a:solidFill>
              </a:rPr>
              <a:t> </a:t>
            </a:r>
            <a:r>
              <a:rPr lang="en-US" i="1" err="1">
                <a:solidFill>
                  <a:srgbClr val="0070C0"/>
                </a:solidFill>
              </a:rPr>
              <a:t>prawf</a:t>
            </a:r>
            <a:r>
              <a:rPr lang="en-US" i="1">
                <a:solidFill>
                  <a:srgbClr val="0070C0"/>
                </a:solidFill>
              </a:rPr>
              <a:t> </a:t>
            </a:r>
            <a:r>
              <a:rPr lang="en-US" i="1" err="1">
                <a:solidFill>
                  <a:srgbClr val="0070C0"/>
                </a:solidFill>
              </a:rPr>
              <a:t>llwyddiant</a:t>
            </a:r>
            <a:r>
              <a:rPr lang="en-US" i="1">
                <a:solidFill>
                  <a:srgbClr val="0070C0"/>
                </a:solidFill>
              </a:rPr>
              <a:t> </a:t>
            </a:r>
            <a:r>
              <a:rPr lang="en-US" i="1" err="1">
                <a:solidFill>
                  <a:srgbClr val="0070C0"/>
                </a:solidFill>
              </a:rPr>
              <a:t>gyda</a:t>
            </a:r>
            <a:r>
              <a:rPr lang="en-US" i="1">
                <a:solidFill>
                  <a:srgbClr val="0070C0"/>
                </a:solidFill>
              </a:rPr>
              <a:t> </a:t>
            </a:r>
            <a:r>
              <a:rPr lang="en-US" i="1" err="1">
                <a:solidFill>
                  <a:srgbClr val="0070C0"/>
                </a:solidFill>
              </a:rPr>
              <a:t>disgyblion</a:t>
            </a:r>
            <a:r>
              <a:rPr lang="en-US" i="1"/>
              <a:t>. </a:t>
            </a:r>
            <a:r>
              <a:rPr lang="en-US" i="1" err="1"/>
              <a:t>Maent</a:t>
            </a:r>
            <a:r>
              <a:rPr lang="en-US" i="1"/>
              <a:t> </a:t>
            </a:r>
            <a:r>
              <a:rPr lang="en-US" i="1" err="1"/>
              <a:t>yn</a:t>
            </a:r>
            <a:r>
              <a:rPr lang="en-US" i="1"/>
              <a:t> </a:t>
            </a:r>
            <a:r>
              <a:rPr lang="en-US" i="1" err="1"/>
              <a:t>darparuenghreifftiau</a:t>
            </a:r>
            <a:r>
              <a:rPr lang="en-US" i="1"/>
              <a:t> da o </a:t>
            </a:r>
            <a:r>
              <a:rPr lang="en-US" i="1" err="1"/>
              <a:t>ddysgu</a:t>
            </a:r>
            <a:r>
              <a:rPr lang="en-US" i="1"/>
              <a:t>, </a:t>
            </a:r>
            <a:r>
              <a:rPr lang="en-US" i="1" err="1"/>
              <a:t>sy’n</a:t>
            </a:r>
            <a:r>
              <a:rPr lang="en-US" i="1"/>
              <a:t> </a:t>
            </a:r>
            <a:r>
              <a:rPr lang="en-US" i="1" err="1"/>
              <a:t>helpu</a:t>
            </a:r>
            <a:r>
              <a:rPr lang="en-US" i="1"/>
              <a:t> </a:t>
            </a:r>
            <a:r>
              <a:rPr lang="en-US" i="1" err="1"/>
              <a:t>disgyblion</a:t>
            </a:r>
            <a:r>
              <a:rPr lang="en-US" i="1"/>
              <a:t> </a:t>
            </a:r>
            <a:r>
              <a:rPr lang="en-US" i="1" err="1"/>
              <a:t>i</a:t>
            </a:r>
            <a:r>
              <a:rPr lang="en-US" i="1"/>
              <a:t> </a:t>
            </a:r>
            <a:r>
              <a:rPr lang="en-US" i="1" err="1"/>
              <a:t>ddeall</a:t>
            </a:r>
            <a:r>
              <a:rPr lang="en-US" i="1"/>
              <a:t> yr </a:t>
            </a:r>
            <a:r>
              <a:rPr lang="en-US" i="1" err="1"/>
              <a:t>hyn</a:t>
            </a:r>
            <a:r>
              <a:rPr lang="en-US" i="1"/>
              <a:t> y </a:t>
            </a:r>
            <a:r>
              <a:rPr lang="en-US" i="1" err="1"/>
              <a:t>maent</a:t>
            </a:r>
            <a:r>
              <a:rPr lang="en-US" i="1"/>
              <a:t> </a:t>
            </a:r>
            <a:r>
              <a:rPr lang="en-US" i="1" err="1"/>
              <a:t>yn</a:t>
            </a:r>
            <a:r>
              <a:rPr lang="en-US" i="1"/>
              <a:t> </a:t>
            </a:r>
            <a:r>
              <a:rPr lang="en-US" i="1" err="1"/>
              <a:t>gweithiotuag</a:t>
            </a:r>
            <a:r>
              <a:rPr lang="en-US" i="1"/>
              <a:t> </a:t>
            </a:r>
            <a:r>
              <a:rPr lang="en-US" i="1" err="1"/>
              <a:t>ato</a:t>
            </a:r>
            <a:r>
              <a:rPr lang="en-US" i="1"/>
              <a:t>, a </a:t>
            </a:r>
            <a:r>
              <a:rPr lang="en-US" i="1" err="1"/>
              <a:t>sut</a:t>
            </a:r>
            <a:r>
              <a:rPr lang="en-US" i="1"/>
              <a:t> </a:t>
            </a:r>
            <a:r>
              <a:rPr lang="en-US" i="1" err="1"/>
              <a:t>i</a:t>
            </a:r>
            <a:r>
              <a:rPr lang="en-US" i="1"/>
              <a:t> </a:t>
            </a:r>
            <a:r>
              <a:rPr lang="en-US" i="1" err="1"/>
              <a:t>lwyddo</a:t>
            </a:r>
            <a:r>
              <a:rPr lang="en-US" i="1"/>
              <a:t>. </a:t>
            </a:r>
            <a:r>
              <a:rPr lang="en-US" i="1" err="1"/>
              <a:t>Defnyddiant</a:t>
            </a:r>
            <a:r>
              <a:rPr lang="en-US" i="1"/>
              <a:t> </a:t>
            </a:r>
            <a:r>
              <a:rPr lang="en-US" i="1" err="1">
                <a:solidFill>
                  <a:srgbClr val="FF0000"/>
                </a:solidFill>
              </a:rPr>
              <a:t>adborth</a:t>
            </a:r>
            <a:r>
              <a:rPr lang="en-US" i="1">
                <a:solidFill>
                  <a:srgbClr val="FF0000"/>
                </a:solidFill>
              </a:rPr>
              <a:t> </a:t>
            </a:r>
            <a:r>
              <a:rPr lang="en-US" i="1" err="1">
                <a:solidFill>
                  <a:srgbClr val="FF0000"/>
                </a:solidFill>
              </a:rPr>
              <a:t>adeiladol</a:t>
            </a:r>
            <a:r>
              <a:rPr lang="en-US" i="1"/>
              <a:t>, </a:t>
            </a:r>
            <a:r>
              <a:rPr lang="en-US" i="1" err="1">
                <a:solidFill>
                  <a:srgbClr val="FF0000"/>
                </a:solidFill>
              </a:rPr>
              <a:t>ffocysedig</a:t>
            </a:r>
            <a:r>
              <a:rPr lang="en-US" i="1"/>
              <a:t>, </a:t>
            </a:r>
            <a:r>
              <a:rPr lang="en-US" i="1" err="1"/>
              <a:t>yn</a:t>
            </a:r>
            <a:r>
              <a:rPr lang="en-US" i="1"/>
              <a:t> </a:t>
            </a:r>
            <a:r>
              <a:rPr lang="en-US" i="1" err="1"/>
              <a:t>ystod</a:t>
            </a:r>
            <a:r>
              <a:rPr lang="en-US" i="1"/>
              <a:t> </a:t>
            </a:r>
            <a:r>
              <a:rPr lang="en-US" i="1" err="1"/>
              <a:t>gwersi</a:t>
            </a:r>
            <a:r>
              <a:rPr lang="en-US" i="1"/>
              <a:t> </a:t>
            </a:r>
            <a:r>
              <a:rPr lang="en-US" i="1" err="1"/>
              <a:t>athros</a:t>
            </a:r>
            <a:r>
              <a:rPr lang="en-US" i="1"/>
              <a:t> </a:t>
            </a:r>
            <a:r>
              <a:rPr lang="en-US" i="1" err="1"/>
              <a:t>gyfnod</a:t>
            </a:r>
            <a:r>
              <a:rPr lang="en-US" i="1"/>
              <a:t>, </a:t>
            </a:r>
            <a:r>
              <a:rPr lang="en-US" i="1" err="1"/>
              <a:t>gan</a:t>
            </a:r>
            <a:r>
              <a:rPr lang="en-US" i="1"/>
              <a:t> </a:t>
            </a:r>
            <a:r>
              <a:rPr lang="en-US" i="1" err="1"/>
              <a:t>sicrhau</a:t>
            </a:r>
            <a:r>
              <a:rPr lang="en-US" i="1"/>
              <a:t> bod </a:t>
            </a:r>
            <a:r>
              <a:rPr lang="en-US" i="1" err="1"/>
              <a:t>disgyblion</a:t>
            </a:r>
            <a:r>
              <a:rPr lang="en-US" i="1"/>
              <a:t> </a:t>
            </a:r>
            <a:r>
              <a:rPr lang="en-US" i="1" err="1"/>
              <a:t>yn</a:t>
            </a:r>
            <a:r>
              <a:rPr lang="en-US" i="1"/>
              <a:t> </a:t>
            </a:r>
            <a:r>
              <a:rPr lang="en-US" i="1" err="1"/>
              <a:t>cael</a:t>
            </a:r>
            <a:r>
              <a:rPr lang="en-US" i="1"/>
              <a:t> </a:t>
            </a:r>
            <a:r>
              <a:rPr lang="en-US" i="1" err="1">
                <a:solidFill>
                  <a:srgbClr val="FF0000"/>
                </a:solidFill>
              </a:rPr>
              <a:t>cyfleoedd</a:t>
            </a:r>
            <a:r>
              <a:rPr lang="en-US" i="1">
                <a:solidFill>
                  <a:srgbClr val="FF0000"/>
                </a:solidFill>
              </a:rPr>
              <a:t> </a:t>
            </a:r>
            <a:r>
              <a:rPr lang="en-US" i="1" err="1">
                <a:solidFill>
                  <a:srgbClr val="FF0000"/>
                </a:solidFill>
              </a:rPr>
              <a:t>rheolaidd</a:t>
            </a:r>
            <a:r>
              <a:rPr lang="en-US" i="1">
                <a:solidFill>
                  <a:srgbClr val="FF0000"/>
                </a:solidFill>
              </a:rPr>
              <a:t> </a:t>
            </a:r>
            <a:r>
              <a:rPr lang="en-US" i="1" err="1">
                <a:solidFill>
                  <a:srgbClr val="FF0000"/>
                </a:solidFill>
              </a:rPr>
              <a:t>i</a:t>
            </a:r>
            <a:r>
              <a:rPr lang="en-US" i="1">
                <a:solidFill>
                  <a:srgbClr val="FF0000"/>
                </a:solidFill>
              </a:rPr>
              <a:t> </a:t>
            </a:r>
            <a:r>
              <a:rPr lang="en-US" i="1" err="1">
                <a:solidFill>
                  <a:srgbClr val="FF0000"/>
                </a:solidFill>
              </a:rPr>
              <a:t>ymateb</a:t>
            </a:r>
            <a:r>
              <a:rPr lang="en-US" i="1">
                <a:solidFill>
                  <a:srgbClr val="FF0000"/>
                </a:solidFill>
              </a:rPr>
              <a:t> </a:t>
            </a:r>
            <a:r>
              <a:rPr lang="en-US" i="1" err="1">
                <a:solidFill>
                  <a:srgbClr val="FF0000"/>
                </a:solidFill>
              </a:rPr>
              <a:t>iadborth</a:t>
            </a:r>
            <a:r>
              <a:rPr lang="en-US" i="1">
                <a:solidFill>
                  <a:srgbClr val="FF0000"/>
                </a:solidFill>
              </a:rPr>
              <a:t> </a:t>
            </a:r>
            <a:r>
              <a:rPr lang="en-US" i="1" err="1">
                <a:solidFill>
                  <a:srgbClr val="FF0000"/>
                </a:solidFill>
              </a:rPr>
              <a:t>i</a:t>
            </a:r>
            <a:r>
              <a:rPr lang="en-US" i="1">
                <a:solidFill>
                  <a:srgbClr val="FF0000"/>
                </a:solidFill>
              </a:rPr>
              <a:t> </a:t>
            </a:r>
            <a:r>
              <a:rPr lang="en-US" i="1" err="1">
                <a:solidFill>
                  <a:srgbClr val="FF0000"/>
                </a:solidFill>
              </a:rPr>
              <a:t>ddyfnhau</a:t>
            </a:r>
            <a:r>
              <a:rPr lang="en-US" i="1">
                <a:solidFill>
                  <a:srgbClr val="FF0000"/>
                </a:solidFill>
              </a:rPr>
              <a:t> </a:t>
            </a:r>
            <a:r>
              <a:rPr lang="en-US" i="1" err="1">
                <a:solidFill>
                  <a:srgbClr val="FF0000"/>
                </a:solidFill>
              </a:rPr>
              <a:t>eu</a:t>
            </a:r>
            <a:r>
              <a:rPr lang="en-US" i="1">
                <a:solidFill>
                  <a:srgbClr val="FF0000"/>
                </a:solidFill>
              </a:rPr>
              <a:t> </a:t>
            </a:r>
            <a:r>
              <a:rPr lang="en-US" i="1" err="1">
                <a:solidFill>
                  <a:srgbClr val="FF0000"/>
                </a:solidFill>
              </a:rPr>
              <a:t>dysgu</a:t>
            </a:r>
            <a:endParaRPr lang="en-GB" i="1">
              <a:solidFill>
                <a:srgbClr val="FF0000"/>
              </a:solidFill>
            </a:endParaRPr>
          </a:p>
        </p:txBody>
      </p:sp>
      <p:sp>
        <p:nvSpPr>
          <p:cNvPr id="3" name="TextBox 2">
            <a:extLst>
              <a:ext uri="{FF2B5EF4-FFF2-40B4-BE49-F238E27FC236}">
                <a16:creationId xmlns:a16="http://schemas.microsoft.com/office/drawing/2014/main" id="{50B846EA-2FF6-3136-560D-F3A7686FBFD8}"/>
              </a:ext>
            </a:extLst>
          </p:cNvPr>
          <p:cNvSpPr txBox="1"/>
          <p:nvPr/>
        </p:nvSpPr>
        <p:spPr>
          <a:xfrm>
            <a:off x="345957" y="3429000"/>
            <a:ext cx="9007219" cy="1477328"/>
          </a:xfrm>
          <a:prstGeom prst="rect">
            <a:avLst/>
          </a:prstGeom>
          <a:noFill/>
        </p:spPr>
        <p:txBody>
          <a:bodyPr wrap="square" rtlCol="0">
            <a:spAutoFit/>
          </a:bodyPr>
          <a:lstStyle/>
          <a:p>
            <a:endParaRPr lang="en-US"/>
          </a:p>
          <a:p>
            <a:r>
              <a:rPr lang="en-US" i="1"/>
              <a:t>‘Yn yr </a:t>
            </a:r>
            <a:r>
              <a:rPr lang="en-US" i="1" err="1"/>
              <a:t>ysgolion</a:t>
            </a:r>
            <a:r>
              <a:rPr lang="en-US" i="1"/>
              <a:t> </a:t>
            </a:r>
            <a:r>
              <a:rPr lang="en-US" i="1" err="1"/>
              <a:t>mwyaf</a:t>
            </a:r>
            <a:r>
              <a:rPr lang="en-US" i="1"/>
              <a:t> </a:t>
            </a:r>
            <a:r>
              <a:rPr lang="en-US" i="1" err="1"/>
              <a:t>effeithiol</a:t>
            </a:r>
            <a:r>
              <a:rPr lang="en-US" i="1"/>
              <a:t>, </a:t>
            </a:r>
            <a:r>
              <a:rPr lang="en-US" i="1" err="1"/>
              <a:t>gwelsom</a:t>
            </a:r>
            <a:r>
              <a:rPr lang="en-US" i="1"/>
              <a:t> </a:t>
            </a:r>
            <a:r>
              <a:rPr lang="en-US" i="1" err="1"/>
              <a:t>athrawon</a:t>
            </a:r>
            <a:r>
              <a:rPr lang="en-US" i="1"/>
              <a:t> ac </a:t>
            </a:r>
            <a:r>
              <a:rPr lang="en-US" i="1" err="1"/>
              <a:t>arweinwyr</a:t>
            </a:r>
            <a:r>
              <a:rPr lang="en-US" i="1"/>
              <a:t> </a:t>
            </a:r>
            <a:r>
              <a:rPr lang="en-US" i="1" err="1"/>
              <a:t>yn</a:t>
            </a:r>
            <a:r>
              <a:rPr lang="en-US" i="1"/>
              <a:t> </a:t>
            </a:r>
            <a:r>
              <a:rPr lang="en-US" i="1" err="1"/>
              <a:t>meddwl</a:t>
            </a:r>
            <a:r>
              <a:rPr lang="en-US" i="1"/>
              <a:t> </a:t>
            </a:r>
            <a:r>
              <a:rPr lang="en-US" i="1" err="1"/>
              <a:t>ynofalus</a:t>
            </a:r>
            <a:r>
              <a:rPr lang="en-US" i="1"/>
              <a:t> </a:t>
            </a:r>
            <a:r>
              <a:rPr lang="en-US" i="1">
                <a:solidFill>
                  <a:srgbClr val="7030A0"/>
                </a:solidFill>
              </a:rPr>
              <a:t>am </a:t>
            </a:r>
            <a:r>
              <a:rPr lang="en-US" i="1" err="1">
                <a:solidFill>
                  <a:srgbClr val="7030A0"/>
                </a:solidFill>
              </a:rPr>
              <a:t>rôl</a:t>
            </a:r>
            <a:r>
              <a:rPr lang="en-US" i="1">
                <a:solidFill>
                  <a:srgbClr val="7030A0"/>
                </a:solidFill>
              </a:rPr>
              <a:t> </a:t>
            </a:r>
            <a:r>
              <a:rPr lang="en-US" i="1" err="1">
                <a:solidFill>
                  <a:srgbClr val="7030A0"/>
                </a:solidFill>
              </a:rPr>
              <a:t>asesu</a:t>
            </a:r>
            <a:r>
              <a:rPr lang="en-US" i="1">
                <a:solidFill>
                  <a:srgbClr val="7030A0"/>
                </a:solidFill>
              </a:rPr>
              <a:t> </a:t>
            </a:r>
            <a:r>
              <a:rPr lang="en-US" i="1" err="1">
                <a:solidFill>
                  <a:srgbClr val="7030A0"/>
                </a:solidFill>
              </a:rPr>
              <a:t>cyfoedion</a:t>
            </a:r>
            <a:r>
              <a:rPr lang="en-US" i="1">
                <a:solidFill>
                  <a:srgbClr val="7030A0"/>
                </a:solidFill>
              </a:rPr>
              <a:t> a </a:t>
            </a:r>
            <a:r>
              <a:rPr lang="en-US" i="1" err="1">
                <a:solidFill>
                  <a:srgbClr val="7030A0"/>
                </a:solidFill>
              </a:rPr>
              <a:t>hunanasesu</a:t>
            </a:r>
            <a:r>
              <a:rPr lang="en-US" i="1">
                <a:solidFill>
                  <a:srgbClr val="7030A0"/>
                </a:solidFill>
              </a:rPr>
              <a:t>, a </a:t>
            </a:r>
            <a:r>
              <a:rPr lang="en-US" i="1" err="1">
                <a:solidFill>
                  <a:srgbClr val="7030A0"/>
                </a:solidFill>
              </a:rPr>
              <a:t>sut</a:t>
            </a:r>
            <a:r>
              <a:rPr lang="en-US" i="1">
                <a:solidFill>
                  <a:srgbClr val="7030A0"/>
                </a:solidFill>
              </a:rPr>
              <a:t> y </a:t>
            </a:r>
            <a:r>
              <a:rPr lang="en-US" i="1" err="1">
                <a:solidFill>
                  <a:srgbClr val="7030A0"/>
                </a:solidFill>
              </a:rPr>
              <a:t>gellir</a:t>
            </a:r>
            <a:r>
              <a:rPr lang="en-US" i="1">
                <a:solidFill>
                  <a:srgbClr val="7030A0"/>
                </a:solidFill>
              </a:rPr>
              <a:t> </a:t>
            </a:r>
            <a:r>
              <a:rPr lang="en-US" i="1" err="1">
                <a:solidFill>
                  <a:srgbClr val="7030A0"/>
                </a:solidFill>
              </a:rPr>
              <a:t>ei</a:t>
            </a:r>
            <a:r>
              <a:rPr lang="en-US" i="1">
                <a:solidFill>
                  <a:srgbClr val="7030A0"/>
                </a:solidFill>
              </a:rPr>
              <a:t> </a:t>
            </a:r>
            <a:r>
              <a:rPr lang="en-US" i="1" err="1">
                <a:solidFill>
                  <a:srgbClr val="7030A0"/>
                </a:solidFill>
              </a:rPr>
              <a:t>ddefnyddio’n</a:t>
            </a:r>
            <a:r>
              <a:rPr lang="en-US" i="1">
                <a:solidFill>
                  <a:srgbClr val="7030A0"/>
                </a:solidFill>
              </a:rPr>
              <a:t> </a:t>
            </a:r>
            <a:r>
              <a:rPr lang="en-US" i="1" err="1">
                <a:solidFill>
                  <a:srgbClr val="7030A0"/>
                </a:solidFill>
              </a:rPr>
              <a:t>fwybuddiol</a:t>
            </a:r>
            <a:r>
              <a:rPr lang="en-US" i="1">
                <a:solidFill>
                  <a:srgbClr val="7030A0"/>
                </a:solidFill>
              </a:rPr>
              <a:t> </a:t>
            </a:r>
            <a:r>
              <a:rPr lang="en-US" i="1" err="1">
                <a:solidFill>
                  <a:srgbClr val="7030A0"/>
                </a:solidFill>
              </a:rPr>
              <a:t>i</a:t>
            </a:r>
            <a:r>
              <a:rPr lang="en-US" i="1">
                <a:solidFill>
                  <a:srgbClr val="7030A0"/>
                </a:solidFill>
              </a:rPr>
              <a:t> </a:t>
            </a:r>
            <a:r>
              <a:rPr lang="en-US" i="1" err="1">
                <a:solidFill>
                  <a:srgbClr val="7030A0"/>
                </a:solidFill>
              </a:rPr>
              <a:t>gefnogi</a:t>
            </a:r>
            <a:r>
              <a:rPr lang="en-US" i="1">
                <a:solidFill>
                  <a:srgbClr val="7030A0"/>
                </a:solidFill>
              </a:rPr>
              <a:t> </a:t>
            </a:r>
            <a:r>
              <a:rPr lang="en-US" i="1" err="1">
                <a:solidFill>
                  <a:srgbClr val="7030A0"/>
                </a:solidFill>
              </a:rPr>
              <a:t>dysgu</a:t>
            </a:r>
            <a:r>
              <a:rPr lang="en-US" i="1"/>
              <a:t>. </a:t>
            </a:r>
            <a:r>
              <a:rPr lang="en-US" i="1" err="1"/>
              <a:t>Lle</a:t>
            </a:r>
            <a:r>
              <a:rPr lang="en-US" i="1"/>
              <a:t> </a:t>
            </a:r>
            <a:r>
              <a:rPr lang="en-US" i="1" err="1"/>
              <a:t>gwneir</a:t>
            </a:r>
            <a:r>
              <a:rPr lang="en-US" i="1"/>
              <a:t> </a:t>
            </a:r>
            <a:r>
              <a:rPr lang="en-US" i="1" err="1"/>
              <a:t>hyn</a:t>
            </a:r>
            <a:r>
              <a:rPr lang="en-US" i="1"/>
              <a:t> </a:t>
            </a:r>
            <a:r>
              <a:rPr lang="en-US" i="1" err="1"/>
              <a:t>yn</a:t>
            </a:r>
            <a:r>
              <a:rPr lang="en-US" i="1"/>
              <a:t> </a:t>
            </a:r>
            <a:r>
              <a:rPr lang="en-US" i="1" err="1"/>
              <a:t>dda</a:t>
            </a:r>
            <a:r>
              <a:rPr lang="en-US" i="1"/>
              <a:t>, </a:t>
            </a:r>
            <a:r>
              <a:rPr lang="en-US" i="1" err="1"/>
              <a:t>mae</a:t>
            </a:r>
            <a:r>
              <a:rPr lang="en-US" i="1"/>
              <a:t> </a:t>
            </a:r>
            <a:r>
              <a:rPr lang="en-US" i="1" err="1"/>
              <a:t>athrawon</a:t>
            </a:r>
            <a:r>
              <a:rPr lang="en-US" i="1"/>
              <a:t> </a:t>
            </a:r>
            <a:r>
              <a:rPr lang="en-US" i="1" err="1"/>
              <a:t>yn</a:t>
            </a:r>
            <a:r>
              <a:rPr lang="en-US" i="1"/>
              <a:t> </a:t>
            </a:r>
            <a:r>
              <a:rPr lang="en-US" i="1" err="1"/>
              <a:t>cyflwyno</a:t>
            </a:r>
            <a:r>
              <a:rPr lang="en-US" i="1"/>
              <a:t> </a:t>
            </a:r>
            <a:r>
              <a:rPr lang="en-US" i="1" err="1"/>
              <a:t>cyfleoeddrheolaidd</a:t>
            </a:r>
            <a:r>
              <a:rPr lang="en-US" i="1"/>
              <a:t> </a:t>
            </a:r>
            <a:r>
              <a:rPr lang="en-US" i="1" err="1"/>
              <a:t>i</a:t>
            </a:r>
            <a:r>
              <a:rPr lang="en-US" i="1"/>
              <a:t> </a:t>
            </a:r>
            <a:r>
              <a:rPr lang="en-US" i="1" err="1"/>
              <a:t>gynorthwyo</a:t>
            </a:r>
            <a:r>
              <a:rPr lang="en-US" i="1"/>
              <a:t> </a:t>
            </a:r>
            <a:r>
              <a:rPr lang="en-US" i="1" err="1"/>
              <a:t>disgyblion</a:t>
            </a:r>
            <a:r>
              <a:rPr lang="en-US" i="1"/>
              <a:t> </a:t>
            </a:r>
            <a:r>
              <a:rPr lang="en-US" i="1" err="1"/>
              <a:t>i</a:t>
            </a:r>
            <a:r>
              <a:rPr lang="en-US" i="1"/>
              <a:t> </a:t>
            </a:r>
            <a:r>
              <a:rPr lang="en-US" i="1" err="1"/>
              <a:t>ddatblygu</a:t>
            </a:r>
            <a:r>
              <a:rPr lang="en-US" i="1"/>
              <a:t> </a:t>
            </a:r>
            <a:r>
              <a:rPr lang="en-US" i="1" err="1"/>
              <a:t>eu</a:t>
            </a:r>
            <a:r>
              <a:rPr lang="en-US" i="1"/>
              <a:t> </a:t>
            </a:r>
            <a:r>
              <a:rPr lang="en-US" i="1" err="1"/>
              <a:t>medrau</a:t>
            </a:r>
            <a:r>
              <a:rPr lang="en-US" i="1"/>
              <a:t> </a:t>
            </a:r>
            <a:r>
              <a:rPr lang="en-US" i="1" err="1"/>
              <a:t>mewn</a:t>
            </a:r>
            <a:r>
              <a:rPr lang="en-US" i="1"/>
              <a:t> </a:t>
            </a:r>
            <a:r>
              <a:rPr lang="en-US" i="1" err="1"/>
              <a:t>gwerthuso</a:t>
            </a:r>
            <a:r>
              <a:rPr lang="en-US" i="1"/>
              <a:t> </a:t>
            </a:r>
            <a:r>
              <a:rPr lang="en-US" i="1" err="1"/>
              <a:t>eu</a:t>
            </a:r>
            <a:r>
              <a:rPr lang="en-US" i="1"/>
              <a:t> </a:t>
            </a:r>
            <a:r>
              <a:rPr lang="en-US" i="1" err="1"/>
              <a:t>dysgueu</a:t>
            </a:r>
            <a:r>
              <a:rPr lang="en-US" i="1"/>
              <a:t> </a:t>
            </a:r>
            <a:r>
              <a:rPr lang="en-US" i="1" err="1"/>
              <a:t>hunain</a:t>
            </a:r>
            <a:r>
              <a:rPr lang="en-US" i="1"/>
              <a:t> a </a:t>
            </a:r>
            <a:r>
              <a:rPr lang="en-US" i="1" err="1"/>
              <a:t>dysgu</a:t>
            </a:r>
            <a:r>
              <a:rPr lang="en-US" i="1"/>
              <a:t> </a:t>
            </a:r>
            <a:r>
              <a:rPr lang="en-US" i="1" err="1"/>
              <a:t>disgyblion</a:t>
            </a:r>
            <a:r>
              <a:rPr lang="en-US" i="1"/>
              <a:t> </a:t>
            </a:r>
            <a:r>
              <a:rPr lang="en-US" i="1" err="1"/>
              <a:t>eraill</a:t>
            </a:r>
            <a:r>
              <a:rPr lang="en-US" i="1"/>
              <a:t> </a:t>
            </a:r>
            <a:r>
              <a:rPr lang="en-US" i="1" err="1"/>
              <a:t>yn</a:t>
            </a:r>
            <a:r>
              <a:rPr lang="en-US" i="1"/>
              <a:t> </a:t>
            </a:r>
            <a:r>
              <a:rPr lang="en-US" i="1" err="1"/>
              <a:t>raddol</a:t>
            </a:r>
            <a:r>
              <a:rPr lang="en-US" i="1"/>
              <a:t>.</a:t>
            </a:r>
            <a:endParaRPr lang="en-GB" i="1"/>
          </a:p>
        </p:txBody>
      </p:sp>
      <p:pic>
        <p:nvPicPr>
          <p:cNvPr id="2" name="Content Placeholder 8">
            <a:extLst>
              <a:ext uri="{FF2B5EF4-FFF2-40B4-BE49-F238E27FC236}">
                <a16:creationId xmlns:a16="http://schemas.microsoft.com/office/drawing/2014/main" id="{CE2262DE-EEAB-32EA-C9D2-8207DE8F9DF8}"/>
              </a:ext>
            </a:extLst>
          </p:cNvPr>
          <p:cNvPicPr>
            <a:picLocks noChangeAspect="1"/>
          </p:cNvPicPr>
          <p:nvPr/>
        </p:nvPicPr>
        <p:blipFill>
          <a:blip r:embed="rId3"/>
          <a:srcRect l="34803" t="27398" r="35241" b="13723"/>
          <a:stretch/>
        </p:blipFill>
        <p:spPr>
          <a:xfrm>
            <a:off x="9740602" y="1383331"/>
            <a:ext cx="2230582" cy="2922832"/>
          </a:xfrm>
          <a:prstGeom prst="rect">
            <a:avLst/>
          </a:prstGeom>
        </p:spPr>
      </p:pic>
    </p:spTree>
    <p:extLst>
      <p:ext uri="{BB962C8B-B14F-4D97-AF65-F5344CB8AC3E}">
        <p14:creationId xmlns:p14="http://schemas.microsoft.com/office/powerpoint/2010/main" val="29640241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35151-F3A7-DA99-355D-5C4292F05EFC}"/>
              </a:ext>
            </a:extLst>
          </p:cNvPr>
          <p:cNvSpPr>
            <a:spLocks noGrp="1"/>
          </p:cNvSpPr>
          <p:nvPr>
            <p:ph type="title"/>
          </p:nvPr>
        </p:nvSpPr>
        <p:spPr/>
        <p:txBody>
          <a:bodyPr/>
          <a:lstStyle/>
          <a:p>
            <a:r>
              <a:rPr lang="en-GB" b="1">
                <a:ea typeface="Calibri Light"/>
                <a:cs typeface="Calibri Light"/>
              </a:rPr>
              <a:t>Egwyddorion </a:t>
            </a:r>
            <a:r>
              <a:rPr lang="en-GB" b="1" err="1">
                <a:ea typeface="Calibri Light"/>
                <a:cs typeface="Calibri Light"/>
              </a:rPr>
              <a:t>asesu</a:t>
            </a:r>
            <a:r>
              <a:rPr lang="en-GB" b="1">
                <a:ea typeface="Calibri Light"/>
                <a:cs typeface="Calibri Light"/>
              </a:rPr>
              <a:t> </a:t>
            </a:r>
            <a:r>
              <a:rPr lang="en-GB" b="1" err="1">
                <a:ea typeface="Calibri Light"/>
                <a:cs typeface="Calibri Light"/>
              </a:rPr>
              <a:t>ar</a:t>
            </a:r>
            <a:r>
              <a:rPr lang="en-GB" b="1">
                <a:ea typeface="Calibri Light"/>
                <a:cs typeface="Calibri Light"/>
              </a:rPr>
              <a:t> </a:t>
            </a:r>
            <a:r>
              <a:rPr lang="en-GB" b="1" err="1">
                <a:ea typeface="Calibri Light"/>
                <a:cs typeface="Calibri Light"/>
              </a:rPr>
              <a:t>gyfer</a:t>
            </a:r>
            <a:r>
              <a:rPr lang="en-GB" b="1">
                <a:ea typeface="Calibri Light"/>
                <a:cs typeface="Calibri Light"/>
              </a:rPr>
              <a:t> </a:t>
            </a:r>
            <a:r>
              <a:rPr lang="en-GB" b="1" err="1">
                <a:ea typeface="Calibri Light"/>
                <a:cs typeface="Calibri Light"/>
              </a:rPr>
              <a:t>dysgu</a:t>
            </a:r>
            <a:br>
              <a:rPr lang="en-GB" b="1">
                <a:ea typeface="Calibri Light"/>
                <a:cs typeface="Calibri Light"/>
              </a:rPr>
            </a:br>
            <a:r>
              <a:rPr lang="en-GB" b="1">
                <a:solidFill>
                  <a:schemeClr val="accent1"/>
                </a:solidFill>
                <a:ea typeface="Calibri Light"/>
                <a:cs typeface="Calibri Light"/>
              </a:rPr>
              <a:t>Assessment for learning principles</a:t>
            </a:r>
          </a:p>
        </p:txBody>
      </p:sp>
      <p:sp>
        <p:nvSpPr>
          <p:cNvPr id="3" name="Content Placeholder 2">
            <a:extLst>
              <a:ext uri="{FF2B5EF4-FFF2-40B4-BE49-F238E27FC236}">
                <a16:creationId xmlns:a16="http://schemas.microsoft.com/office/drawing/2014/main" id="{BD7E46C0-F067-77F4-32AD-74210AE6D6DC}"/>
              </a:ext>
            </a:extLst>
          </p:cNvPr>
          <p:cNvSpPr>
            <a:spLocks noGrp="1"/>
          </p:cNvSpPr>
          <p:nvPr>
            <p:ph idx="1"/>
          </p:nvPr>
        </p:nvSpPr>
        <p:spPr>
          <a:xfrm>
            <a:off x="358220" y="2414100"/>
            <a:ext cx="5444064" cy="2353717"/>
          </a:xfrm>
        </p:spPr>
        <p:txBody>
          <a:bodyPr vert="horz" lIns="91440" tIns="45720" rIns="91440" bIns="45720" rtlCol="0" anchor="t">
            <a:normAutofit lnSpcReduction="10000"/>
          </a:bodyPr>
          <a:lstStyle/>
          <a:p>
            <a:r>
              <a:rPr lang="en-GB" err="1">
                <a:ea typeface="Calibri"/>
                <a:cs typeface="Calibri"/>
              </a:rPr>
              <a:t>Bwriadau</a:t>
            </a:r>
            <a:r>
              <a:rPr lang="en-GB">
                <a:ea typeface="Calibri"/>
                <a:cs typeface="Calibri"/>
              </a:rPr>
              <a:t> </a:t>
            </a:r>
            <a:r>
              <a:rPr lang="en-GB" err="1">
                <a:ea typeface="Calibri"/>
                <a:cs typeface="Calibri"/>
              </a:rPr>
              <a:t>dysgyu</a:t>
            </a:r>
            <a:r>
              <a:rPr lang="en-GB">
                <a:ea typeface="Calibri"/>
                <a:cs typeface="Calibri"/>
              </a:rPr>
              <a:t> a </a:t>
            </a:r>
            <a:r>
              <a:rPr lang="en-GB" err="1">
                <a:ea typeface="Calibri"/>
                <a:cs typeface="Calibri"/>
              </a:rPr>
              <a:t>meini</a:t>
            </a:r>
            <a:r>
              <a:rPr lang="en-GB">
                <a:ea typeface="Calibri"/>
                <a:cs typeface="Calibri"/>
              </a:rPr>
              <a:t> </a:t>
            </a:r>
            <a:r>
              <a:rPr lang="en-GB" err="1">
                <a:ea typeface="Calibri"/>
                <a:cs typeface="Calibri"/>
              </a:rPr>
              <a:t>prawf</a:t>
            </a:r>
            <a:r>
              <a:rPr lang="en-GB">
                <a:ea typeface="Calibri"/>
                <a:cs typeface="Calibri"/>
              </a:rPr>
              <a:t> </a:t>
            </a:r>
            <a:r>
              <a:rPr lang="en-GB" err="1">
                <a:ea typeface="Calibri"/>
                <a:cs typeface="Calibri"/>
              </a:rPr>
              <a:t>llwyddiant</a:t>
            </a:r>
            <a:endParaRPr lang="en-GB">
              <a:ea typeface="Calibri"/>
              <a:cs typeface="Calibri"/>
            </a:endParaRPr>
          </a:p>
          <a:p>
            <a:r>
              <a:rPr lang="en-GB" err="1">
                <a:ea typeface="Calibri"/>
                <a:cs typeface="Calibri"/>
              </a:rPr>
              <a:t>Cwestiynu</a:t>
            </a:r>
            <a:r>
              <a:rPr lang="en-GB">
                <a:ea typeface="Calibri"/>
                <a:cs typeface="Calibri"/>
              </a:rPr>
              <a:t> </a:t>
            </a:r>
          </a:p>
          <a:p>
            <a:r>
              <a:rPr lang="en-GB" err="1">
                <a:ea typeface="Calibri"/>
                <a:cs typeface="Calibri"/>
              </a:rPr>
              <a:t>Adborth</a:t>
            </a:r>
            <a:endParaRPr lang="en-GB">
              <a:ea typeface="Calibri"/>
              <a:cs typeface="Calibri"/>
            </a:endParaRPr>
          </a:p>
          <a:p>
            <a:r>
              <a:rPr lang="en-GB">
                <a:ea typeface="Calibri"/>
                <a:cs typeface="Calibri"/>
              </a:rPr>
              <a:t>Hunan </a:t>
            </a:r>
            <a:r>
              <a:rPr lang="en-GB" err="1">
                <a:ea typeface="Calibri"/>
                <a:cs typeface="Calibri"/>
              </a:rPr>
              <a:t>asesu</a:t>
            </a:r>
            <a:r>
              <a:rPr lang="en-GB">
                <a:ea typeface="Calibri"/>
                <a:cs typeface="Calibri"/>
              </a:rPr>
              <a:t> ac </a:t>
            </a:r>
            <a:r>
              <a:rPr lang="en-GB" err="1">
                <a:ea typeface="Calibri"/>
                <a:cs typeface="Calibri"/>
              </a:rPr>
              <a:t>asesu</a:t>
            </a:r>
            <a:r>
              <a:rPr lang="en-GB">
                <a:ea typeface="Calibri"/>
                <a:cs typeface="Calibri"/>
              </a:rPr>
              <a:t> </a:t>
            </a:r>
            <a:r>
              <a:rPr lang="en-GB" err="1">
                <a:ea typeface="Calibri"/>
                <a:cs typeface="Calibri"/>
              </a:rPr>
              <a:t>cyfoedion</a:t>
            </a:r>
            <a:endParaRPr lang="en-GB">
              <a:ea typeface="Calibri"/>
              <a:cs typeface="Calibri"/>
            </a:endParaRPr>
          </a:p>
        </p:txBody>
      </p:sp>
      <p:sp>
        <p:nvSpPr>
          <p:cNvPr id="4" name="Content Placeholder 3">
            <a:extLst>
              <a:ext uri="{FF2B5EF4-FFF2-40B4-BE49-F238E27FC236}">
                <a16:creationId xmlns:a16="http://schemas.microsoft.com/office/drawing/2014/main" id="{F47457A4-375C-13FC-84D6-0B02478F8464}"/>
              </a:ext>
            </a:extLst>
          </p:cNvPr>
          <p:cNvSpPr>
            <a:spLocks noGrp="1"/>
          </p:cNvSpPr>
          <p:nvPr>
            <p:ph idx="10"/>
          </p:nvPr>
        </p:nvSpPr>
        <p:spPr>
          <a:xfrm>
            <a:off x="6397261" y="2414100"/>
            <a:ext cx="5444064" cy="2353717"/>
          </a:xfrm>
        </p:spPr>
        <p:txBody>
          <a:bodyPr vert="horz" lIns="91440" tIns="45720" rIns="91440" bIns="45720" rtlCol="0" anchor="t">
            <a:normAutofit lnSpcReduction="10000"/>
          </a:bodyPr>
          <a:lstStyle/>
          <a:p>
            <a:r>
              <a:rPr lang="en-GB">
                <a:solidFill>
                  <a:schemeClr val="accent1"/>
                </a:solidFill>
                <a:ea typeface="Calibri"/>
                <a:cs typeface="Calibri"/>
              </a:rPr>
              <a:t>Learning intentions and success criteria</a:t>
            </a:r>
            <a:endParaRPr lang="en-US">
              <a:solidFill>
                <a:schemeClr val="accent1"/>
              </a:solidFill>
            </a:endParaRPr>
          </a:p>
          <a:p>
            <a:r>
              <a:rPr lang="en-GB">
                <a:solidFill>
                  <a:schemeClr val="accent1"/>
                </a:solidFill>
                <a:ea typeface="Calibri"/>
                <a:cs typeface="Calibri"/>
              </a:rPr>
              <a:t>Questioning</a:t>
            </a:r>
          </a:p>
          <a:p>
            <a:r>
              <a:rPr lang="en-GB">
                <a:solidFill>
                  <a:schemeClr val="accent1"/>
                </a:solidFill>
                <a:ea typeface="Calibri"/>
                <a:cs typeface="Calibri"/>
              </a:rPr>
              <a:t>Feedback</a:t>
            </a:r>
          </a:p>
          <a:p>
            <a:r>
              <a:rPr lang="en-GB">
                <a:solidFill>
                  <a:schemeClr val="accent1"/>
                </a:solidFill>
                <a:ea typeface="Calibri"/>
                <a:cs typeface="Calibri"/>
              </a:rPr>
              <a:t>Self and peer assessment</a:t>
            </a:r>
          </a:p>
        </p:txBody>
      </p:sp>
    </p:spTree>
    <p:extLst>
      <p:ext uri="{BB962C8B-B14F-4D97-AF65-F5344CB8AC3E}">
        <p14:creationId xmlns:p14="http://schemas.microsoft.com/office/powerpoint/2010/main" val="15227917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E637A571-29B6-DF7B-94D2-9A2125F8A757}"/>
              </a:ext>
            </a:extLst>
          </p:cNvPr>
          <p:cNvSpPr/>
          <p:nvPr/>
        </p:nvSpPr>
        <p:spPr>
          <a:xfrm>
            <a:off x="956235" y="939223"/>
            <a:ext cx="2832847" cy="441342"/>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375EEAE0-BC23-E1B8-47D7-F671507CF5ED}"/>
              </a:ext>
            </a:extLst>
          </p:cNvPr>
          <p:cNvSpPr/>
          <p:nvPr/>
        </p:nvSpPr>
        <p:spPr>
          <a:xfrm rot="5400000">
            <a:off x="712692" y="1728698"/>
            <a:ext cx="1580778" cy="1093694"/>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C232420E-FA32-B105-4D11-C87EDCE324F6}"/>
              </a:ext>
            </a:extLst>
          </p:cNvPr>
          <p:cNvSpPr/>
          <p:nvPr/>
        </p:nvSpPr>
        <p:spPr>
          <a:xfrm rot="5400000">
            <a:off x="1315561" y="2288252"/>
            <a:ext cx="3276615" cy="1670424"/>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7BECE4BD-9CAA-4CBB-40E2-E3DD6778BAC7}"/>
              </a:ext>
            </a:extLst>
          </p:cNvPr>
          <p:cNvSpPr/>
          <p:nvPr/>
        </p:nvSpPr>
        <p:spPr>
          <a:xfrm rot="5400000">
            <a:off x="1137022" y="2989734"/>
            <a:ext cx="732113" cy="1093693"/>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941C0842-305C-0659-2D9F-A68F54CF94A0}"/>
              </a:ext>
            </a:extLst>
          </p:cNvPr>
          <p:cNvSpPr/>
          <p:nvPr/>
        </p:nvSpPr>
        <p:spPr>
          <a:xfrm>
            <a:off x="3857819" y="939223"/>
            <a:ext cx="2832847" cy="441342"/>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2D8F08A3-8317-EDE5-AA10-7B946C90E862}"/>
              </a:ext>
            </a:extLst>
          </p:cNvPr>
          <p:cNvSpPr/>
          <p:nvPr/>
        </p:nvSpPr>
        <p:spPr>
          <a:xfrm>
            <a:off x="6744442" y="939221"/>
            <a:ext cx="2736467" cy="441343"/>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AF14906F-EC57-5C27-4465-A772148CA0DD}"/>
              </a:ext>
            </a:extLst>
          </p:cNvPr>
          <p:cNvSpPr/>
          <p:nvPr/>
        </p:nvSpPr>
        <p:spPr>
          <a:xfrm rot="5400000">
            <a:off x="4512241" y="862108"/>
            <a:ext cx="1524001" cy="277009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1731A9FC-A6A1-78D4-495C-1309C96F58FF}"/>
              </a:ext>
            </a:extLst>
          </p:cNvPr>
          <p:cNvSpPr/>
          <p:nvPr/>
        </p:nvSpPr>
        <p:spPr>
          <a:xfrm rot="5400000">
            <a:off x="7366362" y="894609"/>
            <a:ext cx="1524001" cy="2705092"/>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67568139-83FD-D632-6B3E-9E7A1F551BC7}"/>
              </a:ext>
            </a:extLst>
          </p:cNvPr>
          <p:cNvSpPr/>
          <p:nvPr/>
        </p:nvSpPr>
        <p:spPr>
          <a:xfrm rot="5400000">
            <a:off x="4509993" y="2581100"/>
            <a:ext cx="1591247" cy="277009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Rounded Corners 14">
            <a:extLst>
              <a:ext uri="{FF2B5EF4-FFF2-40B4-BE49-F238E27FC236}">
                <a16:creationId xmlns:a16="http://schemas.microsoft.com/office/drawing/2014/main" id="{8B60DD84-C2F2-5B92-9484-13CD783E3E65}"/>
              </a:ext>
            </a:extLst>
          </p:cNvPr>
          <p:cNvSpPr/>
          <p:nvPr/>
        </p:nvSpPr>
        <p:spPr>
          <a:xfrm rot="5400000">
            <a:off x="7345071" y="2596916"/>
            <a:ext cx="1621135" cy="2782056"/>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Rounded Corners 15">
            <a:extLst>
              <a:ext uri="{FF2B5EF4-FFF2-40B4-BE49-F238E27FC236}">
                <a16:creationId xmlns:a16="http://schemas.microsoft.com/office/drawing/2014/main" id="{77731921-D24B-F122-2359-48BC57C94E1E}"/>
              </a:ext>
            </a:extLst>
          </p:cNvPr>
          <p:cNvSpPr/>
          <p:nvPr/>
        </p:nvSpPr>
        <p:spPr>
          <a:xfrm rot="5400000">
            <a:off x="1153448" y="3810014"/>
            <a:ext cx="699262" cy="1093691"/>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97B8795A-403A-AFE3-D0C7-28201A71DF2C}"/>
              </a:ext>
            </a:extLst>
          </p:cNvPr>
          <p:cNvSpPr txBox="1"/>
          <p:nvPr/>
        </p:nvSpPr>
        <p:spPr>
          <a:xfrm>
            <a:off x="1093694" y="950259"/>
            <a:ext cx="2540000" cy="338554"/>
          </a:xfrm>
          <a:prstGeom prst="rect">
            <a:avLst/>
          </a:prstGeom>
          <a:noFill/>
        </p:spPr>
        <p:txBody>
          <a:bodyPr wrap="square" rtlCol="0">
            <a:spAutoFit/>
          </a:bodyPr>
          <a:lstStyle/>
          <a:p>
            <a:r>
              <a:rPr lang="en-GB" sz="1600" b="1"/>
              <a:t>Where the learner is going</a:t>
            </a:r>
          </a:p>
        </p:txBody>
      </p:sp>
      <p:sp>
        <p:nvSpPr>
          <p:cNvPr id="18" name="TextBox 17">
            <a:extLst>
              <a:ext uri="{FF2B5EF4-FFF2-40B4-BE49-F238E27FC236}">
                <a16:creationId xmlns:a16="http://schemas.microsoft.com/office/drawing/2014/main" id="{8232A040-FE71-0655-D3BA-A43CAC46D11E}"/>
              </a:ext>
            </a:extLst>
          </p:cNvPr>
          <p:cNvSpPr txBox="1"/>
          <p:nvPr/>
        </p:nvSpPr>
        <p:spPr>
          <a:xfrm>
            <a:off x="4158129" y="953247"/>
            <a:ext cx="2540000" cy="338554"/>
          </a:xfrm>
          <a:prstGeom prst="rect">
            <a:avLst/>
          </a:prstGeom>
          <a:noFill/>
        </p:spPr>
        <p:txBody>
          <a:bodyPr wrap="square" rtlCol="0">
            <a:spAutoFit/>
          </a:bodyPr>
          <a:lstStyle/>
          <a:p>
            <a:r>
              <a:rPr lang="en-GB" sz="1600" b="1"/>
              <a:t>Where the learner is now</a:t>
            </a:r>
          </a:p>
        </p:txBody>
      </p:sp>
      <p:sp>
        <p:nvSpPr>
          <p:cNvPr id="19" name="TextBox 18">
            <a:extLst>
              <a:ext uri="{FF2B5EF4-FFF2-40B4-BE49-F238E27FC236}">
                <a16:creationId xmlns:a16="http://schemas.microsoft.com/office/drawing/2014/main" id="{4A58734D-027B-3EFC-EA8A-58CDA172672A}"/>
              </a:ext>
            </a:extLst>
          </p:cNvPr>
          <p:cNvSpPr txBox="1"/>
          <p:nvPr/>
        </p:nvSpPr>
        <p:spPr>
          <a:xfrm>
            <a:off x="7127675" y="939223"/>
            <a:ext cx="1849720" cy="338554"/>
          </a:xfrm>
          <a:prstGeom prst="rect">
            <a:avLst/>
          </a:prstGeom>
          <a:noFill/>
        </p:spPr>
        <p:txBody>
          <a:bodyPr wrap="square" rtlCol="0">
            <a:spAutoFit/>
          </a:bodyPr>
          <a:lstStyle/>
          <a:p>
            <a:r>
              <a:rPr lang="en-GB" sz="1600" b="1"/>
              <a:t>How to get there</a:t>
            </a:r>
          </a:p>
        </p:txBody>
      </p:sp>
      <p:sp>
        <p:nvSpPr>
          <p:cNvPr id="20" name="TextBox 19">
            <a:extLst>
              <a:ext uri="{FF2B5EF4-FFF2-40B4-BE49-F238E27FC236}">
                <a16:creationId xmlns:a16="http://schemas.microsoft.com/office/drawing/2014/main" id="{5E1B1885-0D46-130E-20E1-D6FEE9F6025A}"/>
              </a:ext>
            </a:extLst>
          </p:cNvPr>
          <p:cNvSpPr txBox="1"/>
          <p:nvPr/>
        </p:nvSpPr>
        <p:spPr>
          <a:xfrm>
            <a:off x="2220258" y="1792941"/>
            <a:ext cx="1622614" cy="1754326"/>
          </a:xfrm>
          <a:prstGeom prst="rect">
            <a:avLst/>
          </a:prstGeom>
          <a:noFill/>
        </p:spPr>
        <p:txBody>
          <a:bodyPr wrap="square" rtlCol="0">
            <a:spAutoFit/>
          </a:bodyPr>
          <a:lstStyle/>
          <a:p>
            <a:r>
              <a:rPr lang="en-GB"/>
              <a:t>1. Clarifying, sharing and understanding learning intentions and success criteria</a:t>
            </a:r>
          </a:p>
        </p:txBody>
      </p:sp>
      <p:sp>
        <p:nvSpPr>
          <p:cNvPr id="21" name="TextBox 20">
            <a:extLst>
              <a:ext uri="{FF2B5EF4-FFF2-40B4-BE49-F238E27FC236}">
                <a16:creationId xmlns:a16="http://schemas.microsoft.com/office/drawing/2014/main" id="{1791C2C1-5281-4569-EF66-3225BA6844C6}"/>
              </a:ext>
            </a:extLst>
          </p:cNvPr>
          <p:cNvSpPr txBox="1"/>
          <p:nvPr/>
        </p:nvSpPr>
        <p:spPr>
          <a:xfrm>
            <a:off x="4048307" y="1536879"/>
            <a:ext cx="2350248" cy="1477328"/>
          </a:xfrm>
          <a:prstGeom prst="rect">
            <a:avLst/>
          </a:prstGeom>
          <a:noFill/>
        </p:spPr>
        <p:txBody>
          <a:bodyPr wrap="square" rtlCol="0">
            <a:spAutoFit/>
          </a:bodyPr>
          <a:lstStyle/>
          <a:p>
            <a:r>
              <a:rPr lang="en-GB"/>
              <a:t>2. Engineering effective discussions, tasks and activities that elicit evidence of learning</a:t>
            </a:r>
          </a:p>
        </p:txBody>
      </p:sp>
      <p:sp>
        <p:nvSpPr>
          <p:cNvPr id="22" name="TextBox 21">
            <a:extLst>
              <a:ext uri="{FF2B5EF4-FFF2-40B4-BE49-F238E27FC236}">
                <a16:creationId xmlns:a16="http://schemas.microsoft.com/office/drawing/2014/main" id="{20A8BC79-71F1-4CE6-F836-B5D2FD2D1EF5}"/>
              </a:ext>
            </a:extLst>
          </p:cNvPr>
          <p:cNvSpPr txBox="1"/>
          <p:nvPr/>
        </p:nvSpPr>
        <p:spPr>
          <a:xfrm>
            <a:off x="6893100" y="1658227"/>
            <a:ext cx="2292735" cy="923330"/>
          </a:xfrm>
          <a:prstGeom prst="rect">
            <a:avLst/>
          </a:prstGeom>
          <a:noFill/>
        </p:spPr>
        <p:txBody>
          <a:bodyPr wrap="square" rtlCol="0">
            <a:spAutoFit/>
          </a:bodyPr>
          <a:lstStyle/>
          <a:p>
            <a:r>
              <a:rPr lang="en-GB"/>
              <a:t>3. Providing feedback that moves learning forward</a:t>
            </a:r>
          </a:p>
        </p:txBody>
      </p:sp>
      <p:sp>
        <p:nvSpPr>
          <p:cNvPr id="23" name="TextBox 22">
            <a:extLst>
              <a:ext uri="{FF2B5EF4-FFF2-40B4-BE49-F238E27FC236}">
                <a16:creationId xmlns:a16="http://schemas.microsoft.com/office/drawing/2014/main" id="{8BDC3CE0-3A1E-B2A4-E77C-DB17CBAC4F88}"/>
              </a:ext>
            </a:extLst>
          </p:cNvPr>
          <p:cNvSpPr txBox="1"/>
          <p:nvPr/>
        </p:nvSpPr>
        <p:spPr>
          <a:xfrm>
            <a:off x="6879651" y="3463133"/>
            <a:ext cx="2420474" cy="923330"/>
          </a:xfrm>
          <a:prstGeom prst="rect">
            <a:avLst/>
          </a:prstGeom>
          <a:noFill/>
        </p:spPr>
        <p:txBody>
          <a:bodyPr wrap="square" rtlCol="0">
            <a:spAutoFit/>
          </a:bodyPr>
          <a:lstStyle/>
          <a:p>
            <a:r>
              <a:rPr lang="en-GB"/>
              <a:t>5. Activating students as owners of their own learning</a:t>
            </a:r>
          </a:p>
        </p:txBody>
      </p:sp>
      <p:sp>
        <p:nvSpPr>
          <p:cNvPr id="24" name="TextBox 23">
            <a:extLst>
              <a:ext uri="{FF2B5EF4-FFF2-40B4-BE49-F238E27FC236}">
                <a16:creationId xmlns:a16="http://schemas.microsoft.com/office/drawing/2014/main" id="{AA712F1E-370B-BA11-8C18-08C0ADBACE7D}"/>
              </a:ext>
            </a:extLst>
          </p:cNvPr>
          <p:cNvSpPr txBox="1"/>
          <p:nvPr/>
        </p:nvSpPr>
        <p:spPr>
          <a:xfrm>
            <a:off x="4082674" y="3401874"/>
            <a:ext cx="2185896" cy="923330"/>
          </a:xfrm>
          <a:prstGeom prst="rect">
            <a:avLst/>
          </a:prstGeom>
          <a:noFill/>
        </p:spPr>
        <p:txBody>
          <a:bodyPr wrap="square" rtlCol="0">
            <a:spAutoFit/>
          </a:bodyPr>
          <a:lstStyle/>
          <a:p>
            <a:r>
              <a:rPr lang="en-GB"/>
              <a:t>4. Activating students as learning resources for one another</a:t>
            </a:r>
          </a:p>
        </p:txBody>
      </p:sp>
      <p:sp>
        <p:nvSpPr>
          <p:cNvPr id="25" name="TextBox 24">
            <a:extLst>
              <a:ext uri="{FF2B5EF4-FFF2-40B4-BE49-F238E27FC236}">
                <a16:creationId xmlns:a16="http://schemas.microsoft.com/office/drawing/2014/main" id="{F5F33E7D-94FC-0D6C-0461-F68FFC1B3ADD}"/>
              </a:ext>
            </a:extLst>
          </p:cNvPr>
          <p:cNvSpPr txBox="1"/>
          <p:nvPr/>
        </p:nvSpPr>
        <p:spPr>
          <a:xfrm>
            <a:off x="956233" y="1978212"/>
            <a:ext cx="929344" cy="369332"/>
          </a:xfrm>
          <a:prstGeom prst="rect">
            <a:avLst/>
          </a:prstGeom>
          <a:noFill/>
        </p:spPr>
        <p:txBody>
          <a:bodyPr wrap="square" rtlCol="0">
            <a:spAutoFit/>
          </a:bodyPr>
          <a:lstStyle/>
          <a:p>
            <a:r>
              <a:rPr lang="en-GB"/>
              <a:t>Teacher</a:t>
            </a:r>
          </a:p>
        </p:txBody>
      </p:sp>
      <p:sp>
        <p:nvSpPr>
          <p:cNvPr id="26" name="TextBox 25">
            <a:extLst>
              <a:ext uri="{FF2B5EF4-FFF2-40B4-BE49-F238E27FC236}">
                <a16:creationId xmlns:a16="http://schemas.microsoft.com/office/drawing/2014/main" id="{A2758C3A-B33C-6070-62FC-0230A645BEF4}"/>
              </a:ext>
            </a:extLst>
          </p:cNvPr>
          <p:cNvSpPr txBox="1"/>
          <p:nvPr/>
        </p:nvSpPr>
        <p:spPr>
          <a:xfrm>
            <a:off x="1007033" y="3294249"/>
            <a:ext cx="929344" cy="369332"/>
          </a:xfrm>
          <a:prstGeom prst="rect">
            <a:avLst/>
          </a:prstGeom>
          <a:noFill/>
        </p:spPr>
        <p:txBody>
          <a:bodyPr wrap="square" rtlCol="0">
            <a:spAutoFit/>
          </a:bodyPr>
          <a:lstStyle/>
          <a:p>
            <a:r>
              <a:rPr lang="en-GB"/>
              <a:t>Peer</a:t>
            </a:r>
          </a:p>
        </p:txBody>
      </p:sp>
      <p:sp>
        <p:nvSpPr>
          <p:cNvPr id="27" name="TextBox 26">
            <a:extLst>
              <a:ext uri="{FF2B5EF4-FFF2-40B4-BE49-F238E27FC236}">
                <a16:creationId xmlns:a16="http://schemas.microsoft.com/office/drawing/2014/main" id="{632DC2CC-97F0-CF44-7FDB-9BA43E22E6D1}"/>
              </a:ext>
            </a:extLst>
          </p:cNvPr>
          <p:cNvSpPr txBox="1"/>
          <p:nvPr/>
        </p:nvSpPr>
        <p:spPr>
          <a:xfrm>
            <a:off x="956233" y="4172193"/>
            <a:ext cx="929344" cy="369332"/>
          </a:xfrm>
          <a:prstGeom prst="rect">
            <a:avLst/>
          </a:prstGeom>
          <a:noFill/>
        </p:spPr>
        <p:txBody>
          <a:bodyPr wrap="square" rtlCol="0">
            <a:spAutoFit/>
          </a:bodyPr>
          <a:lstStyle/>
          <a:p>
            <a:r>
              <a:rPr lang="en-GB"/>
              <a:t>Learner</a:t>
            </a:r>
          </a:p>
        </p:txBody>
      </p:sp>
      <p:cxnSp>
        <p:nvCxnSpPr>
          <p:cNvPr id="29" name="Straight Connector 28">
            <a:extLst>
              <a:ext uri="{FF2B5EF4-FFF2-40B4-BE49-F238E27FC236}">
                <a16:creationId xmlns:a16="http://schemas.microsoft.com/office/drawing/2014/main" id="{482FAE0A-639F-201B-5443-FA41E40C01F1}"/>
              </a:ext>
            </a:extLst>
          </p:cNvPr>
          <p:cNvCxnSpPr>
            <a:cxnSpLocks/>
          </p:cNvCxnSpPr>
          <p:nvPr/>
        </p:nvCxnSpPr>
        <p:spPr>
          <a:xfrm>
            <a:off x="3857819" y="3097305"/>
            <a:ext cx="5656718" cy="41227"/>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E35823F-5B5E-38DA-2414-1DC628433BCC}"/>
              </a:ext>
            </a:extLst>
          </p:cNvPr>
          <p:cNvCxnSpPr>
            <a:cxnSpLocks/>
          </p:cNvCxnSpPr>
          <p:nvPr/>
        </p:nvCxnSpPr>
        <p:spPr>
          <a:xfrm>
            <a:off x="956232" y="3097305"/>
            <a:ext cx="1010016" cy="0"/>
          </a:xfrm>
          <a:prstGeom prst="line">
            <a:avLst/>
          </a:prstGeom>
        </p:spPr>
        <p:style>
          <a:lnRef idx="1">
            <a:schemeClr val="accent1"/>
          </a:lnRef>
          <a:fillRef idx="0">
            <a:schemeClr val="accent1"/>
          </a:fillRef>
          <a:effectRef idx="0">
            <a:schemeClr val="accent1"/>
          </a:effectRef>
          <a:fontRef idx="minor">
            <a:schemeClr val="tx1"/>
          </a:fontRef>
        </p:style>
      </p:cxnSp>
      <p:pic>
        <p:nvPicPr>
          <p:cNvPr id="33" name="Picture 2">
            <a:extLst>
              <a:ext uri="{FF2B5EF4-FFF2-40B4-BE49-F238E27FC236}">
                <a16:creationId xmlns:a16="http://schemas.microsoft.com/office/drawing/2014/main" id="{15A9C601-0ABB-A67F-F4EE-66A93AD82F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98180" y="348699"/>
            <a:ext cx="1459526" cy="2085037"/>
          </a:xfrm>
          <a:prstGeom prst="rect">
            <a:avLst/>
          </a:prstGeom>
          <a:noFill/>
          <a:extLst>
            <a:ext uri="{909E8E84-426E-40DD-AFC4-6F175D3DCCD1}">
              <a14:hiddenFill xmlns:a14="http://schemas.microsoft.com/office/drawing/2010/main">
                <a:solidFill>
                  <a:srgbClr val="FFFFFF"/>
                </a:solidFill>
              </a14:hiddenFill>
            </a:ext>
          </a:extLst>
        </p:spPr>
      </p:pic>
      <p:sp>
        <p:nvSpPr>
          <p:cNvPr id="34" name="TextBox 33">
            <a:extLst>
              <a:ext uri="{FF2B5EF4-FFF2-40B4-BE49-F238E27FC236}">
                <a16:creationId xmlns:a16="http://schemas.microsoft.com/office/drawing/2014/main" id="{758D6630-8651-F1CA-F702-50A0536923E2}"/>
              </a:ext>
            </a:extLst>
          </p:cNvPr>
          <p:cNvSpPr txBox="1"/>
          <p:nvPr/>
        </p:nvSpPr>
        <p:spPr>
          <a:xfrm>
            <a:off x="394447" y="5271247"/>
            <a:ext cx="11719859" cy="369332"/>
          </a:xfrm>
          <a:prstGeom prst="rect">
            <a:avLst/>
          </a:prstGeom>
          <a:noFill/>
        </p:spPr>
        <p:txBody>
          <a:bodyPr wrap="square" rtlCol="0">
            <a:spAutoFit/>
          </a:bodyPr>
          <a:lstStyle/>
          <a:p>
            <a:r>
              <a:rPr lang="en-GB"/>
              <a:t>Figure 2: The table illustrates the role of the teacher, peer and learner in the formative assessment process (</a:t>
            </a:r>
            <a:r>
              <a:rPr lang="en-GB" err="1"/>
              <a:t>pg</a:t>
            </a:r>
            <a:r>
              <a:rPr lang="en-GB"/>
              <a:t> xx)</a:t>
            </a:r>
          </a:p>
        </p:txBody>
      </p:sp>
      <p:pic>
        <p:nvPicPr>
          <p:cNvPr id="2" name="Picture 2" descr="Embedded Formative Assessment: (Strategies for Classroom Assessment ...">
            <a:extLst>
              <a:ext uri="{FF2B5EF4-FFF2-40B4-BE49-F238E27FC236}">
                <a16:creationId xmlns:a16="http://schemas.microsoft.com/office/drawing/2014/main" id="{9FDB47DD-A83F-E4D0-A850-228BA1BD9E1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31208" y="2670104"/>
            <a:ext cx="1526498" cy="2180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8459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E637A571-29B6-DF7B-94D2-9A2125F8A757}"/>
              </a:ext>
            </a:extLst>
          </p:cNvPr>
          <p:cNvSpPr/>
          <p:nvPr/>
        </p:nvSpPr>
        <p:spPr>
          <a:xfrm>
            <a:off x="939027" y="646624"/>
            <a:ext cx="2832847" cy="441342"/>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375EEAE0-BC23-E1B8-47D7-F671507CF5ED}"/>
              </a:ext>
            </a:extLst>
          </p:cNvPr>
          <p:cNvSpPr/>
          <p:nvPr/>
        </p:nvSpPr>
        <p:spPr>
          <a:xfrm rot="5400000">
            <a:off x="760164" y="1491776"/>
            <a:ext cx="1352604" cy="984451"/>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C232420E-FA32-B105-4D11-C87EDCE324F6}"/>
              </a:ext>
            </a:extLst>
          </p:cNvPr>
          <p:cNvSpPr/>
          <p:nvPr/>
        </p:nvSpPr>
        <p:spPr>
          <a:xfrm rot="5400000">
            <a:off x="1380638" y="1996093"/>
            <a:ext cx="3089477" cy="1613442"/>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7BECE4BD-9CAA-4CBB-40E2-E3DD6778BAC7}"/>
              </a:ext>
            </a:extLst>
          </p:cNvPr>
          <p:cNvSpPr/>
          <p:nvPr/>
        </p:nvSpPr>
        <p:spPr>
          <a:xfrm rot="5400000">
            <a:off x="1093615" y="2656525"/>
            <a:ext cx="702020" cy="1003694"/>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941C0842-305C-0659-2D9F-A68F54CF94A0}"/>
              </a:ext>
            </a:extLst>
          </p:cNvPr>
          <p:cNvSpPr/>
          <p:nvPr/>
        </p:nvSpPr>
        <p:spPr>
          <a:xfrm>
            <a:off x="3857820" y="634978"/>
            <a:ext cx="2440750" cy="452987"/>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2D8F08A3-8317-EDE5-AA10-7B946C90E862}"/>
              </a:ext>
            </a:extLst>
          </p:cNvPr>
          <p:cNvSpPr/>
          <p:nvPr/>
        </p:nvSpPr>
        <p:spPr>
          <a:xfrm>
            <a:off x="6420225" y="629162"/>
            <a:ext cx="2356030" cy="423600"/>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AF14906F-EC57-5C27-4465-A772148CA0DD}"/>
              </a:ext>
            </a:extLst>
          </p:cNvPr>
          <p:cNvSpPr/>
          <p:nvPr/>
        </p:nvSpPr>
        <p:spPr>
          <a:xfrm rot="5400000">
            <a:off x="4351267" y="677430"/>
            <a:ext cx="1492674" cy="2572314"/>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1731A9FC-A6A1-78D4-495C-1309C96F58FF}"/>
              </a:ext>
            </a:extLst>
          </p:cNvPr>
          <p:cNvSpPr/>
          <p:nvPr/>
        </p:nvSpPr>
        <p:spPr>
          <a:xfrm rot="5400000">
            <a:off x="6906372" y="756738"/>
            <a:ext cx="1492673" cy="2397542"/>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67568139-83FD-D632-6B3E-9E7A1F551BC7}"/>
              </a:ext>
            </a:extLst>
          </p:cNvPr>
          <p:cNvSpPr/>
          <p:nvPr/>
        </p:nvSpPr>
        <p:spPr>
          <a:xfrm rot="5400000">
            <a:off x="4337636" y="2383886"/>
            <a:ext cx="1564916" cy="252733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Rounded Corners 14">
            <a:extLst>
              <a:ext uri="{FF2B5EF4-FFF2-40B4-BE49-F238E27FC236}">
                <a16:creationId xmlns:a16="http://schemas.microsoft.com/office/drawing/2014/main" id="{8B60DD84-C2F2-5B92-9484-13CD783E3E65}"/>
              </a:ext>
            </a:extLst>
          </p:cNvPr>
          <p:cNvSpPr/>
          <p:nvPr/>
        </p:nvSpPr>
        <p:spPr>
          <a:xfrm rot="5400000">
            <a:off x="6889265" y="2396532"/>
            <a:ext cx="1611354" cy="248201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Rounded Corners 15">
            <a:extLst>
              <a:ext uri="{FF2B5EF4-FFF2-40B4-BE49-F238E27FC236}">
                <a16:creationId xmlns:a16="http://schemas.microsoft.com/office/drawing/2014/main" id="{77731921-D24B-F122-2359-48BC57C94E1E}"/>
              </a:ext>
            </a:extLst>
          </p:cNvPr>
          <p:cNvSpPr/>
          <p:nvPr/>
        </p:nvSpPr>
        <p:spPr>
          <a:xfrm rot="5400000">
            <a:off x="1098916" y="3437336"/>
            <a:ext cx="667313" cy="1027797"/>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97B8795A-403A-AFE3-D0C7-28201A71DF2C}"/>
              </a:ext>
            </a:extLst>
          </p:cNvPr>
          <p:cNvSpPr txBox="1"/>
          <p:nvPr/>
        </p:nvSpPr>
        <p:spPr>
          <a:xfrm>
            <a:off x="1058630" y="691392"/>
            <a:ext cx="2540000" cy="338554"/>
          </a:xfrm>
          <a:prstGeom prst="rect">
            <a:avLst/>
          </a:prstGeom>
          <a:noFill/>
        </p:spPr>
        <p:txBody>
          <a:bodyPr wrap="square" rtlCol="0">
            <a:spAutoFit/>
          </a:bodyPr>
          <a:lstStyle/>
          <a:p>
            <a:r>
              <a:rPr lang="cy-GB" sz="1600" b="1"/>
              <a:t>Ble mae’r dysgwr yn mynd</a:t>
            </a:r>
          </a:p>
        </p:txBody>
      </p:sp>
      <p:sp>
        <p:nvSpPr>
          <p:cNvPr id="18" name="TextBox 17">
            <a:extLst>
              <a:ext uri="{FF2B5EF4-FFF2-40B4-BE49-F238E27FC236}">
                <a16:creationId xmlns:a16="http://schemas.microsoft.com/office/drawing/2014/main" id="{8232A040-FE71-0655-D3BA-A43CAC46D11E}"/>
              </a:ext>
            </a:extLst>
          </p:cNvPr>
          <p:cNvSpPr txBox="1"/>
          <p:nvPr/>
        </p:nvSpPr>
        <p:spPr>
          <a:xfrm>
            <a:off x="4108621" y="691392"/>
            <a:ext cx="2540000" cy="338554"/>
          </a:xfrm>
          <a:prstGeom prst="rect">
            <a:avLst/>
          </a:prstGeom>
          <a:noFill/>
        </p:spPr>
        <p:txBody>
          <a:bodyPr wrap="square" rtlCol="0">
            <a:spAutoFit/>
          </a:bodyPr>
          <a:lstStyle/>
          <a:p>
            <a:r>
              <a:rPr lang="cy-GB" sz="1600" b="1"/>
              <a:t>Ble mae’r dysgwr nawr</a:t>
            </a:r>
          </a:p>
        </p:txBody>
      </p:sp>
      <p:sp>
        <p:nvSpPr>
          <p:cNvPr id="19" name="TextBox 18">
            <a:extLst>
              <a:ext uri="{FF2B5EF4-FFF2-40B4-BE49-F238E27FC236}">
                <a16:creationId xmlns:a16="http://schemas.microsoft.com/office/drawing/2014/main" id="{4A58734D-027B-3EFC-EA8A-58CDA172672A}"/>
              </a:ext>
            </a:extLst>
          </p:cNvPr>
          <p:cNvSpPr txBox="1"/>
          <p:nvPr/>
        </p:nvSpPr>
        <p:spPr>
          <a:xfrm>
            <a:off x="6648621" y="668576"/>
            <a:ext cx="1849720" cy="338554"/>
          </a:xfrm>
          <a:prstGeom prst="rect">
            <a:avLst/>
          </a:prstGeom>
          <a:noFill/>
        </p:spPr>
        <p:txBody>
          <a:bodyPr wrap="square" rtlCol="0">
            <a:spAutoFit/>
          </a:bodyPr>
          <a:lstStyle/>
          <a:p>
            <a:r>
              <a:rPr lang="cy-GB" sz="1600" b="1"/>
              <a:t>Sut i gyrraedd yno</a:t>
            </a:r>
            <a:endParaRPr lang="en-GB" sz="1600" b="1"/>
          </a:p>
        </p:txBody>
      </p:sp>
      <p:sp>
        <p:nvSpPr>
          <p:cNvPr id="20" name="TextBox 19">
            <a:extLst>
              <a:ext uri="{FF2B5EF4-FFF2-40B4-BE49-F238E27FC236}">
                <a16:creationId xmlns:a16="http://schemas.microsoft.com/office/drawing/2014/main" id="{5E1B1885-0D46-130E-20E1-D6FEE9F6025A}"/>
              </a:ext>
            </a:extLst>
          </p:cNvPr>
          <p:cNvSpPr txBox="1"/>
          <p:nvPr/>
        </p:nvSpPr>
        <p:spPr>
          <a:xfrm>
            <a:off x="2209792" y="1457052"/>
            <a:ext cx="1622614" cy="1477328"/>
          </a:xfrm>
          <a:prstGeom prst="rect">
            <a:avLst/>
          </a:prstGeom>
          <a:noFill/>
        </p:spPr>
        <p:txBody>
          <a:bodyPr wrap="square" rtlCol="0">
            <a:spAutoFit/>
          </a:bodyPr>
          <a:lstStyle/>
          <a:p>
            <a:r>
              <a:rPr lang="en-GB"/>
              <a:t>1. </a:t>
            </a:r>
            <a:r>
              <a:rPr lang="cy-GB"/>
              <a:t>Egluro, rhannu a deall bwriadau dysgu a meini prawf llwyddo</a:t>
            </a:r>
          </a:p>
        </p:txBody>
      </p:sp>
      <p:sp>
        <p:nvSpPr>
          <p:cNvPr id="21" name="TextBox 20">
            <a:extLst>
              <a:ext uri="{FF2B5EF4-FFF2-40B4-BE49-F238E27FC236}">
                <a16:creationId xmlns:a16="http://schemas.microsoft.com/office/drawing/2014/main" id="{1791C2C1-5281-4569-EF66-3225BA6844C6}"/>
              </a:ext>
            </a:extLst>
          </p:cNvPr>
          <p:cNvSpPr txBox="1"/>
          <p:nvPr/>
        </p:nvSpPr>
        <p:spPr>
          <a:xfrm>
            <a:off x="3920570" y="1228962"/>
            <a:ext cx="2463192" cy="1477328"/>
          </a:xfrm>
          <a:prstGeom prst="rect">
            <a:avLst/>
          </a:prstGeom>
          <a:noFill/>
        </p:spPr>
        <p:txBody>
          <a:bodyPr wrap="square" rtlCol="0">
            <a:spAutoFit/>
          </a:bodyPr>
          <a:lstStyle/>
          <a:p>
            <a:r>
              <a:rPr lang="en-GB"/>
              <a:t>2. </a:t>
            </a:r>
            <a:r>
              <a:rPr lang="cy-GB"/>
              <a:t>Achosi trafodaethau effeithiol, tasgau a gweithgareddau sy’n ennyn tystiolaeth o ddysgu</a:t>
            </a:r>
            <a:endParaRPr lang="en-GB"/>
          </a:p>
        </p:txBody>
      </p:sp>
      <p:sp>
        <p:nvSpPr>
          <p:cNvPr id="22" name="TextBox 21">
            <a:extLst>
              <a:ext uri="{FF2B5EF4-FFF2-40B4-BE49-F238E27FC236}">
                <a16:creationId xmlns:a16="http://schemas.microsoft.com/office/drawing/2014/main" id="{20A8BC79-71F1-4CE6-F836-B5D2FD2D1EF5}"/>
              </a:ext>
            </a:extLst>
          </p:cNvPr>
          <p:cNvSpPr txBox="1"/>
          <p:nvPr/>
        </p:nvSpPr>
        <p:spPr>
          <a:xfrm>
            <a:off x="6453938" y="1195580"/>
            <a:ext cx="2292735" cy="646331"/>
          </a:xfrm>
          <a:prstGeom prst="rect">
            <a:avLst/>
          </a:prstGeom>
          <a:noFill/>
        </p:spPr>
        <p:txBody>
          <a:bodyPr wrap="square" rtlCol="0">
            <a:spAutoFit/>
          </a:bodyPr>
          <a:lstStyle/>
          <a:p>
            <a:r>
              <a:rPr lang="en-GB"/>
              <a:t>3. </a:t>
            </a:r>
            <a:r>
              <a:rPr lang="cy-GB"/>
              <a:t>Rhoi adborth sy’n symud dysgu ymlaen</a:t>
            </a:r>
          </a:p>
        </p:txBody>
      </p:sp>
      <p:sp>
        <p:nvSpPr>
          <p:cNvPr id="23" name="TextBox 22">
            <a:extLst>
              <a:ext uri="{FF2B5EF4-FFF2-40B4-BE49-F238E27FC236}">
                <a16:creationId xmlns:a16="http://schemas.microsoft.com/office/drawing/2014/main" id="{8BDC3CE0-3A1E-B2A4-E77C-DB17CBAC4F88}"/>
              </a:ext>
            </a:extLst>
          </p:cNvPr>
          <p:cNvSpPr txBox="1"/>
          <p:nvPr/>
        </p:nvSpPr>
        <p:spPr>
          <a:xfrm>
            <a:off x="6498918" y="2888476"/>
            <a:ext cx="2040059" cy="923330"/>
          </a:xfrm>
          <a:prstGeom prst="rect">
            <a:avLst/>
          </a:prstGeom>
          <a:noFill/>
        </p:spPr>
        <p:txBody>
          <a:bodyPr wrap="square" rtlCol="0">
            <a:spAutoFit/>
          </a:bodyPr>
          <a:lstStyle/>
          <a:p>
            <a:r>
              <a:rPr lang="en-GB"/>
              <a:t>5. </a:t>
            </a:r>
            <a:r>
              <a:rPr lang="cy-GB"/>
              <a:t>Ysgogi myfyrwyr fel perchnogion eu dysgu eu hun</a:t>
            </a:r>
            <a:endParaRPr lang="en-GB"/>
          </a:p>
        </p:txBody>
      </p:sp>
      <p:sp>
        <p:nvSpPr>
          <p:cNvPr id="24" name="TextBox 23">
            <a:extLst>
              <a:ext uri="{FF2B5EF4-FFF2-40B4-BE49-F238E27FC236}">
                <a16:creationId xmlns:a16="http://schemas.microsoft.com/office/drawing/2014/main" id="{AA712F1E-370B-BA11-8C18-08C0ADBACE7D}"/>
              </a:ext>
            </a:extLst>
          </p:cNvPr>
          <p:cNvSpPr txBox="1"/>
          <p:nvPr/>
        </p:nvSpPr>
        <p:spPr>
          <a:xfrm>
            <a:off x="3998542" y="3075107"/>
            <a:ext cx="2607990" cy="923330"/>
          </a:xfrm>
          <a:prstGeom prst="rect">
            <a:avLst/>
          </a:prstGeom>
          <a:noFill/>
        </p:spPr>
        <p:txBody>
          <a:bodyPr wrap="square" rtlCol="0">
            <a:spAutoFit/>
          </a:bodyPr>
          <a:lstStyle/>
          <a:p>
            <a:r>
              <a:rPr lang="en-GB"/>
              <a:t>4. </a:t>
            </a:r>
            <a:r>
              <a:rPr lang="cy-GB"/>
              <a:t>Ysgogi myfyrwyr fel adnoddau dysgu i’w gilydd</a:t>
            </a:r>
            <a:endParaRPr lang="en-GB"/>
          </a:p>
        </p:txBody>
      </p:sp>
      <p:sp>
        <p:nvSpPr>
          <p:cNvPr id="25" name="TextBox 24">
            <a:extLst>
              <a:ext uri="{FF2B5EF4-FFF2-40B4-BE49-F238E27FC236}">
                <a16:creationId xmlns:a16="http://schemas.microsoft.com/office/drawing/2014/main" id="{F5F33E7D-94FC-0D6C-0461-F68FFC1B3ADD}"/>
              </a:ext>
            </a:extLst>
          </p:cNvPr>
          <p:cNvSpPr txBox="1"/>
          <p:nvPr/>
        </p:nvSpPr>
        <p:spPr>
          <a:xfrm>
            <a:off x="1017128" y="1774921"/>
            <a:ext cx="929344" cy="369332"/>
          </a:xfrm>
          <a:prstGeom prst="rect">
            <a:avLst/>
          </a:prstGeom>
          <a:noFill/>
        </p:spPr>
        <p:txBody>
          <a:bodyPr wrap="square" rtlCol="0">
            <a:spAutoFit/>
          </a:bodyPr>
          <a:lstStyle/>
          <a:p>
            <a:r>
              <a:rPr lang="cy-GB"/>
              <a:t>Athro</a:t>
            </a:r>
            <a:endParaRPr lang="en-GB"/>
          </a:p>
        </p:txBody>
      </p:sp>
      <p:sp>
        <p:nvSpPr>
          <p:cNvPr id="26" name="TextBox 25">
            <a:extLst>
              <a:ext uri="{FF2B5EF4-FFF2-40B4-BE49-F238E27FC236}">
                <a16:creationId xmlns:a16="http://schemas.microsoft.com/office/drawing/2014/main" id="{A2758C3A-B33C-6070-62FC-0230A645BEF4}"/>
              </a:ext>
            </a:extLst>
          </p:cNvPr>
          <p:cNvSpPr txBox="1"/>
          <p:nvPr/>
        </p:nvSpPr>
        <p:spPr>
          <a:xfrm>
            <a:off x="1013357" y="2954080"/>
            <a:ext cx="1104604" cy="369332"/>
          </a:xfrm>
          <a:prstGeom prst="rect">
            <a:avLst/>
          </a:prstGeom>
          <a:noFill/>
        </p:spPr>
        <p:txBody>
          <a:bodyPr wrap="square" rtlCol="0">
            <a:spAutoFit/>
          </a:bodyPr>
          <a:lstStyle/>
          <a:p>
            <a:r>
              <a:rPr lang="cy-GB"/>
              <a:t>Cyfoed</a:t>
            </a:r>
          </a:p>
        </p:txBody>
      </p:sp>
      <p:sp>
        <p:nvSpPr>
          <p:cNvPr id="27" name="TextBox 26">
            <a:extLst>
              <a:ext uri="{FF2B5EF4-FFF2-40B4-BE49-F238E27FC236}">
                <a16:creationId xmlns:a16="http://schemas.microsoft.com/office/drawing/2014/main" id="{632DC2CC-97F0-CF44-7FDB-9BA43E22E6D1}"/>
              </a:ext>
            </a:extLst>
          </p:cNvPr>
          <p:cNvSpPr txBox="1"/>
          <p:nvPr/>
        </p:nvSpPr>
        <p:spPr>
          <a:xfrm>
            <a:off x="1005134" y="3867626"/>
            <a:ext cx="917259" cy="369332"/>
          </a:xfrm>
          <a:prstGeom prst="rect">
            <a:avLst/>
          </a:prstGeom>
          <a:noFill/>
        </p:spPr>
        <p:txBody>
          <a:bodyPr wrap="square" rtlCol="0">
            <a:spAutoFit/>
          </a:bodyPr>
          <a:lstStyle/>
          <a:p>
            <a:r>
              <a:rPr lang="cy-GB"/>
              <a:t>Dysgwr</a:t>
            </a:r>
            <a:endParaRPr lang="en-GB"/>
          </a:p>
        </p:txBody>
      </p:sp>
      <p:pic>
        <p:nvPicPr>
          <p:cNvPr id="33" name="Picture 2">
            <a:extLst>
              <a:ext uri="{FF2B5EF4-FFF2-40B4-BE49-F238E27FC236}">
                <a16:creationId xmlns:a16="http://schemas.microsoft.com/office/drawing/2014/main" id="{15A9C601-0ABB-A67F-F4EE-66A93AD82F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98180" y="570489"/>
            <a:ext cx="1352946" cy="1932780"/>
          </a:xfrm>
          <a:prstGeom prst="rect">
            <a:avLst/>
          </a:prstGeom>
          <a:noFill/>
          <a:extLst>
            <a:ext uri="{909E8E84-426E-40DD-AFC4-6F175D3DCCD1}">
              <a14:hiddenFill xmlns:a14="http://schemas.microsoft.com/office/drawing/2010/main">
                <a:solidFill>
                  <a:srgbClr val="FFFFFF"/>
                </a:solidFill>
              </a14:hiddenFill>
            </a:ext>
          </a:extLst>
        </p:spPr>
      </p:pic>
      <p:sp>
        <p:nvSpPr>
          <p:cNvPr id="34" name="TextBox 33">
            <a:extLst>
              <a:ext uri="{FF2B5EF4-FFF2-40B4-BE49-F238E27FC236}">
                <a16:creationId xmlns:a16="http://schemas.microsoft.com/office/drawing/2014/main" id="{758D6630-8651-F1CA-F702-50A0536923E2}"/>
              </a:ext>
            </a:extLst>
          </p:cNvPr>
          <p:cNvSpPr txBox="1"/>
          <p:nvPr/>
        </p:nvSpPr>
        <p:spPr>
          <a:xfrm>
            <a:off x="819979" y="4814775"/>
            <a:ext cx="10891156" cy="369332"/>
          </a:xfrm>
          <a:prstGeom prst="rect">
            <a:avLst/>
          </a:prstGeom>
          <a:noFill/>
        </p:spPr>
        <p:txBody>
          <a:bodyPr wrap="square" rtlCol="0">
            <a:spAutoFit/>
          </a:bodyPr>
          <a:lstStyle/>
          <a:p>
            <a:r>
              <a:rPr lang="en-GB"/>
              <a:t>Figure 2: The table illustrates the role of the teacher, peer and learner in the formative assessment process (</a:t>
            </a:r>
            <a:r>
              <a:rPr lang="en-GB" err="1"/>
              <a:t>pg</a:t>
            </a:r>
            <a:r>
              <a:rPr lang="en-GB"/>
              <a:t> xx)</a:t>
            </a:r>
          </a:p>
        </p:txBody>
      </p:sp>
      <p:cxnSp>
        <p:nvCxnSpPr>
          <p:cNvPr id="2" name="Straight Connector 1">
            <a:extLst>
              <a:ext uri="{FF2B5EF4-FFF2-40B4-BE49-F238E27FC236}">
                <a16:creationId xmlns:a16="http://schemas.microsoft.com/office/drawing/2014/main" id="{F5A5DB4E-680E-F34A-4D73-3A496575F48F}"/>
              </a:ext>
            </a:extLst>
          </p:cNvPr>
          <p:cNvCxnSpPr>
            <a:cxnSpLocks/>
          </p:cNvCxnSpPr>
          <p:nvPr/>
        </p:nvCxnSpPr>
        <p:spPr>
          <a:xfrm>
            <a:off x="3820262" y="2752233"/>
            <a:ext cx="495599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415C895E-00B1-C7A7-B3B0-8101C74DB49D}"/>
              </a:ext>
            </a:extLst>
          </p:cNvPr>
          <p:cNvCxnSpPr>
            <a:cxnSpLocks/>
          </p:cNvCxnSpPr>
          <p:nvPr/>
        </p:nvCxnSpPr>
        <p:spPr>
          <a:xfrm>
            <a:off x="918675" y="2752233"/>
            <a:ext cx="1010016"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7967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B615173-1434-CC2E-5279-4EB54A4B2371}"/>
              </a:ext>
            </a:extLst>
          </p:cNvPr>
          <p:cNvSpPr txBox="1"/>
          <p:nvPr/>
        </p:nvSpPr>
        <p:spPr>
          <a:xfrm>
            <a:off x="1477815" y="5180416"/>
            <a:ext cx="79942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3"/>
              </a:rPr>
              <a:t>Formative Assessment and Questioning (padlet.com)</a:t>
            </a:r>
            <a:endParaRPr lang="en-US"/>
          </a:p>
        </p:txBody>
      </p:sp>
      <p:pic>
        <p:nvPicPr>
          <p:cNvPr id="2" name="Picture 1" descr="A screenshot of a computer&#10;&#10;Description automatically generated">
            <a:extLst>
              <a:ext uri="{FF2B5EF4-FFF2-40B4-BE49-F238E27FC236}">
                <a16:creationId xmlns:a16="http://schemas.microsoft.com/office/drawing/2014/main" id="{5B8C5CFC-AD94-C54F-9AAD-DBC59448645C}"/>
              </a:ext>
            </a:extLst>
          </p:cNvPr>
          <p:cNvPicPr>
            <a:picLocks noChangeAspect="1"/>
          </p:cNvPicPr>
          <p:nvPr/>
        </p:nvPicPr>
        <p:blipFill>
          <a:blip r:embed="rId4"/>
          <a:srcRect l="21400" t="43173" r="57252" b="7440"/>
          <a:stretch/>
        </p:blipFill>
        <p:spPr>
          <a:xfrm>
            <a:off x="3912261" y="239611"/>
            <a:ext cx="3140383" cy="4843365"/>
          </a:xfrm>
          <a:prstGeom prst="rect">
            <a:avLst/>
          </a:prstGeom>
        </p:spPr>
      </p:pic>
      <p:pic>
        <p:nvPicPr>
          <p:cNvPr id="7" name="Picture 6">
            <a:extLst>
              <a:ext uri="{FF2B5EF4-FFF2-40B4-BE49-F238E27FC236}">
                <a16:creationId xmlns:a16="http://schemas.microsoft.com/office/drawing/2014/main" id="{F08E073F-6017-031F-19CF-85F53E88DFD3}"/>
              </a:ext>
            </a:extLst>
          </p:cNvPr>
          <p:cNvPicPr>
            <a:picLocks noChangeAspect="1"/>
          </p:cNvPicPr>
          <p:nvPr/>
        </p:nvPicPr>
        <p:blipFill>
          <a:blip r:embed="rId5"/>
          <a:srcRect l="22104" t="42884" r="57885" b="7730"/>
          <a:stretch/>
        </p:blipFill>
        <p:spPr>
          <a:xfrm>
            <a:off x="1000696" y="239610"/>
            <a:ext cx="2911565" cy="4843366"/>
          </a:xfrm>
          <a:prstGeom prst="rect">
            <a:avLst/>
          </a:prstGeom>
        </p:spPr>
      </p:pic>
      <p:pic>
        <p:nvPicPr>
          <p:cNvPr id="1026" name="Picture 2" descr="Embedded Formative Assessment: (Strategies for Classroom Assessment ...">
            <a:extLst>
              <a:ext uri="{FF2B5EF4-FFF2-40B4-BE49-F238E27FC236}">
                <a16:creationId xmlns:a16="http://schemas.microsoft.com/office/drawing/2014/main" id="{5180F2CE-BA42-7EDA-118D-4A446F8AC02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47857" y="717175"/>
            <a:ext cx="2576139" cy="3680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28324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3" name="Title 1">
            <a:extLst>
              <a:ext uri="{FF2B5EF4-FFF2-40B4-BE49-F238E27FC236}">
                <a16:creationId xmlns:a16="http://schemas.microsoft.com/office/drawing/2014/main" id="{99EC3718-8358-8FE8-59DF-2F44B0EDCE8D}"/>
              </a:ext>
            </a:extLst>
          </p:cNvPr>
          <p:cNvSpPr>
            <a:spLocks noGrp="1"/>
          </p:cNvSpPr>
          <p:nvPr>
            <p:ph type="title"/>
          </p:nvPr>
        </p:nvSpPr>
        <p:spPr>
          <a:xfrm>
            <a:off x="358219" y="365125"/>
            <a:ext cx="11481847" cy="1325563"/>
          </a:xfrm>
        </p:spPr>
        <p:txBody>
          <a:bodyPr/>
          <a:lstStyle/>
          <a:p>
            <a:endParaRPr lang="en-US"/>
          </a:p>
        </p:txBody>
      </p:sp>
      <p:sp>
        <p:nvSpPr>
          <p:cNvPr id="9225" name="Content Placeholder 3">
            <a:extLst>
              <a:ext uri="{FF2B5EF4-FFF2-40B4-BE49-F238E27FC236}">
                <a16:creationId xmlns:a16="http://schemas.microsoft.com/office/drawing/2014/main" id="{C5C0958A-E2E8-10F3-048D-1EA9F9FDBC35}"/>
              </a:ext>
            </a:extLst>
          </p:cNvPr>
          <p:cNvSpPr>
            <a:spLocks noGrp="1"/>
          </p:cNvSpPr>
          <p:nvPr>
            <p:ph idx="10"/>
          </p:nvPr>
        </p:nvSpPr>
        <p:spPr>
          <a:xfrm>
            <a:off x="453043" y="1864686"/>
            <a:ext cx="5444064" cy="3575934"/>
          </a:xfrm>
        </p:spPr>
        <p:txBody>
          <a:bodyPr/>
          <a:lstStyle/>
          <a:p>
            <a:pPr marL="0" indent="0">
              <a:buNone/>
            </a:pPr>
            <a:endParaRPr lang="en-US"/>
          </a:p>
        </p:txBody>
      </p:sp>
      <p:sp>
        <p:nvSpPr>
          <p:cNvPr id="4" name="Rectangle 3">
            <a:extLst>
              <a:ext uri="{FF2B5EF4-FFF2-40B4-BE49-F238E27FC236}">
                <a16:creationId xmlns:a16="http://schemas.microsoft.com/office/drawing/2014/main" id="{5E89E877-4DFB-650E-2E40-DCB85F54F7B6}"/>
              </a:ext>
            </a:extLst>
          </p:cNvPr>
          <p:cNvSpPr/>
          <p:nvPr/>
        </p:nvSpPr>
        <p:spPr>
          <a:xfrm>
            <a:off x="478118" y="1942809"/>
            <a:ext cx="5444064" cy="3430038"/>
          </a:xfrm>
          <a:prstGeom prst="rec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DFDA1C69-3DA2-D337-A4A6-9A4D5D2656BE}"/>
              </a:ext>
            </a:extLst>
          </p:cNvPr>
          <p:cNvSpPr/>
          <p:nvPr/>
        </p:nvSpPr>
        <p:spPr>
          <a:xfrm>
            <a:off x="1189318" y="2211294"/>
            <a:ext cx="4261223" cy="2800767"/>
          </a:xfrm>
          <a:prstGeom prst="rect">
            <a:avLst/>
          </a:prstGeom>
          <a:noFill/>
        </p:spPr>
        <p:txBody>
          <a:bodyPr wrap="square" lIns="91440" tIns="45720" rIns="91440" bIns="45720">
            <a:spAutoFit/>
          </a:bodyPr>
          <a:lstStyle/>
          <a:p>
            <a:pPr algn="ctr"/>
            <a:r>
              <a:rPr lang="en-US" sz="8800" b="1" cap="none" spc="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AMSER </a:t>
            </a:r>
          </a:p>
          <a:p>
            <a:pPr algn="ctr"/>
            <a:r>
              <a:rPr lang="en-US" sz="8800" b="1" cap="none" spc="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EGWYL</a:t>
            </a:r>
          </a:p>
        </p:txBody>
      </p:sp>
      <p:pic>
        <p:nvPicPr>
          <p:cNvPr id="9218" name="Picture 2" descr="Free breaktime Images, Pictures, and Royalty-Free Stock Photos ...">
            <a:extLst>
              <a:ext uri="{FF2B5EF4-FFF2-40B4-BE49-F238E27FC236}">
                <a16:creationId xmlns:a16="http://schemas.microsoft.com/office/drawing/2014/main" id="{657811D2-C8CE-D803-EC63-E37F102F2E6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96002" y="1942809"/>
            <a:ext cx="5444064" cy="3497811"/>
          </a:xfrm>
          <a:prstGeom prst="rect">
            <a:avLst/>
          </a:prstGeom>
          <a:solidFill>
            <a:srgbClr val="FFFFFF"/>
          </a:solidFill>
        </p:spPr>
      </p:pic>
    </p:spTree>
    <p:extLst>
      <p:ext uri="{BB962C8B-B14F-4D97-AF65-F5344CB8AC3E}">
        <p14:creationId xmlns:p14="http://schemas.microsoft.com/office/powerpoint/2010/main" val="35245892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8AA12-3428-B68B-8EEF-8766CBF700B1}"/>
              </a:ext>
            </a:extLst>
          </p:cNvPr>
          <p:cNvSpPr>
            <a:spLocks noGrp="1"/>
          </p:cNvSpPr>
          <p:nvPr>
            <p:ph type="title"/>
          </p:nvPr>
        </p:nvSpPr>
        <p:spPr/>
        <p:txBody>
          <a:bodyPr/>
          <a:lstStyle/>
          <a:p>
            <a:r>
              <a:rPr lang="cy-GB">
                <a:solidFill>
                  <a:schemeClr val="accent1">
                    <a:lumMod val="75000"/>
                  </a:schemeClr>
                </a:solidFill>
              </a:rPr>
              <a:t>Mewnbwn ysgolion arweiniol rhwydwaith</a:t>
            </a:r>
            <a:br>
              <a:rPr lang="en-GB"/>
            </a:br>
            <a:r>
              <a:rPr lang="en-GB"/>
              <a:t>Network lead school input</a:t>
            </a:r>
          </a:p>
        </p:txBody>
      </p:sp>
    </p:spTree>
    <p:extLst>
      <p:ext uri="{BB962C8B-B14F-4D97-AF65-F5344CB8AC3E}">
        <p14:creationId xmlns:p14="http://schemas.microsoft.com/office/powerpoint/2010/main" val="14125654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Rounded Corners 17">
            <a:extLst>
              <a:ext uri="{FF2B5EF4-FFF2-40B4-BE49-F238E27FC236}">
                <a16:creationId xmlns:a16="http://schemas.microsoft.com/office/drawing/2014/main" id="{1C78B729-DC96-B8A9-9DD7-6704943ED566}"/>
              </a:ext>
            </a:extLst>
          </p:cNvPr>
          <p:cNvSpPr/>
          <p:nvPr/>
        </p:nvSpPr>
        <p:spPr>
          <a:xfrm rot="5400000">
            <a:off x="9393512" y="1538044"/>
            <a:ext cx="1621135" cy="2782056"/>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0017D33B-BA29-D07E-3A00-19DA30281293}"/>
              </a:ext>
            </a:extLst>
          </p:cNvPr>
          <p:cNvSpPr>
            <a:spLocks noGrp="1"/>
          </p:cNvSpPr>
          <p:nvPr>
            <p:ph type="title"/>
          </p:nvPr>
        </p:nvSpPr>
        <p:spPr>
          <a:xfrm>
            <a:off x="173317" y="63742"/>
            <a:ext cx="3526118" cy="1325563"/>
          </a:xfrm>
        </p:spPr>
        <p:txBody>
          <a:bodyPr>
            <a:normAutofit/>
          </a:bodyPr>
          <a:lstStyle/>
          <a:p>
            <a:r>
              <a:rPr lang="en-GB" sz="2800" i="1" kern="1200">
                <a:solidFill>
                  <a:schemeClr val="dk1"/>
                </a:solidFill>
                <a:effectLst/>
                <a:latin typeface="+mn-lt"/>
                <a:ea typeface="+mn-ea"/>
                <a:cs typeface="+mn-cs"/>
              </a:rPr>
              <a:t>Building an understanding ready for the TEST phase</a:t>
            </a:r>
            <a:endParaRPr lang="en-GB" sz="2800"/>
          </a:p>
        </p:txBody>
      </p:sp>
      <p:pic>
        <p:nvPicPr>
          <p:cNvPr id="5" name="Picture 4">
            <a:extLst>
              <a:ext uri="{FF2B5EF4-FFF2-40B4-BE49-F238E27FC236}">
                <a16:creationId xmlns:a16="http://schemas.microsoft.com/office/drawing/2014/main" id="{6637C1EE-1C82-2012-6DA8-D2503D2D0763}"/>
              </a:ext>
            </a:extLst>
          </p:cNvPr>
          <p:cNvPicPr>
            <a:picLocks noChangeAspect="1"/>
          </p:cNvPicPr>
          <p:nvPr/>
        </p:nvPicPr>
        <p:blipFill rotWithShape="1">
          <a:blip r:embed="rId3"/>
          <a:srcRect r="1" b="10948"/>
          <a:stretch/>
        </p:blipFill>
        <p:spPr>
          <a:xfrm>
            <a:off x="317780" y="1710227"/>
            <a:ext cx="2656533" cy="3593496"/>
          </a:xfrm>
          <a:prstGeom prst="rect">
            <a:avLst/>
          </a:prstGeom>
        </p:spPr>
      </p:pic>
      <p:sp>
        <p:nvSpPr>
          <p:cNvPr id="7" name="TextBox 6">
            <a:extLst>
              <a:ext uri="{FF2B5EF4-FFF2-40B4-BE49-F238E27FC236}">
                <a16:creationId xmlns:a16="http://schemas.microsoft.com/office/drawing/2014/main" id="{01C9E6D2-CA24-D778-8E0F-C9F010C2C5E0}"/>
              </a:ext>
            </a:extLst>
          </p:cNvPr>
          <p:cNvSpPr txBox="1"/>
          <p:nvPr/>
        </p:nvSpPr>
        <p:spPr>
          <a:xfrm>
            <a:off x="4189505" y="331365"/>
            <a:ext cx="7488518" cy="2031325"/>
          </a:xfrm>
          <a:prstGeom prst="rect">
            <a:avLst/>
          </a:prstGeom>
          <a:noFill/>
        </p:spPr>
        <p:txBody>
          <a:bodyPr wrap="square">
            <a:spAutoFit/>
          </a:bodyPr>
          <a:lstStyle/>
          <a:p>
            <a:r>
              <a:rPr lang="cy-GB" sz="1800" b="1">
                <a:effectLst/>
                <a:latin typeface="Calibri" panose="020F0502020204030204" pitchFamily="34" charset="0"/>
                <a:ea typeface="Times New Roman" panose="02020603050405020304" pitchFamily="18" charset="0"/>
              </a:rPr>
              <a:t>TEST </a:t>
            </a:r>
            <a:r>
              <a:rPr lang="cy-GB" sz="1800" b="1" err="1">
                <a:effectLst/>
                <a:latin typeface="Calibri" panose="020F0502020204030204" pitchFamily="34" charset="0"/>
                <a:ea typeface="Times New Roman" panose="02020603050405020304" pitchFamily="18" charset="0"/>
              </a:rPr>
              <a:t>phase</a:t>
            </a:r>
            <a:r>
              <a:rPr lang="cy-GB" sz="1800" b="1">
                <a:effectLst/>
                <a:latin typeface="Calibri" panose="020F0502020204030204" pitchFamily="34" charset="0"/>
                <a:ea typeface="Times New Roman" panose="02020603050405020304" pitchFamily="18" charset="0"/>
              </a:rPr>
              <a:t> (PTE NETWORK SCHOOL)</a:t>
            </a:r>
            <a:endParaRPr lang="en-GB" sz="2000">
              <a:effectLst/>
              <a:latin typeface="Times New Roman" panose="02020603050405020304" pitchFamily="18" charset="0"/>
              <a:ea typeface="Times New Roman" panose="02020603050405020304" pitchFamily="18" charset="0"/>
            </a:endParaRPr>
          </a:p>
          <a:p>
            <a:r>
              <a:rPr lang="cy-GB" sz="1800" b="1">
                <a:effectLst/>
                <a:latin typeface="Calibri" panose="020F0502020204030204" pitchFamily="34" charset="0"/>
                <a:ea typeface="Times New Roman" panose="02020603050405020304" pitchFamily="18" charset="0"/>
              </a:rPr>
              <a:t> </a:t>
            </a:r>
            <a:endParaRPr lang="en-GB" sz="2000">
              <a:effectLst/>
              <a:latin typeface="Times New Roman" panose="02020603050405020304" pitchFamily="18" charset="0"/>
              <a:ea typeface="Times New Roman" panose="02020603050405020304" pitchFamily="18" charset="0"/>
            </a:endParaRPr>
          </a:p>
          <a:p>
            <a:r>
              <a:rPr lang="cy-GB" sz="1800" err="1">
                <a:effectLst/>
                <a:latin typeface="Calibri" panose="020F0502020204030204" pitchFamily="34" charset="0"/>
                <a:ea typeface="Times New Roman" panose="02020603050405020304" pitchFamily="18" charset="0"/>
              </a:rPr>
              <a:t>During</a:t>
            </a:r>
            <a:r>
              <a:rPr lang="cy-GB" sz="1800">
                <a:effectLst/>
                <a:latin typeface="Calibri" panose="020F0502020204030204" pitchFamily="34" charset="0"/>
                <a:ea typeface="Times New Roman" panose="02020603050405020304" pitchFamily="18" charset="0"/>
              </a:rPr>
              <a:t> the TEST </a:t>
            </a:r>
            <a:r>
              <a:rPr lang="cy-GB" sz="1800" err="1">
                <a:effectLst/>
                <a:latin typeface="Calibri" panose="020F0502020204030204" pitchFamily="34" charset="0"/>
                <a:ea typeface="Times New Roman" panose="02020603050405020304" pitchFamily="18" charset="0"/>
              </a:rPr>
              <a:t>phase</a:t>
            </a:r>
            <a:r>
              <a:rPr lang="cy-GB" sz="1800">
                <a:effectLst/>
                <a:latin typeface="Calibri" panose="020F0502020204030204" pitchFamily="34" charset="0"/>
                <a:ea typeface="Times New Roman" panose="02020603050405020304" pitchFamily="18" charset="0"/>
              </a:rPr>
              <a:t> </a:t>
            </a:r>
            <a:r>
              <a:rPr lang="cy-GB" sz="1800" err="1">
                <a:effectLst/>
                <a:latin typeface="Calibri" panose="020F0502020204030204" pitchFamily="34" charset="0"/>
                <a:ea typeface="Times New Roman" panose="02020603050405020304" pitchFamily="18" charset="0"/>
              </a:rPr>
              <a:t>you</a:t>
            </a:r>
            <a:r>
              <a:rPr lang="cy-GB" sz="1800">
                <a:effectLst/>
                <a:latin typeface="Calibri" panose="020F0502020204030204" pitchFamily="34" charset="0"/>
                <a:ea typeface="Times New Roman" panose="02020603050405020304" pitchFamily="18" charset="0"/>
              </a:rPr>
              <a:t> </a:t>
            </a:r>
            <a:r>
              <a:rPr lang="cy-GB" sz="1800" err="1">
                <a:effectLst/>
                <a:latin typeface="Calibri" panose="020F0502020204030204" pitchFamily="34" charset="0"/>
                <a:ea typeface="Times New Roman" panose="02020603050405020304" pitchFamily="18" charset="0"/>
              </a:rPr>
              <a:t>will</a:t>
            </a:r>
            <a:r>
              <a:rPr lang="cy-GB" sz="1800">
                <a:effectLst/>
                <a:latin typeface="Calibri" panose="020F0502020204030204" pitchFamily="34" charset="0"/>
                <a:ea typeface="Times New Roman" panose="02020603050405020304" pitchFamily="18" charset="0"/>
              </a:rPr>
              <a:t> be </a:t>
            </a:r>
            <a:r>
              <a:rPr lang="cy-GB" sz="1800" err="1">
                <a:effectLst/>
                <a:latin typeface="Calibri" panose="020F0502020204030204" pitchFamily="34" charset="0"/>
                <a:ea typeface="Times New Roman" panose="02020603050405020304" pitchFamily="18" charset="0"/>
              </a:rPr>
              <a:t>expected</a:t>
            </a:r>
            <a:r>
              <a:rPr lang="cy-GB" sz="1800">
                <a:effectLst/>
                <a:latin typeface="Calibri" panose="020F0502020204030204" pitchFamily="34" charset="0"/>
                <a:ea typeface="Times New Roman" panose="02020603050405020304" pitchFamily="18" charset="0"/>
              </a:rPr>
              <a:t> to </a:t>
            </a:r>
            <a:r>
              <a:rPr lang="cy-GB" sz="1800" err="1">
                <a:effectLst/>
                <a:latin typeface="Calibri" panose="020F0502020204030204" pitchFamily="34" charset="0"/>
                <a:ea typeface="Times New Roman" panose="02020603050405020304" pitchFamily="18" charset="0"/>
              </a:rPr>
              <a:t>trial</a:t>
            </a:r>
            <a:r>
              <a:rPr lang="cy-GB" sz="1800">
                <a:effectLst/>
                <a:latin typeface="Calibri" panose="020F0502020204030204" pitchFamily="34" charset="0"/>
                <a:ea typeface="Times New Roman" panose="02020603050405020304" pitchFamily="18" charset="0"/>
              </a:rPr>
              <a:t>, </a:t>
            </a:r>
            <a:r>
              <a:rPr lang="cy-GB" sz="1800" err="1">
                <a:effectLst/>
                <a:latin typeface="Calibri" panose="020F0502020204030204" pitchFamily="34" charset="0"/>
                <a:ea typeface="Times New Roman" panose="02020603050405020304" pitchFamily="18" charset="0"/>
              </a:rPr>
              <a:t>reflect</a:t>
            </a:r>
            <a:r>
              <a:rPr lang="cy-GB" sz="1800">
                <a:effectLst/>
                <a:latin typeface="Calibri" panose="020F0502020204030204" pitchFamily="34" charset="0"/>
                <a:ea typeface="Times New Roman" panose="02020603050405020304" pitchFamily="18" charset="0"/>
              </a:rPr>
              <a:t> </a:t>
            </a:r>
            <a:r>
              <a:rPr lang="cy-GB" sz="1800" err="1">
                <a:effectLst/>
                <a:latin typeface="Calibri" panose="020F0502020204030204" pitchFamily="34" charset="0"/>
                <a:ea typeface="Times New Roman" panose="02020603050405020304" pitchFamily="18" charset="0"/>
              </a:rPr>
              <a:t>and</a:t>
            </a:r>
            <a:r>
              <a:rPr lang="cy-GB" sz="1800">
                <a:effectLst/>
                <a:latin typeface="Calibri" panose="020F0502020204030204" pitchFamily="34" charset="0"/>
                <a:ea typeface="Times New Roman" panose="02020603050405020304" pitchFamily="18" charset="0"/>
              </a:rPr>
              <a:t> </a:t>
            </a:r>
            <a:r>
              <a:rPr lang="cy-GB" sz="1800" err="1">
                <a:effectLst/>
                <a:latin typeface="Calibri" panose="020F0502020204030204" pitchFamily="34" charset="0"/>
                <a:ea typeface="Times New Roman" panose="02020603050405020304" pitchFamily="18" charset="0"/>
              </a:rPr>
              <a:t>develop</a:t>
            </a:r>
            <a:r>
              <a:rPr lang="cy-GB" sz="1800">
                <a:effectLst/>
                <a:latin typeface="Calibri" panose="020F0502020204030204" pitchFamily="34" charset="0"/>
                <a:ea typeface="Times New Roman" panose="02020603050405020304" pitchFamily="18" charset="0"/>
              </a:rPr>
              <a:t> </a:t>
            </a:r>
            <a:r>
              <a:rPr lang="cy-GB" sz="1800" err="1">
                <a:effectLst/>
                <a:latin typeface="Calibri" panose="020F0502020204030204" pitchFamily="34" charset="0"/>
                <a:ea typeface="Times New Roman" panose="02020603050405020304" pitchFamily="18" charset="0"/>
              </a:rPr>
              <a:t>your</a:t>
            </a:r>
            <a:r>
              <a:rPr lang="cy-GB" sz="1800">
                <a:effectLst/>
                <a:latin typeface="Calibri" panose="020F0502020204030204" pitchFamily="34" charset="0"/>
                <a:ea typeface="Times New Roman" panose="02020603050405020304" pitchFamily="18" charset="0"/>
              </a:rPr>
              <a:t> </a:t>
            </a:r>
            <a:r>
              <a:rPr lang="cy-GB" sz="1800" err="1">
                <a:effectLst/>
                <a:latin typeface="Calibri" panose="020F0502020204030204" pitchFamily="34" charset="0"/>
                <a:ea typeface="Times New Roman" panose="02020603050405020304" pitchFamily="18" charset="0"/>
              </a:rPr>
              <a:t>use</a:t>
            </a:r>
            <a:r>
              <a:rPr lang="cy-GB" sz="1800">
                <a:effectLst/>
                <a:latin typeface="Calibri" panose="020F0502020204030204" pitchFamily="34" charset="0"/>
                <a:ea typeface="Times New Roman" panose="02020603050405020304" pitchFamily="18" charset="0"/>
              </a:rPr>
              <a:t> of </a:t>
            </a:r>
            <a:r>
              <a:rPr lang="cy-GB" sz="1800" err="1">
                <a:effectLst/>
                <a:latin typeface="Calibri" panose="020F0502020204030204" pitchFamily="34" charset="0"/>
                <a:ea typeface="Times New Roman" panose="02020603050405020304" pitchFamily="18" charset="0"/>
              </a:rPr>
              <a:t>identified</a:t>
            </a:r>
            <a:r>
              <a:rPr lang="cy-GB" sz="1800">
                <a:effectLst/>
                <a:latin typeface="Calibri" panose="020F0502020204030204" pitchFamily="34" charset="0"/>
                <a:ea typeface="Times New Roman" panose="02020603050405020304" pitchFamily="18" charset="0"/>
              </a:rPr>
              <a:t> </a:t>
            </a:r>
            <a:r>
              <a:rPr lang="cy-GB" sz="1800" err="1">
                <a:effectLst/>
                <a:latin typeface="Calibri" panose="020F0502020204030204" pitchFamily="34" charset="0"/>
                <a:ea typeface="Times New Roman" panose="02020603050405020304" pitchFamily="18" charset="0"/>
              </a:rPr>
              <a:t>AfL</a:t>
            </a:r>
            <a:r>
              <a:rPr lang="cy-GB" sz="1800">
                <a:effectLst/>
                <a:latin typeface="Calibri" panose="020F0502020204030204" pitchFamily="34" charset="0"/>
                <a:ea typeface="Times New Roman" panose="02020603050405020304" pitchFamily="18" charset="0"/>
              </a:rPr>
              <a:t> </a:t>
            </a:r>
            <a:r>
              <a:rPr lang="cy-GB" sz="1800" err="1">
                <a:effectLst/>
                <a:latin typeface="Calibri" panose="020F0502020204030204" pitchFamily="34" charset="0"/>
                <a:ea typeface="Times New Roman" panose="02020603050405020304" pitchFamily="18" charset="0"/>
              </a:rPr>
              <a:t>strategies</a:t>
            </a:r>
            <a:r>
              <a:rPr lang="cy-GB" sz="1800">
                <a:effectLst/>
                <a:latin typeface="Calibri" panose="020F0502020204030204" pitchFamily="34" charset="0"/>
                <a:ea typeface="Times New Roman" panose="02020603050405020304" pitchFamily="18" charset="0"/>
              </a:rPr>
              <a:t> </a:t>
            </a:r>
            <a:r>
              <a:rPr lang="cy-GB" sz="1800" err="1">
                <a:effectLst/>
                <a:latin typeface="Calibri" panose="020F0502020204030204" pitchFamily="34" charset="0"/>
                <a:ea typeface="Times New Roman" panose="02020603050405020304" pitchFamily="18" charset="0"/>
              </a:rPr>
              <a:t>in</a:t>
            </a:r>
            <a:r>
              <a:rPr lang="cy-GB" sz="1800">
                <a:effectLst/>
                <a:latin typeface="Calibri" panose="020F0502020204030204" pitchFamily="34" charset="0"/>
                <a:ea typeface="Times New Roman" panose="02020603050405020304" pitchFamily="18" charset="0"/>
              </a:rPr>
              <a:t> a </a:t>
            </a:r>
            <a:r>
              <a:rPr lang="cy-GB" sz="1800" err="1">
                <a:effectLst/>
                <a:latin typeface="Calibri" panose="020F0502020204030204" pitchFamily="34" charset="0"/>
                <a:ea typeface="Times New Roman" panose="02020603050405020304" pitchFamily="18" charset="0"/>
              </a:rPr>
              <a:t>range</a:t>
            </a:r>
            <a:r>
              <a:rPr lang="cy-GB" sz="1800">
                <a:effectLst/>
                <a:latin typeface="Calibri" panose="020F0502020204030204" pitchFamily="34" charset="0"/>
                <a:ea typeface="Times New Roman" panose="02020603050405020304" pitchFamily="18" charset="0"/>
              </a:rPr>
              <a:t> of </a:t>
            </a:r>
            <a:r>
              <a:rPr lang="cy-GB" sz="1800" err="1">
                <a:effectLst/>
                <a:latin typeface="Calibri" panose="020F0502020204030204" pitchFamily="34" charset="0"/>
                <a:ea typeface="Times New Roman" panose="02020603050405020304" pitchFamily="18" charset="0"/>
              </a:rPr>
              <a:t>contexts</a:t>
            </a:r>
            <a:r>
              <a:rPr lang="cy-GB" sz="1800">
                <a:effectLst/>
                <a:latin typeface="Calibri" panose="020F0502020204030204" pitchFamily="34" charset="0"/>
                <a:ea typeface="Times New Roman" panose="02020603050405020304" pitchFamily="18" charset="0"/>
              </a:rPr>
              <a:t>. </a:t>
            </a:r>
            <a:r>
              <a:rPr lang="en-GB">
                <a:latin typeface="Calibri" panose="020F0502020204030204" pitchFamily="34" charset="0"/>
                <a:ea typeface="Times New Roman" panose="02020603050405020304" pitchFamily="18" charset="0"/>
              </a:rPr>
              <a:t>You should aim to trial several strategies and are likely to explore the different </a:t>
            </a:r>
            <a:r>
              <a:rPr lang="en-GB">
                <a:solidFill>
                  <a:srgbClr val="FF0000"/>
                </a:solidFill>
                <a:latin typeface="Calibri" panose="020F0502020204030204" pitchFamily="34" charset="0"/>
                <a:ea typeface="Times New Roman" panose="02020603050405020304" pitchFamily="18" charset="0"/>
              </a:rPr>
              <a:t>Assessment for Learning principles</a:t>
            </a:r>
            <a:r>
              <a:rPr lang="en-GB">
                <a:latin typeface="Calibri" panose="020F0502020204030204" pitchFamily="34" charset="0"/>
                <a:ea typeface="Times New Roman" panose="02020603050405020304" pitchFamily="18" charset="0"/>
              </a:rPr>
              <a:t> as listed below</a:t>
            </a:r>
            <a:endParaRPr lang="en-GB" sz="2000">
              <a:effectLst/>
              <a:latin typeface="Times New Roman" panose="02020603050405020304" pitchFamily="18" charset="0"/>
              <a:ea typeface="Times New Roman" panose="02020603050405020304" pitchFamily="18" charset="0"/>
            </a:endParaRPr>
          </a:p>
          <a:p>
            <a:r>
              <a:rPr lang="cy-GB" sz="1800">
                <a:effectLst/>
                <a:latin typeface="Calibri" panose="020F0502020204030204" pitchFamily="34" charset="0"/>
                <a:ea typeface="Times New Roman" panose="02020603050405020304" pitchFamily="18" charset="0"/>
              </a:rPr>
              <a:t> </a:t>
            </a:r>
            <a:endParaRPr lang="en-GB" sz="2000">
              <a:effectLst/>
              <a:latin typeface="Times New Roman" panose="02020603050405020304" pitchFamily="18" charset="0"/>
              <a:ea typeface="Times New Roman" panose="02020603050405020304" pitchFamily="18" charset="0"/>
            </a:endParaRPr>
          </a:p>
        </p:txBody>
      </p:sp>
      <p:sp>
        <p:nvSpPr>
          <p:cNvPr id="9" name="Rectangle: Rounded Corners 8">
            <a:extLst>
              <a:ext uri="{FF2B5EF4-FFF2-40B4-BE49-F238E27FC236}">
                <a16:creationId xmlns:a16="http://schemas.microsoft.com/office/drawing/2014/main" id="{C7C2A414-91A0-0BC0-8FF5-F471B925CFC0}"/>
              </a:ext>
            </a:extLst>
          </p:cNvPr>
          <p:cNvSpPr/>
          <p:nvPr/>
        </p:nvSpPr>
        <p:spPr>
          <a:xfrm rot="5400000">
            <a:off x="3386409" y="2957616"/>
            <a:ext cx="3276615" cy="1670424"/>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0D397B84-B0C6-5559-100D-4AE908F4F419}"/>
              </a:ext>
            </a:extLst>
          </p:cNvPr>
          <p:cNvSpPr/>
          <p:nvPr/>
        </p:nvSpPr>
        <p:spPr>
          <a:xfrm rot="5400000">
            <a:off x="6583088" y="1520688"/>
            <a:ext cx="1524001" cy="277009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A34AF80B-7FA0-08F2-3786-83A61D9FF659}"/>
              </a:ext>
            </a:extLst>
          </p:cNvPr>
          <p:cNvSpPr/>
          <p:nvPr/>
        </p:nvSpPr>
        <p:spPr>
          <a:xfrm rot="5400000">
            <a:off x="6580841" y="3250464"/>
            <a:ext cx="1591247" cy="277009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BD182A71-E835-A88D-10B6-7E013F80B0CC}"/>
              </a:ext>
            </a:extLst>
          </p:cNvPr>
          <p:cNvSpPr/>
          <p:nvPr/>
        </p:nvSpPr>
        <p:spPr>
          <a:xfrm rot="5400000">
            <a:off x="9415919" y="3266280"/>
            <a:ext cx="1621135" cy="2782056"/>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E387BBC6-119A-16AC-3A7B-5A27D8F94340}"/>
              </a:ext>
            </a:extLst>
          </p:cNvPr>
          <p:cNvSpPr txBox="1"/>
          <p:nvPr/>
        </p:nvSpPr>
        <p:spPr>
          <a:xfrm>
            <a:off x="4291106" y="2462305"/>
            <a:ext cx="1622614" cy="1754326"/>
          </a:xfrm>
          <a:prstGeom prst="rect">
            <a:avLst/>
          </a:prstGeom>
          <a:noFill/>
        </p:spPr>
        <p:txBody>
          <a:bodyPr wrap="square" rtlCol="0">
            <a:spAutoFit/>
          </a:bodyPr>
          <a:lstStyle/>
          <a:p>
            <a:r>
              <a:rPr lang="en-GB"/>
              <a:t>1. Clarifying, sharing and understanding learning intentions and success criteria</a:t>
            </a:r>
          </a:p>
        </p:txBody>
      </p:sp>
      <p:sp>
        <p:nvSpPr>
          <p:cNvPr id="14" name="TextBox 13">
            <a:extLst>
              <a:ext uri="{FF2B5EF4-FFF2-40B4-BE49-F238E27FC236}">
                <a16:creationId xmlns:a16="http://schemas.microsoft.com/office/drawing/2014/main" id="{6FCA3EC4-FD0C-B709-0EAA-FCAF8EAC48E7}"/>
              </a:ext>
            </a:extLst>
          </p:cNvPr>
          <p:cNvSpPr txBox="1"/>
          <p:nvPr/>
        </p:nvSpPr>
        <p:spPr>
          <a:xfrm>
            <a:off x="6137834" y="2190408"/>
            <a:ext cx="2350248" cy="1477328"/>
          </a:xfrm>
          <a:prstGeom prst="rect">
            <a:avLst/>
          </a:prstGeom>
          <a:noFill/>
        </p:spPr>
        <p:txBody>
          <a:bodyPr wrap="square" rtlCol="0">
            <a:spAutoFit/>
          </a:bodyPr>
          <a:lstStyle/>
          <a:p>
            <a:r>
              <a:rPr lang="en-GB"/>
              <a:t>2. Engineering effective discussions, tasks and activities that elicit evidence of learning</a:t>
            </a:r>
          </a:p>
        </p:txBody>
      </p:sp>
      <p:sp>
        <p:nvSpPr>
          <p:cNvPr id="15" name="TextBox 14">
            <a:extLst>
              <a:ext uri="{FF2B5EF4-FFF2-40B4-BE49-F238E27FC236}">
                <a16:creationId xmlns:a16="http://schemas.microsoft.com/office/drawing/2014/main" id="{947D9120-01D0-648C-2847-3BB311E0D644}"/>
              </a:ext>
            </a:extLst>
          </p:cNvPr>
          <p:cNvSpPr txBox="1"/>
          <p:nvPr/>
        </p:nvSpPr>
        <p:spPr>
          <a:xfrm>
            <a:off x="8963948" y="2327591"/>
            <a:ext cx="2292735" cy="923330"/>
          </a:xfrm>
          <a:prstGeom prst="rect">
            <a:avLst/>
          </a:prstGeom>
          <a:noFill/>
        </p:spPr>
        <p:txBody>
          <a:bodyPr wrap="square" rtlCol="0">
            <a:spAutoFit/>
          </a:bodyPr>
          <a:lstStyle/>
          <a:p>
            <a:r>
              <a:rPr lang="en-GB"/>
              <a:t>3. Providing feedback that moves learning forward</a:t>
            </a:r>
          </a:p>
        </p:txBody>
      </p:sp>
      <p:sp>
        <p:nvSpPr>
          <p:cNvPr id="16" name="TextBox 15">
            <a:extLst>
              <a:ext uri="{FF2B5EF4-FFF2-40B4-BE49-F238E27FC236}">
                <a16:creationId xmlns:a16="http://schemas.microsoft.com/office/drawing/2014/main" id="{CEE77A18-9DC9-5AAC-6D01-538BA5E963FC}"/>
              </a:ext>
            </a:extLst>
          </p:cNvPr>
          <p:cNvSpPr txBox="1"/>
          <p:nvPr/>
        </p:nvSpPr>
        <p:spPr>
          <a:xfrm>
            <a:off x="8950499" y="4132497"/>
            <a:ext cx="2420474" cy="923330"/>
          </a:xfrm>
          <a:prstGeom prst="rect">
            <a:avLst/>
          </a:prstGeom>
          <a:noFill/>
        </p:spPr>
        <p:txBody>
          <a:bodyPr wrap="square" rtlCol="0">
            <a:spAutoFit/>
          </a:bodyPr>
          <a:lstStyle/>
          <a:p>
            <a:r>
              <a:rPr lang="en-GB"/>
              <a:t>5. Activating students as owners of their own learning</a:t>
            </a:r>
          </a:p>
        </p:txBody>
      </p:sp>
      <p:sp>
        <p:nvSpPr>
          <p:cNvPr id="17" name="TextBox 16">
            <a:extLst>
              <a:ext uri="{FF2B5EF4-FFF2-40B4-BE49-F238E27FC236}">
                <a16:creationId xmlns:a16="http://schemas.microsoft.com/office/drawing/2014/main" id="{10CFEDE3-5AA7-AEE8-0105-4A52120556BF}"/>
              </a:ext>
            </a:extLst>
          </p:cNvPr>
          <p:cNvSpPr txBox="1"/>
          <p:nvPr/>
        </p:nvSpPr>
        <p:spPr>
          <a:xfrm>
            <a:off x="6153522" y="4071238"/>
            <a:ext cx="2185896" cy="923330"/>
          </a:xfrm>
          <a:prstGeom prst="rect">
            <a:avLst/>
          </a:prstGeom>
          <a:noFill/>
        </p:spPr>
        <p:txBody>
          <a:bodyPr wrap="square" rtlCol="0">
            <a:spAutoFit/>
          </a:bodyPr>
          <a:lstStyle/>
          <a:p>
            <a:r>
              <a:rPr lang="en-GB"/>
              <a:t>4. Activating students as learning resources for one another</a:t>
            </a:r>
          </a:p>
        </p:txBody>
      </p:sp>
    </p:spTree>
    <p:extLst>
      <p:ext uri="{BB962C8B-B14F-4D97-AF65-F5344CB8AC3E}">
        <p14:creationId xmlns:p14="http://schemas.microsoft.com/office/powerpoint/2010/main" val="1188526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7D33B-BA29-D07E-3A00-19DA30281293}"/>
              </a:ext>
            </a:extLst>
          </p:cNvPr>
          <p:cNvSpPr>
            <a:spLocks noGrp="1"/>
          </p:cNvSpPr>
          <p:nvPr>
            <p:ph type="title"/>
          </p:nvPr>
        </p:nvSpPr>
        <p:spPr>
          <a:xfrm>
            <a:off x="173317" y="63742"/>
            <a:ext cx="3526118" cy="1325563"/>
          </a:xfrm>
        </p:spPr>
        <p:txBody>
          <a:bodyPr>
            <a:normAutofit/>
          </a:bodyPr>
          <a:lstStyle/>
          <a:p>
            <a:r>
              <a:rPr lang="cy-GB" sz="2800" i="1" kern="1200">
                <a:solidFill>
                  <a:schemeClr val="dk1"/>
                </a:solidFill>
                <a:effectLst/>
                <a:latin typeface="+mn-lt"/>
                <a:ea typeface="+mn-ea"/>
                <a:cs typeface="+mn-cs"/>
              </a:rPr>
              <a:t>Meithrin dealltwriaeth yn barod am y cyfnod </a:t>
            </a:r>
            <a:r>
              <a:rPr lang="en-GB" sz="2800" i="1" kern="1200">
                <a:solidFill>
                  <a:schemeClr val="dk1"/>
                </a:solidFill>
                <a:effectLst/>
                <a:latin typeface="+mn-lt"/>
                <a:ea typeface="+mn-ea"/>
                <a:cs typeface="+mn-cs"/>
              </a:rPr>
              <a:t>PROFI</a:t>
            </a:r>
            <a:endParaRPr lang="en-GB" sz="2800"/>
          </a:p>
        </p:txBody>
      </p:sp>
      <p:pic>
        <p:nvPicPr>
          <p:cNvPr id="5" name="Picture 4">
            <a:extLst>
              <a:ext uri="{FF2B5EF4-FFF2-40B4-BE49-F238E27FC236}">
                <a16:creationId xmlns:a16="http://schemas.microsoft.com/office/drawing/2014/main" id="{6637C1EE-1C82-2012-6DA8-D2503D2D0763}"/>
              </a:ext>
            </a:extLst>
          </p:cNvPr>
          <p:cNvPicPr>
            <a:picLocks noChangeAspect="1"/>
          </p:cNvPicPr>
          <p:nvPr/>
        </p:nvPicPr>
        <p:blipFill rotWithShape="1">
          <a:blip r:embed="rId3"/>
          <a:srcRect r="1" b="10948"/>
          <a:stretch/>
        </p:blipFill>
        <p:spPr>
          <a:xfrm>
            <a:off x="317780" y="1710227"/>
            <a:ext cx="2656533" cy="3593496"/>
          </a:xfrm>
          <a:prstGeom prst="rect">
            <a:avLst/>
          </a:prstGeom>
        </p:spPr>
      </p:pic>
      <p:sp>
        <p:nvSpPr>
          <p:cNvPr id="7" name="TextBox 6">
            <a:extLst>
              <a:ext uri="{FF2B5EF4-FFF2-40B4-BE49-F238E27FC236}">
                <a16:creationId xmlns:a16="http://schemas.microsoft.com/office/drawing/2014/main" id="{01C9E6D2-CA24-D778-8E0F-C9F010C2C5E0}"/>
              </a:ext>
            </a:extLst>
          </p:cNvPr>
          <p:cNvSpPr txBox="1"/>
          <p:nvPr/>
        </p:nvSpPr>
        <p:spPr>
          <a:xfrm>
            <a:off x="4246299" y="206416"/>
            <a:ext cx="7488518" cy="2308324"/>
          </a:xfrm>
          <a:prstGeom prst="rect">
            <a:avLst/>
          </a:prstGeom>
          <a:noFill/>
        </p:spPr>
        <p:txBody>
          <a:bodyPr wrap="square">
            <a:spAutoFit/>
          </a:bodyPr>
          <a:lstStyle/>
          <a:p>
            <a:r>
              <a:rPr lang="cy-GB" sz="1800" b="1" kern="120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Cyfnod PROFI (YSGOL RWYDWAITH PAP)</a:t>
            </a:r>
            <a:endParaRPr lang="cy-GB" sz="1800" kern="1200">
              <a:solidFill>
                <a:srgbClr val="000000"/>
              </a:solidFill>
              <a:effectLst/>
              <a:latin typeface="Calibri" panose="020F0502020204030204" pitchFamily="34" charset="0"/>
              <a:ea typeface="Times New Roman" panose="02020603050405020304" pitchFamily="18" charset="0"/>
              <a:cs typeface="Arial" panose="020B0604020202020204" pitchFamily="34" charset="0"/>
            </a:endParaRPr>
          </a:p>
          <a:p>
            <a:r>
              <a:rPr lang="cy-GB" sz="1800" kern="120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Yn ystod y cyfnod PROFI bydd disgwyl i chi dreialu, adfyfyrio a datblygu eich defnydd o </a:t>
            </a:r>
            <a:r>
              <a:rPr lang="cy-GB" sz="1800" kern="1200">
                <a:solidFill>
                  <a:srgbClr val="0070C0"/>
                </a:solidFill>
                <a:effectLst/>
                <a:latin typeface="Calibri" panose="020F0502020204030204" pitchFamily="34" charset="0"/>
                <a:ea typeface="Times New Roman" panose="02020603050405020304" pitchFamily="18" charset="0"/>
                <a:cs typeface="Arial" panose="020B0604020202020204" pitchFamily="34" charset="0"/>
              </a:rPr>
              <a:t>strategaethau Asesu ar gyfer Dysgu </a:t>
            </a:r>
            <a:r>
              <a:rPr lang="cy-GB" sz="1800" kern="1200">
                <a:effectLst/>
                <a:latin typeface="Calibri" panose="020F0502020204030204" pitchFamily="34" charset="0"/>
                <a:ea typeface="Times New Roman" panose="02020603050405020304" pitchFamily="18" charset="0"/>
                <a:cs typeface="Arial" panose="020B0604020202020204" pitchFamily="34" charset="0"/>
              </a:rPr>
              <a:t>dynodedig</a:t>
            </a:r>
            <a:r>
              <a:rPr lang="cy-GB" sz="1800" kern="1200">
                <a:solidFill>
                  <a:srgbClr val="0070C0"/>
                </a:solidFill>
                <a:effectLst/>
                <a:latin typeface="Calibri" panose="020F0502020204030204" pitchFamily="34" charset="0"/>
                <a:ea typeface="Times New Roman" panose="02020603050405020304" pitchFamily="18" charset="0"/>
                <a:cs typeface="Arial" panose="020B0604020202020204" pitchFamily="34" charset="0"/>
              </a:rPr>
              <a:t> </a:t>
            </a:r>
            <a:r>
              <a:rPr lang="cy-GB" sz="1800" kern="120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mewn ystod o gyd-destunau.   </a:t>
            </a:r>
            <a:endParaRPr lang="cy-GB" sz="1800">
              <a:effectLst/>
              <a:latin typeface="Times New Roman" panose="02020603050405020304" pitchFamily="18" charset="0"/>
              <a:ea typeface="Times New Roman" panose="02020603050405020304" pitchFamily="18" charset="0"/>
            </a:endParaRPr>
          </a:p>
          <a:p>
            <a:r>
              <a:rPr lang="cy-GB" sz="1800" kern="120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 </a:t>
            </a:r>
            <a:endParaRPr lang="cy-GB" sz="1800">
              <a:effectLst/>
              <a:latin typeface="Times New Roman" panose="02020603050405020304" pitchFamily="18" charset="0"/>
              <a:ea typeface="Times New Roman" panose="02020603050405020304" pitchFamily="18" charset="0"/>
            </a:endParaRPr>
          </a:p>
          <a:p>
            <a:r>
              <a:rPr lang="cy-GB" sz="1800" kern="1200">
                <a:solidFill>
                  <a:srgbClr val="000000"/>
                </a:solidFill>
                <a:effectLst/>
                <a:latin typeface="Calibri" panose="020F0502020204030204" pitchFamily="34" charset="0"/>
                <a:ea typeface="DengXian" panose="02010600030101010101" pitchFamily="2" charset="-122"/>
                <a:cs typeface="Arial" panose="020B0604020202020204" pitchFamily="34" charset="0"/>
              </a:rPr>
              <a:t>Dylech anelu at dreialu nifer o strategaethau ac mae’n debygol y byddwch yn archwilio’r gwahanol </a:t>
            </a:r>
            <a:r>
              <a:rPr lang="cy-GB" sz="1800" kern="1200">
                <a:solidFill>
                  <a:srgbClr val="FF0000"/>
                </a:solidFill>
                <a:effectLst/>
                <a:latin typeface="Calibri" panose="020F0502020204030204" pitchFamily="34" charset="0"/>
                <a:ea typeface="DengXian" panose="02010600030101010101" pitchFamily="2" charset="-122"/>
                <a:cs typeface="Arial" panose="020B0604020202020204" pitchFamily="34" charset="0"/>
              </a:rPr>
              <a:t>egwyddorion Asesu ar gyfer Dysgu</a:t>
            </a:r>
            <a:r>
              <a:rPr lang="cy-GB" sz="1800" kern="1200">
                <a:solidFill>
                  <a:srgbClr val="000000"/>
                </a:solidFill>
                <a:effectLst/>
                <a:latin typeface="Calibri" panose="020F0502020204030204" pitchFamily="34" charset="0"/>
                <a:ea typeface="DengXian" panose="02010600030101010101" pitchFamily="2" charset="-122"/>
                <a:cs typeface="Arial" panose="020B0604020202020204" pitchFamily="34" charset="0"/>
              </a:rPr>
              <a:t> yn y rhestr isod</a:t>
            </a:r>
            <a:endParaRPr lang="cy-GB"/>
          </a:p>
          <a:p>
            <a:r>
              <a:rPr lang="cy-GB" sz="1800">
                <a:effectLst/>
                <a:latin typeface="Calibri" panose="020F0502020204030204" pitchFamily="34" charset="0"/>
                <a:ea typeface="Times New Roman" panose="02020603050405020304" pitchFamily="18" charset="0"/>
              </a:rPr>
              <a:t> </a:t>
            </a:r>
            <a:endParaRPr lang="en-GB" sz="2000">
              <a:effectLst/>
              <a:latin typeface="Times New Roman" panose="02020603050405020304" pitchFamily="18" charset="0"/>
              <a:ea typeface="Times New Roman" panose="02020603050405020304" pitchFamily="18" charset="0"/>
            </a:endParaRPr>
          </a:p>
        </p:txBody>
      </p:sp>
      <p:sp>
        <p:nvSpPr>
          <p:cNvPr id="3" name="Rectangle: Rounded Corners 2">
            <a:extLst>
              <a:ext uri="{FF2B5EF4-FFF2-40B4-BE49-F238E27FC236}">
                <a16:creationId xmlns:a16="http://schemas.microsoft.com/office/drawing/2014/main" id="{463184FB-5EDD-8BC7-AAE3-BD163692537A}"/>
              </a:ext>
            </a:extLst>
          </p:cNvPr>
          <p:cNvSpPr/>
          <p:nvPr/>
        </p:nvSpPr>
        <p:spPr>
          <a:xfrm rot="5400000">
            <a:off x="3703555" y="3308058"/>
            <a:ext cx="3089477" cy="1613442"/>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D6950394-108F-EF6B-F448-CBA16FA84633}"/>
              </a:ext>
            </a:extLst>
          </p:cNvPr>
          <p:cNvSpPr/>
          <p:nvPr/>
        </p:nvSpPr>
        <p:spPr>
          <a:xfrm rot="5400000">
            <a:off x="6674184" y="1989395"/>
            <a:ext cx="1492674" cy="2572314"/>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B1798B47-5B2A-810D-FFB3-9FC697638C93}"/>
              </a:ext>
            </a:extLst>
          </p:cNvPr>
          <p:cNvSpPr/>
          <p:nvPr/>
        </p:nvSpPr>
        <p:spPr>
          <a:xfrm rot="5400000">
            <a:off x="9229289" y="2068703"/>
            <a:ext cx="1492673" cy="2397542"/>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BB2F44FF-C558-2D4E-B1F5-88E0978DD0D0}"/>
              </a:ext>
            </a:extLst>
          </p:cNvPr>
          <p:cNvSpPr/>
          <p:nvPr/>
        </p:nvSpPr>
        <p:spPr>
          <a:xfrm rot="5400000">
            <a:off x="6660553" y="3695851"/>
            <a:ext cx="1564916" cy="252733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Rounded Corners 18">
            <a:extLst>
              <a:ext uri="{FF2B5EF4-FFF2-40B4-BE49-F238E27FC236}">
                <a16:creationId xmlns:a16="http://schemas.microsoft.com/office/drawing/2014/main" id="{6DD16932-9CD5-AD63-7477-A36EDF9CFD81}"/>
              </a:ext>
            </a:extLst>
          </p:cNvPr>
          <p:cNvSpPr/>
          <p:nvPr/>
        </p:nvSpPr>
        <p:spPr>
          <a:xfrm rot="5400000">
            <a:off x="9212182" y="3708497"/>
            <a:ext cx="1611354" cy="248201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3A246CBC-27AD-1A08-7BE6-EBD959038332}"/>
              </a:ext>
            </a:extLst>
          </p:cNvPr>
          <p:cNvSpPr txBox="1"/>
          <p:nvPr/>
        </p:nvSpPr>
        <p:spPr>
          <a:xfrm>
            <a:off x="4532709" y="2769017"/>
            <a:ext cx="1622614" cy="1477328"/>
          </a:xfrm>
          <a:prstGeom prst="rect">
            <a:avLst/>
          </a:prstGeom>
          <a:noFill/>
        </p:spPr>
        <p:txBody>
          <a:bodyPr wrap="square" rtlCol="0">
            <a:spAutoFit/>
          </a:bodyPr>
          <a:lstStyle/>
          <a:p>
            <a:r>
              <a:rPr lang="en-GB"/>
              <a:t>1. </a:t>
            </a:r>
            <a:r>
              <a:rPr lang="cy-GB"/>
              <a:t>Egluro, rhannu a deall bwriadau dysgu a meini prawf llwyddo</a:t>
            </a:r>
          </a:p>
        </p:txBody>
      </p:sp>
      <p:sp>
        <p:nvSpPr>
          <p:cNvPr id="21" name="TextBox 20">
            <a:extLst>
              <a:ext uri="{FF2B5EF4-FFF2-40B4-BE49-F238E27FC236}">
                <a16:creationId xmlns:a16="http://schemas.microsoft.com/office/drawing/2014/main" id="{3316A493-30FC-BC55-B761-4EB282AEF359}"/>
              </a:ext>
            </a:extLst>
          </p:cNvPr>
          <p:cNvSpPr txBox="1"/>
          <p:nvPr/>
        </p:nvSpPr>
        <p:spPr>
          <a:xfrm>
            <a:off x="6243487" y="2540927"/>
            <a:ext cx="2463192" cy="1477328"/>
          </a:xfrm>
          <a:prstGeom prst="rect">
            <a:avLst/>
          </a:prstGeom>
          <a:noFill/>
        </p:spPr>
        <p:txBody>
          <a:bodyPr wrap="square" rtlCol="0">
            <a:spAutoFit/>
          </a:bodyPr>
          <a:lstStyle/>
          <a:p>
            <a:r>
              <a:rPr lang="en-GB"/>
              <a:t>2. </a:t>
            </a:r>
            <a:r>
              <a:rPr lang="cy-GB"/>
              <a:t>Achosi trafodaethau effeithiol, tasgau a gweithgareddau sy’n ennyn tystiolaeth o ddysgu</a:t>
            </a:r>
            <a:endParaRPr lang="en-GB"/>
          </a:p>
        </p:txBody>
      </p:sp>
      <p:sp>
        <p:nvSpPr>
          <p:cNvPr id="22" name="TextBox 21">
            <a:extLst>
              <a:ext uri="{FF2B5EF4-FFF2-40B4-BE49-F238E27FC236}">
                <a16:creationId xmlns:a16="http://schemas.microsoft.com/office/drawing/2014/main" id="{7212385A-D509-DD80-FCBA-74FFF0585A8C}"/>
              </a:ext>
            </a:extLst>
          </p:cNvPr>
          <p:cNvSpPr txBox="1"/>
          <p:nvPr/>
        </p:nvSpPr>
        <p:spPr>
          <a:xfrm>
            <a:off x="8776855" y="2507545"/>
            <a:ext cx="2292735" cy="646331"/>
          </a:xfrm>
          <a:prstGeom prst="rect">
            <a:avLst/>
          </a:prstGeom>
          <a:noFill/>
        </p:spPr>
        <p:txBody>
          <a:bodyPr wrap="square" rtlCol="0">
            <a:spAutoFit/>
          </a:bodyPr>
          <a:lstStyle/>
          <a:p>
            <a:r>
              <a:rPr lang="en-GB"/>
              <a:t>3. </a:t>
            </a:r>
            <a:r>
              <a:rPr lang="cy-GB"/>
              <a:t>Rhoi adborth sy’n symud dysgu ymlaen</a:t>
            </a:r>
          </a:p>
        </p:txBody>
      </p:sp>
      <p:sp>
        <p:nvSpPr>
          <p:cNvPr id="23" name="TextBox 22">
            <a:extLst>
              <a:ext uri="{FF2B5EF4-FFF2-40B4-BE49-F238E27FC236}">
                <a16:creationId xmlns:a16="http://schemas.microsoft.com/office/drawing/2014/main" id="{2B3F2289-281E-35B5-8A9B-F8B4C3004439}"/>
              </a:ext>
            </a:extLst>
          </p:cNvPr>
          <p:cNvSpPr txBox="1"/>
          <p:nvPr/>
        </p:nvSpPr>
        <p:spPr>
          <a:xfrm>
            <a:off x="8821835" y="4200441"/>
            <a:ext cx="2040059" cy="923330"/>
          </a:xfrm>
          <a:prstGeom prst="rect">
            <a:avLst/>
          </a:prstGeom>
          <a:noFill/>
        </p:spPr>
        <p:txBody>
          <a:bodyPr wrap="square" rtlCol="0">
            <a:spAutoFit/>
          </a:bodyPr>
          <a:lstStyle/>
          <a:p>
            <a:r>
              <a:rPr lang="en-GB"/>
              <a:t>5. </a:t>
            </a:r>
            <a:r>
              <a:rPr lang="cy-GB"/>
              <a:t>Ysgogi myfyrwyr fel perchnogion eu dysgu eu hun</a:t>
            </a:r>
            <a:endParaRPr lang="en-GB"/>
          </a:p>
        </p:txBody>
      </p:sp>
      <p:sp>
        <p:nvSpPr>
          <p:cNvPr id="24" name="TextBox 23">
            <a:extLst>
              <a:ext uri="{FF2B5EF4-FFF2-40B4-BE49-F238E27FC236}">
                <a16:creationId xmlns:a16="http://schemas.microsoft.com/office/drawing/2014/main" id="{2A79AB8E-E549-0F78-6C66-BE12A6DADE8B}"/>
              </a:ext>
            </a:extLst>
          </p:cNvPr>
          <p:cNvSpPr txBox="1"/>
          <p:nvPr/>
        </p:nvSpPr>
        <p:spPr>
          <a:xfrm>
            <a:off x="6321459" y="4387072"/>
            <a:ext cx="2607990" cy="923330"/>
          </a:xfrm>
          <a:prstGeom prst="rect">
            <a:avLst/>
          </a:prstGeom>
          <a:noFill/>
        </p:spPr>
        <p:txBody>
          <a:bodyPr wrap="square" rtlCol="0">
            <a:spAutoFit/>
          </a:bodyPr>
          <a:lstStyle/>
          <a:p>
            <a:r>
              <a:rPr lang="en-GB"/>
              <a:t>4. </a:t>
            </a:r>
            <a:r>
              <a:rPr lang="cy-GB"/>
              <a:t>Ysgogi myfyrwyr fel adnoddau dysgu i’w gilydd</a:t>
            </a:r>
            <a:endParaRPr lang="en-GB"/>
          </a:p>
        </p:txBody>
      </p:sp>
    </p:spTree>
    <p:extLst>
      <p:ext uri="{BB962C8B-B14F-4D97-AF65-F5344CB8AC3E}">
        <p14:creationId xmlns:p14="http://schemas.microsoft.com/office/powerpoint/2010/main" val="39282729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FB69CA3C-0956-A851-122E-E4230EBB609F}"/>
              </a:ext>
            </a:extLst>
          </p:cNvPr>
          <p:cNvSpPr/>
          <p:nvPr/>
        </p:nvSpPr>
        <p:spPr>
          <a:xfrm rot="5400000">
            <a:off x="7839307" y="-1921307"/>
            <a:ext cx="1010634" cy="6648614"/>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601FB512-6F70-747C-B5CF-C801979527F6}"/>
              </a:ext>
            </a:extLst>
          </p:cNvPr>
          <p:cNvSpPr txBox="1"/>
          <p:nvPr/>
        </p:nvSpPr>
        <p:spPr>
          <a:xfrm>
            <a:off x="5221085" y="1158503"/>
            <a:ext cx="6399178" cy="707886"/>
          </a:xfrm>
          <a:prstGeom prst="rect">
            <a:avLst/>
          </a:prstGeom>
          <a:noFill/>
        </p:spPr>
        <p:txBody>
          <a:bodyPr wrap="square" rtlCol="0">
            <a:spAutoFit/>
          </a:bodyPr>
          <a:lstStyle/>
          <a:p>
            <a:r>
              <a:rPr lang="en-GB" sz="2000"/>
              <a:t>1. Clarifying, sharing and understanding learning intentions and success criteria</a:t>
            </a:r>
          </a:p>
        </p:txBody>
      </p:sp>
      <p:sp>
        <p:nvSpPr>
          <p:cNvPr id="8" name="TextBox 7">
            <a:extLst>
              <a:ext uri="{FF2B5EF4-FFF2-40B4-BE49-F238E27FC236}">
                <a16:creationId xmlns:a16="http://schemas.microsoft.com/office/drawing/2014/main" id="{81BDCC12-5890-1E6F-FFF0-09D1417CC737}"/>
              </a:ext>
            </a:extLst>
          </p:cNvPr>
          <p:cNvSpPr txBox="1"/>
          <p:nvPr/>
        </p:nvSpPr>
        <p:spPr>
          <a:xfrm>
            <a:off x="6760095" y="544365"/>
            <a:ext cx="4564834" cy="369332"/>
          </a:xfrm>
          <a:prstGeom prst="rect">
            <a:avLst/>
          </a:prstGeom>
          <a:noFill/>
        </p:spPr>
        <p:txBody>
          <a:bodyPr wrap="square">
            <a:spAutoFit/>
          </a:bodyPr>
          <a:lstStyle/>
          <a:p>
            <a:r>
              <a:rPr lang="en-GB" sz="1800" b="1">
                <a:solidFill>
                  <a:schemeClr val="tx1">
                    <a:lumMod val="95000"/>
                    <a:lumOff val="5000"/>
                  </a:schemeClr>
                </a:solidFill>
                <a:latin typeface="+mn-lt"/>
                <a:ea typeface="+mn-ea"/>
                <a:cs typeface="+mn-cs"/>
              </a:rPr>
              <a:t>Assessment for Learning principle</a:t>
            </a:r>
            <a:endParaRPr lang="en-GB" b="1"/>
          </a:p>
        </p:txBody>
      </p:sp>
      <p:pic>
        <p:nvPicPr>
          <p:cNvPr id="15362" name="Picture 2" descr="Free Stock Photo 5308 Mechanical pencil on notepad | freeimageslive">
            <a:extLst>
              <a:ext uri="{FF2B5EF4-FFF2-40B4-BE49-F238E27FC236}">
                <a16:creationId xmlns:a16="http://schemas.microsoft.com/office/drawing/2014/main" id="{9C23E658-6E03-1621-8734-1156AA0CFA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1408" y="2968691"/>
            <a:ext cx="2246017" cy="149411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6637C1EE-1C82-2012-6DA8-D2503D2D0763}"/>
              </a:ext>
            </a:extLst>
          </p:cNvPr>
          <p:cNvPicPr>
            <a:picLocks noChangeAspect="1"/>
          </p:cNvPicPr>
          <p:nvPr/>
        </p:nvPicPr>
        <p:blipFill rotWithShape="1">
          <a:blip r:embed="rId4"/>
          <a:srcRect r="1" b="10948"/>
          <a:stretch/>
        </p:blipFill>
        <p:spPr>
          <a:xfrm>
            <a:off x="312987" y="897680"/>
            <a:ext cx="3135867" cy="4241892"/>
          </a:xfrm>
          <a:prstGeom prst="rect">
            <a:avLst/>
          </a:prstGeom>
        </p:spPr>
      </p:pic>
      <p:sp>
        <p:nvSpPr>
          <p:cNvPr id="9" name="Title 8">
            <a:extLst>
              <a:ext uri="{FF2B5EF4-FFF2-40B4-BE49-F238E27FC236}">
                <a16:creationId xmlns:a16="http://schemas.microsoft.com/office/drawing/2014/main" id="{114B4E33-84DD-53AD-5BFD-FF2CFEAD7CE1}"/>
              </a:ext>
            </a:extLst>
          </p:cNvPr>
          <p:cNvSpPr txBox="1">
            <a:spLocks noGrp="1"/>
          </p:cNvSpPr>
          <p:nvPr>
            <p:ph type="title"/>
          </p:nvPr>
        </p:nvSpPr>
        <p:spPr>
          <a:xfrm>
            <a:off x="7795663" y="2417259"/>
            <a:ext cx="1894970" cy="341632"/>
          </a:xfrm>
          <a:prstGeom prst="rect">
            <a:avLst/>
          </a:prstGeom>
          <a:noFill/>
        </p:spPr>
        <p:txBody>
          <a:bodyPr wrap="square">
            <a:spAutoFit/>
          </a:bodyPr>
          <a:lstStyle/>
          <a:p>
            <a:r>
              <a:rPr lang="en-GB" sz="1800" b="1">
                <a:solidFill>
                  <a:schemeClr val="tx1">
                    <a:lumMod val="95000"/>
                    <a:lumOff val="5000"/>
                  </a:schemeClr>
                </a:solidFill>
                <a:latin typeface="+mn-lt"/>
                <a:ea typeface="+mn-ea"/>
                <a:cs typeface="+mn-cs"/>
              </a:rPr>
              <a:t>AfL Strategies </a:t>
            </a:r>
            <a:endParaRPr lang="en-GB" b="1"/>
          </a:p>
        </p:txBody>
      </p:sp>
      <p:pic>
        <p:nvPicPr>
          <p:cNvPr id="10" name="Picture 9">
            <a:extLst>
              <a:ext uri="{FF2B5EF4-FFF2-40B4-BE49-F238E27FC236}">
                <a16:creationId xmlns:a16="http://schemas.microsoft.com/office/drawing/2014/main" id="{2C144271-95D8-4A4B-7D05-0A27CD8906F0}"/>
              </a:ext>
            </a:extLst>
          </p:cNvPr>
          <p:cNvPicPr>
            <a:picLocks noChangeAspect="1"/>
          </p:cNvPicPr>
          <p:nvPr/>
        </p:nvPicPr>
        <p:blipFill>
          <a:blip r:embed="rId5"/>
          <a:srcRect l="22104" t="48305" r="57885" b="29909"/>
          <a:stretch/>
        </p:blipFill>
        <p:spPr>
          <a:xfrm>
            <a:off x="8978221" y="2968691"/>
            <a:ext cx="2036012" cy="1494117"/>
          </a:xfrm>
          <a:prstGeom prst="rect">
            <a:avLst/>
          </a:prstGeom>
        </p:spPr>
      </p:pic>
      <p:sp>
        <p:nvSpPr>
          <p:cNvPr id="12" name="TextBox 11">
            <a:extLst>
              <a:ext uri="{FF2B5EF4-FFF2-40B4-BE49-F238E27FC236}">
                <a16:creationId xmlns:a16="http://schemas.microsoft.com/office/drawing/2014/main" id="{2AABBC34-E626-1285-50E4-92BD97334F03}"/>
              </a:ext>
            </a:extLst>
          </p:cNvPr>
          <p:cNvSpPr txBox="1"/>
          <p:nvPr/>
        </p:nvSpPr>
        <p:spPr>
          <a:xfrm>
            <a:off x="6702633" y="5224040"/>
            <a:ext cx="6096000" cy="369332"/>
          </a:xfrm>
          <a:prstGeom prst="rect">
            <a:avLst/>
          </a:prstGeom>
          <a:noFill/>
        </p:spPr>
        <p:txBody>
          <a:bodyPr wrap="square">
            <a:spAutoFit/>
          </a:bodyPr>
          <a:lstStyle/>
          <a:p>
            <a:r>
              <a:rPr lang="en-US">
                <a:hlinkClick r:id="rId6"/>
              </a:rPr>
              <a:t>Formative Assessment and Questioning (padlet.com)</a:t>
            </a:r>
            <a:endParaRPr lang="en-US"/>
          </a:p>
        </p:txBody>
      </p:sp>
    </p:spTree>
    <p:extLst>
      <p:ext uri="{BB962C8B-B14F-4D97-AF65-F5344CB8AC3E}">
        <p14:creationId xmlns:p14="http://schemas.microsoft.com/office/powerpoint/2010/main" val="18891439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FB69CA3C-0956-A851-122E-E4230EBB609F}"/>
              </a:ext>
            </a:extLst>
          </p:cNvPr>
          <p:cNvSpPr/>
          <p:nvPr/>
        </p:nvSpPr>
        <p:spPr>
          <a:xfrm rot="5400000">
            <a:off x="7839307" y="-1921307"/>
            <a:ext cx="1010634" cy="6648614"/>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601FB512-6F70-747C-B5CF-C801979527F6}"/>
              </a:ext>
            </a:extLst>
          </p:cNvPr>
          <p:cNvSpPr txBox="1"/>
          <p:nvPr/>
        </p:nvSpPr>
        <p:spPr>
          <a:xfrm>
            <a:off x="5221085" y="1158503"/>
            <a:ext cx="6399178" cy="1015663"/>
          </a:xfrm>
          <a:prstGeom prst="rect">
            <a:avLst/>
          </a:prstGeom>
          <a:noFill/>
        </p:spPr>
        <p:txBody>
          <a:bodyPr wrap="square" rtlCol="0">
            <a:spAutoFit/>
          </a:bodyPr>
          <a:lstStyle/>
          <a:p>
            <a:r>
              <a:rPr lang="en-GB" sz="2000"/>
              <a:t>1. </a:t>
            </a:r>
            <a:r>
              <a:rPr lang="cy-GB" sz="2000"/>
              <a:t>Egluro, rhannu a deall bwriadau dysgu a meini prawf llwyddo</a:t>
            </a:r>
            <a:endParaRPr lang="en-GB" sz="2000">
              <a:highlight>
                <a:srgbClr val="FFFF00"/>
              </a:highlight>
            </a:endParaRPr>
          </a:p>
          <a:p>
            <a:endParaRPr lang="en-GB" sz="2000"/>
          </a:p>
        </p:txBody>
      </p:sp>
      <p:sp>
        <p:nvSpPr>
          <p:cNvPr id="8" name="TextBox 7">
            <a:extLst>
              <a:ext uri="{FF2B5EF4-FFF2-40B4-BE49-F238E27FC236}">
                <a16:creationId xmlns:a16="http://schemas.microsoft.com/office/drawing/2014/main" id="{81BDCC12-5890-1E6F-FFF0-09D1417CC737}"/>
              </a:ext>
            </a:extLst>
          </p:cNvPr>
          <p:cNvSpPr txBox="1"/>
          <p:nvPr/>
        </p:nvSpPr>
        <p:spPr>
          <a:xfrm>
            <a:off x="6760095" y="544365"/>
            <a:ext cx="4564834" cy="646331"/>
          </a:xfrm>
          <a:prstGeom prst="rect">
            <a:avLst/>
          </a:prstGeom>
          <a:noFill/>
        </p:spPr>
        <p:txBody>
          <a:bodyPr wrap="square">
            <a:spAutoFit/>
          </a:bodyPr>
          <a:lstStyle/>
          <a:p>
            <a:r>
              <a:rPr lang="cy-GB" sz="1800" b="1">
                <a:solidFill>
                  <a:schemeClr val="tx1">
                    <a:lumMod val="95000"/>
                    <a:lumOff val="5000"/>
                  </a:schemeClr>
                </a:solidFill>
                <a:latin typeface="+mn-lt"/>
                <a:ea typeface="+mn-ea"/>
                <a:cs typeface="+mn-cs"/>
              </a:rPr>
              <a:t>Egwyddor</a:t>
            </a:r>
            <a:r>
              <a:rPr lang="cy-GB" sz="1800">
                <a:solidFill>
                  <a:schemeClr val="tx1">
                    <a:lumMod val="95000"/>
                    <a:lumOff val="5000"/>
                  </a:schemeClr>
                </a:solidFill>
                <a:latin typeface="+mn-lt"/>
                <a:ea typeface="+mn-ea"/>
                <a:cs typeface="+mn-cs"/>
              </a:rPr>
              <a:t> </a:t>
            </a:r>
            <a:r>
              <a:rPr lang="cy-GB" sz="1800" b="1">
                <a:solidFill>
                  <a:schemeClr val="tx1">
                    <a:lumMod val="95000"/>
                    <a:lumOff val="5000"/>
                  </a:schemeClr>
                </a:solidFill>
                <a:latin typeface="+mn-lt"/>
                <a:ea typeface="+mn-ea"/>
                <a:cs typeface="+mn-cs"/>
              </a:rPr>
              <a:t>Asesu ar gyfer Dysgu</a:t>
            </a:r>
          </a:p>
          <a:p>
            <a:endParaRPr lang="en-GB" b="1"/>
          </a:p>
        </p:txBody>
      </p:sp>
      <p:pic>
        <p:nvPicPr>
          <p:cNvPr id="15362" name="Picture 2" descr="Free Stock Photo 5308 Mechanical pencil on notepad | freeimageslive">
            <a:extLst>
              <a:ext uri="{FF2B5EF4-FFF2-40B4-BE49-F238E27FC236}">
                <a16:creationId xmlns:a16="http://schemas.microsoft.com/office/drawing/2014/main" id="{9C23E658-6E03-1621-8734-1156AA0CFA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1408" y="2968691"/>
            <a:ext cx="2246017" cy="149411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6637C1EE-1C82-2012-6DA8-D2503D2D0763}"/>
              </a:ext>
            </a:extLst>
          </p:cNvPr>
          <p:cNvPicPr>
            <a:picLocks noChangeAspect="1"/>
          </p:cNvPicPr>
          <p:nvPr/>
        </p:nvPicPr>
        <p:blipFill rotWithShape="1">
          <a:blip r:embed="rId4"/>
          <a:srcRect r="1" b="10948"/>
          <a:stretch/>
        </p:blipFill>
        <p:spPr>
          <a:xfrm>
            <a:off x="312987" y="897680"/>
            <a:ext cx="3135867" cy="4241892"/>
          </a:xfrm>
          <a:prstGeom prst="rect">
            <a:avLst/>
          </a:prstGeom>
        </p:spPr>
      </p:pic>
      <p:sp>
        <p:nvSpPr>
          <p:cNvPr id="9" name="Title 8">
            <a:extLst>
              <a:ext uri="{FF2B5EF4-FFF2-40B4-BE49-F238E27FC236}">
                <a16:creationId xmlns:a16="http://schemas.microsoft.com/office/drawing/2014/main" id="{114B4E33-84DD-53AD-5BFD-FF2CFEAD7CE1}"/>
              </a:ext>
            </a:extLst>
          </p:cNvPr>
          <p:cNvSpPr txBox="1">
            <a:spLocks noGrp="1"/>
          </p:cNvSpPr>
          <p:nvPr>
            <p:ph type="title"/>
          </p:nvPr>
        </p:nvSpPr>
        <p:spPr>
          <a:xfrm>
            <a:off x="6702633" y="2434986"/>
            <a:ext cx="5092621" cy="369332"/>
          </a:xfrm>
          <a:prstGeom prst="rect">
            <a:avLst/>
          </a:prstGeom>
          <a:noFill/>
        </p:spPr>
        <p:txBody>
          <a:bodyPr wrap="square">
            <a:spAutoFit/>
          </a:bodyPr>
          <a:lstStyle/>
          <a:p>
            <a:r>
              <a:rPr lang="cy-GB" sz="2000" b="1">
                <a:solidFill>
                  <a:schemeClr val="tx1">
                    <a:lumMod val="95000"/>
                    <a:lumOff val="5000"/>
                  </a:schemeClr>
                </a:solidFill>
                <a:latin typeface="+mn-lt"/>
                <a:ea typeface="+mn-ea"/>
                <a:cs typeface="+mn-cs"/>
              </a:rPr>
              <a:t>Strategaethau Asesu ar gyfer Dysgu</a:t>
            </a:r>
            <a:endParaRPr lang="en-GB" sz="2000" b="1"/>
          </a:p>
        </p:txBody>
      </p:sp>
      <p:pic>
        <p:nvPicPr>
          <p:cNvPr id="10" name="Picture 9">
            <a:extLst>
              <a:ext uri="{FF2B5EF4-FFF2-40B4-BE49-F238E27FC236}">
                <a16:creationId xmlns:a16="http://schemas.microsoft.com/office/drawing/2014/main" id="{2C144271-95D8-4A4B-7D05-0A27CD8906F0}"/>
              </a:ext>
            </a:extLst>
          </p:cNvPr>
          <p:cNvPicPr>
            <a:picLocks noChangeAspect="1"/>
          </p:cNvPicPr>
          <p:nvPr/>
        </p:nvPicPr>
        <p:blipFill>
          <a:blip r:embed="rId5"/>
          <a:srcRect l="22104" t="48305" r="57885" b="29909"/>
          <a:stretch/>
        </p:blipFill>
        <p:spPr>
          <a:xfrm>
            <a:off x="8978221" y="2968691"/>
            <a:ext cx="2036012" cy="1494117"/>
          </a:xfrm>
          <a:prstGeom prst="rect">
            <a:avLst/>
          </a:prstGeom>
        </p:spPr>
      </p:pic>
      <p:sp>
        <p:nvSpPr>
          <p:cNvPr id="12" name="TextBox 11">
            <a:extLst>
              <a:ext uri="{FF2B5EF4-FFF2-40B4-BE49-F238E27FC236}">
                <a16:creationId xmlns:a16="http://schemas.microsoft.com/office/drawing/2014/main" id="{2AABBC34-E626-1285-50E4-92BD97334F03}"/>
              </a:ext>
            </a:extLst>
          </p:cNvPr>
          <p:cNvSpPr txBox="1"/>
          <p:nvPr/>
        </p:nvSpPr>
        <p:spPr>
          <a:xfrm>
            <a:off x="6702633" y="5224040"/>
            <a:ext cx="6096000" cy="369332"/>
          </a:xfrm>
          <a:prstGeom prst="rect">
            <a:avLst/>
          </a:prstGeom>
          <a:noFill/>
        </p:spPr>
        <p:txBody>
          <a:bodyPr wrap="square">
            <a:spAutoFit/>
          </a:bodyPr>
          <a:lstStyle/>
          <a:p>
            <a:r>
              <a:rPr lang="en-US">
                <a:hlinkClick r:id="rId6"/>
              </a:rPr>
              <a:t>Formative Assessment and Questioning (padlet.com)</a:t>
            </a:r>
            <a:endParaRPr lang="en-US"/>
          </a:p>
        </p:txBody>
      </p:sp>
    </p:spTree>
    <p:extLst>
      <p:ext uri="{BB962C8B-B14F-4D97-AF65-F5344CB8AC3E}">
        <p14:creationId xmlns:p14="http://schemas.microsoft.com/office/powerpoint/2010/main" val="42174704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78CB9CCB-8055-DEE1-185B-6BF894A7A90C}"/>
              </a:ext>
            </a:extLst>
          </p:cNvPr>
          <p:cNvSpPr/>
          <p:nvPr/>
        </p:nvSpPr>
        <p:spPr>
          <a:xfrm rot="5400000">
            <a:off x="7574807" y="-1563194"/>
            <a:ext cx="719228" cy="5619832"/>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CF8CD90-681D-F110-71F0-7A018CA15478}"/>
              </a:ext>
            </a:extLst>
          </p:cNvPr>
          <p:cNvSpPr txBox="1"/>
          <p:nvPr/>
        </p:nvSpPr>
        <p:spPr>
          <a:xfrm>
            <a:off x="5863183" y="910443"/>
            <a:ext cx="4768067" cy="646331"/>
          </a:xfrm>
          <a:prstGeom prst="rect">
            <a:avLst/>
          </a:prstGeom>
          <a:noFill/>
        </p:spPr>
        <p:txBody>
          <a:bodyPr wrap="square" rtlCol="0">
            <a:spAutoFit/>
          </a:bodyPr>
          <a:lstStyle/>
          <a:p>
            <a:r>
              <a:rPr lang="en-GB"/>
              <a:t>2. Engineering effective discussions, tasks and activities that elicit evidence of learning</a:t>
            </a:r>
          </a:p>
        </p:txBody>
      </p:sp>
      <p:sp>
        <p:nvSpPr>
          <p:cNvPr id="5" name="TextBox 4">
            <a:extLst>
              <a:ext uri="{FF2B5EF4-FFF2-40B4-BE49-F238E27FC236}">
                <a16:creationId xmlns:a16="http://schemas.microsoft.com/office/drawing/2014/main" id="{A7C2358A-8CCD-BA52-9F31-46F82F00CCFC}"/>
              </a:ext>
            </a:extLst>
          </p:cNvPr>
          <p:cNvSpPr txBox="1"/>
          <p:nvPr/>
        </p:nvSpPr>
        <p:spPr>
          <a:xfrm>
            <a:off x="6396821" y="364572"/>
            <a:ext cx="5795179" cy="369332"/>
          </a:xfrm>
          <a:prstGeom prst="rect">
            <a:avLst/>
          </a:prstGeom>
          <a:noFill/>
        </p:spPr>
        <p:txBody>
          <a:bodyPr wrap="square">
            <a:spAutoFit/>
          </a:bodyPr>
          <a:lstStyle/>
          <a:p>
            <a:r>
              <a:rPr lang="en-GB" sz="1800" b="1">
                <a:solidFill>
                  <a:schemeClr val="tx1">
                    <a:lumMod val="95000"/>
                    <a:lumOff val="5000"/>
                  </a:schemeClr>
                </a:solidFill>
                <a:latin typeface="+mn-lt"/>
                <a:ea typeface="+mn-ea"/>
                <a:cs typeface="+mn-cs"/>
              </a:rPr>
              <a:t>Assessment for Learning principle</a:t>
            </a:r>
            <a:endParaRPr lang="en-GB" b="1"/>
          </a:p>
        </p:txBody>
      </p:sp>
      <p:pic>
        <p:nvPicPr>
          <p:cNvPr id="2" name="Picture 1">
            <a:extLst>
              <a:ext uri="{FF2B5EF4-FFF2-40B4-BE49-F238E27FC236}">
                <a16:creationId xmlns:a16="http://schemas.microsoft.com/office/drawing/2014/main" id="{7B0ED9E7-412D-BA97-0137-A5D69852C4B8}"/>
              </a:ext>
            </a:extLst>
          </p:cNvPr>
          <p:cNvPicPr>
            <a:picLocks noChangeAspect="1"/>
          </p:cNvPicPr>
          <p:nvPr/>
        </p:nvPicPr>
        <p:blipFill rotWithShape="1">
          <a:blip r:embed="rId3"/>
          <a:srcRect r="1" b="10948"/>
          <a:stretch/>
        </p:blipFill>
        <p:spPr>
          <a:xfrm>
            <a:off x="312987" y="897680"/>
            <a:ext cx="3135867" cy="4241892"/>
          </a:xfrm>
          <a:prstGeom prst="rect">
            <a:avLst/>
          </a:prstGeom>
        </p:spPr>
      </p:pic>
      <p:pic>
        <p:nvPicPr>
          <p:cNvPr id="9" name="Graphic 8">
            <a:extLst>
              <a:ext uri="{FF2B5EF4-FFF2-40B4-BE49-F238E27FC236}">
                <a16:creationId xmlns:a16="http://schemas.microsoft.com/office/drawing/2014/main" id="{0BD37548-B4B7-C0AC-5326-74FDAF61CAAF}"/>
              </a:ext>
            </a:extLst>
          </p:cNvPr>
          <p:cNvPicPr>
            <a:picLocks noChangeAspect="1"/>
          </p:cNvPicPr>
          <p:nvPr/>
        </p:nvPicPr>
        <p:blipFill>
          <a:blip r:embed="rId4">
            <a:extLst>
              <a:ext uri="{96DAC541-7B7A-43D3-8B79-37D633B846F1}">
                <asvg:svgBlip xmlns:asvg="http://schemas.microsoft.com/office/drawing/2016/SVG/main" r:embed="rId5"/>
              </a:ext>
              <a:ext uri="{837473B0-CC2E-450A-ABE3-18F120FF3D39}">
                <a1611:picAttrSrcUrl xmlns:a1611="http://schemas.microsoft.com/office/drawing/2016/11/main" r:id="rId6"/>
              </a:ext>
            </a:extLst>
          </a:blip>
          <a:stretch>
            <a:fillRect/>
          </a:stretch>
        </p:blipFill>
        <p:spPr>
          <a:xfrm>
            <a:off x="4024682" y="2631995"/>
            <a:ext cx="1513011" cy="1335740"/>
          </a:xfrm>
          <a:prstGeom prst="rect">
            <a:avLst/>
          </a:prstGeom>
        </p:spPr>
      </p:pic>
      <p:pic>
        <p:nvPicPr>
          <p:cNvPr id="11" name="Picture 10" descr="A white person with a red question mark&#10;&#10;Description automatically generated">
            <a:extLst>
              <a:ext uri="{FF2B5EF4-FFF2-40B4-BE49-F238E27FC236}">
                <a16:creationId xmlns:a16="http://schemas.microsoft.com/office/drawing/2014/main" id="{D9799BCC-65BF-EEA3-17F5-4BC0B58827EF}"/>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6105113" y="2598271"/>
            <a:ext cx="1403188" cy="1403188"/>
          </a:xfrm>
          <a:prstGeom prst="rect">
            <a:avLst/>
          </a:prstGeom>
        </p:spPr>
      </p:pic>
      <p:sp>
        <p:nvSpPr>
          <p:cNvPr id="17" name="AutoShape 2" descr="2020 Amber New Custom Adjustable Mini Whiteboard Magnetic For ...">
            <a:extLst>
              <a:ext uri="{FF2B5EF4-FFF2-40B4-BE49-F238E27FC236}">
                <a16:creationId xmlns:a16="http://schemas.microsoft.com/office/drawing/2014/main" id="{7E167284-9720-B766-B35D-CB2E6E7DB56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9" name="AutoShape 6" descr="2020 Amber New Custom Adjustable Mini Whiteboard Magnetic For ...">
            <a:extLst>
              <a:ext uri="{FF2B5EF4-FFF2-40B4-BE49-F238E27FC236}">
                <a16:creationId xmlns:a16="http://schemas.microsoft.com/office/drawing/2014/main" id="{971310C8-3A74-91A4-14C8-E907F9A8E26C}"/>
              </a:ext>
            </a:extLst>
          </p:cNvPr>
          <p:cNvSpPr>
            <a:spLocks noChangeAspect="1" noChangeArrowheads="1"/>
          </p:cNvSpPr>
          <p:nvPr/>
        </p:nvSpPr>
        <p:spPr bwMode="auto">
          <a:xfrm>
            <a:off x="6096000" y="2614122"/>
            <a:ext cx="1119678" cy="111967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whiteboards clipart 10 free Cliparts | Download images on Clipground 2024">
            <a:extLst>
              <a:ext uri="{FF2B5EF4-FFF2-40B4-BE49-F238E27FC236}">
                <a16:creationId xmlns:a16="http://schemas.microsoft.com/office/drawing/2014/main" id="{70E799B8-0D07-BF6B-CFA2-92B59D2D302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597808" y="2614122"/>
            <a:ext cx="2102154" cy="140318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 name="Table 19">
            <a:extLst>
              <a:ext uri="{FF2B5EF4-FFF2-40B4-BE49-F238E27FC236}">
                <a16:creationId xmlns:a16="http://schemas.microsoft.com/office/drawing/2014/main" id="{AF741611-BE65-7D4B-EB75-CCF487FF5766}"/>
              </a:ext>
            </a:extLst>
          </p:cNvPr>
          <p:cNvGraphicFramePr>
            <a:graphicFrameLocks noGrp="1"/>
          </p:cNvGraphicFramePr>
          <p:nvPr/>
        </p:nvGraphicFramePr>
        <p:xfrm>
          <a:off x="10034860" y="2769032"/>
          <a:ext cx="1780988" cy="1015136"/>
        </p:xfrm>
        <a:graphic>
          <a:graphicData uri="http://schemas.openxmlformats.org/drawingml/2006/table">
            <a:tbl>
              <a:tblPr firstRow="1" bandRow="1">
                <a:tableStyleId>{5C22544A-7EE6-4342-B048-85BDC9FD1C3A}</a:tableStyleId>
              </a:tblPr>
              <a:tblGrid>
                <a:gridCol w="890494">
                  <a:extLst>
                    <a:ext uri="{9D8B030D-6E8A-4147-A177-3AD203B41FA5}">
                      <a16:colId xmlns:a16="http://schemas.microsoft.com/office/drawing/2014/main" val="3890592760"/>
                    </a:ext>
                  </a:extLst>
                </a:gridCol>
                <a:gridCol w="890494">
                  <a:extLst>
                    <a:ext uri="{9D8B030D-6E8A-4147-A177-3AD203B41FA5}">
                      <a16:colId xmlns:a16="http://schemas.microsoft.com/office/drawing/2014/main" val="3138113035"/>
                    </a:ext>
                  </a:extLst>
                </a:gridCol>
              </a:tblGrid>
              <a:tr h="507568">
                <a:tc>
                  <a:txBody>
                    <a:bodyPr/>
                    <a:lstStyle/>
                    <a:p>
                      <a:r>
                        <a:rPr lang="en-GB"/>
                        <a:t>A</a:t>
                      </a:r>
                    </a:p>
                  </a:txBody>
                  <a:tcPr/>
                </a:tc>
                <a:tc>
                  <a:txBody>
                    <a:bodyPr/>
                    <a:lstStyle/>
                    <a:p>
                      <a:r>
                        <a:rPr lang="en-GB"/>
                        <a:t>B</a:t>
                      </a:r>
                    </a:p>
                  </a:txBody>
                  <a:tcPr/>
                </a:tc>
                <a:extLst>
                  <a:ext uri="{0D108BD9-81ED-4DB2-BD59-A6C34878D82A}">
                    <a16:rowId xmlns:a16="http://schemas.microsoft.com/office/drawing/2014/main" val="678224537"/>
                  </a:ext>
                </a:extLst>
              </a:tr>
              <a:tr h="507568">
                <a:tc>
                  <a:txBody>
                    <a:bodyPr/>
                    <a:lstStyle/>
                    <a:p>
                      <a:r>
                        <a:rPr lang="en-GB"/>
                        <a:t>C</a:t>
                      </a:r>
                    </a:p>
                  </a:txBody>
                  <a:tcPr/>
                </a:tc>
                <a:tc>
                  <a:txBody>
                    <a:bodyPr/>
                    <a:lstStyle/>
                    <a:p>
                      <a:r>
                        <a:rPr lang="en-GB"/>
                        <a:t>D</a:t>
                      </a:r>
                    </a:p>
                  </a:txBody>
                  <a:tcPr/>
                </a:tc>
                <a:extLst>
                  <a:ext uri="{0D108BD9-81ED-4DB2-BD59-A6C34878D82A}">
                    <a16:rowId xmlns:a16="http://schemas.microsoft.com/office/drawing/2014/main" val="3500502165"/>
                  </a:ext>
                </a:extLst>
              </a:tr>
            </a:tbl>
          </a:graphicData>
        </a:graphic>
      </p:graphicFrame>
      <p:pic>
        <p:nvPicPr>
          <p:cNvPr id="7" name="Picture 6" descr="A metal hinge with a black background&#10;&#10;Description automatically generated">
            <a:extLst>
              <a:ext uri="{FF2B5EF4-FFF2-40B4-BE49-F238E27FC236}">
                <a16:creationId xmlns:a16="http://schemas.microsoft.com/office/drawing/2014/main" id="{18E1F7CF-3E4D-9595-242E-886C06FE4CE0}"/>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rot="21298357">
            <a:off x="5186611" y="4202918"/>
            <a:ext cx="2710800" cy="1423170"/>
          </a:xfrm>
          <a:prstGeom prst="rect">
            <a:avLst/>
          </a:prstGeom>
        </p:spPr>
      </p:pic>
      <p:sp>
        <p:nvSpPr>
          <p:cNvPr id="8" name="TextBox 7">
            <a:extLst>
              <a:ext uri="{FF2B5EF4-FFF2-40B4-BE49-F238E27FC236}">
                <a16:creationId xmlns:a16="http://schemas.microsoft.com/office/drawing/2014/main" id="{EB84B6FC-EB5D-E960-9FB3-2356F9BFCBF9}"/>
              </a:ext>
            </a:extLst>
          </p:cNvPr>
          <p:cNvSpPr txBox="1"/>
          <p:nvPr/>
        </p:nvSpPr>
        <p:spPr>
          <a:xfrm rot="18945892">
            <a:off x="9395728" y="6351283"/>
            <a:ext cx="2663755" cy="369332"/>
          </a:xfrm>
          <a:prstGeom prst="rect">
            <a:avLst/>
          </a:prstGeom>
          <a:noFill/>
        </p:spPr>
        <p:txBody>
          <a:bodyPr wrap="square" rtlCol="0">
            <a:spAutoFit/>
          </a:bodyPr>
          <a:lstStyle/>
          <a:p>
            <a:r>
              <a:rPr lang="en-GB" sz="900">
                <a:hlinkClick r:id="rId11" tooltip="https://www.printables.com/model/196780-print-in-place-hinge"/>
              </a:rPr>
              <a:t>This Photo</a:t>
            </a:r>
            <a:r>
              <a:rPr lang="en-GB" sz="900"/>
              <a:t> by Unknown Author is licensed under </a:t>
            </a:r>
            <a:r>
              <a:rPr lang="en-GB" sz="900">
                <a:hlinkClick r:id="rId12" tooltip="https://creativecommons.org/licenses/by/3.0/"/>
              </a:rPr>
              <a:t>CC BY</a:t>
            </a:r>
            <a:endParaRPr lang="en-GB" sz="900"/>
          </a:p>
        </p:txBody>
      </p:sp>
      <p:pic>
        <p:nvPicPr>
          <p:cNvPr id="12" name="Picture 11" descr="A black and white tickets&#10;&#10;Description automatically generated">
            <a:extLst>
              <a:ext uri="{FF2B5EF4-FFF2-40B4-BE49-F238E27FC236}">
                <a16:creationId xmlns:a16="http://schemas.microsoft.com/office/drawing/2014/main" id="{60E39A7C-0E7F-59E7-5C2B-CB765E2A8DAF}"/>
              </a:ext>
            </a:extLst>
          </p:cNvPr>
          <p:cNvPicPr>
            <a:picLocks noChangeAspect="1"/>
          </p:cNvPicPr>
          <p:nvPr/>
        </p:nvPicPr>
        <p:blipFill>
          <a:blip r:embed="rId13">
            <a:extLst>
              <a:ext uri="{837473B0-CC2E-450A-ABE3-18F120FF3D39}">
                <a1611:picAttrSrcUrl xmlns:a1611="http://schemas.microsoft.com/office/drawing/2016/11/main" r:id="rId14"/>
              </a:ext>
            </a:extLst>
          </a:blip>
          <a:stretch>
            <a:fillRect/>
          </a:stretch>
        </p:blipFill>
        <p:spPr>
          <a:xfrm>
            <a:off x="8276474" y="3863985"/>
            <a:ext cx="2717388" cy="1815709"/>
          </a:xfrm>
          <a:prstGeom prst="rect">
            <a:avLst/>
          </a:prstGeom>
        </p:spPr>
      </p:pic>
      <p:sp>
        <p:nvSpPr>
          <p:cNvPr id="13" name="Title 8">
            <a:extLst>
              <a:ext uri="{FF2B5EF4-FFF2-40B4-BE49-F238E27FC236}">
                <a16:creationId xmlns:a16="http://schemas.microsoft.com/office/drawing/2014/main" id="{78A9A9BE-1906-0A75-E827-D21FE8CB3340}"/>
              </a:ext>
            </a:extLst>
          </p:cNvPr>
          <p:cNvSpPr txBox="1">
            <a:spLocks noGrp="1"/>
          </p:cNvSpPr>
          <p:nvPr>
            <p:ph type="title"/>
          </p:nvPr>
        </p:nvSpPr>
        <p:spPr>
          <a:xfrm>
            <a:off x="7056689" y="2111266"/>
            <a:ext cx="1894970" cy="341632"/>
          </a:xfrm>
          <a:prstGeom prst="rect">
            <a:avLst/>
          </a:prstGeom>
          <a:noFill/>
        </p:spPr>
        <p:txBody>
          <a:bodyPr wrap="square">
            <a:spAutoFit/>
          </a:bodyPr>
          <a:lstStyle/>
          <a:p>
            <a:r>
              <a:rPr lang="en-GB" sz="1800" b="1">
                <a:solidFill>
                  <a:schemeClr val="tx1">
                    <a:lumMod val="95000"/>
                    <a:lumOff val="5000"/>
                  </a:schemeClr>
                </a:solidFill>
                <a:latin typeface="+mn-lt"/>
                <a:ea typeface="+mn-ea"/>
                <a:cs typeface="+mn-cs"/>
              </a:rPr>
              <a:t>AfL Strategies </a:t>
            </a:r>
            <a:endParaRPr lang="en-GB" b="1"/>
          </a:p>
        </p:txBody>
      </p:sp>
    </p:spTree>
    <p:extLst>
      <p:ext uri="{BB962C8B-B14F-4D97-AF65-F5344CB8AC3E}">
        <p14:creationId xmlns:p14="http://schemas.microsoft.com/office/powerpoint/2010/main" val="20690691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78CB9CCB-8055-DEE1-185B-6BF894A7A90C}"/>
              </a:ext>
            </a:extLst>
          </p:cNvPr>
          <p:cNvSpPr/>
          <p:nvPr/>
        </p:nvSpPr>
        <p:spPr>
          <a:xfrm rot="5400000">
            <a:off x="7574807" y="-1563194"/>
            <a:ext cx="719228" cy="5619832"/>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CF8CD90-681D-F110-71F0-7A018CA15478}"/>
              </a:ext>
            </a:extLst>
          </p:cNvPr>
          <p:cNvSpPr txBox="1"/>
          <p:nvPr/>
        </p:nvSpPr>
        <p:spPr>
          <a:xfrm>
            <a:off x="5270579" y="910443"/>
            <a:ext cx="5360671" cy="923330"/>
          </a:xfrm>
          <a:prstGeom prst="rect">
            <a:avLst/>
          </a:prstGeom>
          <a:noFill/>
        </p:spPr>
        <p:txBody>
          <a:bodyPr wrap="square" rtlCol="0">
            <a:spAutoFit/>
          </a:bodyPr>
          <a:lstStyle/>
          <a:p>
            <a:r>
              <a:rPr lang="en-GB"/>
              <a:t>2. </a:t>
            </a:r>
            <a:r>
              <a:rPr lang="cy-GB"/>
              <a:t>Achosi trafodaethau effeithiol, tasgau a gweithgareddau sy’n ennyn tystiolaeth o ddysgu</a:t>
            </a:r>
            <a:endParaRPr lang="en-GB"/>
          </a:p>
          <a:p>
            <a:endParaRPr lang="en-GB">
              <a:highlight>
                <a:srgbClr val="FFFF00"/>
              </a:highlight>
            </a:endParaRPr>
          </a:p>
        </p:txBody>
      </p:sp>
      <p:sp>
        <p:nvSpPr>
          <p:cNvPr id="5" name="TextBox 4">
            <a:extLst>
              <a:ext uri="{FF2B5EF4-FFF2-40B4-BE49-F238E27FC236}">
                <a16:creationId xmlns:a16="http://schemas.microsoft.com/office/drawing/2014/main" id="{A7C2358A-8CCD-BA52-9F31-46F82F00CCFC}"/>
              </a:ext>
            </a:extLst>
          </p:cNvPr>
          <p:cNvSpPr txBox="1"/>
          <p:nvPr/>
        </p:nvSpPr>
        <p:spPr>
          <a:xfrm>
            <a:off x="6158282" y="441904"/>
            <a:ext cx="5795179" cy="646331"/>
          </a:xfrm>
          <a:prstGeom prst="rect">
            <a:avLst/>
          </a:prstGeom>
          <a:noFill/>
        </p:spPr>
        <p:txBody>
          <a:bodyPr wrap="square">
            <a:spAutoFit/>
          </a:bodyPr>
          <a:lstStyle/>
          <a:p>
            <a:r>
              <a:rPr lang="cy-GB" sz="1800" b="1">
                <a:solidFill>
                  <a:schemeClr val="tx1">
                    <a:lumMod val="95000"/>
                    <a:lumOff val="5000"/>
                  </a:schemeClr>
                </a:solidFill>
                <a:latin typeface="+mn-lt"/>
                <a:ea typeface="+mn-ea"/>
                <a:cs typeface="+mn-cs"/>
              </a:rPr>
              <a:t>Egwyddor Asesu ar gyfer Dysgu</a:t>
            </a:r>
          </a:p>
          <a:p>
            <a:endParaRPr lang="en-GB" b="1"/>
          </a:p>
        </p:txBody>
      </p:sp>
      <p:pic>
        <p:nvPicPr>
          <p:cNvPr id="2" name="Picture 1">
            <a:extLst>
              <a:ext uri="{FF2B5EF4-FFF2-40B4-BE49-F238E27FC236}">
                <a16:creationId xmlns:a16="http://schemas.microsoft.com/office/drawing/2014/main" id="{7B0ED9E7-412D-BA97-0137-A5D69852C4B8}"/>
              </a:ext>
            </a:extLst>
          </p:cNvPr>
          <p:cNvPicPr>
            <a:picLocks noChangeAspect="1"/>
          </p:cNvPicPr>
          <p:nvPr/>
        </p:nvPicPr>
        <p:blipFill rotWithShape="1">
          <a:blip r:embed="rId3"/>
          <a:srcRect r="1" b="10948"/>
          <a:stretch/>
        </p:blipFill>
        <p:spPr>
          <a:xfrm>
            <a:off x="312987" y="897680"/>
            <a:ext cx="3135867" cy="4241892"/>
          </a:xfrm>
          <a:prstGeom prst="rect">
            <a:avLst/>
          </a:prstGeom>
        </p:spPr>
      </p:pic>
      <p:pic>
        <p:nvPicPr>
          <p:cNvPr id="9" name="Graphic 8">
            <a:extLst>
              <a:ext uri="{FF2B5EF4-FFF2-40B4-BE49-F238E27FC236}">
                <a16:creationId xmlns:a16="http://schemas.microsoft.com/office/drawing/2014/main" id="{0BD37548-B4B7-C0AC-5326-74FDAF61CAAF}"/>
              </a:ext>
            </a:extLst>
          </p:cNvPr>
          <p:cNvPicPr>
            <a:picLocks noChangeAspect="1"/>
          </p:cNvPicPr>
          <p:nvPr/>
        </p:nvPicPr>
        <p:blipFill>
          <a:blip r:embed="rId4">
            <a:extLst>
              <a:ext uri="{96DAC541-7B7A-43D3-8B79-37D633B846F1}">
                <asvg:svgBlip xmlns:asvg="http://schemas.microsoft.com/office/drawing/2016/SVG/main" r:embed="rId5"/>
              </a:ext>
              <a:ext uri="{837473B0-CC2E-450A-ABE3-18F120FF3D39}">
                <a1611:picAttrSrcUrl xmlns:a1611="http://schemas.microsoft.com/office/drawing/2016/11/main" r:id="rId6"/>
              </a:ext>
            </a:extLst>
          </a:blip>
          <a:stretch>
            <a:fillRect/>
          </a:stretch>
        </p:blipFill>
        <p:spPr>
          <a:xfrm>
            <a:off x="4024682" y="2631995"/>
            <a:ext cx="1513011" cy="1335740"/>
          </a:xfrm>
          <a:prstGeom prst="rect">
            <a:avLst/>
          </a:prstGeom>
        </p:spPr>
      </p:pic>
      <p:pic>
        <p:nvPicPr>
          <p:cNvPr id="11" name="Picture 10" descr="A white person with a red question mark&#10;&#10;Description automatically generated">
            <a:extLst>
              <a:ext uri="{FF2B5EF4-FFF2-40B4-BE49-F238E27FC236}">
                <a16:creationId xmlns:a16="http://schemas.microsoft.com/office/drawing/2014/main" id="{D9799BCC-65BF-EEA3-17F5-4BC0B58827EF}"/>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6105113" y="2598271"/>
            <a:ext cx="1403188" cy="1403188"/>
          </a:xfrm>
          <a:prstGeom prst="rect">
            <a:avLst/>
          </a:prstGeom>
        </p:spPr>
      </p:pic>
      <p:sp>
        <p:nvSpPr>
          <p:cNvPr id="17" name="AutoShape 2" descr="2020 Amber New Custom Adjustable Mini Whiteboard Magnetic For ...">
            <a:extLst>
              <a:ext uri="{FF2B5EF4-FFF2-40B4-BE49-F238E27FC236}">
                <a16:creationId xmlns:a16="http://schemas.microsoft.com/office/drawing/2014/main" id="{7E167284-9720-B766-B35D-CB2E6E7DB56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9" name="AutoShape 6" descr="2020 Amber New Custom Adjustable Mini Whiteboard Magnetic For ...">
            <a:extLst>
              <a:ext uri="{FF2B5EF4-FFF2-40B4-BE49-F238E27FC236}">
                <a16:creationId xmlns:a16="http://schemas.microsoft.com/office/drawing/2014/main" id="{971310C8-3A74-91A4-14C8-E907F9A8E26C}"/>
              </a:ext>
            </a:extLst>
          </p:cNvPr>
          <p:cNvSpPr>
            <a:spLocks noChangeAspect="1" noChangeArrowheads="1"/>
          </p:cNvSpPr>
          <p:nvPr/>
        </p:nvSpPr>
        <p:spPr bwMode="auto">
          <a:xfrm>
            <a:off x="6096000" y="2614122"/>
            <a:ext cx="1119678" cy="111967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whiteboards clipart 10 free Cliparts | Download images on Clipground 2024">
            <a:extLst>
              <a:ext uri="{FF2B5EF4-FFF2-40B4-BE49-F238E27FC236}">
                <a16:creationId xmlns:a16="http://schemas.microsoft.com/office/drawing/2014/main" id="{70E799B8-0D07-BF6B-CFA2-92B59D2D302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597808" y="2614122"/>
            <a:ext cx="2102154" cy="140318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 name="Table 19">
            <a:extLst>
              <a:ext uri="{FF2B5EF4-FFF2-40B4-BE49-F238E27FC236}">
                <a16:creationId xmlns:a16="http://schemas.microsoft.com/office/drawing/2014/main" id="{AF741611-BE65-7D4B-EB75-CCF487FF5766}"/>
              </a:ext>
            </a:extLst>
          </p:cNvPr>
          <p:cNvGraphicFramePr>
            <a:graphicFrameLocks noGrp="1"/>
          </p:cNvGraphicFramePr>
          <p:nvPr/>
        </p:nvGraphicFramePr>
        <p:xfrm>
          <a:off x="10034860" y="2769032"/>
          <a:ext cx="1780988" cy="1015136"/>
        </p:xfrm>
        <a:graphic>
          <a:graphicData uri="http://schemas.openxmlformats.org/drawingml/2006/table">
            <a:tbl>
              <a:tblPr firstRow="1" bandRow="1">
                <a:tableStyleId>{5C22544A-7EE6-4342-B048-85BDC9FD1C3A}</a:tableStyleId>
              </a:tblPr>
              <a:tblGrid>
                <a:gridCol w="890494">
                  <a:extLst>
                    <a:ext uri="{9D8B030D-6E8A-4147-A177-3AD203B41FA5}">
                      <a16:colId xmlns:a16="http://schemas.microsoft.com/office/drawing/2014/main" val="3890592760"/>
                    </a:ext>
                  </a:extLst>
                </a:gridCol>
                <a:gridCol w="890494">
                  <a:extLst>
                    <a:ext uri="{9D8B030D-6E8A-4147-A177-3AD203B41FA5}">
                      <a16:colId xmlns:a16="http://schemas.microsoft.com/office/drawing/2014/main" val="3138113035"/>
                    </a:ext>
                  </a:extLst>
                </a:gridCol>
              </a:tblGrid>
              <a:tr h="507568">
                <a:tc>
                  <a:txBody>
                    <a:bodyPr/>
                    <a:lstStyle/>
                    <a:p>
                      <a:r>
                        <a:rPr lang="en-GB"/>
                        <a:t>A</a:t>
                      </a:r>
                    </a:p>
                  </a:txBody>
                  <a:tcPr/>
                </a:tc>
                <a:tc>
                  <a:txBody>
                    <a:bodyPr/>
                    <a:lstStyle/>
                    <a:p>
                      <a:r>
                        <a:rPr lang="en-GB"/>
                        <a:t>B</a:t>
                      </a:r>
                    </a:p>
                  </a:txBody>
                  <a:tcPr/>
                </a:tc>
                <a:extLst>
                  <a:ext uri="{0D108BD9-81ED-4DB2-BD59-A6C34878D82A}">
                    <a16:rowId xmlns:a16="http://schemas.microsoft.com/office/drawing/2014/main" val="678224537"/>
                  </a:ext>
                </a:extLst>
              </a:tr>
              <a:tr h="507568">
                <a:tc>
                  <a:txBody>
                    <a:bodyPr/>
                    <a:lstStyle/>
                    <a:p>
                      <a:r>
                        <a:rPr lang="en-GB"/>
                        <a:t>C</a:t>
                      </a:r>
                    </a:p>
                  </a:txBody>
                  <a:tcPr/>
                </a:tc>
                <a:tc>
                  <a:txBody>
                    <a:bodyPr/>
                    <a:lstStyle/>
                    <a:p>
                      <a:r>
                        <a:rPr lang="en-GB"/>
                        <a:t>D</a:t>
                      </a:r>
                    </a:p>
                  </a:txBody>
                  <a:tcPr/>
                </a:tc>
                <a:extLst>
                  <a:ext uri="{0D108BD9-81ED-4DB2-BD59-A6C34878D82A}">
                    <a16:rowId xmlns:a16="http://schemas.microsoft.com/office/drawing/2014/main" val="3500502165"/>
                  </a:ext>
                </a:extLst>
              </a:tr>
            </a:tbl>
          </a:graphicData>
        </a:graphic>
      </p:graphicFrame>
      <p:pic>
        <p:nvPicPr>
          <p:cNvPr id="7" name="Picture 6" descr="A metal hinge with a black background&#10;&#10;Description automatically generated">
            <a:extLst>
              <a:ext uri="{FF2B5EF4-FFF2-40B4-BE49-F238E27FC236}">
                <a16:creationId xmlns:a16="http://schemas.microsoft.com/office/drawing/2014/main" id="{18E1F7CF-3E4D-9595-242E-886C06FE4CE0}"/>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rot="21298357">
            <a:off x="5186611" y="4202918"/>
            <a:ext cx="2710800" cy="1423170"/>
          </a:xfrm>
          <a:prstGeom prst="rect">
            <a:avLst/>
          </a:prstGeom>
        </p:spPr>
      </p:pic>
      <p:sp>
        <p:nvSpPr>
          <p:cNvPr id="8" name="TextBox 7">
            <a:extLst>
              <a:ext uri="{FF2B5EF4-FFF2-40B4-BE49-F238E27FC236}">
                <a16:creationId xmlns:a16="http://schemas.microsoft.com/office/drawing/2014/main" id="{EB84B6FC-EB5D-E960-9FB3-2356F9BFCBF9}"/>
              </a:ext>
            </a:extLst>
          </p:cNvPr>
          <p:cNvSpPr txBox="1"/>
          <p:nvPr/>
        </p:nvSpPr>
        <p:spPr>
          <a:xfrm rot="18945892">
            <a:off x="9395728" y="6351283"/>
            <a:ext cx="2663755" cy="369332"/>
          </a:xfrm>
          <a:prstGeom prst="rect">
            <a:avLst/>
          </a:prstGeom>
          <a:noFill/>
        </p:spPr>
        <p:txBody>
          <a:bodyPr wrap="square" rtlCol="0">
            <a:spAutoFit/>
          </a:bodyPr>
          <a:lstStyle/>
          <a:p>
            <a:r>
              <a:rPr lang="en-GB" sz="900">
                <a:hlinkClick r:id="rId11" tooltip="https://www.printables.com/model/196780-print-in-place-hinge"/>
              </a:rPr>
              <a:t>This Photo</a:t>
            </a:r>
            <a:r>
              <a:rPr lang="en-GB" sz="900"/>
              <a:t> by Unknown Author is licensed under </a:t>
            </a:r>
            <a:r>
              <a:rPr lang="en-GB" sz="900">
                <a:hlinkClick r:id="rId12" tooltip="https://creativecommons.org/licenses/by/3.0/"/>
              </a:rPr>
              <a:t>CC BY</a:t>
            </a:r>
            <a:endParaRPr lang="en-GB" sz="900"/>
          </a:p>
        </p:txBody>
      </p:sp>
      <p:pic>
        <p:nvPicPr>
          <p:cNvPr id="12" name="Picture 11" descr="A black and white tickets&#10;&#10;Description automatically generated">
            <a:extLst>
              <a:ext uri="{FF2B5EF4-FFF2-40B4-BE49-F238E27FC236}">
                <a16:creationId xmlns:a16="http://schemas.microsoft.com/office/drawing/2014/main" id="{60E39A7C-0E7F-59E7-5C2B-CB765E2A8DAF}"/>
              </a:ext>
            </a:extLst>
          </p:cNvPr>
          <p:cNvPicPr>
            <a:picLocks noChangeAspect="1"/>
          </p:cNvPicPr>
          <p:nvPr/>
        </p:nvPicPr>
        <p:blipFill>
          <a:blip r:embed="rId13">
            <a:extLst>
              <a:ext uri="{837473B0-CC2E-450A-ABE3-18F120FF3D39}">
                <a1611:picAttrSrcUrl xmlns:a1611="http://schemas.microsoft.com/office/drawing/2016/11/main" r:id="rId14"/>
              </a:ext>
            </a:extLst>
          </a:blip>
          <a:stretch>
            <a:fillRect/>
          </a:stretch>
        </p:blipFill>
        <p:spPr>
          <a:xfrm>
            <a:off x="8276474" y="3863985"/>
            <a:ext cx="2717388" cy="1815709"/>
          </a:xfrm>
          <a:prstGeom prst="rect">
            <a:avLst/>
          </a:prstGeom>
        </p:spPr>
      </p:pic>
      <p:sp>
        <p:nvSpPr>
          <p:cNvPr id="13" name="Title 8">
            <a:extLst>
              <a:ext uri="{FF2B5EF4-FFF2-40B4-BE49-F238E27FC236}">
                <a16:creationId xmlns:a16="http://schemas.microsoft.com/office/drawing/2014/main" id="{78A9A9BE-1906-0A75-E827-D21FE8CB3340}"/>
              </a:ext>
            </a:extLst>
          </p:cNvPr>
          <p:cNvSpPr txBox="1">
            <a:spLocks noGrp="1"/>
          </p:cNvSpPr>
          <p:nvPr>
            <p:ph type="title"/>
          </p:nvPr>
        </p:nvSpPr>
        <p:spPr>
          <a:xfrm>
            <a:off x="5943600" y="2097413"/>
            <a:ext cx="4983764" cy="369332"/>
          </a:xfrm>
          <a:prstGeom prst="rect">
            <a:avLst/>
          </a:prstGeom>
          <a:noFill/>
        </p:spPr>
        <p:txBody>
          <a:bodyPr wrap="square">
            <a:spAutoFit/>
          </a:bodyPr>
          <a:lstStyle/>
          <a:p>
            <a:r>
              <a:rPr lang="cy-GB" sz="2000" b="1">
                <a:solidFill>
                  <a:schemeClr val="tx1">
                    <a:lumMod val="95000"/>
                    <a:lumOff val="5000"/>
                  </a:schemeClr>
                </a:solidFill>
                <a:latin typeface="+mn-lt"/>
                <a:ea typeface="+mn-ea"/>
                <a:cs typeface="+mn-cs"/>
              </a:rPr>
              <a:t>Strategaethau Asesu ar gyfer Dysgu</a:t>
            </a:r>
            <a:endParaRPr lang="en-GB" sz="2000" b="1">
              <a:highlight>
                <a:srgbClr val="FFFF00"/>
              </a:highlight>
            </a:endParaRPr>
          </a:p>
        </p:txBody>
      </p:sp>
    </p:spTree>
    <p:extLst>
      <p:ext uri="{BB962C8B-B14F-4D97-AF65-F5344CB8AC3E}">
        <p14:creationId xmlns:p14="http://schemas.microsoft.com/office/powerpoint/2010/main" val="33093928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78CB9CCB-8055-DEE1-185B-6BF894A7A90C}"/>
              </a:ext>
            </a:extLst>
          </p:cNvPr>
          <p:cNvSpPr/>
          <p:nvPr/>
        </p:nvSpPr>
        <p:spPr>
          <a:xfrm rot="5400000">
            <a:off x="7579220" y="1681"/>
            <a:ext cx="1200329" cy="2770095"/>
          </a:xfrm>
          <a:prstGeom prst="round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CF8CD90-681D-F110-71F0-7A018CA15478}"/>
              </a:ext>
            </a:extLst>
          </p:cNvPr>
          <p:cNvSpPr txBox="1"/>
          <p:nvPr/>
        </p:nvSpPr>
        <p:spPr>
          <a:xfrm>
            <a:off x="7094600" y="833237"/>
            <a:ext cx="2350248" cy="1200329"/>
          </a:xfrm>
          <a:prstGeom prst="rect">
            <a:avLst/>
          </a:prstGeom>
          <a:noFill/>
        </p:spPr>
        <p:txBody>
          <a:bodyPr wrap="square" rtlCol="0">
            <a:spAutoFit/>
          </a:bodyPr>
          <a:lstStyle/>
          <a:p>
            <a:r>
              <a:rPr lang="en-GB"/>
              <a:t>3. Providing feedback that moves learning forward</a:t>
            </a:r>
          </a:p>
          <a:p>
            <a:endParaRPr lang="en-GB"/>
          </a:p>
        </p:txBody>
      </p:sp>
      <p:sp>
        <p:nvSpPr>
          <p:cNvPr id="5" name="TextBox 4">
            <a:extLst>
              <a:ext uri="{FF2B5EF4-FFF2-40B4-BE49-F238E27FC236}">
                <a16:creationId xmlns:a16="http://schemas.microsoft.com/office/drawing/2014/main" id="{A7C2358A-8CCD-BA52-9F31-46F82F00CCFC}"/>
              </a:ext>
            </a:extLst>
          </p:cNvPr>
          <p:cNvSpPr txBox="1"/>
          <p:nvPr/>
        </p:nvSpPr>
        <p:spPr>
          <a:xfrm>
            <a:off x="274628" y="303642"/>
            <a:ext cx="6097022" cy="369332"/>
          </a:xfrm>
          <a:prstGeom prst="rect">
            <a:avLst/>
          </a:prstGeom>
          <a:noFill/>
        </p:spPr>
        <p:txBody>
          <a:bodyPr wrap="square">
            <a:spAutoFit/>
          </a:bodyPr>
          <a:lstStyle/>
          <a:p>
            <a:r>
              <a:rPr lang="en-GB" sz="1800">
                <a:solidFill>
                  <a:schemeClr val="tx1">
                    <a:lumMod val="95000"/>
                    <a:lumOff val="5000"/>
                  </a:schemeClr>
                </a:solidFill>
                <a:latin typeface="+mn-lt"/>
                <a:ea typeface="+mn-ea"/>
                <a:cs typeface="+mn-cs"/>
              </a:rPr>
              <a:t>Assessment for Learning principle</a:t>
            </a:r>
            <a:endParaRPr lang="en-GB"/>
          </a:p>
        </p:txBody>
      </p:sp>
      <p:pic>
        <p:nvPicPr>
          <p:cNvPr id="2" name="Picture 1">
            <a:extLst>
              <a:ext uri="{FF2B5EF4-FFF2-40B4-BE49-F238E27FC236}">
                <a16:creationId xmlns:a16="http://schemas.microsoft.com/office/drawing/2014/main" id="{4DFADB38-3859-9EFF-2ACD-BC9212AD04B3}"/>
              </a:ext>
            </a:extLst>
          </p:cNvPr>
          <p:cNvPicPr>
            <a:picLocks noChangeAspect="1"/>
          </p:cNvPicPr>
          <p:nvPr/>
        </p:nvPicPr>
        <p:blipFill rotWithShape="1">
          <a:blip r:embed="rId3"/>
          <a:srcRect r="1" b="10948"/>
          <a:stretch/>
        </p:blipFill>
        <p:spPr>
          <a:xfrm>
            <a:off x="312987" y="897680"/>
            <a:ext cx="3135867" cy="4241892"/>
          </a:xfrm>
          <a:prstGeom prst="rect">
            <a:avLst/>
          </a:prstGeom>
        </p:spPr>
      </p:pic>
      <p:sp>
        <p:nvSpPr>
          <p:cNvPr id="6" name="TextBox 5">
            <a:extLst>
              <a:ext uri="{FF2B5EF4-FFF2-40B4-BE49-F238E27FC236}">
                <a16:creationId xmlns:a16="http://schemas.microsoft.com/office/drawing/2014/main" id="{4CA4B1D2-59A2-E6AC-4B35-0EE4231FD181}"/>
              </a:ext>
            </a:extLst>
          </p:cNvPr>
          <p:cNvSpPr txBox="1"/>
          <p:nvPr/>
        </p:nvSpPr>
        <p:spPr>
          <a:xfrm>
            <a:off x="6396821" y="364572"/>
            <a:ext cx="5795179" cy="369332"/>
          </a:xfrm>
          <a:prstGeom prst="rect">
            <a:avLst/>
          </a:prstGeom>
          <a:noFill/>
        </p:spPr>
        <p:txBody>
          <a:bodyPr wrap="square">
            <a:spAutoFit/>
          </a:bodyPr>
          <a:lstStyle/>
          <a:p>
            <a:r>
              <a:rPr lang="en-GB" sz="1800" b="1">
                <a:solidFill>
                  <a:schemeClr val="tx1">
                    <a:lumMod val="95000"/>
                    <a:lumOff val="5000"/>
                  </a:schemeClr>
                </a:solidFill>
                <a:latin typeface="+mn-lt"/>
                <a:ea typeface="+mn-ea"/>
                <a:cs typeface="+mn-cs"/>
              </a:rPr>
              <a:t>Assessment for Learning principle</a:t>
            </a:r>
            <a:endParaRPr lang="en-GB" b="1"/>
          </a:p>
        </p:txBody>
      </p:sp>
      <p:sp>
        <p:nvSpPr>
          <p:cNvPr id="7" name="Title 8">
            <a:extLst>
              <a:ext uri="{FF2B5EF4-FFF2-40B4-BE49-F238E27FC236}">
                <a16:creationId xmlns:a16="http://schemas.microsoft.com/office/drawing/2014/main" id="{BCCB0820-7A3F-028F-540D-F5D66A44EB2F}"/>
              </a:ext>
            </a:extLst>
          </p:cNvPr>
          <p:cNvSpPr txBox="1">
            <a:spLocks noGrp="1"/>
          </p:cNvSpPr>
          <p:nvPr>
            <p:ph type="title"/>
          </p:nvPr>
        </p:nvSpPr>
        <p:spPr>
          <a:xfrm>
            <a:off x="6746326" y="2505793"/>
            <a:ext cx="4558748" cy="341632"/>
          </a:xfrm>
          <a:prstGeom prst="rect">
            <a:avLst/>
          </a:prstGeom>
          <a:noFill/>
        </p:spPr>
        <p:txBody>
          <a:bodyPr wrap="square">
            <a:spAutoFit/>
          </a:bodyPr>
          <a:lstStyle/>
          <a:p>
            <a:r>
              <a:rPr lang="cy-GB" sz="1800" b="1">
                <a:solidFill>
                  <a:schemeClr val="tx1">
                    <a:lumMod val="95000"/>
                    <a:lumOff val="5000"/>
                  </a:schemeClr>
                </a:solidFill>
                <a:latin typeface="+mn-lt"/>
                <a:ea typeface="+mn-ea"/>
                <a:cs typeface="+mn-cs"/>
              </a:rPr>
              <a:t>Strategaethau Asesu ar gyfer Dysgu</a:t>
            </a:r>
            <a:endParaRPr lang="en-GB" b="1"/>
          </a:p>
        </p:txBody>
      </p:sp>
      <p:pic>
        <p:nvPicPr>
          <p:cNvPr id="8" name="Picture 7" descr="Our Products &amp; Services - Career Connect Education &amp; Business">
            <a:extLst>
              <a:ext uri="{FF2B5EF4-FFF2-40B4-BE49-F238E27FC236}">
                <a16:creationId xmlns:a16="http://schemas.microsoft.com/office/drawing/2014/main" id="{D4CB1266-7615-B72F-83D3-CF5C80AEB4B3}"/>
              </a:ext>
            </a:extLst>
          </p:cNvPr>
          <p:cNvPicPr>
            <a:picLocks noChangeAspect="1"/>
          </p:cNvPicPr>
          <p:nvPr/>
        </p:nvPicPr>
        <p:blipFill>
          <a:blip r:embed="rId4"/>
          <a:srcRect l="22903" b="108"/>
          <a:stretch/>
        </p:blipFill>
        <p:spPr>
          <a:xfrm>
            <a:off x="6096000" y="3021275"/>
            <a:ext cx="1758934" cy="1363836"/>
          </a:xfrm>
          <a:prstGeom prst="rect">
            <a:avLst/>
          </a:prstGeom>
        </p:spPr>
      </p:pic>
      <p:pic>
        <p:nvPicPr>
          <p:cNvPr id="1028" name="Picture 4" descr="A screenshot of a computer&#10;&#10;Description automatically generated">
            <a:extLst>
              <a:ext uri="{FF2B5EF4-FFF2-40B4-BE49-F238E27FC236}">
                <a16:creationId xmlns:a16="http://schemas.microsoft.com/office/drawing/2014/main" id="{D742A5DA-3BE1-F673-BC43-C600C83C3CB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1803" t="37026" r="24850" b="36480"/>
          <a:stretch/>
        </p:blipFill>
        <p:spPr bwMode="auto">
          <a:xfrm>
            <a:off x="8105272" y="2894098"/>
            <a:ext cx="2113465" cy="159839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chool Policies - » School/Legal Policies - The National Network ...">
            <a:extLst>
              <a:ext uri="{FF2B5EF4-FFF2-40B4-BE49-F238E27FC236}">
                <a16:creationId xmlns:a16="http://schemas.microsoft.com/office/drawing/2014/main" id="{83F5622F-1998-0D0C-BC09-36B7C2FE0E4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867943" y="2894098"/>
            <a:ext cx="2048027" cy="177188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Free Photo | Various post its">
            <a:extLst>
              <a:ext uri="{FF2B5EF4-FFF2-40B4-BE49-F238E27FC236}">
                <a16:creationId xmlns:a16="http://schemas.microsoft.com/office/drawing/2014/main" id="{4FF147B8-1F97-0417-74D8-4376BBA7AE7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469075" y="3018626"/>
            <a:ext cx="1330435" cy="19963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49429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78CB9CCB-8055-DEE1-185B-6BF894A7A90C}"/>
              </a:ext>
            </a:extLst>
          </p:cNvPr>
          <p:cNvSpPr/>
          <p:nvPr/>
        </p:nvSpPr>
        <p:spPr>
          <a:xfrm rot="5400000">
            <a:off x="7579220" y="1681"/>
            <a:ext cx="1200329" cy="2770095"/>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CF8CD90-681D-F110-71F0-7A018CA15478}"/>
              </a:ext>
            </a:extLst>
          </p:cNvPr>
          <p:cNvSpPr txBox="1"/>
          <p:nvPr/>
        </p:nvSpPr>
        <p:spPr>
          <a:xfrm>
            <a:off x="6855160" y="833237"/>
            <a:ext cx="2487624" cy="1477328"/>
          </a:xfrm>
          <a:prstGeom prst="rect">
            <a:avLst/>
          </a:prstGeom>
          <a:noFill/>
        </p:spPr>
        <p:txBody>
          <a:bodyPr wrap="square" rtlCol="0">
            <a:spAutoFit/>
          </a:bodyPr>
          <a:lstStyle/>
          <a:p>
            <a:r>
              <a:rPr lang="en-GB" sz="2400"/>
              <a:t>3. </a:t>
            </a:r>
            <a:r>
              <a:rPr lang="cy-GB" sz="2400"/>
              <a:t>Rhoi adborth sy’n symud dysgu ymlaen</a:t>
            </a:r>
          </a:p>
          <a:p>
            <a:endParaRPr lang="en-GB"/>
          </a:p>
        </p:txBody>
      </p:sp>
      <p:sp>
        <p:nvSpPr>
          <p:cNvPr id="5" name="TextBox 4">
            <a:extLst>
              <a:ext uri="{FF2B5EF4-FFF2-40B4-BE49-F238E27FC236}">
                <a16:creationId xmlns:a16="http://schemas.microsoft.com/office/drawing/2014/main" id="{A7C2358A-8CCD-BA52-9F31-46F82F00CCFC}"/>
              </a:ext>
            </a:extLst>
          </p:cNvPr>
          <p:cNvSpPr txBox="1"/>
          <p:nvPr/>
        </p:nvSpPr>
        <p:spPr>
          <a:xfrm>
            <a:off x="274628" y="303642"/>
            <a:ext cx="6097022" cy="369332"/>
          </a:xfrm>
          <a:prstGeom prst="rect">
            <a:avLst/>
          </a:prstGeom>
          <a:noFill/>
        </p:spPr>
        <p:txBody>
          <a:bodyPr wrap="square">
            <a:spAutoFit/>
          </a:bodyPr>
          <a:lstStyle/>
          <a:p>
            <a:r>
              <a:rPr lang="en-GB" sz="1800">
                <a:solidFill>
                  <a:schemeClr val="tx1">
                    <a:lumMod val="95000"/>
                    <a:lumOff val="5000"/>
                  </a:schemeClr>
                </a:solidFill>
                <a:latin typeface="+mn-lt"/>
                <a:ea typeface="+mn-ea"/>
                <a:cs typeface="+mn-cs"/>
              </a:rPr>
              <a:t>Assessment for Learning principle</a:t>
            </a:r>
            <a:endParaRPr lang="en-GB"/>
          </a:p>
        </p:txBody>
      </p:sp>
      <p:pic>
        <p:nvPicPr>
          <p:cNvPr id="2" name="Picture 1">
            <a:extLst>
              <a:ext uri="{FF2B5EF4-FFF2-40B4-BE49-F238E27FC236}">
                <a16:creationId xmlns:a16="http://schemas.microsoft.com/office/drawing/2014/main" id="{4DFADB38-3859-9EFF-2ACD-BC9212AD04B3}"/>
              </a:ext>
            </a:extLst>
          </p:cNvPr>
          <p:cNvPicPr>
            <a:picLocks noChangeAspect="1"/>
          </p:cNvPicPr>
          <p:nvPr/>
        </p:nvPicPr>
        <p:blipFill rotWithShape="1">
          <a:blip r:embed="rId3"/>
          <a:srcRect r="1" b="10948"/>
          <a:stretch/>
        </p:blipFill>
        <p:spPr>
          <a:xfrm>
            <a:off x="312987" y="897680"/>
            <a:ext cx="3135867" cy="4241892"/>
          </a:xfrm>
          <a:prstGeom prst="rect">
            <a:avLst/>
          </a:prstGeom>
        </p:spPr>
      </p:pic>
      <p:sp>
        <p:nvSpPr>
          <p:cNvPr id="6" name="TextBox 5">
            <a:extLst>
              <a:ext uri="{FF2B5EF4-FFF2-40B4-BE49-F238E27FC236}">
                <a16:creationId xmlns:a16="http://schemas.microsoft.com/office/drawing/2014/main" id="{4CA4B1D2-59A2-E6AC-4B35-0EE4231FD181}"/>
              </a:ext>
            </a:extLst>
          </p:cNvPr>
          <p:cNvSpPr txBox="1"/>
          <p:nvPr/>
        </p:nvSpPr>
        <p:spPr>
          <a:xfrm>
            <a:off x="6396821" y="364572"/>
            <a:ext cx="5795179" cy="646331"/>
          </a:xfrm>
          <a:prstGeom prst="rect">
            <a:avLst/>
          </a:prstGeom>
          <a:noFill/>
        </p:spPr>
        <p:txBody>
          <a:bodyPr wrap="square">
            <a:spAutoFit/>
          </a:bodyPr>
          <a:lstStyle/>
          <a:p>
            <a:r>
              <a:rPr lang="cy-GB" sz="1800" b="1">
                <a:solidFill>
                  <a:schemeClr val="tx1">
                    <a:lumMod val="95000"/>
                    <a:lumOff val="5000"/>
                  </a:schemeClr>
                </a:solidFill>
                <a:latin typeface="+mn-lt"/>
                <a:ea typeface="+mn-ea"/>
                <a:cs typeface="+mn-cs"/>
              </a:rPr>
              <a:t>Egwyddor Asesu ar gyfer Dysgu</a:t>
            </a:r>
          </a:p>
          <a:p>
            <a:endParaRPr lang="en-GB" b="1">
              <a:highlight>
                <a:srgbClr val="FFFF00"/>
              </a:highlight>
            </a:endParaRPr>
          </a:p>
        </p:txBody>
      </p:sp>
      <p:sp>
        <p:nvSpPr>
          <p:cNvPr id="7" name="Title 8">
            <a:extLst>
              <a:ext uri="{FF2B5EF4-FFF2-40B4-BE49-F238E27FC236}">
                <a16:creationId xmlns:a16="http://schemas.microsoft.com/office/drawing/2014/main" id="{BCCB0820-7A3F-028F-540D-F5D66A44EB2F}"/>
              </a:ext>
            </a:extLst>
          </p:cNvPr>
          <p:cNvSpPr txBox="1">
            <a:spLocks noGrp="1"/>
          </p:cNvSpPr>
          <p:nvPr>
            <p:ph type="title"/>
          </p:nvPr>
        </p:nvSpPr>
        <p:spPr>
          <a:xfrm>
            <a:off x="6156582" y="2347538"/>
            <a:ext cx="4679910" cy="424732"/>
          </a:xfrm>
          <a:prstGeom prst="rect">
            <a:avLst/>
          </a:prstGeom>
          <a:noFill/>
        </p:spPr>
        <p:txBody>
          <a:bodyPr wrap="square">
            <a:spAutoFit/>
          </a:bodyPr>
          <a:lstStyle/>
          <a:p>
            <a:r>
              <a:rPr lang="cy-GB" sz="2400" b="1">
                <a:solidFill>
                  <a:schemeClr val="tx1">
                    <a:lumMod val="95000"/>
                    <a:lumOff val="5000"/>
                  </a:schemeClr>
                </a:solidFill>
                <a:latin typeface="+mn-lt"/>
                <a:ea typeface="+mn-ea"/>
                <a:cs typeface="+mn-cs"/>
              </a:rPr>
              <a:t>Strategaethau Asesu ar gyfer Dysgu</a:t>
            </a:r>
            <a:endParaRPr lang="en-GB" sz="2400" b="1">
              <a:highlight>
                <a:srgbClr val="FFFF00"/>
              </a:highlight>
            </a:endParaRPr>
          </a:p>
        </p:txBody>
      </p:sp>
      <p:pic>
        <p:nvPicPr>
          <p:cNvPr id="8" name="Picture 7" descr="Our Products &amp; Services - Career Connect Education &amp; Business">
            <a:extLst>
              <a:ext uri="{FF2B5EF4-FFF2-40B4-BE49-F238E27FC236}">
                <a16:creationId xmlns:a16="http://schemas.microsoft.com/office/drawing/2014/main" id="{D4CB1266-7615-B72F-83D3-CF5C80AEB4B3}"/>
              </a:ext>
            </a:extLst>
          </p:cNvPr>
          <p:cNvPicPr>
            <a:picLocks noChangeAspect="1"/>
          </p:cNvPicPr>
          <p:nvPr/>
        </p:nvPicPr>
        <p:blipFill>
          <a:blip r:embed="rId4"/>
          <a:srcRect l="22903" b="108"/>
          <a:stretch/>
        </p:blipFill>
        <p:spPr>
          <a:xfrm>
            <a:off x="6319925" y="3046484"/>
            <a:ext cx="1758934" cy="1363836"/>
          </a:xfrm>
          <a:prstGeom prst="rect">
            <a:avLst/>
          </a:prstGeom>
        </p:spPr>
      </p:pic>
      <p:pic>
        <p:nvPicPr>
          <p:cNvPr id="1028" name="Picture 4" descr="A screenshot of a computer&#10;&#10;Description automatically generated">
            <a:extLst>
              <a:ext uri="{FF2B5EF4-FFF2-40B4-BE49-F238E27FC236}">
                <a16:creationId xmlns:a16="http://schemas.microsoft.com/office/drawing/2014/main" id="{D742A5DA-3BE1-F673-BC43-C600C83C3CB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1803" t="37026" r="24850" b="36480"/>
          <a:stretch/>
        </p:blipFill>
        <p:spPr bwMode="auto">
          <a:xfrm>
            <a:off x="8179384" y="2903812"/>
            <a:ext cx="2113465" cy="159839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6" descr="School Policies - » School/Legal Policies - The National Network ...">
            <a:extLst>
              <a:ext uri="{FF2B5EF4-FFF2-40B4-BE49-F238E27FC236}">
                <a16:creationId xmlns:a16="http://schemas.microsoft.com/office/drawing/2014/main" id="{8A8083CC-7C46-0E58-C6E5-B16295442C1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43639" y="2842458"/>
            <a:ext cx="2048027" cy="1771889"/>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8" descr="Free Photo | Various post its">
            <a:extLst>
              <a:ext uri="{FF2B5EF4-FFF2-40B4-BE49-F238E27FC236}">
                <a16:creationId xmlns:a16="http://schemas.microsoft.com/office/drawing/2014/main" id="{0E0239EA-64EB-F7B8-2651-5673F5C5DD2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469075" y="3018626"/>
            <a:ext cx="1330435" cy="19963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95674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78CB9CCB-8055-DEE1-185B-6BF894A7A90C}"/>
              </a:ext>
            </a:extLst>
          </p:cNvPr>
          <p:cNvSpPr/>
          <p:nvPr/>
        </p:nvSpPr>
        <p:spPr>
          <a:xfrm rot="5400000">
            <a:off x="7826715" y="-15357"/>
            <a:ext cx="1200329" cy="2770095"/>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A7C2358A-8CCD-BA52-9F31-46F82F00CCFC}"/>
              </a:ext>
            </a:extLst>
          </p:cNvPr>
          <p:cNvSpPr txBox="1"/>
          <p:nvPr/>
        </p:nvSpPr>
        <p:spPr>
          <a:xfrm>
            <a:off x="6624110" y="296446"/>
            <a:ext cx="3445446" cy="369332"/>
          </a:xfrm>
          <a:prstGeom prst="rect">
            <a:avLst/>
          </a:prstGeom>
          <a:noFill/>
        </p:spPr>
        <p:txBody>
          <a:bodyPr wrap="square">
            <a:spAutoFit/>
          </a:bodyPr>
          <a:lstStyle/>
          <a:p>
            <a:r>
              <a:rPr lang="en-GB" sz="1800" b="1">
                <a:solidFill>
                  <a:schemeClr val="tx1">
                    <a:lumMod val="95000"/>
                    <a:lumOff val="5000"/>
                  </a:schemeClr>
                </a:solidFill>
                <a:latin typeface="+mn-lt"/>
                <a:ea typeface="+mn-ea"/>
                <a:cs typeface="+mn-cs"/>
              </a:rPr>
              <a:t>Assessment for Learning principle </a:t>
            </a:r>
            <a:endParaRPr lang="en-GB" b="1"/>
          </a:p>
        </p:txBody>
      </p:sp>
      <p:sp>
        <p:nvSpPr>
          <p:cNvPr id="2" name="TextBox 1">
            <a:extLst>
              <a:ext uri="{FF2B5EF4-FFF2-40B4-BE49-F238E27FC236}">
                <a16:creationId xmlns:a16="http://schemas.microsoft.com/office/drawing/2014/main" id="{8A29874B-2CC9-C32D-3325-BB988D512DC3}"/>
              </a:ext>
            </a:extLst>
          </p:cNvPr>
          <p:cNvSpPr txBox="1"/>
          <p:nvPr/>
        </p:nvSpPr>
        <p:spPr>
          <a:xfrm>
            <a:off x="7230007" y="892539"/>
            <a:ext cx="2521700" cy="923330"/>
          </a:xfrm>
          <a:prstGeom prst="rect">
            <a:avLst/>
          </a:prstGeom>
          <a:noFill/>
        </p:spPr>
        <p:txBody>
          <a:bodyPr wrap="square" rtlCol="0">
            <a:spAutoFit/>
          </a:bodyPr>
          <a:lstStyle/>
          <a:p>
            <a:r>
              <a:rPr lang="en-GB"/>
              <a:t>4. Activating students as learning resources for one another</a:t>
            </a:r>
          </a:p>
        </p:txBody>
      </p:sp>
      <p:pic>
        <p:nvPicPr>
          <p:cNvPr id="4" name="Picture 3">
            <a:extLst>
              <a:ext uri="{FF2B5EF4-FFF2-40B4-BE49-F238E27FC236}">
                <a16:creationId xmlns:a16="http://schemas.microsoft.com/office/drawing/2014/main" id="{B0D357A2-A7E4-E641-12DC-5184FDCA781A}"/>
              </a:ext>
            </a:extLst>
          </p:cNvPr>
          <p:cNvPicPr>
            <a:picLocks noChangeAspect="1"/>
          </p:cNvPicPr>
          <p:nvPr/>
        </p:nvPicPr>
        <p:blipFill rotWithShape="1">
          <a:blip r:embed="rId3"/>
          <a:srcRect r="1" b="10948"/>
          <a:stretch/>
        </p:blipFill>
        <p:spPr>
          <a:xfrm>
            <a:off x="312987" y="897680"/>
            <a:ext cx="3135867" cy="4241892"/>
          </a:xfrm>
          <a:prstGeom prst="rect">
            <a:avLst/>
          </a:prstGeom>
        </p:spPr>
      </p:pic>
      <p:sp>
        <p:nvSpPr>
          <p:cNvPr id="6" name="Title 8">
            <a:extLst>
              <a:ext uri="{FF2B5EF4-FFF2-40B4-BE49-F238E27FC236}">
                <a16:creationId xmlns:a16="http://schemas.microsoft.com/office/drawing/2014/main" id="{6E25D3C2-1D09-FA0F-F4A9-5B663ADB7848}"/>
              </a:ext>
            </a:extLst>
          </p:cNvPr>
          <p:cNvSpPr txBox="1">
            <a:spLocks noGrp="1"/>
          </p:cNvSpPr>
          <p:nvPr>
            <p:ph type="title"/>
          </p:nvPr>
        </p:nvSpPr>
        <p:spPr>
          <a:xfrm>
            <a:off x="7424271" y="2287330"/>
            <a:ext cx="1894970" cy="341632"/>
          </a:xfrm>
          <a:prstGeom prst="rect">
            <a:avLst/>
          </a:prstGeom>
          <a:noFill/>
        </p:spPr>
        <p:txBody>
          <a:bodyPr wrap="square">
            <a:spAutoFit/>
          </a:bodyPr>
          <a:lstStyle/>
          <a:p>
            <a:r>
              <a:rPr lang="en-GB" sz="1800" b="1">
                <a:solidFill>
                  <a:schemeClr val="tx1">
                    <a:lumMod val="95000"/>
                    <a:lumOff val="5000"/>
                  </a:schemeClr>
                </a:solidFill>
                <a:latin typeface="+mn-lt"/>
                <a:ea typeface="+mn-ea"/>
                <a:cs typeface="+mn-cs"/>
              </a:rPr>
              <a:t>AfL Strategies </a:t>
            </a:r>
            <a:endParaRPr lang="en-GB" b="1"/>
          </a:p>
        </p:txBody>
      </p:sp>
      <p:pic>
        <p:nvPicPr>
          <p:cNvPr id="2052" name="Picture 4" descr="dr. brian r. little – Dot Complicated">
            <a:extLst>
              <a:ext uri="{FF2B5EF4-FFF2-40B4-BE49-F238E27FC236}">
                <a16:creationId xmlns:a16="http://schemas.microsoft.com/office/drawing/2014/main" id="{613F8F8B-9AFB-061A-6BD5-B2E6BC1ACB4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8772" y="2804018"/>
            <a:ext cx="1515581" cy="1249964"/>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Cooperative learning groups make school fun for kids! - YouTube">
            <a:extLst>
              <a:ext uri="{FF2B5EF4-FFF2-40B4-BE49-F238E27FC236}">
                <a16:creationId xmlns:a16="http://schemas.microsoft.com/office/drawing/2014/main" id="{7CF7A57A-56FD-5B96-9123-9E61BA1640C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34253" y="2855723"/>
            <a:ext cx="2224556" cy="124838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Bouncing basketball ball cartoon illustration Stock Vector | Adobe Stock">
            <a:extLst>
              <a:ext uri="{FF2B5EF4-FFF2-40B4-BE49-F238E27FC236}">
                <a16:creationId xmlns:a16="http://schemas.microsoft.com/office/drawing/2014/main" id="{7C379E66-C19E-7C0F-BDCF-A19B800A9EF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369610" y="2640969"/>
            <a:ext cx="1655595" cy="1576062"/>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How Soliciting Customer Testimonials Can Boost Your Business">
            <a:extLst>
              <a:ext uri="{FF2B5EF4-FFF2-40B4-BE49-F238E27FC236}">
                <a16:creationId xmlns:a16="http://schemas.microsoft.com/office/drawing/2014/main" id="{33C934F7-675D-E706-E2D5-EC8D67582B4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511509" y="4104103"/>
            <a:ext cx="2643919" cy="15760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083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78CB9CCB-8055-DEE1-185B-6BF894A7A90C}"/>
              </a:ext>
            </a:extLst>
          </p:cNvPr>
          <p:cNvSpPr/>
          <p:nvPr/>
        </p:nvSpPr>
        <p:spPr>
          <a:xfrm rot="5400000">
            <a:off x="7826715" y="-15357"/>
            <a:ext cx="1200329" cy="2770095"/>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A7C2358A-8CCD-BA52-9F31-46F82F00CCFC}"/>
              </a:ext>
            </a:extLst>
          </p:cNvPr>
          <p:cNvSpPr txBox="1"/>
          <p:nvPr/>
        </p:nvSpPr>
        <p:spPr>
          <a:xfrm>
            <a:off x="6624110" y="296446"/>
            <a:ext cx="3445446" cy="646331"/>
          </a:xfrm>
          <a:prstGeom prst="rect">
            <a:avLst/>
          </a:prstGeom>
          <a:noFill/>
        </p:spPr>
        <p:txBody>
          <a:bodyPr wrap="square">
            <a:spAutoFit/>
          </a:bodyPr>
          <a:lstStyle/>
          <a:p>
            <a:r>
              <a:rPr lang="cy-GB" sz="1800" b="1">
                <a:solidFill>
                  <a:schemeClr val="tx1">
                    <a:lumMod val="95000"/>
                    <a:lumOff val="5000"/>
                  </a:schemeClr>
                </a:solidFill>
                <a:latin typeface="+mn-lt"/>
                <a:ea typeface="+mn-ea"/>
                <a:cs typeface="+mn-cs"/>
              </a:rPr>
              <a:t>Egwyddor Asesu ar gyfer Dysgu</a:t>
            </a:r>
          </a:p>
          <a:p>
            <a:endParaRPr lang="en-GB" b="1">
              <a:highlight>
                <a:srgbClr val="FFFF00"/>
              </a:highlight>
            </a:endParaRPr>
          </a:p>
        </p:txBody>
      </p:sp>
      <p:sp>
        <p:nvSpPr>
          <p:cNvPr id="2" name="TextBox 1">
            <a:extLst>
              <a:ext uri="{FF2B5EF4-FFF2-40B4-BE49-F238E27FC236}">
                <a16:creationId xmlns:a16="http://schemas.microsoft.com/office/drawing/2014/main" id="{8A29874B-2CC9-C32D-3325-BB988D512DC3}"/>
              </a:ext>
            </a:extLst>
          </p:cNvPr>
          <p:cNvSpPr txBox="1"/>
          <p:nvPr/>
        </p:nvSpPr>
        <p:spPr>
          <a:xfrm>
            <a:off x="7201610" y="812183"/>
            <a:ext cx="2408557" cy="1015663"/>
          </a:xfrm>
          <a:prstGeom prst="rect">
            <a:avLst/>
          </a:prstGeom>
          <a:noFill/>
        </p:spPr>
        <p:txBody>
          <a:bodyPr wrap="square" rtlCol="0">
            <a:spAutoFit/>
          </a:bodyPr>
          <a:lstStyle/>
          <a:p>
            <a:pPr algn="ctr"/>
            <a:r>
              <a:rPr lang="en-GB" sz="2000"/>
              <a:t>4. </a:t>
            </a:r>
            <a:r>
              <a:rPr lang="cy-GB" sz="2000"/>
              <a:t>Ysgogi myfyrwyr fel adnoddau dysgu i’w gilydd</a:t>
            </a:r>
            <a:endParaRPr lang="en-GB" sz="2000">
              <a:highlight>
                <a:srgbClr val="FFFF00"/>
              </a:highlight>
            </a:endParaRPr>
          </a:p>
        </p:txBody>
      </p:sp>
      <p:pic>
        <p:nvPicPr>
          <p:cNvPr id="4" name="Picture 3">
            <a:extLst>
              <a:ext uri="{FF2B5EF4-FFF2-40B4-BE49-F238E27FC236}">
                <a16:creationId xmlns:a16="http://schemas.microsoft.com/office/drawing/2014/main" id="{B0D357A2-A7E4-E641-12DC-5184FDCA781A}"/>
              </a:ext>
            </a:extLst>
          </p:cNvPr>
          <p:cNvPicPr>
            <a:picLocks noChangeAspect="1"/>
          </p:cNvPicPr>
          <p:nvPr/>
        </p:nvPicPr>
        <p:blipFill rotWithShape="1">
          <a:blip r:embed="rId3"/>
          <a:srcRect r="1" b="10948"/>
          <a:stretch/>
        </p:blipFill>
        <p:spPr>
          <a:xfrm>
            <a:off x="312987" y="897680"/>
            <a:ext cx="3135867" cy="4241892"/>
          </a:xfrm>
          <a:prstGeom prst="rect">
            <a:avLst/>
          </a:prstGeom>
        </p:spPr>
      </p:pic>
      <p:sp>
        <p:nvSpPr>
          <p:cNvPr id="6" name="Title 8">
            <a:extLst>
              <a:ext uri="{FF2B5EF4-FFF2-40B4-BE49-F238E27FC236}">
                <a16:creationId xmlns:a16="http://schemas.microsoft.com/office/drawing/2014/main" id="{6E25D3C2-1D09-FA0F-F4A9-5B663ADB7848}"/>
              </a:ext>
            </a:extLst>
          </p:cNvPr>
          <p:cNvSpPr txBox="1">
            <a:spLocks noGrp="1"/>
          </p:cNvSpPr>
          <p:nvPr>
            <p:ph type="title"/>
          </p:nvPr>
        </p:nvSpPr>
        <p:spPr>
          <a:xfrm>
            <a:off x="5873795" y="2273477"/>
            <a:ext cx="4746876" cy="369332"/>
          </a:xfrm>
          <a:prstGeom prst="rect">
            <a:avLst/>
          </a:prstGeom>
          <a:noFill/>
        </p:spPr>
        <p:txBody>
          <a:bodyPr wrap="square">
            <a:spAutoFit/>
          </a:bodyPr>
          <a:lstStyle/>
          <a:p>
            <a:r>
              <a:rPr lang="cy-GB" sz="2000" b="1">
                <a:solidFill>
                  <a:schemeClr val="tx1">
                    <a:lumMod val="95000"/>
                    <a:lumOff val="5000"/>
                  </a:schemeClr>
                </a:solidFill>
                <a:latin typeface="+mn-lt"/>
                <a:ea typeface="+mn-ea"/>
                <a:cs typeface="+mn-cs"/>
              </a:rPr>
              <a:t>Strategaethau Asesu ar gyfer Dysgu</a:t>
            </a:r>
            <a:endParaRPr lang="en-GB" sz="2000" b="1">
              <a:highlight>
                <a:srgbClr val="FFFF00"/>
              </a:highlight>
            </a:endParaRPr>
          </a:p>
        </p:txBody>
      </p:sp>
      <p:pic>
        <p:nvPicPr>
          <p:cNvPr id="2052" name="Picture 4" descr="dr. brian r. little – Dot Complicated">
            <a:extLst>
              <a:ext uri="{FF2B5EF4-FFF2-40B4-BE49-F238E27FC236}">
                <a16:creationId xmlns:a16="http://schemas.microsoft.com/office/drawing/2014/main" id="{613F8F8B-9AFB-061A-6BD5-B2E6BC1ACB4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8772" y="2804018"/>
            <a:ext cx="1515581" cy="1249964"/>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Cooperative learning groups make school fun for kids! - YouTube">
            <a:extLst>
              <a:ext uri="{FF2B5EF4-FFF2-40B4-BE49-F238E27FC236}">
                <a16:creationId xmlns:a16="http://schemas.microsoft.com/office/drawing/2014/main" id="{7CF7A57A-56FD-5B96-9123-9E61BA1640C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24111" y="2855723"/>
            <a:ext cx="2224556" cy="124838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Bouncing basketball ball cartoon illustration Stock Vector | Adobe Stock">
            <a:extLst>
              <a:ext uri="{FF2B5EF4-FFF2-40B4-BE49-F238E27FC236}">
                <a16:creationId xmlns:a16="http://schemas.microsoft.com/office/drawing/2014/main" id="{7C379E66-C19E-7C0F-BDCF-A19B800A9EF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369610" y="2640969"/>
            <a:ext cx="1655595" cy="1576062"/>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How Soliciting Customer Testimonials Can Boost Your Business">
            <a:extLst>
              <a:ext uri="{FF2B5EF4-FFF2-40B4-BE49-F238E27FC236}">
                <a16:creationId xmlns:a16="http://schemas.microsoft.com/office/drawing/2014/main" id="{33C934F7-675D-E706-E2D5-EC8D67582B4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511509" y="4104103"/>
            <a:ext cx="2643919" cy="15760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07160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78CB9CCB-8055-DEE1-185B-6BF894A7A90C}"/>
              </a:ext>
            </a:extLst>
          </p:cNvPr>
          <p:cNvSpPr/>
          <p:nvPr/>
        </p:nvSpPr>
        <p:spPr>
          <a:xfrm rot="5400000">
            <a:off x="7097954" y="24399"/>
            <a:ext cx="1200329" cy="2770095"/>
          </a:xfrm>
          <a:prstGeom prst="round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A7C2358A-8CCD-BA52-9F31-46F82F00CCFC}"/>
              </a:ext>
            </a:extLst>
          </p:cNvPr>
          <p:cNvSpPr txBox="1"/>
          <p:nvPr/>
        </p:nvSpPr>
        <p:spPr>
          <a:xfrm>
            <a:off x="5897336" y="331173"/>
            <a:ext cx="6097022" cy="369332"/>
          </a:xfrm>
          <a:prstGeom prst="rect">
            <a:avLst/>
          </a:prstGeom>
          <a:noFill/>
        </p:spPr>
        <p:txBody>
          <a:bodyPr wrap="square">
            <a:spAutoFit/>
          </a:bodyPr>
          <a:lstStyle/>
          <a:p>
            <a:r>
              <a:rPr lang="cy-GB" sz="1800" b="1">
                <a:solidFill>
                  <a:schemeClr val="tx1">
                    <a:lumMod val="95000"/>
                    <a:lumOff val="5000"/>
                  </a:schemeClr>
                </a:solidFill>
                <a:latin typeface="+mn-lt"/>
                <a:ea typeface="+mn-ea"/>
                <a:cs typeface="+mn-cs"/>
              </a:rPr>
              <a:t>Egwyddor Asesu ar gyfer Dysgu</a:t>
            </a:r>
          </a:p>
        </p:txBody>
      </p:sp>
      <p:sp>
        <p:nvSpPr>
          <p:cNvPr id="4" name="TextBox 3">
            <a:extLst>
              <a:ext uri="{FF2B5EF4-FFF2-40B4-BE49-F238E27FC236}">
                <a16:creationId xmlns:a16="http://schemas.microsoft.com/office/drawing/2014/main" id="{668761F7-A1D4-6FB7-15E1-B4DB647AF673}"/>
              </a:ext>
            </a:extLst>
          </p:cNvPr>
          <p:cNvSpPr txBox="1"/>
          <p:nvPr/>
        </p:nvSpPr>
        <p:spPr>
          <a:xfrm>
            <a:off x="6400800" y="897680"/>
            <a:ext cx="2597895" cy="923330"/>
          </a:xfrm>
          <a:prstGeom prst="rect">
            <a:avLst/>
          </a:prstGeom>
          <a:noFill/>
        </p:spPr>
        <p:txBody>
          <a:bodyPr wrap="square" rtlCol="0">
            <a:spAutoFit/>
          </a:bodyPr>
          <a:lstStyle/>
          <a:p>
            <a:r>
              <a:rPr lang="en-GB"/>
              <a:t>5. </a:t>
            </a:r>
            <a:r>
              <a:rPr lang="cy-GB"/>
              <a:t>Ysgogi myfyrwyr fel perchnogion eu dysgu eu hun</a:t>
            </a:r>
            <a:endParaRPr lang="en-GB">
              <a:highlight>
                <a:srgbClr val="FFFF00"/>
              </a:highlight>
            </a:endParaRPr>
          </a:p>
        </p:txBody>
      </p:sp>
      <p:pic>
        <p:nvPicPr>
          <p:cNvPr id="2" name="Picture 1">
            <a:extLst>
              <a:ext uri="{FF2B5EF4-FFF2-40B4-BE49-F238E27FC236}">
                <a16:creationId xmlns:a16="http://schemas.microsoft.com/office/drawing/2014/main" id="{FDC694B0-B3E4-1E7F-EEDD-D58CB1270706}"/>
              </a:ext>
            </a:extLst>
          </p:cNvPr>
          <p:cNvPicPr>
            <a:picLocks noChangeAspect="1"/>
          </p:cNvPicPr>
          <p:nvPr/>
        </p:nvPicPr>
        <p:blipFill rotWithShape="1">
          <a:blip r:embed="rId3"/>
          <a:srcRect r="1" b="10948"/>
          <a:stretch/>
        </p:blipFill>
        <p:spPr>
          <a:xfrm>
            <a:off x="312987" y="897680"/>
            <a:ext cx="3135867" cy="4241892"/>
          </a:xfrm>
          <a:prstGeom prst="rect">
            <a:avLst/>
          </a:prstGeom>
        </p:spPr>
      </p:pic>
      <p:sp>
        <p:nvSpPr>
          <p:cNvPr id="6" name="Title 8">
            <a:extLst>
              <a:ext uri="{FF2B5EF4-FFF2-40B4-BE49-F238E27FC236}">
                <a16:creationId xmlns:a16="http://schemas.microsoft.com/office/drawing/2014/main" id="{776175E9-5C24-3920-ACA3-4933FAD71DF1}"/>
              </a:ext>
            </a:extLst>
          </p:cNvPr>
          <p:cNvSpPr txBox="1">
            <a:spLocks noGrp="1"/>
          </p:cNvSpPr>
          <p:nvPr>
            <p:ph type="title"/>
          </p:nvPr>
        </p:nvSpPr>
        <p:spPr>
          <a:xfrm>
            <a:off x="5815810" y="2290515"/>
            <a:ext cx="5389849" cy="369332"/>
          </a:xfrm>
          <a:prstGeom prst="rect">
            <a:avLst/>
          </a:prstGeom>
          <a:noFill/>
        </p:spPr>
        <p:txBody>
          <a:bodyPr wrap="square">
            <a:spAutoFit/>
          </a:bodyPr>
          <a:lstStyle/>
          <a:p>
            <a:r>
              <a:rPr lang="cy-GB" sz="2000" b="1">
                <a:solidFill>
                  <a:schemeClr val="tx1">
                    <a:lumMod val="95000"/>
                    <a:lumOff val="5000"/>
                  </a:schemeClr>
                </a:solidFill>
                <a:latin typeface="+mn-lt"/>
                <a:ea typeface="+mn-ea"/>
                <a:cs typeface="+mn-cs"/>
              </a:rPr>
              <a:t>Strategaethau Asesu ar gyfer Dysgu</a:t>
            </a:r>
            <a:endParaRPr lang="en-GB" sz="2000">
              <a:highlight>
                <a:srgbClr val="FFFF00"/>
              </a:highlight>
            </a:endParaRPr>
          </a:p>
        </p:txBody>
      </p:sp>
      <p:pic>
        <p:nvPicPr>
          <p:cNvPr id="7" name="Picture 6" descr="School Policies - » School/Legal Policies - The National Network ...">
            <a:extLst>
              <a:ext uri="{FF2B5EF4-FFF2-40B4-BE49-F238E27FC236}">
                <a16:creationId xmlns:a16="http://schemas.microsoft.com/office/drawing/2014/main" id="{773DBF33-FF15-FDB4-C781-027A55F7BEA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43639" y="2842458"/>
            <a:ext cx="2048027" cy="177188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30C2DC78-0FCB-823C-D24A-A3039ACEE236}"/>
              </a:ext>
            </a:extLst>
          </p:cNvPr>
          <p:cNvPicPr>
            <a:picLocks noChangeAspect="1"/>
          </p:cNvPicPr>
          <p:nvPr/>
        </p:nvPicPr>
        <p:blipFill>
          <a:blip r:embed="rId5"/>
          <a:srcRect l="35682" t="16066" r="38424" b="31512"/>
          <a:stretch/>
        </p:blipFill>
        <p:spPr>
          <a:xfrm>
            <a:off x="6667737" y="2771598"/>
            <a:ext cx="1649550" cy="2226365"/>
          </a:xfrm>
          <a:prstGeom prst="rect">
            <a:avLst/>
          </a:prstGeom>
        </p:spPr>
      </p:pic>
    </p:spTree>
    <p:extLst>
      <p:ext uri="{BB962C8B-B14F-4D97-AF65-F5344CB8AC3E}">
        <p14:creationId xmlns:p14="http://schemas.microsoft.com/office/powerpoint/2010/main" val="37870807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78CB9CCB-8055-DEE1-185B-6BF894A7A90C}"/>
              </a:ext>
            </a:extLst>
          </p:cNvPr>
          <p:cNvSpPr/>
          <p:nvPr/>
        </p:nvSpPr>
        <p:spPr>
          <a:xfrm rot="5400000">
            <a:off x="7097954" y="24399"/>
            <a:ext cx="1200329" cy="2770095"/>
          </a:xfrm>
          <a:prstGeom prst="round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A7C2358A-8CCD-BA52-9F31-46F82F00CCFC}"/>
              </a:ext>
            </a:extLst>
          </p:cNvPr>
          <p:cNvSpPr txBox="1"/>
          <p:nvPr/>
        </p:nvSpPr>
        <p:spPr>
          <a:xfrm>
            <a:off x="5011334" y="256380"/>
            <a:ext cx="6097022" cy="369332"/>
          </a:xfrm>
          <a:prstGeom prst="rect">
            <a:avLst/>
          </a:prstGeom>
          <a:noFill/>
        </p:spPr>
        <p:txBody>
          <a:bodyPr wrap="square">
            <a:spAutoFit/>
          </a:bodyPr>
          <a:lstStyle/>
          <a:p>
            <a:r>
              <a:rPr lang="en-GB" sz="1800" b="1">
                <a:solidFill>
                  <a:schemeClr val="tx1">
                    <a:lumMod val="95000"/>
                    <a:lumOff val="5000"/>
                  </a:schemeClr>
                </a:solidFill>
                <a:latin typeface="+mn-lt"/>
                <a:ea typeface="+mn-ea"/>
                <a:cs typeface="+mn-cs"/>
              </a:rPr>
              <a:t>Assessment for Learning principle </a:t>
            </a:r>
            <a:r>
              <a:rPr lang="en-GB" sz="1800">
                <a:solidFill>
                  <a:schemeClr val="tx1">
                    <a:lumMod val="95000"/>
                    <a:lumOff val="5000"/>
                  </a:schemeClr>
                </a:solidFill>
                <a:latin typeface="+mn-lt"/>
                <a:ea typeface="+mn-ea"/>
                <a:cs typeface="+mn-cs"/>
              </a:rPr>
              <a:t>– </a:t>
            </a:r>
            <a:r>
              <a:rPr lang="en-GB">
                <a:solidFill>
                  <a:schemeClr val="tx1">
                    <a:lumMod val="95000"/>
                    <a:lumOff val="5000"/>
                  </a:schemeClr>
                </a:solidFill>
              </a:rPr>
              <a:t>self</a:t>
            </a:r>
            <a:r>
              <a:rPr lang="en-GB" sz="1800">
                <a:solidFill>
                  <a:schemeClr val="tx1">
                    <a:lumMod val="95000"/>
                    <a:lumOff val="5000"/>
                  </a:schemeClr>
                </a:solidFill>
                <a:latin typeface="+mn-lt"/>
                <a:ea typeface="+mn-ea"/>
                <a:cs typeface="+mn-cs"/>
              </a:rPr>
              <a:t> assessment</a:t>
            </a:r>
            <a:endParaRPr lang="en-GB"/>
          </a:p>
        </p:txBody>
      </p:sp>
      <p:sp>
        <p:nvSpPr>
          <p:cNvPr id="4" name="TextBox 3">
            <a:extLst>
              <a:ext uri="{FF2B5EF4-FFF2-40B4-BE49-F238E27FC236}">
                <a16:creationId xmlns:a16="http://schemas.microsoft.com/office/drawing/2014/main" id="{668761F7-A1D4-6FB7-15E1-B4DB647AF673}"/>
              </a:ext>
            </a:extLst>
          </p:cNvPr>
          <p:cNvSpPr txBox="1"/>
          <p:nvPr/>
        </p:nvSpPr>
        <p:spPr>
          <a:xfrm>
            <a:off x="6578221" y="947781"/>
            <a:ext cx="2420474" cy="923330"/>
          </a:xfrm>
          <a:prstGeom prst="rect">
            <a:avLst/>
          </a:prstGeom>
          <a:noFill/>
        </p:spPr>
        <p:txBody>
          <a:bodyPr wrap="square" rtlCol="0">
            <a:spAutoFit/>
          </a:bodyPr>
          <a:lstStyle/>
          <a:p>
            <a:r>
              <a:rPr lang="en-GB"/>
              <a:t>5. Activating students as owners of their own learning</a:t>
            </a:r>
          </a:p>
        </p:txBody>
      </p:sp>
      <p:pic>
        <p:nvPicPr>
          <p:cNvPr id="2" name="Picture 1">
            <a:extLst>
              <a:ext uri="{FF2B5EF4-FFF2-40B4-BE49-F238E27FC236}">
                <a16:creationId xmlns:a16="http://schemas.microsoft.com/office/drawing/2014/main" id="{FDC694B0-B3E4-1E7F-EEDD-D58CB1270706}"/>
              </a:ext>
            </a:extLst>
          </p:cNvPr>
          <p:cNvPicPr>
            <a:picLocks noChangeAspect="1"/>
          </p:cNvPicPr>
          <p:nvPr/>
        </p:nvPicPr>
        <p:blipFill rotWithShape="1">
          <a:blip r:embed="rId3"/>
          <a:srcRect r="1" b="10948"/>
          <a:stretch/>
        </p:blipFill>
        <p:spPr>
          <a:xfrm>
            <a:off x="312987" y="897680"/>
            <a:ext cx="3135867" cy="4241892"/>
          </a:xfrm>
          <a:prstGeom prst="rect">
            <a:avLst/>
          </a:prstGeom>
        </p:spPr>
      </p:pic>
      <p:sp>
        <p:nvSpPr>
          <p:cNvPr id="6" name="Title 8">
            <a:extLst>
              <a:ext uri="{FF2B5EF4-FFF2-40B4-BE49-F238E27FC236}">
                <a16:creationId xmlns:a16="http://schemas.microsoft.com/office/drawing/2014/main" id="{776175E9-5C24-3920-ACA3-4933FAD71DF1}"/>
              </a:ext>
            </a:extLst>
          </p:cNvPr>
          <p:cNvSpPr txBox="1">
            <a:spLocks noGrp="1"/>
          </p:cNvSpPr>
          <p:nvPr>
            <p:ph type="title"/>
          </p:nvPr>
        </p:nvSpPr>
        <p:spPr>
          <a:xfrm>
            <a:off x="6748410" y="2378202"/>
            <a:ext cx="1894970" cy="341632"/>
          </a:xfrm>
          <a:prstGeom prst="rect">
            <a:avLst/>
          </a:prstGeom>
          <a:noFill/>
        </p:spPr>
        <p:txBody>
          <a:bodyPr wrap="square">
            <a:spAutoFit/>
          </a:bodyPr>
          <a:lstStyle/>
          <a:p>
            <a:r>
              <a:rPr lang="en-GB" sz="1800" b="1">
                <a:solidFill>
                  <a:schemeClr val="tx1">
                    <a:lumMod val="95000"/>
                    <a:lumOff val="5000"/>
                  </a:schemeClr>
                </a:solidFill>
                <a:latin typeface="+mn-lt"/>
                <a:ea typeface="+mn-ea"/>
                <a:cs typeface="+mn-cs"/>
              </a:rPr>
              <a:t>AfL Strategies </a:t>
            </a:r>
            <a:endParaRPr lang="en-GB" b="1"/>
          </a:p>
        </p:txBody>
      </p:sp>
      <p:pic>
        <p:nvPicPr>
          <p:cNvPr id="7" name="Picture 6" descr="School Policies - » School/Legal Policies - The National Network ...">
            <a:extLst>
              <a:ext uri="{FF2B5EF4-FFF2-40B4-BE49-F238E27FC236}">
                <a16:creationId xmlns:a16="http://schemas.microsoft.com/office/drawing/2014/main" id="{773DBF33-FF15-FDB4-C781-027A55F7BEA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43639" y="2842458"/>
            <a:ext cx="2048027" cy="177188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30C2DC78-0FCB-823C-D24A-A3039ACEE236}"/>
              </a:ext>
            </a:extLst>
          </p:cNvPr>
          <p:cNvPicPr>
            <a:picLocks noChangeAspect="1"/>
          </p:cNvPicPr>
          <p:nvPr/>
        </p:nvPicPr>
        <p:blipFill>
          <a:blip r:embed="rId5"/>
          <a:srcRect l="35682" t="16066" r="38424" b="31512"/>
          <a:stretch/>
        </p:blipFill>
        <p:spPr>
          <a:xfrm>
            <a:off x="6667737" y="2771598"/>
            <a:ext cx="1649550" cy="2226365"/>
          </a:xfrm>
          <a:prstGeom prst="rect">
            <a:avLst/>
          </a:prstGeom>
        </p:spPr>
      </p:pic>
    </p:spTree>
    <p:extLst>
      <p:ext uri="{BB962C8B-B14F-4D97-AF65-F5344CB8AC3E}">
        <p14:creationId xmlns:p14="http://schemas.microsoft.com/office/powerpoint/2010/main" val="322616088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DF956-F54D-2F33-4811-64DD665788FE}"/>
              </a:ext>
            </a:extLst>
          </p:cNvPr>
          <p:cNvSpPr>
            <a:spLocks noGrp="1"/>
          </p:cNvSpPr>
          <p:nvPr>
            <p:ph type="title"/>
          </p:nvPr>
        </p:nvSpPr>
        <p:spPr/>
        <p:txBody>
          <a:bodyPr/>
          <a:lstStyle/>
          <a:p>
            <a:r>
              <a:rPr lang="en-US" b="1" err="1">
                <a:ea typeface="Calibri Light"/>
                <a:cs typeface="Calibri Light"/>
              </a:rPr>
              <a:t>I'w</a:t>
            </a:r>
            <a:r>
              <a:rPr lang="en-US" b="1">
                <a:ea typeface="Calibri Light"/>
                <a:cs typeface="Calibri Light"/>
              </a:rPr>
              <a:t> </a:t>
            </a:r>
            <a:r>
              <a:rPr lang="en-US" b="1" err="1">
                <a:ea typeface="Calibri Light"/>
                <a:cs typeface="Calibri Light"/>
              </a:rPr>
              <a:t>feddwl</a:t>
            </a:r>
            <a:r>
              <a:rPr lang="en-US" b="1">
                <a:ea typeface="Calibri Light"/>
                <a:cs typeface="Calibri Light"/>
              </a:rPr>
              <a:t> </a:t>
            </a:r>
            <a:r>
              <a:rPr lang="en-US" b="1" err="1">
                <a:ea typeface="Calibri Light"/>
                <a:cs typeface="Calibri Light"/>
              </a:rPr>
              <a:t>amdano</a:t>
            </a:r>
            <a:r>
              <a:rPr lang="en-US" b="1">
                <a:ea typeface="Calibri Light"/>
                <a:cs typeface="Calibri Light"/>
              </a:rPr>
              <a:t>...</a:t>
            </a:r>
            <a:br>
              <a:rPr lang="en-US" b="1">
                <a:ea typeface="Calibri Light"/>
                <a:cs typeface="Calibri Light"/>
              </a:rPr>
            </a:br>
            <a:r>
              <a:rPr lang="en-US" b="1">
                <a:solidFill>
                  <a:srgbClr val="0070C0"/>
                </a:solidFill>
                <a:ea typeface="Calibri Light"/>
                <a:cs typeface="Calibri Light"/>
              </a:rPr>
              <a:t>Food for thought...</a:t>
            </a:r>
          </a:p>
        </p:txBody>
      </p:sp>
      <p:pic>
        <p:nvPicPr>
          <p:cNvPr id="4" name="Content Placeholder 3" descr="Think Thinking Hand · Free image on Pixabay">
            <a:extLst>
              <a:ext uri="{FF2B5EF4-FFF2-40B4-BE49-F238E27FC236}">
                <a16:creationId xmlns:a16="http://schemas.microsoft.com/office/drawing/2014/main" id="{4C24633D-BB73-A514-2148-430D2D159064}"/>
              </a:ext>
            </a:extLst>
          </p:cNvPr>
          <p:cNvPicPr>
            <a:picLocks noGrp="1" noChangeAspect="1"/>
          </p:cNvPicPr>
          <p:nvPr>
            <p:ph idx="1"/>
          </p:nvPr>
        </p:nvPicPr>
        <p:blipFill>
          <a:blip r:embed="rId3"/>
          <a:stretch>
            <a:fillRect/>
          </a:stretch>
        </p:blipFill>
        <p:spPr>
          <a:xfrm>
            <a:off x="3567042" y="1825625"/>
            <a:ext cx="5064266" cy="3576638"/>
          </a:xfrm>
        </p:spPr>
      </p:pic>
    </p:spTree>
    <p:extLst>
      <p:ext uri="{BB962C8B-B14F-4D97-AF65-F5344CB8AC3E}">
        <p14:creationId xmlns:p14="http://schemas.microsoft.com/office/powerpoint/2010/main" val="342228999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7277A-0A42-E0B8-E112-3ED0FD984242}"/>
              </a:ext>
            </a:extLst>
          </p:cNvPr>
          <p:cNvSpPr>
            <a:spLocks noGrp="1"/>
          </p:cNvSpPr>
          <p:nvPr>
            <p:ph type="title"/>
          </p:nvPr>
        </p:nvSpPr>
        <p:spPr/>
        <p:txBody>
          <a:bodyPr/>
          <a:lstStyle/>
          <a:p>
            <a:r>
              <a:rPr lang="en-GB" b="1">
                <a:ea typeface="Calibri Light"/>
                <a:cs typeface="Calibri Light"/>
              </a:rPr>
              <a:t>Asesu – Dull Proses</a:t>
            </a:r>
          </a:p>
        </p:txBody>
      </p:sp>
      <p:sp>
        <p:nvSpPr>
          <p:cNvPr id="3" name="Content Placeholder 2">
            <a:extLst>
              <a:ext uri="{FF2B5EF4-FFF2-40B4-BE49-F238E27FC236}">
                <a16:creationId xmlns:a16="http://schemas.microsoft.com/office/drawing/2014/main" id="{26F9F7A1-665F-01B8-406D-545B2773F4F0}"/>
              </a:ext>
            </a:extLst>
          </p:cNvPr>
          <p:cNvSpPr>
            <a:spLocks noGrp="1"/>
          </p:cNvSpPr>
          <p:nvPr>
            <p:ph idx="1"/>
          </p:nvPr>
        </p:nvSpPr>
        <p:spPr/>
        <p:txBody>
          <a:bodyPr vert="horz" lIns="91440" tIns="45720" rIns="91440" bIns="45720" rtlCol="0" anchor="t">
            <a:normAutofit/>
          </a:bodyPr>
          <a:lstStyle/>
          <a:p>
            <a:r>
              <a:rPr lang="en-GB" err="1">
                <a:ea typeface="Calibri"/>
                <a:cs typeface="Calibri"/>
              </a:rPr>
              <a:t>Mae’r</a:t>
            </a:r>
            <a:r>
              <a:rPr lang="en-GB">
                <a:ea typeface="Calibri"/>
                <a:cs typeface="Calibri"/>
              </a:rPr>
              <a:t> dull </a:t>
            </a:r>
            <a:r>
              <a:rPr lang="en-GB" err="1">
                <a:ea typeface="Calibri"/>
                <a:cs typeface="Calibri"/>
              </a:rPr>
              <a:t>hwn</a:t>
            </a:r>
            <a:r>
              <a:rPr lang="en-GB">
                <a:ea typeface="Calibri"/>
                <a:cs typeface="Calibri"/>
              </a:rPr>
              <a:t>, a </a:t>
            </a:r>
            <a:r>
              <a:rPr lang="en-GB" err="1">
                <a:ea typeface="Calibri"/>
                <a:cs typeface="Calibri"/>
              </a:rPr>
              <a:t>ddylanwadwyd</a:t>
            </a:r>
            <a:r>
              <a:rPr lang="en-GB">
                <a:ea typeface="Calibri"/>
                <a:cs typeface="Calibri"/>
              </a:rPr>
              <a:t> </a:t>
            </a:r>
            <a:r>
              <a:rPr lang="en-GB" err="1">
                <a:ea typeface="Calibri"/>
                <a:cs typeface="Calibri"/>
              </a:rPr>
              <a:t>gan</a:t>
            </a:r>
            <a:r>
              <a:rPr lang="en-GB">
                <a:ea typeface="Calibri"/>
                <a:cs typeface="Calibri"/>
              </a:rPr>
              <a:t> </a:t>
            </a:r>
            <a:r>
              <a:rPr lang="en-GB" err="1">
                <a:ea typeface="Calibri"/>
                <a:cs typeface="Calibri"/>
              </a:rPr>
              <a:t>waith</a:t>
            </a:r>
            <a:r>
              <a:rPr lang="en-GB">
                <a:ea typeface="Calibri"/>
                <a:cs typeface="Calibri"/>
              </a:rPr>
              <a:t> James McKernan a Laurence Stenhouse, </a:t>
            </a:r>
            <a:r>
              <a:rPr lang="en-GB" err="1">
                <a:ea typeface="Calibri"/>
                <a:cs typeface="Calibri"/>
              </a:rPr>
              <a:t>ymhlith</a:t>
            </a:r>
            <a:r>
              <a:rPr lang="en-GB">
                <a:ea typeface="Calibri"/>
                <a:cs typeface="Calibri"/>
              </a:rPr>
              <a:t> </a:t>
            </a:r>
            <a:r>
              <a:rPr lang="en-GB" err="1">
                <a:ea typeface="Calibri"/>
                <a:cs typeface="Calibri"/>
              </a:rPr>
              <a:t>eraill</a:t>
            </a:r>
            <a:r>
              <a:rPr lang="en-GB">
                <a:ea typeface="Calibri"/>
                <a:cs typeface="Calibri"/>
              </a:rPr>
              <a:t>, </a:t>
            </a:r>
            <a:r>
              <a:rPr lang="en-GB" err="1">
                <a:ea typeface="Calibri"/>
                <a:cs typeface="Calibri"/>
              </a:rPr>
              <a:t>yn</a:t>
            </a:r>
            <a:r>
              <a:rPr lang="en-GB">
                <a:ea typeface="Calibri"/>
                <a:cs typeface="Calibri"/>
              </a:rPr>
              <a:t> </a:t>
            </a:r>
            <a:r>
              <a:rPr lang="en-GB" err="1">
                <a:ea typeface="Calibri"/>
                <a:cs typeface="Calibri"/>
              </a:rPr>
              <a:t>cynrychioli</a:t>
            </a:r>
            <a:r>
              <a:rPr lang="en-GB">
                <a:ea typeface="Calibri"/>
                <a:cs typeface="Calibri"/>
              </a:rPr>
              <a:t> </a:t>
            </a:r>
            <a:r>
              <a:rPr lang="en-GB" err="1">
                <a:ea typeface="Calibri"/>
                <a:cs typeface="Calibri"/>
              </a:rPr>
              <a:t>ffordd</a:t>
            </a:r>
            <a:r>
              <a:rPr lang="en-GB">
                <a:ea typeface="Calibri"/>
                <a:cs typeface="Calibri"/>
              </a:rPr>
              <a:t> </a:t>
            </a:r>
            <a:r>
              <a:rPr lang="en-GB" err="1">
                <a:ea typeface="Calibri"/>
                <a:cs typeface="Calibri"/>
              </a:rPr>
              <a:t>wahanol</a:t>
            </a:r>
            <a:r>
              <a:rPr lang="en-GB">
                <a:ea typeface="Calibri"/>
                <a:cs typeface="Calibri"/>
              </a:rPr>
              <a:t> o </a:t>
            </a:r>
            <a:r>
              <a:rPr lang="en-GB" err="1">
                <a:ea typeface="Calibri"/>
                <a:cs typeface="Calibri"/>
              </a:rPr>
              <a:t>feddwl</a:t>
            </a:r>
            <a:r>
              <a:rPr lang="en-GB">
                <a:ea typeface="Calibri"/>
                <a:cs typeface="Calibri"/>
              </a:rPr>
              <a:t> am y </a:t>
            </a:r>
            <a:r>
              <a:rPr lang="en-GB" err="1">
                <a:ea typeface="Calibri"/>
                <a:cs typeface="Calibri"/>
              </a:rPr>
              <a:t>cwricwlwm</a:t>
            </a:r>
            <a:r>
              <a:rPr lang="en-GB">
                <a:ea typeface="Calibri"/>
                <a:cs typeface="Calibri"/>
              </a:rPr>
              <a:t>, </a:t>
            </a:r>
            <a:r>
              <a:rPr lang="en-GB" err="1">
                <a:ea typeface="Calibri"/>
                <a:cs typeface="Calibri"/>
              </a:rPr>
              <a:t>dysgu</a:t>
            </a:r>
            <a:r>
              <a:rPr lang="en-GB">
                <a:ea typeface="Calibri"/>
                <a:cs typeface="Calibri"/>
              </a:rPr>
              <a:t> ac </a:t>
            </a:r>
            <a:r>
              <a:rPr lang="en-GB" err="1">
                <a:ea typeface="Calibri"/>
                <a:cs typeface="Calibri"/>
              </a:rPr>
              <a:t>addysgu</a:t>
            </a:r>
            <a:r>
              <a:rPr lang="en-GB">
                <a:ea typeface="Calibri"/>
                <a:cs typeface="Calibri"/>
              </a:rPr>
              <a:t>. </a:t>
            </a:r>
            <a:r>
              <a:rPr lang="en-GB" err="1">
                <a:ea typeface="Calibri"/>
                <a:cs typeface="Calibri"/>
              </a:rPr>
              <a:t>Nid</a:t>
            </a:r>
            <a:r>
              <a:rPr lang="en-GB">
                <a:ea typeface="Calibri"/>
                <a:cs typeface="Calibri"/>
              </a:rPr>
              <a:t> </a:t>
            </a:r>
            <a:r>
              <a:rPr lang="en-GB" err="1">
                <a:ea typeface="Calibri"/>
                <a:cs typeface="Calibri"/>
              </a:rPr>
              <a:t>yw'n</a:t>
            </a:r>
            <a:r>
              <a:rPr lang="en-GB">
                <a:ea typeface="Calibri"/>
                <a:cs typeface="Calibri"/>
              </a:rPr>
              <a:t> </a:t>
            </a:r>
            <a:r>
              <a:rPr lang="en-GB" err="1">
                <a:ea typeface="Calibri"/>
                <a:cs typeface="Calibri"/>
              </a:rPr>
              <a:t>canolbwyntio'n</a:t>
            </a:r>
            <a:r>
              <a:rPr lang="en-GB">
                <a:ea typeface="Calibri"/>
                <a:cs typeface="Calibri"/>
              </a:rPr>
              <a:t> </a:t>
            </a:r>
            <a:r>
              <a:rPr lang="en-GB" err="1">
                <a:ea typeface="Calibri"/>
                <a:cs typeface="Calibri"/>
              </a:rPr>
              <a:t>unig</a:t>
            </a:r>
            <a:r>
              <a:rPr lang="en-GB">
                <a:ea typeface="Calibri"/>
                <a:cs typeface="Calibri"/>
              </a:rPr>
              <a:t> </a:t>
            </a:r>
            <a:r>
              <a:rPr lang="en-GB" err="1">
                <a:ea typeface="Calibri"/>
                <a:cs typeface="Calibri"/>
              </a:rPr>
              <a:t>ar</a:t>
            </a:r>
            <a:r>
              <a:rPr lang="en-GB">
                <a:ea typeface="Calibri"/>
                <a:cs typeface="Calibri"/>
              </a:rPr>
              <a:t> </a:t>
            </a:r>
            <a:r>
              <a:rPr lang="en-GB" err="1">
                <a:ea typeface="Calibri"/>
                <a:cs typeface="Calibri"/>
              </a:rPr>
              <a:t>brosesau</a:t>
            </a:r>
            <a:r>
              <a:rPr lang="en-GB">
                <a:ea typeface="Calibri"/>
                <a:cs typeface="Calibri"/>
              </a:rPr>
              <a:t> </a:t>
            </a:r>
            <a:r>
              <a:rPr lang="en-GB" err="1">
                <a:ea typeface="Calibri"/>
                <a:cs typeface="Calibri"/>
              </a:rPr>
              <a:t>dysgu</a:t>
            </a:r>
            <a:r>
              <a:rPr lang="en-GB">
                <a:ea typeface="Calibri"/>
                <a:cs typeface="Calibri"/>
              </a:rPr>
              <a:t>, </a:t>
            </a:r>
            <a:r>
              <a:rPr lang="en-GB" err="1">
                <a:ea typeface="Calibri"/>
                <a:cs typeface="Calibri"/>
              </a:rPr>
              <a:t>ond</a:t>
            </a:r>
            <a:r>
              <a:rPr lang="en-GB">
                <a:ea typeface="Calibri"/>
                <a:cs typeface="Calibri"/>
              </a:rPr>
              <a:t> </a:t>
            </a:r>
            <a:r>
              <a:rPr lang="en-GB" err="1">
                <a:ea typeface="Calibri"/>
                <a:cs typeface="Calibri"/>
              </a:rPr>
              <a:t>hefyd</a:t>
            </a:r>
            <a:r>
              <a:rPr lang="en-GB">
                <a:ea typeface="Calibri"/>
                <a:cs typeface="Calibri"/>
              </a:rPr>
              <a:t> </a:t>
            </a:r>
            <a:r>
              <a:rPr lang="en-GB" err="1">
                <a:ea typeface="Calibri"/>
                <a:cs typeface="Calibri"/>
              </a:rPr>
              <a:t>ar</a:t>
            </a:r>
            <a:r>
              <a:rPr lang="en-GB">
                <a:ea typeface="Calibri"/>
                <a:cs typeface="Calibri"/>
              </a:rPr>
              <a:t> </a:t>
            </a:r>
            <a:r>
              <a:rPr lang="en-GB" err="1">
                <a:ea typeface="Calibri"/>
                <a:cs typeface="Calibri"/>
              </a:rPr>
              <a:t>ddewis</a:t>
            </a:r>
            <a:r>
              <a:rPr lang="en-GB">
                <a:ea typeface="Calibri"/>
                <a:cs typeface="Calibri"/>
              </a:rPr>
              <a:t> </a:t>
            </a:r>
            <a:r>
              <a:rPr lang="en-GB" err="1">
                <a:ea typeface="Calibri"/>
                <a:cs typeface="Calibri"/>
              </a:rPr>
              <a:t>cynnwys</a:t>
            </a:r>
            <a:r>
              <a:rPr lang="en-GB">
                <a:ea typeface="Calibri"/>
                <a:cs typeface="Calibri"/>
              </a:rPr>
              <a:t> </a:t>
            </a:r>
            <a:r>
              <a:rPr lang="en-GB" err="1">
                <a:ea typeface="Calibri"/>
                <a:cs typeface="Calibri"/>
              </a:rPr>
              <a:t>gwerthfawr</a:t>
            </a:r>
            <a:r>
              <a:rPr lang="en-GB">
                <a:ea typeface="Calibri"/>
                <a:cs typeface="Calibri"/>
              </a:rPr>
              <a:t> </a:t>
            </a:r>
            <a:r>
              <a:rPr lang="en-GB" err="1">
                <a:ea typeface="Calibri"/>
                <a:cs typeface="Calibri"/>
              </a:rPr>
              <a:t>sy'n</a:t>
            </a:r>
            <a:r>
              <a:rPr lang="en-GB">
                <a:ea typeface="Calibri"/>
                <a:cs typeface="Calibri"/>
              </a:rPr>
              <a:t> </a:t>
            </a:r>
            <a:r>
              <a:rPr lang="en-GB" err="1">
                <a:ea typeface="Calibri"/>
                <a:cs typeface="Calibri"/>
              </a:rPr>
              <a:t>cyd-fynd</a:t>
            </a:r>
            <a:r>
              <a:rPr lang="en-GB">
                <a:ea typeface="Calibri"/>
                <a:cs typeface="Calibri"/>
              </a:rPr>
              <a:t> â </a:t>
            </a:r>
            <a:r>
              <a:rPr lang="en-GB" err="1">
                <a:ea typeface="Calibri"/>
                <a:cs typeface="Calibri"/>
              </a:rPr>
              <a:t>gwerthoedd</a:t>
            </a:r>
            <a:r>
              <a:rPr lang="en-GB">
                <a:ea typeface="Calibri"/>
                <a:cs typeface="Calibri"/>
              </a:rPr>
              <a:t> a </a:t>
            </a:r>
            <a:r>
              <a:rPr lang="en-GB" err="1">
                <a:ea typeface="Calibri"/>
                <a:cs typeface="Calibri"/>
              </a:rPr>
              <a:t>dibenion</a:t>
            </a:r>
            <a:r>
              <a:rPr lang="en-GB">
                <a:ea typeface="Calibri"/>
                <a:cs typeface="Calibri"/>
              </a:rPr>
              <a:t> y </a:t>
            </a:r>
            <a:r>
              <a:rPr lang="en-GB" err="1">
                <a:ea typeface="Calibri"/>
                <a:cs typeface="Calibri"/>
              </a:rPr>
              <a:t>cwricwlwm</a:t>
            </a:r>
            <a:r>
              <a:rPr lang="en-GB">
                <a:ea typeface="Calibri"/>
                <a:cs typeface="Calibri"/>
              </a:rPr>
              <a:t>. </a:t>
            </a:r>
            <a:r>
              <a:rPr lang="en-GB" err="1">
                <a:ea typeface="Calibri"/>
                <a:cs typeface="Calibri"/>
              </a:rPr>
              <a:t>Mae’r</a:t>
            </a:r>
            <a:r>
              <a:rPr lang="en-GB">
                <a:ea typeface="Calibri"/>
                <a:cs typeface="Calibri"/>
              </a:rPr>
              <a:t> dull </a:t>
            </a:r>
            <a:r>
              <a:rPr lang="en-GB" err="1">
                <a:ea typeface="Calibri"/>
                <a:cs typeface="Calibri"/>
              </a:rPr>
              <a:t>hwn</a:t>
            </a:r>
            <a:r>
              <a:rPr lang="en-GB">
                <a:ea typeface="Calibri"/>
                <a:cs typeface="Calibri"/>
              </a:rPr>
              <a:t> </a:t>
            </a:r>
            <a:r>
              <a:rPr lang="en-GB" err="1">
                <a:ea typeface="Calibri"/>
                <a:cs typeface="Calibri"/>
              </a:rPr>
              <a:t>yn</a:t>
            </a:r>
            <a:r>
              <a:rPr lang="en-GB">
                <a:ea typeface="Calibri"/>
                <a:cs typeface="Calibri"/>
              </a:rPr>
              <a:t> </a:t>
            </a:r>
            <a:r>
              <a:rPr lang="en-GB" err="1">
                <a:ea typeface="Calibri"/>
                <a:cs typeface="Calibri"/>
              </a:rPr>
              <a:t>meithrin</a:t>
            </a:r>
            <a:r>
              <a:rPr lang="en-GB">
                <a:ea typeface="Calibri"/>
                <a:cs typeface="Calibri"/>
              </a:rPr>
              <a:t> </a:t>
            </a:r>
            <a:r>
              <a:rPr lang="en-GB" err="1">
                <a:ea typeface="Calibri"/>
                <a:cs typeface="Calibri"/>
              </a:rPr>
              <a:t>creadigrwydd</a:t>
            </a:r>
            <a:r>
              <a:rPr lang="en-GB">
                <a:ea typeface="Calibri"/>
                <a:cs typeface="Calibri"/>
              </a:rPr>
              <a:t> ac </a:t>
            </a:r>
            <a:r>
              <a:rPr lang="en-GB" err="1">
                <a:ea typeface="Calibri"/>
                <a:cs typeface="Calibri"/>
              </a:rPr>
              <a:t>yn</a:t>
            </a:r>
            <a:r>
              <a:rPr lang="en-GB">
                <a:ea typeface="Calibri"/>
                <a:cs typeface="Calibri"/>
              </a:rPr>
              <a:t> </a:t>
            </a:r>
            <a:r>
              <a:rPr lang="en-GB" err="1">
                <a:ea typeface="Calibri"/>
                <a:cs typeface="Calibri"/>
              </a:rPr>
              <a:t>grymuso</a:t>
            </a:r>
            <a:r>
              <a:rPr lang="en-GB">
                <a:ea typeface="Calibri"/>
                <a:cs typeface="Calibri"/>
              </a:rPr>
              <a:t> </a:t>
            </a:r>
            <a:r>
              <a:rPr lang="en-GB" err="1">
                <a:ea typeface="Calibri"/>
                <a:cs typeface="Calibri"/>
              </a:rPr>
              <a:t>athrawon</a:t>
            </a:r>
            <a:r>
              <a:rPr lang="en-GB">
                <a:ea typeface="Calibri"/>
                <a:cs typeface="Calibri"/>
              </a:rPr>
              <a:t> </a:t>
            </a:r>
            <a:r>
              <a:rPr lang="en-GB" err="1">
                <a:ea typeface="Calibri"/>
                <a:cs typeface="Calibri"/>
              </a:rPr>
              <a:t>i</a:t>
            </a:r>
            <a:r>
              <a:rPr lang="en-GB">
                <a:ea typeface="Calibri"/>
                <a:cs typeface="Calibri"/>
              </a:rPr>
              <a:t> </a:t>
            </a:r>
            <a:r>
              <a:rPr lang="en-GB" err="1">
                <a:ea typeface="Calibri"/>
                <a:cs typeface="Calibri"/>
              </a:rPr>
              <a:t>ddylunio</a:t>
            </a:r>
            <a:r>
              <a:rPr lang="en-GB">
                <a:ea typeface="Calibri"/>
                <a:cs typeface="Calibri"/>
              </a:rPr>
              <a:t> </a:t>
            </a:r>
            <a:r>
              <a:rPr lang="en-GB" err="1">
                <a:ea typeface="Calibri"/>
                <a:cs typeface="Calibri"/>
              </a:rPr>
              <a:t>profiadau</a:t>
            </a:r>
            <a:r>
              <a:rPr lang="en-GB">
                <a:ea typeface="Calibri"/>
                <a:cs typeface="Calibri"/>
              </a:rPr>
              <a:t> </a:t>
            </a:r>
            <a:r>
              <a:rPr lang="en-GB" err="1">
                <a:ea typeface="Calibri"/>
                <a:cs typeface="Calibri"/>
              </a:rPr>
              <a:t>dysgu</a:t>
            </a:r>
            <a:r>
              <a:rPr lang="en-GB">
                <a:ea typeface="Calibri"/>
                <a:cs typeface="Calibri"/>
              </a:rPr>
              <a:t> </a:t>
            </a:r>
            <a:r>
              <a:rPr lang="en-GB" err="1">
                <a:ea typeface="Calibri"/>
                <a:cs typeface="Calibri"/>
              </a:rPr>
              <a:t>sy’n</a:t>
            </a:r>
            <a:r>
              <a:rPr lang="en-GB">
                <a:ea typeface="Calibri"/>
                <a:cs typeface="Calibri"/>
              </a:rPr>
              <a:t> </a:t>
            </a:r>
            <a:r>
              <a:rPr lang="en-GB" err="1">
                <a:ea typeface="Calibri"/>
                <a:cs typeface="Calibri"/>
              </a:rPr>
              <a:t>helpu</a:t>
            </a:r>
            <a:r>
              <a:rPr lang="en-GB">
                <a:ea typeface="Calibri"/>
                <a:cs typeface="Calibri"/>
              </a:rPr>
              <a:t> </a:t>
            </a:r>
            <a:r>
              <a:rPr lang="en-GB" err="1">
                <a:ea typeface="Calibri"/>
                <a:cs typeface="Calibri"/>
              </a:rPr>
              <a:t>myfyrwyr</a:t>
            </a:r>
            <a:r>
              <a:rPr lang="en-GB">
                <a:ea typeface="Calibri"/>
                <a:cs typeface="Calibri"/>
              </a:rPr>
              <a:t> </a:t>
            </a:r>
            <a:r>
              <a:rPr lang="en-GB" err="1">
                <a:ea typeface="Calibri"/>
                <a:cs typeface="Calibri"/>
              </a:rPr>
              <a:t>i</a:t>
            </a:r>
            <a:r>
              <a:rPr lang="en-GB">
                <a:ea typeface="Calibri"/>
                <a:cs typeface="Calibri"/>
              </a:rPr>
              <a:t> </a:t>
            </a:r>
            <a:r>
              <a:rPr lang="en-GB" err="1">
                <a:ea typeface="Calibri"/>
                <a:cs typeface="Calibri"/>
              </a:rPr>
              <a:t>ymgysylltu</a:t>
            </a:r>
            <a:r>
              <a:rPr lang="en-GB">
                <a:ea typeface="Calibri"/>
                <a:cs typeface="Calibri"/>
              </a:rPr>
              <a:t> </a:t>
            </a:r>
            <a:r>
              <a:rPr lang="en-GB" err="1">
                <a:ea typeface="Calibri"/>
                <a:cs typeface="Calibri"/>
              </a:rPr>
              <a:t>â’r</a:t>
            </a:r>
            <a:r>
              <a:rPr lang="en-GB">
                <a:ea typeface="Calibri"/>
                <a:cs typeface="Calibri"/>
              </a:rPr>
              <a:t> </a:t>
            </a:r>
            <a:r>
              <a:rPr lang="en-GB" err="1">
                <a:ea typeface="Calibri"/>
                <a:cs typeface="Calibri"/>
              </a:rPr>
              <a:t>cynnwys</a:t>
            </a:r>
            <a:r>
              <a:rPr lang="en-GB">
                <a:ea typeface="Calibri"/>
                <a:cs typeface="Calibri"/>
              </a:rPr>
              <a:t> </a:t>
            </a:r>
            <a:r>
              <a:rPr lang="en-GB" err="1">
                <a:ea typeface="Calibri"/>
                <a:cs typeface="Calibri"/>
              </a:rPr>
              <a:t>hwn</a:t>
            </a:r>
            <a:r>
              <a:rPr lang="en-GB">
                <a:ea typeface="Calibri"/>
                <a:cs typeface="Calibri"/>
              </a:rPr>
              <a:t> a </a:t>
            </a:r>
            <a:r>
              <a:rPr lang="en-GB" err="1">
                <a:ea typeface="Calibri"/>
                <a:cs typeface="Calibri"/>
              </a:rPr>
              <a:t>datblygu</a:t>
            </a:r>
            <a:r>
              <a:rPr lang="en-GB">
                <a:ea typeface="Calibri"/>
                <a:cs typeface="Calibri"/>
              </a:rPr>
              <a:t> </a:t>
            </a:r>
            <a:r>
              <a:rPr lang="en-GB" err="1">
                <a:ea typeface="Calibri"/>
                <a:cs typeface="Calibri"/>
              </a:rPr>
              <a:t>tuag</a:t>
            </a:r>
            <a:r>
              <a:rPr lang="en-GB">
                <a:ea typeface="Calibri"/>
                <a:cs typeface="Calibri"/>
              </a:rPr>
              <a:t> at </a:t>
            </a:r>
            <a:r>
              <a:rPr lang="en-GB" err="1">
                <a:ea typeface="Calibri"/>
                <a:cs typeface="Calibri"/>
              </a:rPr>
              <a:t>nodau’r</a:t>
            </a:r>
            <a:r>
              <a:rPr lang="en-GB">
                <a:ea typeface="Calibri"/>
                <a:cs typeface="Calibri"/>
              </a:rPr>
              <a:t> </a:t>
            </a:r>
            <a:r>
              <a:rPr lang="en-GB" err="1">
                <a:ea typeface="Calibri"/>
                <a:cs typeface="Calibri"/>
              </a:rPr>
              <a:t>cwricwlwm</a:t>
            </a:r>
            <a:r>
              <a:rPr lang="en-GB">
                <a:ea typeface="Calibri"/>
                <a:cs typeface="Calibri"/>
              </a:rPr>
              <a:t>. Yn y seminar hon, </a:t>
            </a:r>
            <a:r>
              <a:rPr lang="en-GB" err="1">
                <a:ea typeface="Calibri"/>
                <a:cs typeface="Calibri"/>
              </a:rPr>
              <a:t>rydym</a:t>
            </a:r>
            <a:r>
              <a:rPr lang="en-GB">
                <a:ea typeface="Calibri"/>
                <a:cs typeface="Calibri"/>
              </a:rPr>
              <a:t> </a:t>
            </a:r>
            <a:r>
              <a:rPr lang="en-GB" err="1">
                <a:ea typeface="Calibri"/>
                <a:cs typeface="Calibri"/>
              </a:rPr>
              <a:t>yn</a:t>
            </a:r>
            <a:r>
              <a:rPr lang="en-GB">
                <a:ea typeface="Calibri"/>
                <a:cs typeface="Calibri"/>
              </a:rPr>
              <a:t> </a:t>
            </a:r>
            <a:r>
              <a:rPr lang="en-GB" err="1">
                <a:ea typeface="Calibri"/>
                <a:cs typeface="Calibri"/>
              </a:rPr>
              <a:t>ymchwilio’n</a:t>
            </a:r>
            <a:r>
              <a:rPr lang="en-GB">
                <a:ea typeface="Calibri"/>
                <a:cs typeface="Calibri"/>
              </a:rPr>
              <a:t> </a:t>
            </a:r>
            <a:r>
              <a:rPr lang="en-GB" err="1">
                <a:ea typeface="Calibri"/>
                <a:cs typeface="Calibri"/>
              </a:rPr>
              <a:t>ddyfnach</a:t>
            </a:r>
            <a:r>
              <a:rPr lang="en-GB">
                <a:ea typeface="Calibri"/>
                <a:cs typeface="Calibri"/>
              </a:rPr>
              <a:t> </a:t>
            </a:r>
            <a:r>
              <a:rPr lang="en-GB" err="1">
                <a:ea typeface="Calibri"/>
                <a:cs typeface="Calibri"/>
              </a:rPr>
              <a:t>i’r</a:t>
            </a:r>
            <a:r>
              <a:rPr lang="en-GB">
                <a:ea typeface="Calibri"/>
                <a:cs typeface="Calibri"/>
              </a:rPr>
              <a:t> dull </a:t>
            </a:r>
            <a:r>
              <a:rPr lang="en-GB" err="1">
                <a:ea typeface="Calibri"/>
                <a:cs typeface="Calibri"/>
              </a:rPr>
              <a:t>hwn</a:t>
            </a:r>
            <a:r>
              <a:rPr lang="en-GB">
                <a:ea typeface="Calibri"/>
                <a:cs typeface="Calibri"/>
              </a:rPr>
              <a:t>, </a:t>
            </a:r>
            <a:r>
              <a:rPr lang="en-GB" err="1">
                <a:ea typeface="Calibri"/>
                <a:cs typeface="Calibri"/>
              </a:rPr>
              <a:t>yn</a:t>
            </a:r>
            <a:r>
              <a:rPr lang="en-GB">
                <a:ea typeface="Calibri"/>
                <a:cs typeface="Calibri"/>
              </a:rPr>
              <a:t> </a:t>
            </a:r>
            <a:r>
              <a:rPr lang="en-GB" err="1">
                <a:ea typeface="Calibri"/>
                <a:cs typeface="Calibri"/>
              </a:rPr>
              <a:t>benodol</a:t>
            </a:r>
            <a:r>
              <a:rPr lang="en-GB">
                <a:ea typeface="Calibri"/>
                <a:cs typeface="Calibri"/>
              </a:rPr>
              <a:t> </a:t>
            </a:r>
            <a:r>
              <a:rPr lang="en-GB" err="1">
                <a:ea typeface="Calibri"/>
                <a:cs typeface="Calibri"/>
              </a:rPr>
              <a:t>sut</a:t>
            </a:r>
            <a:r>
              <a:rPr lang="en-GB">
                <a:ea typeface="Calibri"/>
                <a:cs typeface="Calibri"/>
              </a:rPr>
              <a:t> </a:t>
            </a:r>
            <a:r>
              <a:rPr lang="en-GB" err="1">
                <a:ea typeface="Calibri"/>
                <a:cs typeface="Calibri"/>
              </a:rPr>
              <a:t>mae’n</a:t>
            </a:r>
            <a:r>
              <a:rPr lang="en-GB">
                <a:ea typeface="Calibri"/>
                <a:cs typeface="Calibri"/>
              </a:rPr>
              <a:t> </a:t>
            </a:r>
            <a:r>
              <a:rPr lang="en-GB" err="1">
                <a:ea typeface="Calibri"/>
                <a:cs typeface="Calibri"/>
              </a:rPr>
              <a:t>dylanwadu</a:t>
            </a:r>
            <a:r>
              <a:rPr lang="en-GB">
                <a:ea typeface="Calibri"/>
                <a:cs typeface="Calibri"/>
              </a:rPr>
              <a:t> </a:t>
            </a:r>
            <a:r>
              <a:rPr lang="en-GB" err="1">
                <a:ea typeface="Calibri"/>
                <a:cs typeface="Calibri"/>
              </a:rPr>
              <a:t>ar</a:t>
            </a:r>
            <a:r>
              <a:rPr lang="en-GB">
                <a:ea typeface="Calibri"/>
                <a:cs typeface="Calibri"/>
              </a:rPr>
              <a:t> </a:t>
            </a:r>
            <a:r>
              <a:rPr lang="en-GB" err="1">
                <a:ea typeface="Calibri"/>
                <a:cs typeface="Calibri"/>
              </a:rPr>
              <a:t>ein</a:t>
            </a:r>
            <a:r>
              <a:rPr lang="en-GB">
                <a:ea typeface="Calibri"/>
                <a:cs typeface="Calibri"/>
              </a:rPr>
              <a:t> </a:t>
            </a:r>
            <a:r>
              <a:rPr lang="en-GB" err="1">
                <a:ea typeface="Calibri"/>
                <a:cs typeface="Calibri"/>
              </a:rPr>
              <a:t>dealltwriaeth</a:t>
            </a:r>
            <a:r>
              <a:rPr lang="en-GB">
                <a:ea typeface="Calibri"/>
                <a:cs typeface="Calibri"/>
              </a:rPr>
              <a:t> </a:t>
            </a:r>
            <a:r>
              <a:rPr lang="en-GB" err="1">
                <a:ea typeface="Calibri"/>
                <a:cs typeface="Calibri"/>
              </a:rPr>
              <a:t>a’n</a:t>
            </a:r>
            <a:r>
              <a:rPr lang="en-GB">
                <a:ea typeface="Calibri"/>
                <a:cs typeface="Calibri"/>
              </a:rPr>
              <a:t> dull o </a:t>
            </a:r>
            <a:r>
              <a:rPr lang="en-GB" err="1">
                <a:ea typeface="Calibri"/>
                <a:cs typeface="Calibri"/>
              </a:rPr>
              <a:t>asesu</a:t>
            </a:r>
            <a:endParaRPr lang="en-GB"/>
          </a:p>
        </p:txBody>
      </p:sp>
    </p:spTree>
    <p:extLst>
      <p:ext uri="{BB962C8B-B14F-4D97-AF65-F5344CB8AC3E}">
        <p14:creationId xmlns:p14="http://schemas.microsoft.com/office/powerpoint/2010/main" val="35391918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13D33-34CA-D042-3216-2CA8713A1595}"/>
              </a:ext>
            </a:extLst>
          </p:cNvPr>
          <p:cNvSpPr>
            <a:spLocks noGrp="1"/>
          </p:cNvSpPr>
          <p:nvPr>
            <p:ph type="title"/>
          </p:nvPr>
        </p:nvSpPr>
        <p:spPr/>
        <p:txBody>
          <a:bodyPr/>
          <a:lstStyle/>
          <a:p>
            <a:r>
              <a:rPr lang="en-GB" b="1">
                <a:solidFill>
                  <a:srgbClr val="0070C0"/>
                </a:solidFill>
                <a:latin typeface="Calibri"/>
                <a:ea typeface="Calibri"/>
                <a:cs typeface="Calibri"/>
              </a:rPr>
              <a:t>Assessment – Process approach </a:t>
            </a:r>
          </a:p>
        </p:txBody>
      </p:sp>
      <p:sp>
        <p:nvSpPr>
          <p:cNvPr id="3" name="Content Placeholder 2">
            <a:extLst>
              <a:ext uri="{FF2B5EF4-FFF2-40B4-BE49-F238E27FC236}">
                <a16:creationId xmlns:a16="http://schemas.microsoft.com/office/drawing/2014/main" id="{C619D596-52F3-646C-58CF-DC50D874EDFC}"/>
              </a:ext>
            </a:extLst>
          </p:cNvPr>
          <p:cNvSpPr>
            <a:spLocks noGrp="1"/>
          </p:cNvSpPr>
          <p:nvPr>
            <p:ph idx="1"/>
          </p:nvPr>
        </p:nvSpPr>
        <p:spPr>
          <a:xfrm>
            <a:off x="358219" y="1825625"/>
            <a:ext cx="11481847" cy="3651379"/>
          </a:xfrm>
        </p:spPr>
        <p:txBody>
          <a:bodyPr vert="horz" lIns="91440" tIns="45720" rIns="91440" bIns="45720" rtlCol="0" anchor="t">
            <a:normAutofit/>
          </a:bodyPr>
          <a:lstStyle/>
          <a:p>
            <a:pPr marL="0" indent="0">
              <a:buNone/>
            </a:pPr>
            <a:r>
              <a:rPr lang="en-GB">
                <a:solidFill>
                  <a:srgbClr val="0070C0"/>
                </a:solidFill>
              </a:rPr>
              <a:t>This approach, influenced by the work of James McKernan and Laurence Stenhouse, among others, represents a different way of thinking about curriculum, learning, and teaching. It doesn't simply focus on the processes of learning, but also on the selection of valuable content that aligns with the values and purposes of the curriculum. This approach fosters creativity and empowers teachers to design learning experiences that help students engage with this content and develop towards the curriculum's aims. </a:t>
            </a:r>
            <a:endParaRPr lang="en-GB">
              <a:solidFill>
                <a:srgbClr val="0070C0"/>
              </a:solidFill>
              <a:ea typeface="Calibri"/>
              <a:cs typeface="Calibri"/>
            </a:endParaRPr>
          </a:p>
        </p:txBody>
      </p:sp>
    </p:spTree>
    <p:extLst>
      <p:ext uri="{BB962C8B-B14F-4D97-AF65-F5344CB8AC3E}">
        <p14:creationId xmlns:p14="http://schemas.microsoft.com/office/powerpoint/2010/main" val="260853715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B94B1-DC42-3694-AEB4-CC00F8CF9266}"/>
              </a:ext>
            </a:extLst>
          </p:cNvPr>
          <p:cNvSpPr>
            <a:spLocks noGrp="1"/>
          </p:cNvSpPr>
          <p:nvPr>
            <p:ph type="title"/>
          </p:nvPr>
        </p:nvSpPr>
        <p:spPr/>
        <p:txBody>
          <a:bodyPr/>
          <a:lstStyle/>
          <a:p>
            <a:r>
              <a:rPr lang="en-GB" sz="4000" b="1">
                <a:ea typeface="Calibri Light"/>
                <a:cs typeface="Calibri Light"/>
              </a:rPr>
              <a:t>Cydgyfeiriol a </a:t>
            </a:r>
            <a:r>
              <a:rPr lang="en-GB" sz="4000" b="1" err="1">
                <a:ea typeface="Calibri Light"/>
                <a:cs typeface="Calibri Light"/>
              </a:rPr>
              <a:t>dargyfeiriol</a:t>
            </a:r>
            <a:r>
              <a:rPr lang="en-GB" sz="4000" b="1">
                <a:ea typeface="Calibri Light"/>
                <a:cs typeface="Calibri Light"/>
              </a:rPr>
              <a:t>: </a:t>
            </a:r>
            <a:r>
              <a:rPr lang="en-GB" sz="4000" b="1" err="1">
                <a:ea typeface="Calibri Light"/>
                <a:cs typeface="Calibri Light"/>
              </a:rPr>
              <a:t>Barnau</a:t>
            </a:r>
            <a:r>
              <a:rPr lang="en-GB" sz="4000" b="1">
                <a:ea typeface="Calibri Light"/>
                <a:cs typeface="Calibri Light"/>
              </a:rPr>
              <a:t> </a:t>
            </a:r>
            <a:r>
              <a:rPr lang="en-GB" sz="4000" b="1" err="1">
                <a:ea typeface="Calibri Light"/>
                <a:cs typeface="Calibri Light"/>
              </a:rPr>
              <a:t>cyferbyniol</a:t>
            </a:r>
            <a:r>
              <a:rPr lang="en-GB" sz="4000" b="1">
                <a:ea typeface="Calibri Light"/>
                <a:cs typeface="Calibri Light"/>
              </a:rPr>
              <a:t> </a:t>
            </a:r>
            <a:r>
              <a:rPr lang="en-GB" sz="4000" b="1" err="1">
                <a:ea typeface="Calibri Light"/>
                <a:cs typeface="Calibri Light"/>
              </a:rPr>
              <a:t>ar</a:t>
            </a:r>
            <a:r>
              <a:rPr lang="en-GB" sz="4000" b="1">
                <a:ea typeface="Calibri Light"/>
                <a:cs typeface="Calibri Light"/>
              </a:rPr>
              <a:t> </a:t>
            </a:r>
            <a:r>
              <a:rPr lang="en-GB" sz="4000" b="1" err="1">
                <a:ea typeface="Calibri Light"/>
                <a:cs typeface="Calibri Light"/>
              </a:rPr>
              <a:t>asesu</a:t>
            </a:r>
            <a:endParaRPr lang="en-GB" sz="4000" b="1">
              <a:ea typeface="Calibri Light"/>
              <a:cs typeface="Calibri Light"/>
            </a:endParaRPr>
          </a:p>
        </p:txBody>
      </p:sp>
      <p:sp>
        <p:nvSpPr>
          <p:cNvPr id="3" name="Content Placeholder 2">
            <a:extLst>
              <a:ext uri="{FF2B5EF4-FFF2-40B4-BE49-F238E27FC236}">
                <a16:creationId xmlns:a16="http://schemas.microsoft.com/office/drawing/2014/main" id="{451898A4-15E3-FE6B-CE37-539EE82E292D}"/>
              </a:ext>
            </a:extLst>
          </p:cNvPr>
          <p:cNvSpPr>
            <a:spLocks noGrp="1"/>
          </p:cNvSpPr>
          <p:nvPr>
            <p:ph idx="1"/>
          </p:nvPr>
        </p:nvSpPr>
        <p:spPr/>
        <p:txBody>
          <a:bodyPr vert="horz" lIns="91440" tIns="45720" rIns="91440" bIns="45720" rtlCol="0" anchor="t">
            <a:normAutofit lnSpcReduction="10000"/>
          </a:bodyPr>
          <a:lstStyle/>
          <a:p>
            <a:pPr marL="0" indent="0">
              <a:buNone/>
            </a:pPr>
            <a:r>
              <a:rPr lang="en-GB">
                <a:ea typeface="Calibri"/>
                <a:cs typeface="Calibri"/>
              </a:rPr>
              <a:t>Mae </a:t>
            </a:r>
            <a:r>
              <a:rPr lang="en-GB" err="1">
                <a:ea typeface="Calibri"/>
                <a:cs typeface="Calibri"/>
              </a:rPr>
              <a:t>asesu</a:t>
            </a:r>
            <a:r>
              <a:rPr lang="en-GB">
                <a:ea typeface="Calibri"/>
                <a:cs typeface="Calibri"/>
              </a:rPr>
              <a:t> </a:t>
            </a:r>
            <a:r>
              <a:rPr lang="en-GB" err="1">
                <a:ea typeface="Calibri"/>
                <a:cs typeface="Calibri"/>
              </a:rPr>
              <a:t>yn</a:t>
            </a:r>
            <a:r>
              <a:rPr lang="en-GB">
                <a:ea typeface="Calibri"/>
                <a:cs typeface="Calibri"/>
              </a:rPr>
              <a:t> </a:t>
            </a:r>
            <a:r>
              <a:rPr lang="en-GB" err="1">
                <a:ea typeface="Calibri"/>
                <a:cs typeface="Calibri"/>
              </a:rPr>
              <a:t>rhan</a:t>
            </a:r>
            <a:r>
              <a:rPr lang="en-GB">
                <a:ea typeface="Calibri"/>
                <a:cs typeface="Calibri"/>
              </a:rPr>
              <a:t> </a:t>
            </a:r>
            <a:r>
              <a:rPr lang="en-GB" err="1">
                <a:ea typeface="Calibri"/>
                <a:cs typeface="Calibri"/>
              </a:rPr>
              <a:t>hanfodol</a:t>
            </a:r>
            <a:r>
              <a:rPr lang="en-GB">
                <a:ea typeface="Calibri"/>
                <a:cs typeface="Calibri"/>
              </a:rPr>
              <a:t> o </a:t>
            </a:r>
            <a:r>
              <a:rPr lang="en-GB" err="1">
                <a:ea typeface="Calibri"/>
                <a:cs typeface="Calibri"/>
              </a:rPr>
              <a:t>addysg</a:t>
            </a:r>
            <a:r>
              <a:rPr lang="en-GB">
                <a:ea typeface="Calibri"/>
                <a:cs typeface="Calibri"/>
              </a:rPr>
              <a:t>, </a:t>
            </a:r>
            <a:r>
              <a:rPr lang="en-GB" err="1">
                <a:ea typeface="Calibri"/>
                <a:cs typeface="Calibri"/>
              </a:rPr>
              <a:t>yn</a:t>
            </a:r>
            <a:r>
              <a:rPr lang="en-GB">
                <a:ea typeface="Calibri"/>
                <a:cs typeface="Calibri"/>
              </a:rPr>
              <a:t> </a:t>
            </a:r>
            <a:r>
              <a:rPr lang="en-GB" err="1">
                <a:ea typeface="Calibri"/>
                <a:cs typeface="Calibri"/>
              </a:rPr>
              <a:t>gysylltiedig</a:t>
            </a:r>
            <a:r>
              <a:rPr lang="en-GB">
                <a:ea typeface="Calibri"/>
                <a:cs typeface="Calibri"/>
              </a:rPr>
              <a:t> </a:t>
            </a:r>
            <a:r>
              <a:rPr lang="en-GB" err="1">
                <a:ea typeface="Calibri"/>
                <a:cs typeface="Calibri"/>
              </a:rPr>
              <a:t>â'r</a:t>
            </a:r>
            <a:r>
              <a:rPr lang="en-GB">
                <a:ea typeface="Calibri"/>
                <a:cs typeface="Calibri"/>
              </a:rPr>
              <a:t> </a:t>
            </a:r>
            <a:r>
              <a:rPr lang="en-GB" err="1">
                <a:ea typeface="Calibri"/>
                <a:cs typeface="Calibri"/>
              </a:rPr>
              <a:t>cwricwlwm</a:t>
            </a:r>
            <a:r>
              <a:rPr lang="en-GB">
                <a:ea typeface="Calibri"/>
                <a:cs typeface="Calibri"/>
              </a:rPr>
              <a:t> ac </a:t>
            </a:r>
            <a:r>
              <a:rPr lang="en-GB" err="1">
                <a:ea typeface="Calibri"/>
                <a:cs typeface="Calibri"/>
              </a:rPr>
              <a:t>addysgeg</a:t>
            </a:r>
            <a:r>
              <a:rPr lang="en-GB">
                <a:ea typeface="Calibri"/>
                <a:cs typeface="Calibri"/>
              </a:rPr>
              <a:t>. Mae </a:t>
            </a:r>
            <a:r>
              <a:rPr lang="en-GB" err="1">
                <a:ea typeface="Calibri"/>
                <a:cs typeface="Calibri"/>
              </a:rPr>
              <a:t>ymagwedd</a:t>
            </a:r>
            <a:r>
              <a:rPr lang="en-GB">
                <a:ea typeface="Calibri"/>
                <a:cs typeface="Calibri"/>
              </a:rPr>
              <a:t> dull proses </a:t>
            </a:r>
            <a:r>
              <a:rPr lang="en-GB" err="1">
                <a:ea typeface="Calibri"/>
                <a:cs typeface="Calibri"/>
              </a:rPr>
              <a:t>yn</a:t>
            </a:r>
            <a:r>
              <a:rPr lang="en-GB">
                <a:ea typeface="Calibri"/>
                <a:cs typeface="Calibri"/>
              </a:rPr>
              <a:t> </a:t>
            </a:r>
            <a:r>
              <a:rPr lang="en-GB" err="1">
                <a:ea typeface="Calibri"/>
                <a:cs typeface="Calibri"/>
              </a:rPr>
              <a:t>ein</a:t>
            </a:r>
            <a:r>
              <a:rPr lang="en-GB">
                <a:ea typeface="Calibri"/>
                <a:cs typeface="Calibri"/>
              </a:rPr>
              <a:t> </a:t>
            </a:r>
            <a:r>
              <a:rPr lang="en-GB" err="1">
                <a:ea typeface="Calibri"/>
                <a:cs typeface="Calibri"/>
              </a:rPr>
              <a:t>hannog</a:t>
            </a:r>
            <a:r>
              <a:rPr lang="en-GB">
                <a:ea typeface="Calibri"/>
                <a:cs typeface="Calibri"/>
              </a:rPr>
              <a:t> </a:t>
            </a:r>
            <a:r>
              <a:rPr lang="en-GB" err="1">
                <a:ea typeface="Calibri"/>
                <a:cs typeface="Calibri"/>
              </a:rPr>
              <a:t>i</a:t>
            </a:r>
            <a:r>
              <a:rPr lang="en-GB">
                <a:ea typeface="Calibri"/>
                <a:cs typeface="Calibri"/>
              </a:rPr>
              <a:t> weld </a:t>
            </a:r>
            <a:r>
              <a:rPr lang="en-GB" err="1">
                <a:ea typeface="Calibri"/>
                <a:cs typeface="Calibri"/>
              </a:rPr>
              <a:t>dysgu</a:t>
            </a:r>
            <a:r>
              <a:rPr lang="en-GB">
                <a:ea typeface="Calibri"/>
                <a:cs typeface="Calibri"/>
              </a:rPr>
              <a:t> ac </a:t>
            </a:r>
            <a:r>
              <a:rPr lang="en-GB" err="1">
                <a:ea typeface="Calibri"/>
                <a:cs typeface="Calibri"/>
              </a:rPr>
              <a:t>asesu</a:t>
            </a:r>
            <a:r>
              <a:rPr lang="en-GB">
                <a:ea typeface="Calibri"/>
                <a:cs typeface="Calibri"/>
              </a:rPr>
              <a:t> </a:t>
            </a:r>
            <a:r>
              <a:rPr lang="en-GB" err="1">
                <a:ea typeface="Calibri"/>
                <a:cs typeface="Calibri"/>
              </a:rPr>
              <a:t>yn</a:t>
            </a:r>
            <a:r>
              <a:rPr lang="en-GB">
                <a:ea typeface="Calibri"/>
                <a:cs typeface="Calibri"/>
              </a:rPr>
              <a:t> </a:t>
            </a:r>
            <a:r>
              <a:rPr lang="en-GB" err="1">
                <a:ea typeface="Calibri"/>
                <a:cs typeface="Calibri"/>
              </a:rPr>
              <a:t>wahanol</a:t>
            </a:r>
            <a:r>
              <a:rPr lang="en-GB">
                <a:ea typeface="Calibri"/>
                <a:cs typeface="Calibri"/>
              </a:rPr>
              <a:t>. Mae'n </a:t>
            </a:r>
            <a:r>
              <a:rPr lang="en-GB" err="1">
                <a:ea typeface="Calibri"/>
                <a:cs typeface="Calibri"/>
              </a:rPr>
              <a:t>hanfodol</a:t>
            </a:r>
            <a:r>
              <a:rPr lang="en-GB">
                <a:ea typeface="Calibri"/>
                <a:cs typeface="Calibri"/>
              </a:rPr>
              <a:t> </a:t>
            </a:r>
            <a:r>
              <a:rPr lang="en-GB" err="1">
                <a:ea typeface="Calibri"/>
                <a:cs typeface="Calibri"/>
              </a:rPr>
              <a:t>cofio</a:t>
            </a:r>
            <a:r>
              <a:rPr lang="en-GB">
                <a:ea typeface="Calibri"/>
                <a:cs typeface="Calibri"/>
              </a:rPr>
              <a:t> y </a:t>
            </a:r>
            <a:r>
              <a:rPr lang="en-GB" err="1">
                <a:ea typeface="Calibri"/>
                <a:cs typeface="Calibri"/>
              </a:rPr>
              <a:t>dylai</a:t>
            </a:r>
            <a:r>
              <a:rPr lang="en-GB">
                <a:ea typeface="Calibri"/>
                <a:cs typeface="Calibri"/>
              </a:rPr>
              <a:t> </a:t>
            </a:r>
            <a:r>
              <a:rPr lang="en-GB" err="1">
                <a:ea typeface="Calibri"/>
                <a:cs typeface="Calibri"/>
              </a:rPr>
              <a:t>arferion</a:t>
            </a:r>
            <a:r>
              <a:rPr lang="en-GB">
                <a:ea typeface="Calibri"/>
                <a:cs typeface="Calibri"/>
              </a:rPr>
              <a:t> </a:t>
            </a:r>
            <a:r>
              <a:rPr lang="en-GB" err="1">
                <a:ea typeface="Calibri"/>
                <a:cs typeface="Calibri"/>
              </a:rPr>
              <a:t>asesu</a:t>
            </a:r>
            <a:r>
              <a:rPr lang="en-GB">
                <a:ea typeface="Calibri"/>
                <a:cs typeface="Calibri"/>
              </a:rPr>
              <a:t> </a:t>
            </a:r>
            <a:r>
              <a:rPr lang="en-GB" err="1">
                <a:ea typeface="Calibri"/>
                <a:cs typeface="Calibri"/>
              </a:rPr>
              <a:t>gyd-fynd</a:t>
            </a:r>
            <a:r>
              <a:rPr lang="en-GB">
                <a:ea typeface="Calibri"/>
                <a:cs typeface="Calibri"/>
              </a:rPr>
              <a:t> </a:t>
            </a:r>
            <a:r>
              <a:rPr lang="en-GB" err="1">
                <a:ea typeface="Calibri"/>
                <a:cs typeface="Calibri"/>
              </a:rPr>
              <a:t>â'n</a:t>
            </a:r>
            <a:r>
              <a:rPr lang="en-GB">
                <a:ea typeface="Calibri"/>
                <a:cs typeface="Calibri"/>
              </a:rPr>
              <a:t> </a:t>
            </a:r>
            <a:r>
              <a:rPr lang="en-GB" err="1">
                <a:ea typeface="Calibri"/>
                <a:cs typeface="Calibri"/>
              </a:rPr>
              <a:t>dealltwriaeth</a:t>
            </a:r>
            <a:r>
              <a:rPr lang="en-GB">
                <a:ea typeface="Calibri"/>
                <a:cs typeface="Calibri"/>
              </a:rPr>
              <a:t> o </a:t>
            </a:r>
            <a:r>
              <a:rPr lang="en-GB" err="1">
                <a:ea typeface="Calibri"/>
                <a:cs typeface="Calibri"/>
              </a:rPr>
              <a:t>addysgu</a:t>
            </a:r>
            <a:r>
              <a:rPr lang="en-GB">
                <a:ea typeface="Calibri"/>
                <a:cs typeface="Calibri"/>
              </a:rPr>
              <a:t> a </a:t>
            </a:r>
            <a:r>
              <a:rPr lang="en-GB" err="1">
                <a:ea typeface="Calibri"/>
                <a:cs typeface="Calibri"/>
              </a:rPr>
              <a:t>dysgu</a:t>
            </a:r>
            <a:r>
              <a:rPr lang="en-GB">
                <a:ea typeface="Calibri"/>
                <a:cs typeface="Calibri"/>
              </a:rPr>
              <a:t>. O dan y dull </a:t>
            </a:r>
            <a:r>
              <a:rPr lang="en-GB" err="1">
                <a:ea typeface="Calibri"/>
                <a:cs typeface="Calibri"/>
              </a:rPr>
              <a:t>hwn</a:t>
            </a:r>
            <a:r>
              <a:rPr lang="en-GB">
                <a:ea typeface="Calibri"/>
                <a:cs typeface="Calibri"/>
              </a:rPr>
              <a:t>, </a:t>
            </a:r>
            <a:r>
              <a:rPr lang="en-GB" err="1">
                <a:ea typeface="Calibri"/>
                <a:cs typeface="Calibri"/>
              </a:rPr>
              <a:t>nid</a:t>
            </a:r>
            <a:r>
              <a:rPr lang="en-GB">
                <a:ea typeface="Calibri"/>
                <a:cs typeface="Calibri"/>
              </a:rPr>
              <a:t> </a:t>
            </a:r>
            <a:r>
              <a:rPr lang="en-GB" err="1">
                <a:ea typeface="Calibri"/>
                <a:cs typeface="Calibri"/>
              </a:rPr>
              <a:t>yw</a:t>
            </a:r>
            <a:r>
              <a:rPr lang="en-GB">
                <a:ea typeface="Calibri"/>
                <a:cs typeface="Calibri"/>
              </a:rPr>
              <a:t> </a:t>
            </a:r>
            <a:r>
              <a:rPr lang="en-GB" err="1">
                <a:ea typeface="Calibri"/>
                <a:cs typeface="Calibri"/>
              </a:rPr>
              <a:t>asesu</a:t>
            </a:r>
            <a:r>
              <a:rPr lang="en-GB">
                <a:ea typeface="Calibri"/>
                <a:cs typeface="Calibri"/>
              </a:rPr>
              <a:t> </a:t>
            </a:r>
            <a:r>
              <a:rPr lang="en-GB" err="1">
                <a:ea typeface="Calibri"/>
                <a:cs typeface="Calibri"/>
              </a:rPr>
              <a:t>yn</a:t>
            </a:r>
            <a:r>
              <a:rPr lang="en-GB">
                <a:ea typeface="Calibri"/>
                <a:cs typeface="Calibri"/>
              </a:rPr>
              <a:t> </a:t>
            </a:r>
            <a:r>
              <a:rPr lang="en-GB" err="1">
                <a:ea typeface="Calibri"/>
                <a:cs typeface="Calibri"/>
              </a:rPr>
              <a:t>sbardun</a:t>
            </a:r>
            <a:r>
              <a:rPr lang="en-GB">
                <a:ea typeface="Calibri"/>
                <a:cs typeface="Calibri"/>
              </a:rPr>
              <a:t> </a:t>
            </a:r>
            <a:r>
              <a:rPr lang="en-GB" err="1">
                <a:ea typeface="Calibri"/>
                <a:cs typeface="Calibri"/>
              </a:rPr>
              <a:t>ond</a:t>
            </a:r>
            <a:r>
              <a:rPr lang="en-GB">
                <a:ea typeface="Calibri"/>
                <a:cs typeface="Calibri"/>
              </a:rPr>
              <a:t> </a:t>
            </a:r>
            <a:r>
              <a:rPr lang="en-GB" err="1">
                <a:ea typeface="Calibri"/>
                <a:cs typeface="Calibri"/>
              </a:rPr>
              <a:t>yn</a:t>
            </a:r>
            <a:r>
              <a:rPr lang="en-GB">
                <a:ea typeface="Calibri"/>
                <a:cs typeface="Calibri"/>
              </a:rPr>
              <a:t> </a:t>
            </a:r>
            <a:r>
              <a:rPr lang="en-GB" err="1">
                <a:ea typeface="Calibri"/>
                <a:cs typeface="Calibri"/>
              </a:rPr>
              <a:t>offeryn</a:t>
            </a:r>
            <a:r>
              <a:rPr lang="en-GB">
                <a:ea typeface="Calibri"/>
                <a:cs typeface="Calibri"/>
              </a:rPr>
              <a:t> </a:t>
            </a:r>
            <a:r>
              <a:rPr lang="en-GB" err="1">
                <a:ea typeface="Calibri"/>
                <a:cs typeface="Calibri"/>
              </a:rPr>
              <a:t>i</a:t>
            </a:r>
            <a:r>
              <a:rPr lang="en-GB">
                <a:ea typeface="Calibri"/>
                <a:cs typeface="Calibri"/>
              </a:rPr>
              <a:t> </a:t>
            </a:r>
            <a:r>
              <a:rPr lang="en-GB" err="1">
                <a:ea typeface="Calibri"/>
                <a:cs typeface="Calibri"/>
              </a:rPr>
              <a:t>werthuso</a:t>
            </a:r>
            <a:r>
              <a:rPr lang="en-GB">
                <a:ea typeface="Calibri"/>
                <a:cs typeface="Calibri"/>
              </a:rPr>
              <a:t> a </a:t>
            </a:r>
            <a:r>
              <a:rPr lang="en-GB" err="1">
                <a:ea typeface="Calibri"/>
                <a:cs typeface="Calibri"/>
              </a:rPr>
              <a:t>gwella</a:t>
            </a:r>
            <a:r>
              <a:rPr lang="en-GB">
                <a:ea typeface="Calibri"/>
                <a:cs typeface="Calibri"/>
              </a:rPr>
              <a:t> </a:t>
            </a:r>
            <a:r>
              <a:rPr lang="en-GB" err="1">
                <a:ea typeface="Calibri"/>
                <a:cs typeface="Calibri"/>
              </a:rPr>
              <a:t>dysgu</a:t>
            </a:r>
            <a:r>
              <a:rPr lang="en-GB">
                <a:ea typeface="Calibri"/>
                <a:cs typeface="Calibri"/>
              </a:rPr>
              <a:t> </a:t>
            </a:r>
            <a:r>
              <a:rPr lang="en-GB" err="1">
                <a:ea typeface="Calibri"/>
                <a:cs typeface="Calibri"/>
              </a:rPr>
              <a:t>disgyblion</a:t>
            </a:r>
            <a:r>
              <a:rPr lang="en-GB">
                <a:ea typeface="Calibri"/>
                <a:cs typeface="Calibri"/>
              </a:rPr>
              <a:t>, </a:t>
            </a:r>
            <a:r>
              <a:rPr lang="en-GB" err="1">
                <a:ea typeface="Calibri"/>
                <a:cs typeface="Calibri"/>
              </a:rPr>
              <a:t>gan</a:t>
            </a:r>
            <a:r>
              <a:rPr lang="en-GB">
                <a:ea typeface="Calibri"/>
                <a:cs typeface="Calibri"/>
              </a:rPr>
              <a:t> </a:t>
            </a:r>
            <a:r>
              <a:rPr lang="en-GB" err="1">
                <a:ea typeface="Calibri"/>
                <a:cs typeface="Calibri"/>
              </a:rPr>
              <a:t>gefnogi</a:t>
            </a:r>
            <a:r>
              <a:rPr lang="en-GB">
                <a:ea typeface="Calibri"/>
                <a:cs typeface="Calibri"/>
              </a:rPr>
              <a:t> </a:t>
            </a:r>
            <a:r>
              <a:rPr lang="en-GB" err="1">
                <a:ea typeface="Calibri"/>
                <a:cs typeface="Calibri"/>
              </a:rPr>
              <a:t>eu</a:t>
            </a:r>
            <a:r>
              <a:rPr lang="en-GB">
                <a:ea typeface="Calibri"/>
                <a:cs typeface="Calibri"/>
              </a:rPr>
              <a:t> </a:t>
            </a:r>
            <a:r>
              <a:rPr lang="en-GB" err="1">
                <a:ea typeface="Calibri"/>
                <a:cs typeface="Calibri"/>
              </a:rPr>
              <a:t>datblygiad</a:t>
            </a:r>
            <a:r>
              <a:rPr lang="en-GB">
                <a:ea typeface="Calibri"/>
                <a:cs typeface="Calibri"/>
              </a:rPr>
              <a:t> </a:t>
            </a:r>
            <a:r>
              <a:rPr lang="en-GB" err="1">
                <a:ea typeface="Calibri"/>
                <a:cs typeface="Calibri"/>
              </a:rPr>
              <a:t>parhaus</a:t>
            </a:r>
            <a:r>
              <a:rPr lang="en-GB">
                <a:ea typeface="Calibri"/>
                <a:cs typeface="Calibri"/>
              </a:rPr>
              <a:t>. </a:t>
            </a:r>
            <a:r>
              <a:rPr lang="en-GB" err="1">
                <a:ea typeface="Calibri"/>
                <a:cs typeface="Calibri"/>
              </a:rPr>
              <a:t>Rydym</a:t>
            </a:r>
            <a:r>
              <a:rPr lang="en-GB">
                <a:ea typeface="Calibri"/>
                <a:cs typeface="Calibri"/>
              </a:rPr>
              <a:t> </a:t>
            </a:r>
            <a:r>
              <a:rPr lang="en-GB" err="1">
                <a:ea typeface="Calibri"/>
                <a:cs typeface="Calibri"/>
              </a:rPr>
              <a:t>yn</a:t>
            </a:r>
            <a:r>
              <a:rPr lang="en-GB">
                <a:ea typeface="Calibri"/>
                <a:cs typeface="Calibri"/>
              </a:rPr>
              <a:t> </a:t>
            </a:r>
            <a:r>
              <a:rPr lang="en-GB" err="1">
                <a:ea typeface="Calibri"/>
                <a:cs typeface="Calibri"/>
              </a:rPr>
              <a:t>cyflwyno</a:t>
            </a:r>
            <a:r>
              <a:rPr lang="en-GB">
                <a:ea typeface="Calibri"/>
                <a:cs typeface="Calibri"/>
              </a:rPr>
              <a:t> </a:t>
            </a:r>
            <a:r>
              <a:rPr lang="en-GB" err="1">
                <a:ea typeface="Calibri"/>
                <a:cs typeface="Calibri"/>
              </a:rPr>
              <a:t>dwy</a:t>
            </a:r>
            <a:r>
              <a:rPr lang="en-GB">
                <a:ea typeface="Calibri"/>
                <a:cs typeface="Calibri"/>
              </a:rPr>
              <a:t> </a:t>
            </a:r>
            <a:r>
              <a:rPr lang="en-GB" err="1">
                <a:ea typeface="Calibri"/>
                <a:cs typeface="Calibri"/>
              </a:rPr>
              <a:t>farn</a:t>
            </a:r>
            <a:r>
              <a:rPr lang="en-GB">
                <a:ea typeface="Calibri"/>
                <a:cs typeface="Calibri"/>
              </a:rPr>
              <a:t> </a:t>
            </a:r>
            <a:r>
              <a:rPr lang="en-GB" err="1">
                <a:ea typeface="Calibri"/>
                <a:cs typeface="Calibri"/>
              </a:rPr>
              <a:t>gyferbyniol</a:t>
            </a:r>
            <a:r>
              <a:rPr lang="en-GB">
                <a:ea typeface="Calibri"/>
                <a:cs typeface="Calibri"/>
              </a:rPr>
              <a:t> </a:t>
            </a:r>
            <a:r>
              <a:rPr lang="en-GB" err="1">
                <a:ea typeface="Calibri"/>
                <a:cs typeface="Calibri"/>
              </a:rPr>
              <a:t>ar</a:t>
            </a:r>
            <a:r>
              <a:rPr lang="en-GB">
                <a:ea typeface="Calibri"/>
                <a:cs typeface="Calibri"/>
              </a:rPr>
              <a:t> </a:t>
            </a:r>
            <a:r>
              <a:rPr lang="en-GB" err="1">
                <a:ea typeface="Calibri"/>
                <a:cs typeface="Calibri"/>
              </a:rPr>
              <a:t>asesu</a:t>
            </a:r>
            <a:r>
              <a:rPr lang="en-GB">
                <a:ea typeface="Calibri"/>
                <a:cs typeface="Calibri"/>
              </a:rPr>
              <a:t>: </a:t>
            </a:r>
            <a:r>
              <a:rPr lang="en-GB" err="1">
                <a:ea typeface="Calibri"/>
                <a:cs typeface="Calibri"/>
              </a:rPr>
              <a:t>cydgyfeiriol</a:t>
            </a:r>
            <a:r>
              <a:rPr lang="en-GB">
                <a:ea typeface="Calibri"/>
                <a:cs typeface="Calibri"/>
              </a:rPr>
              <a:t> (</a:t>
            </a:r>
            <a:r>
              <a:rPr lang="en-GB" err="1">
                <a:ea typeface="Calibri"/>
                <a:cs typeface="Calibri"/>
              </a:rPr>
              <a:t>wedi’i</a:t>
            </a:r>
            <a:r>
              <a:rPr lang="en-GB">
                <a:ea typeface="Calibri"/>
                <a:cs typeface="Calibri"/>
              </a:rPr>
              <a:t> </a:t>
            </a:r>
            <a:r>
              <a:rPr lang="en-GB" err="1">
                <a:ea typeface="Calibri"/>
                <a:cs typeface="Calibri"/>
              </a:rPr>
              <a:t>alinio</a:t>
            </a:r>
            <a:r>
              <a:rPr lang="en-GB">
                <a:ea typeface="Calibri"/>
                <a:cs typeface="Calibri"/>
              </a:rPr>
              <a:t> â </a:t>
            </a:r>
            <a:r>
              <a:rPr lang="en-GB" err="1">
                <a:ea typeface="Calibri"/>
                <a:cs typeface="Calibri"/>
              </a:rPr>
              <a:t>chanlyniadau</a:t>
            </a:r>
            <a:r>
              <a:rPr lang="en-GB">
                <a:ea typeface="Calibri"/>
                <a:cs typeface="Calibri"/>
              </a:rPr>
              <a:t> </a:t>
            </a:r>
            <a:r>
              <a:rPr lang="en-GB" err="1">
                <a:ea typeface="Calibri"/>
                <a:cs typeface="Calibri"/>
              </a:rPr>
              <a:t>rhagosodedig</a:t>
            </a:r>
            <a:r>
              <a:rPr lang="en-GB">
                <a:ea typeface="Calibri"/>
                <a:cs typeface="Calibri"/>
              </a:rPr>
              <a:t>) a </a:t>
            </a:r>
            <a:r>
              <a:rPr lang="en-GB" err="1">
                <a:ea typeface="Calibri"/>
                <a:cs typeface="Calibri"/>
              </a:rPr>
              <a:t>dargyfeiriol</a:t>
            </a:r>
            <a:r>
              <a:rPr lang="en-GB">
                <a:ea typeface="Calibri"/>
                <a:cs typeface="Calibri"/>
              </a:rPr>
              <a:t> (</a:t>
            </a:r>
            <a:r>
              <a:rPr lang="en-GB" err="1">
                <a:ea typeface="Calibri"/>
                <a:cs typeface="Calibri"/>
              </a:rPr>
              <a:t>sy’n</a:t>
            </a:r>
            <a:r>
              <a:rPr lang="en-GB">
                <a:ea typeface="Calibri"/>
                <a:cs typeface="Calibri"/>
              </a:rPr>
              <a:t> </a:t>
            </a:r>
            <a:r>
              <a:rPr lang="en-GB" err="1">
                <a:ea typeface="Calibri"/>
                <a:cs typeface="Calibri"/>
              </a:rPr>
              <a:t>canolbwyntio</a:t>
            </a:r>
            <a:r>
              <a:rPr lang="en-GB">
                <a:ea typeface="Calibri"/>
                <a:cs typeface="Calibri"/>
              </a:rPr>
              <a:t> </a:t>
            </a:r>
            <a:r>
              <a:rPr lang="en-GB" err="1">
                <a:ea typeface="Calibri"/>
                <a:cs typeface="Calibri"/>
              </a:rPr>
              <a:t>ar</a:t>
            </a:r>
            <a:r>
              <a:rPr lang="en-GB">
                <a:ea typeface="Calibri"/>
                <a:cs typeface="Calibri"/>
              </a:rPr>
              <a:t> </a:t>
            </a:r>
            <a:r>
              <a:rPr lang="en-GB" err="1">
                <a:ea typeface="Calibri"/>
                <a:cs typeface="Calibri"/>
              </a:rPr>
              <a:t>ddeall</a:t>
            </a:r>
            <a:r>
              <a:rPr lang="en-GB">
                <a:ea typeface="Calibri"/>
                <a:cs typeface="Calibri"/>
              </a:rPr>
              <a:t> a </a:t>
            </a:r>
            <a:r>
              <a:rPr lang="en-GB" err="1">
                <a:ea typeface="Calibri"/>
                <a:cs typeface="Calibri"/>
              </a:rPr>
              <a:t>gwerthuso</a:t>
            </a:r>
            <a:r>
              <a:rPr lang="en-GB">
                <a:ea typeface="Calibri"/>
                <a:cs typeface="Calibri"/>
              </a:rPr>
              <a:t> </a:t>
            </a:r>
            <a:r>
              <a:rPr lang="en-GB" err="1">
                <a:ea typeface="Calibri"/>
                <a:cs typeface="Calibri"/>
              </a:rPr>
              <a:t>dysgu</a:t>
            </a:r>
            <a:r>
              <a:rPr lang="en-GB">
                <a:ea typeface="Calibri"/>
                <a:cs typeface="Calibri"/>
              </a:rPr>
              <a:t> </a:t>
            </a:r>
            <a:r>
              <a:rPr lang="en-GB" err="1">
                <a:ea typeface="Calibri"/>
                <a:cs typeface="Calibri"/>
              </a:rPr>
              <a:t>disgyblion</a:t>
            </a:r>
            <a:r>
              <a:rPr lang="en-GB">
                <a:ea typeface="Calibri"/>
                <a:cs typeface="Calibri"/>
              </a:rPr>
              <a:t>). Mae </a:t>
            </a:r>
            <a:r>
              <a:rPr lang="en-GB" err="1">
                <a:ea typeface="Calibri"/>
                <a:cs typeface="Calibri"/>
              </a:rPr>
              <a:t>dulliau</a:t>
            </a:r>
            <a:r>
              <a:rPr lang="en-GB">
                <a:ea typeface="Calibri"/>
                <a:cs typeface="Calibri"/>
              </a:rPr>
              <a:t> proses </a:t>
            </a:r>
            <a:r>
              <a:rPr lang="en-GB" err="1">
                <a:ea typeface="Calibri"/>
                <a:cs typeface="Calibri"/>
              </a:rPr>
              <a:t>yn</a:t>
            </a:r>
            <a:r>
              <a:rPr lang="en-GB">
                <a:ea typeface="Calibri"/>
                <a:cs typeface="Calibri"/>
              </a:rPr>
              <a:t> </a:t>
            </a:r>
            <a:r>
              <a:rPr lang="en-GB" err="1">
                <a:ea typeface="Calibri"/>
                <a:cs typeface="Calibri"/>
              </a:rPr>
              <a:t>awgrymu</a:t>
            </a:r>
            <a:r>
              <a:rPr lang="en-GB">
                <a:ea typeface="Calibri"/>
                <a:cs typeface="Calibri"/>
              </a:rPr>
              <a:t> </a:t>
            </a:r>
            <a:r>
              <a:rPr lang="en-GB" err="1">
                <a:ea typeface="Calibri"/>
                <a:cs typeface="Calibri"/>
              </a:rPr>
              <a:t>newid</a:t>
            </a:r>
            <a:r>
              <a:rPr lang="en-GB">
                <a:ea typeface="Calibri"/>
                <a:cs typeface="Calibri"/>
              </a:rPr>
              <a:t> </a:t>
            </a:r>
            <a:r>
              <a:rPr lang="en-GB" err="1">
                <a:ea typeface="Calibri"/>
                <a:cs typeface="Calibri"/>
              </a:rPr>
              <a:t>o’r</a:t>
            </a:r>
            <a:r>
              <a:rPr lang="en-GB">
                <a:ea typeface="Calibri"/>
                <a:cs typeface="Calibri"/>
              </a:rPr>
              <a:t> </a:t>
            </a:r>
            <a:r>
              <a:rPr lang="en-GB" err="1">
                <a:ea typeface="Calibri"/>
                <a:cs typeface="Calibri"/>
              </a:rPr>
              <a:t>safbwynt</a:t>
            </a:r>
            <a:r>
              <a:rPr lang="en-GB">
                <a:ea typeface="Calibri"/>
                <a:cs typeface="Calibri"/>
              </a:rPr>
              <a:t> </a:t>
            </a:r>
            <a:r>
              <a:rPr lang="en-GB" err="1">
                <a:ea typeface="Calibri"/>
                <a:cs typeface="Calibri"/>
              </a:rPr>
              <a:t>cydgyfeiriol</a:t>
            </a:r>
            <a:r>
              <a:rPr lang="en-GB">
                <a:ea typeface="Calibri"/>
                <a:cs typeface="Calibri"/>
              </a:rPr>
              <a:t> </a:t>
            </a:r>
            <a:r>
              <a:rPr lang="en-GB" err="1">
                <a:ea typeface="Calibri"/>
                <a:cs typeface="Calibri"/>
              </a:rPr>
              <a:t>rhagddiffiniedig</a:t>
            </a:r>
            <a:r>
              <a:rPr lang="en-GB">
                <a:ea typeface="Calibri"/>
                <a:cs typeface="Calibri"/>
              </a:rPr>
              <a:t> </a:t>
            </a:r>
            <a:r>
              <a:rPr lang="en-GB" err="1">
                <a:ea typeface="Calibri"/>
                <a:cs typeface="Calibri"/>
              </a:rPr>
              <a:t>i’r</a:t>
            </a:r>
            <a:r>
              <a:rPr lang="en-GB">
                <a:ea typeface="Calibri"/>
                <a:cs typeface="Calibri"/>
              </a:rPr>
              <a:t> </a:t>
            </a:r>
            <a:r>
              <a:rPr lang="en-GB" err="1">
                <a:ea typeface="Calibri"/>
                <a:cs typeface="Calibri"/>
              </a:rPr>
              <a:t>safbwynt</a:t>
            </a:r>
            <a:r>
              <a:rPr lang="en-GB">
                <a:ea typeface="Calibri"/>
                <a:cs typeface="Calibri"/>
              </a:rPr>
              <a:t> </a:t>
            </a:r>
            <a:r>
              <a:rPr lang="en-GB" err="1">
                <a:ea typeface="Calibri"/>
                <a:cs typeface="Calibri"/>
              </a:rPr>
              <a:t>mwy</a:t>
            </a:r>
            <a:r>
              <a:rPr lang="en-GB">
                <a:ea typeface="Calibri"/>
                <a:cs typeface="Calibri"/>
              </a:rPr>
              <a:t> </a:t>
            </a:r>
            <a:r>
              <a:rPr lang="en-GB" err="1">
                <a:ea typeface="Calibri"/>
                <a:cs typeface="Calibri"/>
              </a:rPr>
              <a:t>hyblyg</a:t>
            </a:r>
            <a:r>
              <a:rPr lang="en-GB">
                <a:ea typeface="Calibri"/>
                <a:cs typeface="Calibri"/>
              </a:rPr>
              <a:t>, </a:t>
            </a:r>
            <a:r>
              <a:rPr lang="en-GB" err="1">
                <a:ea typeface="Calibri"/>
                <a:cs typeface="Calibri"/>
              </a:rPr>
              <a:t>dargyfeiriol</a:t>
            </a:r>
            <a:r>
              <a:rPr lang="en-GB">
                <a:ea typeface="Calibri"/>
                <a:cs typeface="Calibri"/>
              </a:rPr>
              <a:t> </a:t>
            </a:r>
            <a:r>
              <a:rPr lang="en-GB" err="1">
                <a:ea typeface="Calibri"/>
                <a:cs typeface="Calibri"/>
              </a:rPr>
              <a:t>ar</a:t>
            </a:r>
            <a:r>
              <a:rPr lang="en-GB">
                <a:ea typeface="Calibri"/>
                <a:cs typeface="Calibri"/>
              </a:rPr>
              <a:t> </a:t>
            </a:r>
            <a:r>
              <a:rPr lang="en-GB" err="1">
                <a:ea typeface="Calibri"/>
                <a:cs typeface="Calibri"/>
              </a:rPr>
              <a:t>asesu</a:t>
            </a:r>
            <a:r>
              <a:rPr lang="en-GB">
                <a:ea typeface="Calibri"/>
                <a:cs typeface="Calibri"/>
              </a:rPr>
              <a:t>.</a:t>
            </a:r>
          </a:p>
        </p:txBody>
      </p:sp>
    </p:spTree>
    <p:extLst>
      <p:ext uri="{BB962C8B-B14F-4D97-AF65-F5344CB8AC3E}">
        <p14:creationId xmlns:p14="http://schemas.microsoft.com/office/powerpoint/2010/main" val="13977629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37273-956C-4D22-080F-0C91D7893C00}"/>
              </a:ext>
            </a:extLst>
          </p:cNvPr>
          <p:cNvSpPr>
            <a:spLocks noGrp="1"/>
          </p:cNvSpPr>
          <p:nvPr>
            <p:ph type="title"/>
          </p:nvPr>
        </p:nvSpPr>
        <p:spPr/>
        <p:txBody>
          <a:bodyPr>
            <a:normAutofit/>
          </a:bodyPr>
          <a:lstStyle/>
          <a:p>
            <a:r>
              <a:rPr lang="en-GB" sz="3600" b="1">
                <a:solidFill>
                  <a:srgbClr val="0070C0"/>
                </a:solidFill>
                <a:ea typeface="Calibri Light"/>
                <a:cs typeface="Calibri Light"/>
              </a:rPr>
              <a:t>Convergent and Divergent: Contrasting views of assessment</a:t>
            </a:r>
          </a:p>
        </p:txBody>
      </p:sp>
      <p:sp>
        <p:nvSpPr>
          <p:cNvPr id="3" name="Content Placeholder 2">
            <a:extLst>
              <a:ext uri="{FF2B5EF4-FFF2-40B4-BE49-F238E27FC236}">
                <a16:creationId xmlns:a16="http://schemas.microsoft.com/office/drawing/2014/main" id="{3D436EFA-0794-77BE-C1A4-79583CC45AE9}"/>
              </a:ext>
            </a:extLst>
          </p:cNvPr>
          <p:cNvSpPr>
            <a:spLocks noGrp="1"/>
          </p:cNvSpPr>
          <p:nvPr>
            <p:ph idx="4294967295"/>
          </p:nvPr>
        </p:nvSpPr>
        <p:spPr>
          <a:xfrm>
            <a:off x="356606" y="1691002"/>
            <a:ext cx="11480800" cy="3576637"/>
          </a:xfrm>
        </p:spPr>
        <p:txBody>
          <a:bodyPr vert="horz" lIns="91440" tIns="45720" rIns="91440" bIns="45720" rtlCol="0" anchor="t">
            <a:normAutofit lnSpcReduction="10000"/>
          </a:bodyPr>
          <a:lstStyle/>
          <a:p>
            <a:pPr marL="0" indent="0">
              <a:buNone/>
            </a:pPr>
            <a:r>
              <a:rPr lang="en-GB">
                <a:solidFill>
                  <a:srgbClr val="0070C0"/>
                </a:solidFill>
              </a:rPr>
              <a:t>Assessment is a crucial part of education, interlinked with curriculum and pedagogy. A process orientation approach encourages us to view learning and assessment differently. It's essential to remember that assessment practices should align with our understanding of teaching and learning. Under this approach, assessment isn't a driver but a tool to evaluate and enhance pupil learning, supporting their continuous development. We introduce two contrasting views of assessment: convergent (aligned with pre-set outcomes) and divergent (focused on understanding and evaluating pupil learning). Process approaches suggest a shift from the pre-defined, convergent view to the more flexible, divergent view of assessment.</a:t>
            </a:r>
            <a:endParaRPr lang="en-US">
              <a:solidFill>
                <a:srgbClr val="0070C0"/>
              </a:solidFill>
              <a:ea typeface="Calibri"/>
              <a:cs typeface="Calibri"/>
            </a:endParaRPr>
          </a:p>
        </p:txBody>
      </p:sp>
    </p:spTree>
    <p:extLst>
      <p:ext uri="{BB962C8B-B14F-4D97-AF65-F5344CB8AC3E}">
        <p14:creationId xmlns:p14="http://schemas.microsoft.com/office/powerpoint/2010/main" val="262398544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C2469-A43E-20F4-0791-95D7B3A47F99}"/>
              </a:ext>
            </a:extLst>
          </p:cNvPr>
          <p:cNvSpPr>
            <a:spLocks noGrp="1"/>
          </p:cNvSpPr>
          <p:nvPr>
            <p:ph type="title"/>
          </p:nvPr>
        </p:nvSpPr>
        <p:spPr>
          <a:xfrm>
            <a:off x="351476" y="108877"/>
            <a:ext cx="11481847" cy="1325563"/>
          </a:xfrm>
        </p:spPr>
        <p:txBody>
          <a:bodyPr/>
          <a:lstStyle/>
          <a:p>
            <a:r>
              <a:rPr lang="en-GB" b="1">
                <a:ea typeface="Calibri Light"/>
                <a:cs typeface="Calibri Light"/>
              </a:rPr>
              <a:t>Asesu Cydgyfeiriol a </a:t>
            </a:r>
            <a:r>
              <a:rPr lang="en-GB" b="1" err="1">
                <a:ea typeface="Calibri Light"/>
                <a:cs typeface="Calibri Light"/>
              </a:rPr>
              <a:t>Dargyfeiriol</a:t>
            </a:r>
            <a:endParaRPr lang="en-GB" b="1">
              <a:ea typeface="Calibri Light"/>
              <a:cs typeface="Calibri Light"/>
            </a:endParaRPr>
          </a:p>
        </p:txBody>
      </p:sp>
      <p:sp>
        <p:nvSpPr>
          <p:cNvPr id="3" name="Content Placeholder 2">
            <a:extLst>
              <a:ext uri="{FF2B5EF4-FFF2-40B4-BE49-F238E27FC236}">
                <a16:creationId xmlns:a16="http://schemas.microsoft.com/office/drawing/2014/main" id="{2079ECCF-566E-73B2-6A4B-A47BD697F0EE}"/>
              </a:ext>
            </a:extLst>
          </p:cNvPr>
          <p:cNvSpPr>
            <a:spLocks noGrp="1"/>
          </p:cNvSpPr>
          <p:nvPr>
            <p:ph idx="1"/>
          </p:nvPr>
        </p:nvSpPr>
        <p:spPr>
          <a:xfrm>
            <a:off x="351476" y="1286156"/>
            <a:ext cx="11481847" cy="5207827"/>
          </a:xfrm>
        </p:spPr>
        <p:txBody>
          <a:bodyPr vert="horz" lIns="91440" tIns="45720" rIns="91440" bIns="45720" rtlCol="0" anchor="t">
            <a:noAutofit/>
          </a:bodyPr>
          <a:lstStyle/>
          <a:p>
            <a:pPr marL="0" indent="0">
              <a:buNone/>
            </a:pPr>
            <a:r>
              <a:rPr lang="en-GB" sz="2000">
                <a:ea typeface="Calibri"/>
                <a:cs typeface="Calibri"/>
              </a:rPr>
              <a:t>Asesu Cydgyfeiriol: </a:t>
            </a:r>
            <a:r>
              <a:rPr lang="en-GB" sz="2000" err="1">
                <a:ea typeface="Calibri"/>
                <a:cs typeface="Calibri"/>
              </a:rPr>
              <a:t>Mae'r</a:t>
            </a:r>
            <a:r>
              <a:rPr lang="en-GB" sz="2000">
                <a:ea typeface="Calibri"/>
                <a:cs typeface="Calibri"/>
              </a:rPr>
              <a:t> math </a:t>
            </a:r>
            <a:r>
              <a:rPr lang="en-GB" sz="2000" err="1">
                <a:ea typeface="Calibri"/>
                <a:cs typeface="Calibri"/>
              </a:rPr>
              <a:t>hwn</a:t>
            </a:r>
            <a:r>
              <a:rPr lang="en-GB" sz="2000">
                <a:ea typeface="Calibri"/>
                <a:cs typeface="Calibri"/>
              </a:rPr>
              <a:t> o </a:t>
            </a:r>
            <a:r>
              <a:rPr lang="en-GB" sz="2000" err="1">
                <a:ea typeface="Calibri"/>
                <a:cs typeface="Calibri"/>
              </a:rPr>
              <a:t>asesiad</a:t>
            </a:r>
            <a:r>
              <a:rPr lang="en-GB" sz="2000">
                <a:ea typeface="Calibri"/>
                <a:cs typeface="Calibri"/>
              </a:rPr>
              <a:t> </a:t>
            </a:r>
            <a:r>
              <a:rPr lang="en-GB" sz="2000" err="1">
                <a:ea typeface="Calibri"/>
                <a:cs typeface="Calibri"/>
              </a:rPr>
              <a:t>wedi'i</a:t>
            </a:r>
            <a:r>
              <a:rPr lang="en-GB" sz="2000">
                <a:ea typeface="Calibri"/>
                <a:cs typeface="Calibri"/>
              </a:rPr>
              <a:t> </a:t>
            </a:r>
            <a:r>
              <a:rPr lang="en-GB" sz="2000" err="1">
                <a:ea typeface="Calibri"/>
                <a:cs typeface="Calibri"/>
              </a:rPr>
              <a:t>seilio</a:t>
            </a:r>
            <a:r>
              <a:rPr lang="en-GB" sz="2000">
                <a:ea typeface="Calibri"/>
                <a:cs typeface="Calibri"/>
              </a:rPr>
              <a:t> </a:t>
            </a:r>
            <a:r>
              <a:rPr lang="en-GB" sz="2000" err="1">
                <a:ea typeface="Calibri"/>
                <a:cs typeface="Calibri"/>
              </a:rPr>
              <a:t>ar</a:t>
            </a:r>
            <a:r>
              <a:rPr lang="en-GB" sz="2000">
                <a:ea typeface="Calibri"/>
                <a:cs typeface="Calibri"/>
              </a:rPr>
              <a:t> </a:t>
            </a:r>
            <a:r>
              <a:rPr lang="en-GB" sz="2000" err="1">
                <a:ea typeface="Calibri"/>
                <a:cs typeface="Calibri"/>
              </a:rPr>
              <a:t>ddamcaniaethau</a:t>
            </a:r>
            <a:r>
              <a:rPr lang="en-GB" sz="2000">
                <a:ea typeface="Calibri"/>
                <a:cs typeface="Calibri"/>
              </a:rPr>
              <a:t> </a:t>
            </a:r>
            <a:r>
              <a:rPr lang="en-GB" sz="2000" err="1">
                <a:ea typeface="Calibri"/>
                <a:cs typeface="Calibri"/>
              </a:rPr>
              <a:t>dysgu</a:t>
            </a:r>
            <a:r>
              <a:rPr lang="en-GB" sz="2000">
                <a:ea typeface="Calibri"/>
                <a:cs typeface="Calibri"/>
              </a:rPr>
              <a:t> </a:t>
            </a:r>
            <a:r>
              <a:rPr lang="en-GB" sz="2000" err="1">
                <a:ea typeface="Calibri"/>
                <a:cs typeface="Calibri"/>
              </a:rPr>
              <a:t>ymddygiadol</a:t>
            </a:r>
            <a:r>
              <a:rPr lang="en-GB" sz="2000">
                <a:ea typeface="Calibri"/>
                <a:cs typeface="Calibri"/>
              </a:rPr>
              <a:t>. Mae'n </a:t>
            </a:r>
            <a:r>
              <a:rPr lang="en-GB" sz="2000" err="1">
                <a:ea typeface="Calibri"/>
                <a:cs typeface="Calibri"/>
              </a:rPr>
              <a:t>gweld</a:t>
            </a:r>
            <a:r>
              <a:rPr lang="en-GB" sz="2000">
                <a:ea typeface="Calibri"/>
                <a:cs typeface="Calibri"/>
              </a:rPr>
              <a:t> </a:t>
            </a:r>
            <a:r>
              <a:rPr lang="en-GB" sz="2000" err="1">
                <a:ea typeface="Calibri"/>
                <a:cs typeface="Calibri"/>
              </a:rPr>
              <a:t>dysgu</a:t>
            </a:r>
            <a:r>
              <a:rPr lang="en-GB" sz="2000">
                <a:ea typeface="Calibri"/>
                <a:cs typeface="Calibri"/>
              </a:rPr>
              <a:t> </a:t>
            </a:r>
            <a:r>
              <a:rPr lang="en-GB" sz="2000" err="1">
                <a:ea typeface="Calibri"/>
                <a:cs typeface="Calibri"/>
              </a:rPr>
              <a:t>fel</a:t>
            </a:r>
            <a:r>
              <a:rPr lang="en-GB" sz="2000">
                <a:ea typeface="Calibri"/>
                <a:cs typeface="Calibri"/>
              </a:rPr>
              <a:t> proses </a:t>
            </a:r>
            <a:r>
              <a:rPr lang="en-GB" sz="2000" err="1">
                <a:ea typeface="Calibri"/>
                <a:cs typeface="Calibri"/>
              </a:rPr>
              <a:t>linellol</a:t>
            </a:r>
            <a:r>
              <a:rPr lang="en-GB" sz="2000">
                <a:ea typeface="Calibri"/>
                <a:cs typeface="Calibri"/>
              </a:rPr>
              <a:t> </a:t>
            </a:r>
            <a:r>
              <a:rPr lang="en-GB" sz="2000" err="1">
                <a:ea typeface="Calibri"/>
                <a:cs typeface="Calibri"/>
              </a:rPr>
              <a:t>sy'n</a:t>
            </a:r>
            <a:r>
              <a:rPr lang="en-GB" sz="2000">
                <a:ea typeface="Calibri"/>
                <a:cs typeface="Calibri"/>
              </a:rPr>
              <a:t> </a:t>
            </a:r>
            <a:r>
              <a:rPr lang="en-GB" sz="2000" err="1">
                <a:ea typeface="Calibri"/>
                <a:cs typeface="Calibri"/>
              </a:rPr>
              <a:t>arwain</a:t>
            </a:r>
            <a:r>
              <a:rPr lang="en-GB" sz="2000">
                <a:ea typeface="Calibri"/>
                <a:cs typeface="Calibri"/>
              </a:rPr>
              <a:t> at </a:t>
            </a:r>
            <a:r>
              <a:rPr lang="en-GB" sz="2000" err="1">
                <a:ea typeface="Calibri"/>
                <a:cs typeface="Calibri"/>
              </a:rPr>
              <a:t>gyflawni</a:t>
            </a:r>
            <a:r>
              <a:rPr lang="en-GB" sz="2000">
                <a:ea typeface="Calibri"/>
                <a:cs typeface="Calibri"/>
              </a:rPr>
              <a:t> </a:t>
            </a:r>
            <a:r>
              <a:rPr lang="en-GB" sz="2000" err="1">
                <a:ea typeface="Calibri"/>
                <a:cs typeface="Calibri"/>
              </a:rPr>
              <a:t>amcanion</a:t>
            </a:r>
            <a:r>
              <a:rPr lang="en-GB" sz="2000">
                <a:ea typeface="Calibri"/>
                <a:cs typeface="Calibri"/>
              </a:rPr>
              <a:t> neu </a:t>
            </a:r>
            <a:r>
              <a:rPr lang="en-GB" sz="2000" err="1">
                <a:ea typeface="Calibri"/>
                <a:cs typeface="Calibri"/>
              </a:rPr>
              <a:t>ganlyniadau</a:t>
            </a:r>
            <a:r>
              <a:rPr lang="en-GB" sz="2000">
                <a:ea typeface="Calibri"/>
                <a:cs typeface="Calibri"/>
              </a:rPr>
              <a:t> </a:t>
            </a:r>
            <a:r>
              <a:rPr lang="en-GB" sz="2000" err="1">
                <a:ea typeface="Calibri"/>
                <a:cs typeface="Calibri"/>
              </a:rPr>
              <a:t>penodol</a:t>
            </a:r>
            <a:r>
              <a:rPr lang="en-GB" sz="2000">
                <a:ea typeface="Calibri"/>
                <a:cs typeface="Calibri"/>
              </a:rPr>
              <a:t>. Y </a:t>
            </a:r>
            <a:r>
              <a:rPr lang="en-GB" sz="2000" err="1">
                <a:ea typeface="Calibri"/>
                <a:cs typeface="Calibri"/>
              </a:rPr>
              <a:t>cwestiwn</a:t>
            </a:r>
            <a:r>
              <a:rPr lang="en-GB" sz="2000">
                <a:ea typeface="Calibri"/>
                <a:cs typeface="Calibri"/>
              </a:rPr>
              <a:t> </a:t>
            </a:r>
            <a:r>
              <a:rPr lang="en-GB" sz="2000" err="1">
                <a:ea typeface="Calibri"/>
                <a:cs typeface="Calibri"/>
              </a:rPr>
              <a:t>canolog</a:t>
            </a:r>
            <a:r>
              <a:rPr lang="en-GB" sz="2000">
                <a:ea typeface="Calibri"/>
                <a:cs typeface="Calibri"/>
              </a:rPr>
              <a:t> </a:t>
            </a:r>
            <a:r>
              <a:rPr lang="en-GB" sz="2000" err="1">
                <a:ea typeface="Calibri"/>
                <a:cs typeface="Calibri"/>
              </a:rPr>
              <a:t>mewn</a:t>
            </a:r>
            <a:r>
              <a:rPr lang="en-GB" sz="2000">
                <a:ea typeface="Calibri"/>
                <a:cs typeface="Calibri"/>
              </a:rPr>
              <a:t> </a:t>
            </a:r>
            <a:r>
              <a:rPr lang="en-GB" sz="2000" err="1">
                <a:ea typeface="Calibri"/>
                <a:cs typeface="Calibri"/>
              </a:rPr>
              <a:t>asesiad</a:t>
            </a:r>
            <a:r>
              <a:rPr lang="en-GB" sz="2000">
                <a:ea typeface="Calibri"/>
                <a:cs typeface="Calibri"/>
              </a:rPr>
              <a:t> </a:t>
            </a:r>
            <a:r>
              <a:rPr lang="en-GB" sz="2000" err="1">
                <a:ea typeface="Calibri"/>
                <a:cs typeface="Calibri"/>
              </a:rPr>
              <a:t>cydgyfeiriol</a:t>
            </a:r>
            <a:r>
              <a:rPr lang="en-GB" sz="2000">
                <a:ea typeface="Calibri"/>
                <a:cs typeface="Calibri"/>
              </a:rPr>
              <a:t> </a:t>
            </a:r>
            <a:r>
              <a:rPr lang="en-GB" sz="2000" err="1">
                <a:ea typeface="Calibri"/>
                <a:cs typeface="Calibri"/>
              </a:rPr>
              <a:t>yw</a:t>
            </a:r>
            <a:r>
              <a:rPr lang="en-GB" sz="2000">
                <a:ea typeface="Calibri"/>
                <a:cs typeface="Calibri"/>
              </a:rPr>
              <a:t> "pa </a:t>
            </a:r>
            <a:r>
              <a:rPr lang="en-GB" sz="2000" err="1">
                <a:ea typeface="Calibri"/>
                <a:cs typeface="Calibri"/>
              </a:rPr>
              <a:t>ddeilliannau</a:t>
            </a:r>
            <a:r>
              <a:rPr lang="en-GB" sz="2000">
                <a:ea typeface="Calibri"/>
                <a:cs typeface="Calibri"/>
              </a:rPr>
              <a:t> </a:t>
            </a:r>
            <a:r>
              <a:rPr lang="en-GB" sz="2000" err="1">
                <a:ea typeface="Calibri"/>
                <a:cs typeface="Calibri"/>
              </a:rPr>
              <a:t>sydd</a:t>
            </a:r>
            <a:r>
              <a:rPr lang="en-GB" sz="2000">
                <a:ea typeface="Calibri"/>
                <a:cs typeface="Calibri"/>
              </a:rPr>
              <a:t> </a:t>
            </a:r>
            <a:r>
              <a:rPr lang="en-GB" sz="2000" err="1">
                <a:ea typeface="Calibri"/>
                <a:cs typeface="Calibri"/>
              </a:rPr>
              <a:t>wedi'u</a:t>
            </a:r>
            <a:r>
              <a:rPr lang="en-GB" sz="2000">
                <a:ea typeface="Calibri"/>
                <a:cs typeface="Calibri"/>
              </a:rPr>
              <a:t> </a:t>
            </a:r>
            <a:r>
              <a:rPr lang="en-GB" sz="2000" err="1">
                <a:ea typeface="Calibri"/>
                <a:cs typeface="Calibri"/>
              </a:rPr>
              <a:t>cyflawni</a:t>
            </a:r>
            <a:r>
              <a:rPr lang="en-GB" sz="2000">
                <a:ea typeface="Calibri"/>
                <a:cs typeface="Calibri"/>
              </a:rPr>
              <a:t>?" </a:t>
            </a:r>
            <a:r>
              <a:rPr lang="en-GB" sz="2000" err="1">
                <a:ea typeface="Calibri"/>
                <a:cs typeface="Calibri"/>
              </a:rPr>
              <a:t>Mae’r</a:t>
            </a:r>
            <a:r>
              <a:rPr lang="en-GB" sz="2000">
                <a:ea typeface="Calibri"/>
                <a:cs typeface="Calibri"/>
              </a:rPr>
              <a:t> </a:t>
            </a:r>
            <a:r>
              <a:rPr lang="en-GB" sz="2000" err="1">
                <a:ea typeface="Calibri"/>
                <a:cs typeface="Calibri"/>
              </a:rPr>
              <a:t>dulliau</a:t>
            </a:r>
            <a:r>
              <a:rPr lang="en-GB" sz="2000">
                <a:ea typeface="Calibri"/>
                <a:cs typeface="Calibri"/>
              </a:rPr>
              <a:t> </a:t>
            </a:r>
            <a:r>
              <a:rPr lang="en-GB" sz="2000" err="1">
                <a:ea typeface="Calibri"/>
                <a:cs typeface="Calibri"/>
              </a:rPr>
              <a:t>asesu</a:t>
            </a:r>
            <a:r>
              <a:rPr lang="en-GB" sz="2000">
                <a:ea typeface="Calibri"/>
                <a:cs typeface="Calibri"/>
              </a:rPr>
              <a:t> o dan y </a:t>
            </a:r>
            <a:r>
              <a:rPr lang="en-GB" sz="2000" err="1">
                <a:ea typeface="Calibri"/>
                <a:cs typeface="Calibri"/>
              </a:rPr>
              <a:t>farn</a:t>
            </a:r>
            <a:r>
              <a:rPr lang="en-GB" sz="2000">
                <a:ea typeface="Calibri"/>
                <a:cs typeface="Calibri"/>
              </a:rPr>
              <a:t> hon </a:t>
            </a:r>
            <a:r>
              <a:rPr lang="en-GB" sz="2000" err="1">
                <a:ea typeface="Calibri"/>
                <a:cs typeface="Calibri"/>
              </a:rPr>
              <a:t>wedi’u</a:t>
            </a:r>
            <a:r>
              <a:rPr lang="en-GB" sz="2000">
                <a:ea typeface="Calibri"/>
                <a:cs typeface="Calibri"/>
              </a:rPr>
              <a:t> </a:t>
            </a:r>
            <a:r>
              <a:rPr lang="en-GB" sz="2000" err="1">
                <a:ea typeface="Calibri"/>
                <a:cs typeface="Calibri"/>
              </a:rPr>
              <a:t>strwythuro</a:t>
            </a:r>
            <a:r>
              <a:rPr lang="en-GB" sz="2000">
                <a:ea typeface="Calibri"/>
                <a:cs typeface="Calibri"/>
              </a:rPr>
              <a:t> </a:t>
            </a:r>
            <a:r>
              <a:rPr lang="en-GB" sz="2000" err="1">
                <a:ea typeface="Calibri"/>
                <a:cs typeface="Calibri"/>
              </a:rPr>
              <a:t>i</a:t>
            </a:r>
            <a:r>
              <a:rPr lang="en-GB" sz="2000">
                <a:ea typeface="Calibri"/>
                <a:cs typeface="Calibri"/>
              </a:rPr>
              <a:t> </a:t>
            </a:r>
            <a:r>
              <a:rPr lang="en-GB" sz="2000" err="1">
                <a:ea typeface="Calibri"/>
                <a:cs typeface="Calibri"/>
              </a:rPr>
              <a:t>fesur</a:t>
            </a:r>
            <a:r>
              <a:rPr lang="en-GB" sz="2000">
                <a:ea typeface="Calibri"/>
                <a:cs typeface="Calibri"/>
              </a:rPr>
              <a:t> </a:t>
            </a:r>
            <a:r>
              <a:rPr lang="en-GB" sz="2000" err="1">
                <a:ea typeface="Calibri"/>
                <a:cs typeface="Calibri"/>
              </a:rPr>
              <a:t>graddau</a:t>
            </a:r>
            <a:r>
              <a:rPr lang="en-GB" sz="2000">
                <a:ea typeface="Calibri"/>
                <a:cs typeface="Calibri"/>
              </a:rPr>
              <a:t> </a:t>
            </a:r>
            <a:r>
              <a:rPr lang="en-GB" sz="2000" err="1">
                <a:ea typeface="Calibri"/>
                <a:cs typeface="Calibri"/>
              </a:rPr>
              <a:t>cyrhaeddiad</a:t>
            </a:r>
            <a:r>
              <a:rPr lang="en-GB" sz="2000">
                <a:ea typeface="Calibri"/>
                <a:cs typeface="Calibri"/>
              </a:rPr>
              <a:t> y </a:t>
            </a:r>
            <a:r>
              <a:rPr lang="en-GB" sz="2000" err="1">
                <a:ea typeface="Calibri"/>
                <a:cs typeface="Calibri"/>
              </a:rPr>
              <a:t>canlyniadau</a:t>
            </a:r>
            <a:r>
              <a:rPr lang="en-GB" sz="2000">
                <a:ea typeface="Calibri"/>
                <a:cs typeface="Calibri"/>
              </a:rPr>
              <a:t> </a:t>
            </a:r>
            <a:r>
              <a:rPr lang="en-GB" sz="2000" err="1">
                <a:ea typeface="Calibri"/>
                <a:cs typeface="Calibri"/>
              </a:rPr>
              <a:t>hyn</a:t>
            </a:r>
            <a:r>
              <a:rPr lang="en-GB" sz="2000">
                <a:ea typeface="Calibri"/>
                <a:cs typeface="Calibri"/>
              </a:rPr>
              <a:t>, a </a:t>
            </a:r>
            <a:r>
              <a:rPr lang="en-GB" sz="2000" err="1">
                <a:ea typeface="Calibri"/>
                <a:cs typeface="Calibri"/>
              </a:rPr>
              <a:t>defnyddir</a:t>
            </a:r>
            <a:r>
              <a:rPr lang="en-GB" sz="2000">
                <a:ea typeface="Calibri"/>
                <a:cs typeface="Calibri"/>
              </a:rPr>
              <a:t> yr </a:t>
            </a:r>
            <a:r>
              <a:rPr lang="en-GB" sz="2000" err="1">
                <a:ea typeface="Calibri"/>
                <a:cs typeface="Calibri"/>
              </a:rPr>
              <a:t>adborth</a:t>
            </a:r>
            <a:r>
              <a:rPr lang="en-GB" sz="2000">
                <a:ea typeface="Calibri"/>
                <a:cs typeface="Calibri"/>
              </a:rPr>
              <a:t> a </a:t>
            </a:r>
            <a:r>
              <a:rPr lang="en-GB" sz="2000" err="1">
                <a:ea typeface="Calibri"/>
                <a:cs typeface="Calibri"/>
              </a:rPr>
              <a:t>gesglir</a:t>
            </a:r>
            <a:r>
              <a:rPr lang="en-GB" sz="2000">
                <a:ea typeface="Calibri"/>
                <a:cs typeface="Calibri"/>
              </a:rPr>
              <a:t> </a:t>
            </a:r>
            <a:r>
              <a:rPr lang="en-GB" sz="2000" err="1">
                <a:ea typeface="Calibri"/>
                <a:cs typeface="Calibri"/>
              </a:rPr>
              <a:t>i</a:t>
            </a:r>
            <a:r>
              <a:rPr lang="en-GB" sz="2000">
                <a:ea typeface="Calibri"/>
                <a:cs typeface="Calibri"/>
              </a:rPr>
              <a:t> </a:t>
            </a:r>
            <a:r>
              <a:rPr lang="en-GB" sz="2000" err="1">
                <a:ea typeface="Calibri"/>
                <a:cs typeface="Calibri"/>
              </a:rPr>
              <a:t>wella</a:t>
            </a:r>
            <a:r>
              <a:rPr lang="en-GB" sz="2000">
                <a:ea typeface="Calibri"/>
                <a:cs typeface="Calibri"/>
              </a:rPr>
              <a:t> </a:t>
            </a:r>
            <a:r>
              <a:rPr lang="en-GB" sz="2000" err="1">
                <a:ea typeface="Calibri"/>
                <a:cs typeface="Calibri"/>
              </a:rPr>
              <a:t>perfformiad</a:t>
            </a:r>
            <a:r>
              <a:rPr lang="en-GB" sz="2000">
                <a:ea typeface="Calibri"/>
                <a:cs typeface="Calibri"/>
              </a:rPr>
              <a:t>.
Asesu </a:t>
            </a:r>
            <a:r>
              <a:rPr lang="en-GB" sz="2000" err="1">
                <a:ea typeface="Calibri"/>
                <a:cs typeface="Calibri"/>
              </a:rPr>
              <a:t>Dargyfeiriol</a:t>
            </a:r>
            <a:r>
              <a:rPr lang="en-GB" sz="2000">
                <a:ea typeface="Calibri"/>
                <a:cs typeface="Calibri"/>
              </a:rPr>
              <a:t>: </a:t>
            </a:r>
            <a:r>
              <a:rPr lang="en-GB" sz="2000" err="1">
                <a:ea typeface="Calibri"/>
                <a:cs typeface="Calibri"/>
              </a:rPr>
              <a:t>Mae'r</a:t>
            </a:r>
            <a:r>
              <a:rPr lang="en-GB" sz="2000">
                <a:ea typeface="Calibri"/>
                <a:cs typeface="Calibri"/>
              </a:rPr>
              <a:t> math </a:t>
            </a:r>
            <a:r>
              <a:rPr lang="en-GB" sz="2000" err="1">
                <a:ea typeface="Calibri"/>
                <a:cs typeface="Calibri"/>
              </a:rPr>
              <a:t>hwn</a:t>
            </a:r>
            <a:r>
              <a:rPr lang="en-GB" sz="2000">
                <a:ea typeface="Calibri"/>
                <a:cs typeface="Calibri"/>
              </a:rPr>
              <a:t> o </a:t>
            </a:r>
            <a:r>
              <a:rPr lang="en-GB" sz="2000" err="1">
                <a:ea typeface="Calibri"/>
                <a:cs typeface="Calibri"/>
              </a:rPr>
              <a:t>asesiad</a:t>
            </a:r>
            <a:r>
              <a:rPr lang="en-GB" sz="2000">
                <a:ea typeface="Calibri"/>
                <a:cs typeface="Calibri"/>
              </a:rPr>
              <a:t> </a:t>
            </a:r>
            <a:r>
              <a:rPr lang="en-GB" sz="2000" err="1">
                <a:ea typeface="Calibri"/>
                <a:cs typeface="Calibri"/>
              </a:rPr>
              <a:t>yn</a:t>
            </a:r>
            <a:r>
              <a:rPr lang="en-GB" sz="2000">
                <a:ea typeface="Calibri"/>
                <a:cs typeface="Calibri"/>
              </a:rPr>
              <a:t> </a:t>
            </a:r>
            <a:r>
              <a:rPr lang="en-GB" sz="2000" err="1">
                <a:ea typeface="Calibri"/>
                <a:cs typeface="Calibri"/>
              </a:rPr>
              <a:t>seiliedig</a:t>
            </a:r>
            <a:r>
              <a:rPr lang="en-GB" sz="2000">
                <a:ea typeface="Calibri"/>
                <a:cs typeface="Calibri"/>
              </a:rPr>
              <a:t> </a:t>
            </a:r>
            <a:r>
              <a:rPr lang="en-GB" sz="2000" err="1">
                <a:ea typeface="Calibri"/>
                <a:cs typeface="Calibri"/>
              </a:rPr>
              <a:t>ar</a:t>
            </a:r>
            <a:r>
              <a:rPr lang="en-GB" sz="2000">
                <a:ea typeface="Calibri"/>
                <a:cs typeface="Calibri"/>
              </a:rPr>
              <a:t> </a:t>
            </a:r>
            <a:r>
              <a:rPr lang="en-GB" sz="2000" err="1">
                <a:ea typeface="Calibri"/>
                <a:cs typeface="Calibri"/>
              </a:rPr>
              <a:t>ddamcaniaethau</a:t>
            </a:r>
            <a:r>
              <a:rPr lang="en-GB" sz="2000">
                <a:ea typeface="Calibri"/>
                <a:cs typeface="Calibri"/>
              </a:rPr>
              <a:t> </a:t>
            </a:r>
            <a:r>
              <a:rPr lang="en-GB" sz="2000" err="1">
                <a:ea typeface="Calibri"/>
                <a:cs typeface="Calibri"/>
              </a:rPr>
              <a:t>dysgu</a:t>
            </a:r>
            <a:r>
              <a:rPr lang="en-GB" sz="2000">
                <a:ea typeface="Calibri"/>
                <a:cs typeface="Calibri"/>
              </a:rPr>
              <a:t> </a:t>
            </a:r>
            <a:r>
              <a:rPr lang="en-GB" sz="2000" err="1">
                <a:ea typeface="Calibri"/>
                <a:cs typeface="Calibri"/>
              </a:rPr>
              <a:t>cymdeithasol</a:t>
            </a:r>
            <a:r>
              <a:rPr lang="en-GB" sz="2000">
                <a:ea typeface="Calibri"/>
                <a:cs typeface="Calibri"/>
              </a:rPr>
              <a:t>, </a:t>
            </a:r>
            <a:r>
              <a:rPr lang="en-GB" sz="2000" err="1">
                <a:ea typeface="Calibri"/>
                <a:cs typeface="Calibri"/>
              </a:rPr>
              <a:t>gwybyddol</a:t>
            </a:r>
            <a:r>
              <a:rPr lang="en-GB" sz="2000">
                <a:ea typeface="Calibri"/>
                <a:cs typeface="Calibri"/>
              </a:rPr>
              <a:t> ac </a:t>
            </a:r>
            <a:r>
              <a:rPr lang="en-GB" sz="2000" err="1">
                <a:ea typeface="Calibri"/>
                <a:cs typeface="Calibri"/>
              </a:rPr>
              <a:t>adeiladol</a:t>
            </a:r>
            <a:r>
              <a:rPr lang="en-GB" sz="2000">
                <a:ea typeface="Calibri"/>
                <a:cs typeface="Calibri"/>
              </a:rPr>
              <a:t>. Mae’n </a:t>
            </a:r>
            <a:r>
              <a:rPr lang="en-GB" sz="2000" err="1">
                <a:ea typeface="Calibri"/>
                <a:cs typeface="Calibri"/>
              </a:rPr>
              <a:t>symud</a:t>
            </a:r>
            <a:r>
              <a:rPr lang="en-GB" sz="2000">
                <a:ea typeface="Calibri"/>
                <a:cs typeface="Calibri"/>
              </a:rPr>
              <a:t> y </a:t>
            </a:r>
            <a:r>
              <a:rPr lang="en-GB" sz="2000" err="1">
                <a:ea typeface="Calibri"/>
                <a:cs typeface="Calibri"/>
              </a:rPr>
              <a:t>ffocws</a:t>
            </a:r>
            <a:r>
              <a:rPr lang="en-GB" sz="2000">
                <a:ea typeface="Calibri"/>
                <a:cs typeface="Calibri"/>
              </a:rPr>
              <a:t> o </a:t>
            </a:r>
            <a:r>
              <a:rPr lang="en-GB" sz="2000" err="1">
                <a:ea typeface="Calibri"/>
                <a:cs typeface="Calibri"/>
              </a:rPr>
              <a:t>gyflawni</a:t>
            </a:r>
            <a:r>
              <a:rPr lang="en-GB" sz="2000">
                <a:ea typeface="Calibri"/>
                <a:cs typeface="Calibri"/>
              </a:rPr>
              <a:t> </a:t>
            </a:r>
            <a:r>
              <a:rPr lang="en-GB" sz="2000" err="1">
                <a:ea typeface="Calibri"/>
                <a:cs typeface="Calibri"/>
              </a:rPr>
              <a:t>canlyniadau</a:t>
            </a:r>
            <a:r>
              <a:rPr lang="en-GB" sz="2000">
                <a:ea typeface="Calibri"/>
                <a:cs typeface="Calibri"/>
              </a:rPr>
              <a:t> </a:t>
            </a:r>
            <a:r>
              <a:rPr lang="en-GB" sz="2000" err="1">
                <a:ea typeface="Calibri"/>
                <a:cs typeface="Calibri"/>
              </a:rPr>
              <a:t>i</a:t>
            </a:r>
            <a:r>
              <a:rPr lang="en-GB" sz="2000">
                <a:ea typeface="Calibri"/>
                <a:cs typeface="Calibri"/>
              </a:rPr>
              <a:t> </a:t>
            </a:r>
            <a:r>
              <a:rPr lang="en-GB" sz="2000" err="1">
                <a:ea typeface="Calibri"/>
                <a:cs typeface="Calibri"/>
              </a:rPr>
              <a:t>ddeall</a:t>
            </a:r>
            <a:r>
              <a:rPr lang="en-GB" sz="2000">
                <a:ea typeface="Calibri"/>
                <a:cs typeface="Calibri"/>
              </a:rPr>
              <a:t> a </a:t>
            </a:r>
            <a:r>
              <a:rPr lang="en-GB" sz="2000" err="1">
                <a:ea typeface="Calibri"/>
                <a:cs typeface="Calibri"/>
              </a:rPr>
              <a:t>gwerthuso</a:t>
            </a:r>
            <a:r>
              <a:rPr lang="en-GB" sz="2000">
                <a:ea typeface="Calibri"/>
                <a:cs typeface="Calibri"/>
              </a:rPr>
              <a:t> </a:t>
            </a:r>
            <a:r>
              <a:rPr lang="en-GB" sz="2000" err="1">
                <a:ea typeface="Calibri"/>
                <a:cs typeface="Calibri"/>
              </a:rPr>
              <a:t>dysgu</a:t>
            </a:r>
            <a:r>
              <a:rPr lang="en-GB" sz="2000">
                <a:ea typeface="Calibri"/>
                <a:cs typeface="Calibri"/>
              </a:rPr>
              <a:t> </a:t>
            </a:r>
            <a:r>
              <a:rPr lang="en-GB" sz="2000" err="1">
                <a:ea typeface="Calibri"/>
                <a:cs typeface="Calibri"/>
              </a:rPr>
              <a:t>disgyblion</a:t>
            </a:r>
            <a:r>
              <a:rPr lang="en-GB" sz="2000">
                <a:ea typeface="Calibri"/>
                <a:cs typeface="Calibri"/>
              </a:rPr>
              <a:t>. Y </a:t>
            </a:r>
            <a:r>
              <a:rPr lang="en-GB" sz="2000" err="1">
                <a:ea typeface="Calibri"/>
                <a:cs typeface="Calibri"/>
              </a:rPr>
              <a:t>cwestiwn</a:t>
            </a:r>
            <a:r>
              <a:rPr lang="en-GB" sz="2000">
                <a:ea typeface="Calibri"/>
                <a:cs typeface="Calibri"/>
              </a:rPr>
              <a:t> </a:t>
            </a:r>
            <a:r>
              <a:rPr lang="en-GB" sz="2000" err="1">
                <a:ea typeface="Calibri"/>
                <a:cs typeface="Calibri"/>
              </a:rPr>
              <a:t>canolog</a:t>
            </a:r>
            <a:r>
              <a:rPr lang="en-GB" sz="2000">
                <a:ea typeface="Calibri"/>
                <a:cs typeface="Calibri"/>
              </a:rPr>
              <a:t> </a:t>
            </a:r>
            <a:r>
              <a:rPr lang="en-GB" sz="2000" err="1">
                <a:ea typeface="Calibri"/>
                <a:cs typeface="Calibri"/>
              </a:rPr>
              <a:t>mewn</a:t>
            </a:r>
            <a:r>
              <a:rPr lang="en-GB" sz="2000">
                <a:ea typeface="Calibri"/>
                <a:cs typeface="Calibri"/>
              </a:rPr>
              <a:t> </a:t>
            </a:r>
            <a:r>
              <a:rPr lang="en-GB" sz="2000" err="1">
                <a:ea typeface="Calibri"/>
                <a:cs typeface="Calibri"/>
              </a:rPr>
              <a:t>asesu</a:t>
            </a:r>
            <a:r>
              <a:rPr lang="en-GB" sz="2000">
                <a:ea typeface="Calibri"/>
                <a:cs typeface="Calibri"/>
              </a:rPr>
              <a:t> </a:t>
            </a:r>
            <a:r>
              <a:rPr lang="en-GB" sz="2000" err="1">
                <a:ea typeface="Calibri"/>
                <a:cs typeface="Calibri"/>
              </a:rPr>
              <a:t>dargyfeiriol</a:t>
            </a:r>
            <a:r>
              <a:rPr lang="en-GB" sz="2000">
                <a:ea typeface="Calibri"/>
                <a:cs typeface="Calibri"/>
              </a:rPr>
              <a:t> </a:t>
            </a:r>
            <a:r>
              <a:rPr lang="en-GB" sz="2000" err="1">
                <a:ea typeface="Calibri"/>
                <a:cs typeface="Calibri"/>
              </a:rPr>
              <a:t>yw</a:t>
            </a:r>
            <a:r>
              <a:rPr lang="en-GB" sz="2000">
                <a:ea typeface="Calibri"/>
                <a:cs typeface="Calibri"/>
              </a:rPr>
              <a:t> "</a:t>
            </a:r>
            <a:r>
              <a:rPr lang="en-GB" sz="2000" err="1">
                <a:ea typeface="Calibri"/>
                <a:cs typeface="Calibri"/>
              </a:rPr>
              <a:t>beth</a:t>
            </a:r>
            <a:r>
              <a:rPr lang="en-GB" sz="2000">
                <a:ea typeface="Calibri"/>
                <a:cs typeface="Calibri"/>
              </a:rPr>
              <a:t> gall </a:t>
            </a:r>
            <a:r>
              <a:rPr lang="en-GB" sz="2000" err="1">
                <a:ea typeface="Calibri"/>
                <a:cs typeface="Calibri"/>
              </a:rPr>
              <a:t>pob</a:t>
            </a:r>
            <a:r>
              <a:rPr lang="en-GB" sz="2000">
                <a:ea typeface="Calibri"/>
                <a:cs typeface="Calibri"/>
              </a:rPr>
              <a:t> </a:t>
            </a:r>
            <a:r>
              <a:rPr lang="en-GB" sz="2000" err="1">
                <a:ea typeface="Calibri"/>
                <a:cs typeface="Calibri"/>
              </a:rPr>
              <a:t>dysgwr</a:t>
            </a:r>
            <a:r>
              <a:rPr lang="en-GB" sz="2000">
                <a:ea typeface="Calibri"/>
                <a:cs typeface="Calibri"/>
              </a:rPr>
              <a:t> </a:t>
            </a:r>
            <a:r>
              <a:rPr lang="en-GB" sz="2000" err="1">
                <a:ea typeface="Calibri"/>
                <a:cs typeface="Calibri"/>
              </a:rPr>
              <a:t>ei</a:t>
            </a:r>
            <a:r>
              <a:rPr lang="en-GB" sz="2000">
                <a:ea typeface="Calibri"/>
                <a:cs typeface="Calibri"/>
              </a:rPr>
              <a:t> </a:t>
            </a:r>
            <a:r>
              <a:rPr lang="en-GB" sz="2000" err="1">
                <a:ea typeface="Calibri"/>
                <a:cs typeface="Calibri"/>
              </a:rPr>
              <a:t>wneud</a:t>
            </a:r>
            <a:r>
              <a:rPr lang="en-GB" sz="2000">
                <a:ea typeface="Calibri"/>
                <a:cs typeface="Calibri"/>
              </a:rPr>
              <a:t> a </a:t>
            </a:r>
            <a:r>
              <a:rPr lang="en-GB" sz="2000" err="1">
                <a:ea typeface="Calibri"/>
                <a:cs typeface="Calibri"/>
              </a:rPr>
              <a:t>beth</a:t>
            </a:r>
            <a:r>
              <a:rPr lang="en-GB" sz="2000">
                <a:ea typeface="Calibri"/>
                <a:cs typeface="Calibri"/>
              </a:rPr>
              <a:t> </a:t>
            </a:r>
            <a:r>
              <a:rPr lang="en-GB" sz="2000" err="1">
                <a:ea typeface="Calibri"/>
                <a:cs typeface="Calibri"/>
              </a:rPr>
              <a:t>maen</a:t>
            </a:r>
            <a:r>
              <a:rPr lang="en-GB" sz="2000">
                <a:ea typeface="Calibri"/>
                <a:cs typeface="Calibri"/>
              </a:rPr>
              <a:t> </a:t>
            </a:r>
            <a:r>
              <a:rPr lang="en-GB" sz="2000" err="1">
                <a:ea typeface="Calibri"/>
                <a:cs typeface="Calibri"/>
              </a:rPr>
              <a:t>nhw'n</a:t>
            </a:r>
            <a:r>
              <a:rPr lang="en-GB" sz="2000">
                <a:ea typeface="Calibri"/>
                <a:cs typeface="Calibri"/>
              </a:rPr>
              <a:t> </a:t>
            </a:r>
            <a:r>
              <a:rPr lang="en-GB" sz="2000" err="1">
                <a:ea typeface="Calibri"/>
                <a:cs typeface="Calibri"/>
              </a:rPr>
              <a:t>ei</a:t>
            </a:r>
            <a:r>
              <a:rPr lang="en-GB" sz="2000">
                <a:ea typeface="Calibri"/>
                <a:cs typeface="Calibri"/>
              </a:rPr>
              <a:t> </a:t>
            </a:r>
            <a:r>
              <a:rPr lang="en-GB" sz="2000" err="1">
                <a:ea typeface="Calibri"/>
                <a:cs typeface="Calibri"/>
              </a:rPr>
              <a:t>wybod</a:t>
            </a:r>
            <a:r>
              <a:rPr lang="en-GB" sz="2000">
                <a:ea typeface="Calibri"/>
                <a:cs typeface="Calibri"/>
              </a:rPr>
              <a:t>?" </a:t>
            </a:r>
            <a:r>
              <a:rPr lang="en-GB" sz="2000" err="1">
                <a:ea typeface="Calibri"/>
                <a:cs typeface="Calibri"/>
              </a:rPr>
              <a:t>Mae’r</a:t>
            </a:r>
            <a:r>
              <a:rPr lang="en-GB" sz="2000">
                <a:ea typeface="Calibri"/>
                <a:cs typeface="Calibri"/>
              </a:rPr>
              <a:t> </a:t>
            </a:r>
            <a:r>
              <a:rPr lang="en-GB" sz="2000" err="1">
                <a:ea typeface="Calibri"/>
                <a:cs typeface="Calibri"/>
              </a:rPr>
              <a:t>farn</a:t>
            </a:r>
            <a:r>
              <a:rPr lang="en-GB" sz="2000">
                <a:ea typeface="Calibri"/>
                <a:cs typeface="Calibri"/>
              </a:rPr>
              <a:t> hon </a:t>
            </a:r>
            <a:r>
              <a:rPr lang="en-GB" sz="2000" err="1">
                <a:ea typeface="Calibri"/>
                <a:cs typeface="Calibri"/>
              </a:rPr>
              <a:t>yn</a:t>
            </a:r>
            <a:r>
              <a:rPr lang="en-GB" sz="2000">
                <a:ea typeface="Calibri"/>
                <a:cs typeface="Calibri"/>
              </a:rPr>
              <a:t> </a:t>
            </a:r>
            <a:r>
              <a:rPr lang="en-GB" sz="2000" err="1">
                <a:ea typeface="Calibri"/>
                <a:cs typeface="Calibri"/>
              </a:rPr>
              <a:t>cydnabod</a:t>
            </a:r>
            <a:r>
              <a:rPr lang="en-GB" sz="2000">
                <a:ea typeface="Calibri"/>
                <a:cs typeface="Calibri"/>
              </a:rPr>
              <a:t> y </a:t>
            </a:r>
            <a:r>
              <a:rPr lang="en-GB" sz="2000" err="1">
                <a:ea typeface="Calibri"/>
                <a:cs typeface="Calibri"/>
              </a:rPr>
              <a:t>gwahaniaethau</a:t>
            </a:r>
            <a:r>
              <a:rPr lang="en-GB" sz="2000">
                <a:ea typeface="Calibri"/>
                <a:cs typeface="Calibri"/>
              </a:rPr>
              <a:t> </a:t>
            </a:r>
            <a:r>
              <a:rPr lang="en-GB" sz="2000" err="1">
                <a:ea typeface="Calibri"/>
                <a:cs typeface="Calibri"/>
              </a:rPr>
              <a:t>unigol</a:t>
            </a:r>
            <a:r>
              <a:rPr lang="en-GB" sz="2000">
                <a:ea typeface="Calibri"/>
                <a:cs typeface="Calibri"/>
              </a:rPr>
              <a:t> o ran </a:t>
            </a:r>
            <a:r>
              <a:rPr lang="en-GB" sz="2000" err="1">
                <a:ea typeface="Calibri"/>
                <a:cs typeface="Calibri"/>
              </a:rPr>
              <a:t>deall</a:t>
            </a:r>
            <a:r>
              <a:rPr lang="en-GB" sz="2000">
                <a:ea typeface="Calibri"/>
                <a:cs typeface="Calibri"/>
              </a:rPr>
              <a:t> ac </a:t>
            </a:r>
            <a:r>
              <a:rPr lang="en-GB" sz="2000" err="1">
                <a:ea typeface="Calibri"/>
                <a:cs typeface="Calibri"/>
              </a:rPr>
              <a:t>ymateb</a:t>
            </a:r>
            <a:r>
              <a:rPr lang="en-GB" sz="2000">
                <a:ea typeface="Calibri"/>
                <a:cs typeface="Calibri"/>
              </a:rPr>
              <a:t> </a:t>
            </a:r>
            <a:r>
              <a:rPr lang="en-GB" sz="2000" err="1">
                <a:ea typeface="Calibri"/>
                <a:cs typeface="Calibri"/>
              </a:rPr>
              <a:t>i</a:t>
            </a:r>
            <a:r>
              <a:rPr lang="en-GB" sz="2000">
                <a:ea typeface="Calibri"/>
                <a:cs typeface="Calibri"/>
              </a:rPr>
              <a:t> </a:t>
            </a:r>
            <a:r>
              <a:rPr lang="en-GB" sz="2000" err="1">
                <a:ea typeface="Calibri"/>
                <a:cs typeface="Calibri"/>
              </a:rPr>
              <a:t>brofiadau</a:t>
            </a:r>
            <a:r>
              <a:rPr lang="en-GB" sz="2000">
                <a:ea typeface="Calibri"/>
                <a:cs typeface="Calibri"/>
              </a:rPr>
              <a:t> </a:t>
            </a:r>
            <a:r>
              <a:rPr lang="en-GB" sz="2000" err="1">
                <a:ea typeface="Calibri"/>
                <a:cs typeface="Calibri"/>
              </a:rPr>
              <a:t>dysgu</a:t>
            </a:r>
            <a:r>
              <a:rPr lang="en-GB" sz="2000">
                <a:ea typeface="Calibri"/>
                <a:cs typeface="Calibri"/>
              </a:rPr>
              <a:t> – felly </a:t>
            </a:r>
            <a:r>
              <a:rPr lang="en-GB" sz="2000" err="1">
                <a:ea typeface="Calibri"/>
                <a:cs typeface="Calibri"/>
              </a:rPr>
              <a:t>gallai</a:t>
            </a:r>
            <a:r>
              <a:rPr lang="en-GB" sz="2000">
                <a:ea typeface="Calibri"/>
                <a:cs typeface="Calibri"/>
              </a:rPr>
              <a:t> </a:t>
            </a:r>
            <a:r>
              <a:rPr lang="en-GB" sz="2000" err="1">
                <a:ea typeface="Calibri"/>
                <a:cs typeface="Calibri"/>
              </a:rPr>
              <a:t>dealltwriaeth</a:t>
            </a:r>
            <a:r>
              <a:rPr lang="en-GB" sz="2000">
                <a:ea typeface="Calibri"/>
                <a:cs typeface="Calibri"/>
              </a:rPr>
              <a:t> un </a:t>
            </a:r>
            <a:r>
              <a:rPr lang="en-GB" sz="2000" err="1">
                <a:ea typeface="Calibri"/>
                <a:cs typeface="Calibri"/>
              </a:rPr>
              <a:t>myfyriwr</a:t>
            </a:r>
            <a:r>
              <a:rPr lang="en-GB" sz="2000">
                <a:ea typeface="Calibri"/>
                <a:cs typeface="Calibri"/>
              </a:rPr>
              <a:t> o </a:t>
            </a:r>
            <a:r>
              <a:rPr lang="en-GB" sz="2000" err="1">
                <a:ea typeface="Calibri"/>
                <a:cs typeface="Calibri"/>
              </a:rPr>
              <a:t>rywbeth</a:t>
            </a:r>
            <a:r>
              <a:rPr lang="en-GB" sz="2000">
                <a:ea typeface="Calibri"/>
                <a:cs typeface="Calibri"/>
              </a:rPr>
              <a:t> </a:t>
            </a:r>
            <a:r>
              <a:rPr lang="en-GB" sz="2000" err="1">
                <a:ea typeface="Calibri"/>
                <a:cs typeface="Calibri"/>
              </a:rPr>
              <a:t>fod</a:t>
            </a:r>
            <a:r>
              <a:rPr lang="en-GB" sz="2000">
                <a:ea typeface="Calibri"/>
                <a:cs typeface="Calibri"/>
              </a:rPr>
              <a:t> </a:t>
            </a:r>
            <a:r>
              <a:rPr lang="en-GB" sz="2000" err="1">
                <a:ea typeface="Calibri"/>
                <a:cs typeface="Calibri"/>
              </a:rPr>
              <a:t>ychydig</a:t>
            </a:r>
            <a:r>
              <a:rPr lang="en-GB" sz="2000">
                <a:ea typeface="Calibri"/>
                <a:cs typeface="Calibri"/>
              </a:rPr>
              <a:t> </a:t>
            </a:r>
            <a:r>
              <a:rPr lang="en-GB" sz="2000" err="1">
                <a:ea typeface="Calibri"/>
                <a:cs typeface="Calibri"/>
              </a:rPr>
              <a:t>yn</a:t>
            </a:r>
            <a:r>
              <a:rPr lang="en-GB" sz="2000">
                <a:ea typeface="Calibri"/>
                <a:cs typeface="Calibri"/>
              </a:rPr>
              <a:t> </a:t>
            </a:r>
            <a:r>
              <a:rPr lang="en-GB" sz="2000" err="1">
                <a:ea typeface="Calibri"/>
                <a:cs typeface="Calibri"/>
              </a:rPr>
              <a:t>wahanol</a:t>
            </a:r>
            <a:r>
              <a:rPr lang="en-GB" sz="2000">
                <a:ea typeface="Calibri"/>
                <a:cs typeface="Calibri"/>
              </a:rPr>
              <a:t> </a:t>
            </a:r>
            <a:r>
              <a:rPr lang="en-GB" sz="2000" err="1">
                <a:ea typeface="Calibri"/>
                <a:cs typeface="Calibri"/>
              </a:rPr>
              <a:t>i</a:t>
            </a:r>
            <a:r>
              <a:rPr lang="en-GB" sz="2000">
                <a:ea typeface="Calibri"/>
                <a:cs typeface="Calibri"/>
              </a:rPr>
              <a:t> </a:t>
            </a:r>
            <a:r>
              <a:rPr lang="en-GB" sz="2000" err="1">
                <a:ea typeface="Calibri"/>
                <a:cs typeface="Calibri"/>
              </a:rPr>
              <a:t>ddealltwriaeth</a:t>
            </a:r>
            <a:r>
              <a:rPr lang="en-GB" sz="2000">
                <a:ea typeface="Calibri"/>
                <a:cs typeface="Calibri"/>
              </a:rPr>
              <a:t> un </a:t>
            </a:r>
            <a:r>
              <a:rPr lang="en-GB" sz="2000" err="1">
                <a:ea typeface="Calibri"/>
                <a:cs typeface="Calibri"/>
              </a:rPr>
              <a:t>arall</a:t>
            </a:r>
            <a:r>
              <a:rPr lang="en-GB" sz="2000">
                <a:ea typeface="Calibri"/>
                <a:cs typeface="Calibri"/>
              </a:rPr>
              <a:t>.
Yn </a:t>
            </a:r>
            <a:r>
              <a:rPr lang="en-GB" sz="2000" err="1">
                <a:ea typeface="Calibri"/>
                <a:cs typeface="Calibri"/>
              </a:rPr>
              <a:t>gryno</a:t>
            </a:r>
            <a:r>
              <a:rPr lang="en-GB" sz="2000">
                <a:ea typeface="Calibri"/>
                <a:cs typeface="Calibri"/>
              </a:rPr>
              <a:t>, </a:t>
            </a:r>
            <a:r>
              <a:rPr lang="en-GB" sz="2000" err="1">
                <a:ea typeface="Calibri"/>
                <a:cs typeface="Calibri"/>
              </a:rPr>
              <a:t>mae</a:t>
            </a:r>
            <a:r>
              <a:rPr lang="en-GB" sz="2000">
                <a:ea typeface="Calibri"/>
                <a:cs typeface="Calibri"/>
              </a:rPr>
              <a:t> </a:t>
            </a:r>
            <a:r>
              <a:rPr lang="en-GB" sz="2000" err="1">
                <a:ea typeface="Calibri"/>
                <a:cs typeface="Calibri"/>
              </a:rPr>
              <a:t>asesu</a:t>
            </a:r>
            <a:r>
              <a:rPr lang="en-GB" sz="2000">
                <a:ea typeface="Calibri"/>
                <a:cs typeface="Calibri"/>
              </a:rPr>
              <a:t> </a:t>
            </a:r>
            <a:r>
              <a:rPr lang="en-GB" sz="2000" err="1">
                <a:ea typeface="Calibri"/>
                <a:cs typeface="Calibri"/>
              </a:rPr>
              <a:t>cydgyfeiriol</a:t>
            </a:r>
            <a:r>
              <a:rPr lang="en-GB" sz="2000">
                <a:ea typeface="Calibri"/>
                <a:cs typeface="Calibri"/>
              </a:rPr>
              <a:t> </a:t>
            </a:r>
            <a:r>
              <a:rPr lang="en-GB" sz="2000" err="1">
                <a:ea typeface="Calibri"/>
                <a:cs typeface="Calibri"/>
              </a:rPr>
              <a:t>yn</a:t>
            </a:r>
            <a:r>
              <a:rPr lang="en-GB" sz="2000">
                <a:ea typeface="Calibri"/>
                <a:cs typeface="Calibri"/>
              </a:rPr>
              <a:t> </a:t>
            </a:r>
            <a:r>
              <a:rPr lang="en-GB" sz="2000" err="1">
                <a:ea typeface="Calibri"/>
                <a:cs typeface="Calibri"/>
              </a:rPr>
              <a:t>ymwneud</a:t>
            </a:r>
            <a:r>
              <a:rPr lang="en-GB" sz="2000">
                <a:ea typeface="Calibri"/>
                <a:cs typeface="Calibri"/>
              </a:rPr>
              <a:t> </a:t>
            </a:r>
            <a:r>
              <a:rPr lang="en-GB" sz="2000" err="1">
                <a:ea typeface="Calibri"/>
                <a:cs typeface="Calibri"/>
              </a:rPr>
              <a:t>yn</a:t>
            </a:r>
            <a:r>
              <a:rPr lang="en-GB" sz="2000">
                <a:ea typeface="Calibri"/>
                <a:cs typeface="Calibri"/>
              </a:rPr>
              <a:t> </a:t>
            </a:r>
            <a:r>
              <a:rPr lang="en-GB" sz="2000" err="1">
                <a:ea typeface="Calibri"/>
                <a:cs typeface="Calibri"/>
              </a:rPr>
              <a:t>fwy</a:t>
            </a:r>
            <a:r>
              <a:rPr lang="en-GB" sz="2000">
                <a:ea typeface="Calibri"/>
                <a:cs typeface="Calibri"/>
              </a:rPr>
              <a:t> â </a:t>
            </a:r>
            <a:r>
              <a:rPr lang="en-GB" sz="2000" err="1">
                <a:ea typeface="Calibri"/>
                <a:cs typeface="Calibri"/>
              </a:rPr>
              <a:t>mesur</a:t>
            </a:r>
            <a:r>
              <a:rPr lang="en-GB" sz="2000">
                <a:ea typeface="Calibri"/>
                <a:cs typeface="Calibri"/>
              </a:rPr>
              <a:t> pa mor </a:t>
            </a:r>
            <a:r>
              <a:rPr lang="en-GB" sz="2000" err="1">
                <a:ea typeface="Calibri"/>
                <a:cs typeface="Calibri"/>
              </a:rPr>
              <a:t>dda</a:t>
            </a:r>
            <a:r>
              <a:rPr lang="en-GB" sz="2000">
                <a:ea typeface="Calibri"/>
                <a:cs typeface="Calibri"/>
              </a:rPr>
              <a:t> y </a:t>
            </a:r>
            <a:r>
              <a:rPr lang="en-GB" sz="2000" err="1">
                <a:ea typeface="Calibri"/>
                <a:cs typeface="Calibri"/>
              </a:rPr>
              <a:t>mae</a:t>
            </a:r>
            <a:r>
              <a:rPr lang="en-GB" sz="2000">
                <a:ea typeface="Calibri"/>
                <a:cs typeface="Calibri"/>
              </a:rPr>
              <a:t> </a:t>
            </a:r>
            <a:r>
              <a:rPr lang="en-GB" sz="2000" err="1">
                <a:ea typeface="Calibri"/>
                <a:cs typeface="Calibri"/>
              </a:rPr>
              <a:t>myfyrwyr</a:t>
            </a:r>
            <a:r>
              <a:rPr lang="en-GB" sz="2000">
                <a:ea typeface="Calibri"/>
                <a:cs typeface="Calibri"/>
              </a:rPr>
              <a:t> </a:t>
            </a:r>
            <a:r>
              <a:rPr lang="en-GB" sz="2000" err="1">
                <a:ea typeface="Calibri"/>
                <a:cs typeface="Calibri"/>
              </a:rPr>
              <a:t>wedi</a:t>
            </a:r>
            <a:r>
              <a:rPr lang="en-GB" sz="2000">
                <a:ea typeface="Calibri"/>
                <a:cs typeface="Calibri"/>
              </a:rPr>
              <a:t> </a:t>
            </a:r>
            <a:r>
              <a:rPr lang="en-GB" sz="2000" err="1">
                <a:ea typeface="Calibri"/>
                <a:cs typeface="Calibri"/>
              </a:rPr>
              <a:t>bodloni</a:t>
            </a:r>
            <a:r>
              <a:rPr lang="en-GB" sz="2000">
                <a:ea typeface="Calibri"/>
                <a:cs typeface="Calibri"/>
              </a:rPr>
              <a:t> </a:t>
            </a:r>
            <a:r>
              <a:rPr lang="en-GB" sz="2000" err="1">
                <a:ea typeface="Calibri"/>
                <a:cs typeface="Calibri"/>
              </a:rPr>
              <a:t>amcanion</a:t>
            </a:r>
            <a:r>
              <a:rPr lang="en-GB" sz="2000">
                <a:ea typeface="Calibri"/>
                <a:cs typeface="Calibri"/>
              </a:rPr>
              <a:t> a </a:t>
            </a:r>
            <a:r>
              <a:rPr lang="en-GB" sz="2000" err="1">
                <a:ea typeface="Calibri"/>
                <a:cs typeface="Calibri"/>
              </a:rPr>
              <a:t>bennwyd</a:t>
            </a:r>
            <a:r>
              <a:rPr lang="en-GB" sz="2000">
                <a:ea typeface="Calibri"/>
                <a:cs typeface="Calibri"/>
              </a:rPr>
              <a:t> </a:t>
            </a:r>
            <a:r>
              <a:rPr lang="en-GB" sz="2000" err="1">
                <a:ea typeface="Calibri"/>
                <a:cs typeface="Calibri"/>
              </a:rPr>
              <a:t>ymlaen</a:t>
            </a:r>
            <a:r>
              <a:rPr lang="en-GB" sz="2000">
                <a:ea typeface="Calibri"/>
                <a:cs typeface="Calibri"/>
              </a:rPr>
              <a:t> </a:t>
            </a:r>
            <a:r>
              <a:rPr lang="en-GB" sz="2000" err="1">
                <a:ea typeface="Calibri"/>
                <a:cs typeface="Calibri"/>
              </a:rPr>
              <a:t>llaw</a:t>
            </a:r>
            <a:r>
              <a:rPr lang="en-GB" sz="2000">
                <a:ea typeface="Calibri"/>
                <a:cs typeface="Calibri"/>
              </a:rPr>
              <a:t>, </a:t>
            </a:r>
            <a:r>
              <a:rPr lang="en-GB" sz="2000" err="1">
                <a:ea typeface="Calibri"/>
                <a:cs typeface="Calibri"/>
              </a:rPr>
              <a:t>tra</a:t>
            </a:r>
            <a:r>
              <a:rPr lang="en-GB" sz="2000">
                <a:ea typeface="Calibri"/>
                <a:cs typeface="Calibri"/>
              </a:rPr>
              <a:t> bod </a:t>
            </a:r>
            <a:r>
              <a:rPr lang="en-GB" sz="2000" err="1">
                <a:ea typeface="Calibri"/>
                <a:cs typeface="Calibri"/>
              </a:rPr>
              <a:t>asesu</a:t>
            </a:r>
            <a:r>
              <a:rPr lang="en-GB" sz="2000">
                <a:ea typeface="Calibri"/>
                <a:cs typeface="Calibri"/>
              </a:rPr>
              <a:t> </a:t>
            </a:r>
            <a:r>
              <a:rPr lang="en-GB" sz="2000" err="1">
                <a:ea typeface="Calibri"/>
                <a:cs typeface="Calibri"/>
              </a:rPr>
              <a:t>dargyfeiriol</a:t>
            </a:r>
            <a:r>
              <a:rPr lang="en-GB" sz="2000">
                <a:ea typeface="Calibri"/>
                <a:cs typeface="Calibri"/>
              </a:rPr>
              <a:t> </a:t>
            </a:r>
            <a:r>
              <a:rPr lang="en-GB" sz="2000" err="1">
                <a:ea typeface="Calibri"/>
                <a:cs typeface="Calibri"/>
              </a:rPr>
              <a:t>yn</a:t>
            </a:r>
            <a:r>
              <a:rPr lang="en-GB" sz="2000">
                <a:ea typeface="Calibri"/>
                <a:cs typeface="Calibri"/>
              </a:rPr>
              <a:t> </a:t>
            </a:r>
            <a:r>
              <a:rPr lang="en-GB" sz="2000" err="1">
                <a:ea typeface="Calibri"/>
                <a:cs typeface="Calibri"/>
              </a:rPr>
              <a:t>ymwneud</a:t>
            </a:r>
            <a:r>
              <a:rPr lang="en-GB" sz="2000">
                <a:ea typeface="Calibri"/>
                <a:cs typeface="Calibri"/>
              </a:rPr>
              <a:t> </a:t>
            </a:r>
            <a:r>
              <a:rPr lang="en-GB" sz="2000" err="1">
                <a:ea typeface="Calibri"/>
                <a:cs typeface="Calibri"/>
              </a:rPr>
              <a:t>yn</a:t>
            </a:r>
            <a:r>
              <a:rPr lang="en-GB" sz="2000">
                <a:ea typeface="Calibri"/>
                <a:cs typeface="Calibri"/>
              </a:rPr>
              <a:t> </a:t>
            </a:r>
            <a:r>
              <a:rPr lang="en-GB" sz="2000" err="1">
                <a:ea typeface="Calibri"/>
                <a:cs typeface="Calibri"/>
              </a:rPr>
              <a:t>fwy</a:t>
            </a:r>
            <a:r>
              <a:rPr lang="en-GB" sz="2000">
                <a:ea typeface="Calibri"/>
                <a:cs typeface="Calibri"/>
              </a:rPr>
              <a:t> â </a:t>
            </a:r>
            <a:r>
              <a:rPr lang="en-GB" sz="2000" err="1">
                <a:ea typeface="Calibri"/>
                <a:cs typeface="Calibri"/>
              </a:rPr>
              <a:t>deall</a:t>
            </a:r>
            <a:r>
              <a:rPr lang="en-GB" sz="2000">
                <a:ea typeface="Calibri"/>
                <a:cs typeface="Calibri"/>
              </a:rPr>
              <a:t> </a:t>
            </a:r>
            <a:r>
              <a:rPr lang="en-GB" sz="2000" err="1">
                <a:ea typeface="Calibri"/>
                <a:cs typeface="Calibri"/>
              </a:rPr>
              <a:t>gwybodaeth</a:t>
            </a:r>
            <a:r>
              <a:rPr lang="en-GB" sz="2000">
                <a:ea typeface="Calibri"/>
                <a:cs typeface="Calibri"/>
              </a:rPr>
              <a:t> a </a:t>
            </a:r>
            <a:r>
              <a:rPr lang="en-GB" sz="2000" err="1">
                <a:ea typeface="Calibri"/>
                <a:cs typeface="Calibri"/>
              </a:rPr>
              <a:t>galluoedd</a:t>
            </a:r>
            <a:r>
              <a:rPr lang="en-GB" sz="2000">
                <a:ea typeface="Calibri"/>
                <a:cs typeface="Calibri"/>
              </a:rPr>
              <a:t> </a:t>
            </a:r>
            <a:r>
              <a:rPr lang="en-GB" sz="2000" err="1">
                <a:ea typeface="Calibri"/>
                <a:cs typeface="Calibri"/>
              </a:rPr>
              <a:t>unigryw</a:t>
            </a:r>
            <a:r>
              <a:rPr lang="en-GB" sz="2000">
                <a:ea typeface="Calibri"/>
                <a:cs typeface="Calibri"/>
              </a:rPr>
              <a:t> </a:t>
            </a:r>
            <a:r>
              <a:rPr lang="en-GB" sz="2000" err="1">
                <a:ea typeface="Calibri"/>
                <a:cs typeface="Calibri"/>
              </a:rPr>
              <a:t>pob</a:t>
            </a:r>
            <a:r>
              <a:rPr lang="en-GB" sz="2000">
                <a:ea typeface="Calibri"/>
                <a:cs typeface="Calibri"/>
              </a:rPr>
              <a:t> </a:t>
            </a:r>
            <a:r>
              <a:rPr lang="en-GB" sz="2000" err="1">
                <a:ea typeface="Calibri"/>
                <a:cs typeface="Calibri"/>
              </a:rPr>
              <a:t>dysgwr</a:t>
            </a:r>
            <a:r>
              <a:rPr lang="en-GB" sz="2000">
                <a:ea typeface="Calibri"/>
                <a:cs typeface="Calibri"/>
              </a:rPr>
              <a:t>.</a:t>
            </a:r>
            <a:endParaRPr lang="en-US" sz="2000">
              <a:ea typeface="Calibri"/>
              <a:cs typeface="Calibri"/>
            </a:endParaRPr>
          </a:p>
        </p:txBody>
      </p:sp>
    </p:spTree>
    <p:extLst>
      <p:ext uri="{BB962C8B-B14F-4D97-AF65-F5344CB8AC3E}">
        <p14:creationId xmlns:p14="http://schemas.microsoft.com/office/powerpoint/2010/main" val="378604347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B0EC9-3DBB-CBF2-4231-3C8E4874A3EE}"/>
              </a:ext>
            </a:extLst>
          </p:cNvPr>
          <p:cNvSpPr>
            <a:spLocks noGrp="1"/>
          </p:cNvSpPr>
          <p:nvPr>
            <p:ph type="title"/>
          </p:nvPr>
        </p:nvSpPr>
        <p:spPr>
          <a:xfrm>
            <a:off x="358219" y="123699"/>
            <a:ext cx="11481847" cy="1325563"/>
          </a:xfrm>
        </p:spPr>
        <p:txBody>
          <a:bodyPr/>
          <a:lstStyle/>
          <a:p>
            <a:r>
              <a:rPr lang="en-GB" b="1">
                <a:solidFill>
                  <a:srgbClr val="0070C0"/>
                </a:solidFill>
              </a:rPr>
              <a:t>Convergent and Divergent assessment</a:t>
            </a:r>
            <a:endParaRPr lang="en-GB" b="1">
              <a:solidFill>
                <a:srgbClr val="0070C0"/>
              </a:solidFill>
              <a:ea typeface="Calibri Light"/>
              <a:cs typeface="Calibri Light"/>
            </a:endParaRPr>
          </a:p>
        </p:txBody>
      </p:sp>
      <p:sp>
        <p:nvSpPr>
          <p:cNvPr id="3" name="Content Placeholder 2">
            <a:extLst>
              <a:ext uri="{FF2B5EF4-FFF2-40B4-BE49-F238E27FC236}">
                <a16:creationId xmlns:a16="http://schemas.microsoft.com/office/drawing/2014/main" id="{7BE6C561-00F1-433F-A4D8-95A96C88C38E}"/>
              </a:ext>
            </a:extLst>
          </p:cNvPr>
          <p:cNvSpPr>
            <a:spLocks noGrp="1"/>
          </p:cNvSpPr>
          <p:nvPr>
            <p:ph idx="1"/>
          </p:nvPr>
        </p:nvSpPr>
        <p:spPr>
          <a:xfrm>
            <a:off x="358219" y="1448397"/>
            <a:ext cx="11481847" cy="4179498"/>
          </a:xfrm>
        </p:spPr>
        <p:txBody>
          <a:bodyPr vert="horz" lIns="91440" tIns="45720" rIns="91440" bIns="45720" rtlCol="0" anchor="t">
            <a:noAutofit/>
          </a:bodyPr>
          <a:lstStyle/>
          <a:p>
            <a:pPr algn="l"/>
            <a:r>
              <a:rPr lang="en-GB" sz="2000" b="1" i="0" u="none" strike="noStrike">
                <a:solidFill>
                  <a:schemeClr val="accent1"/>
                </a:solidFill>
                <a:effectLst/>
                <a:latin typeface="Calibri"/>
                <a:ea typeface="Calibri"/>
                <a:cs typeface="Calibri"/>
              </a:rPr>
              <a:t>C</a:t>
            </a:r>
            <a:r>
              <a:rPr lang="en-GB" sz="2000" b="1" i="0" u="none" strike="noStrike">
                <a:solidFill>
                  <a:srgbClr val="0070C0"/>
                </a:solidFill>
                <a:effectLst/>
                <a:latin typeface="Calibri"/>
                <a:ea typeface="Calibri"/>
                <a:cs typeface="Calibri"/>
              </a:rPr>
              <a:t>onvergent Assessment</a:t>
            </a:r>
            <a:r>
              <a:rPr lang="en-GB" sz="2000" b="0" i="0" u="none" strike="noStrike">
                <a:solidFill>
                  <a:srgbClr val="0070C0"/>
                </a:solidFill>
                <a:effectLst/>
                <a:latin typeface="Calibri"/>
                <a:ea typeface="Calibri"/>
                <a:cs typeface="Calibri"/>
              </a:rPr>
              <a:t>: This form of assessment is grounded in behaviourist theories of learning. It views learning as a linear process that culminates in the attainment of specific objectives or outcomes. The central question in convergent assessment is "what outcomes have been met?" The assessment approaches under this view are structured to gauge the extent of attainment of these outcomes, and the feedback garnered is utilized for performance improvement.</a:t>
            </a:r>
          </a:p>
          <a:p>
            <a:pPr algn="l"/>
            <a:r>
              <a:rPr lang="en-GB" sz="2000" b="1" i="0" u="none" strike="noStrike">
                <a:solidFill>
                  <a:srgbClr val="0070C0"/>
                </a:solidFill>
                <a:effectLst/>
                <a:latin typeface="Calibri"/>
                <a:ea typeface="Calibri"/>
                <a:cs typeface="Calibri"/>
              </a:rPr>
              <a:t>Divergent Assessment</a:t>
            </a:r>
            <a:r>
              <a:rPr lang="en-GB" sz="2000" b="0" i="0" u="none" strike="noStrike">
                <a:solidFill>
                  <a:srgbClr val="0070C0"/>
                </a:solidFill>
                <a:effectLst/>
                <a:latin typeface="Calibri"/>
                <a:ea typeface="Calibri"/>
                <a:cs typeface="Calibri"/>
              </a:rPr>
              <a:t>: This form of assessment is based on social cognitive and constructivist theories of learning. It shifts the focus from outcome attainment to understanding and evaluating pupil learning. The central question in divergent assessment is "what can each learner do and what do they know?" This view acknowledges the individual differences in understanding and responding to learning experiences -so one student's understanding of something might be slightly different from another's.</a:t>
            </a:r>
          </a:p>
          <a:p>
            <a:pPr algn="l"/>
            <a:r>
              <a:rPr lang="en-GB" sz="2000" b="0" i="0" u="none" strike="noStrike">
                <a:solidFill>
                  <a:srgbClr val="0070C0"/>
                </a:solidFill>
                <a:effectLst/>
                <a:latin typeface="Calibri"/>
                <a:ea typeface="Calibri"/>
                <a:cs typeface="Calibri"/>
              </a:rPr>
              <a:t>In summary, convergent assessment is more about measuring how well students have met predetermined objectives, while divergent assessment is more about understanding each learner's unique knowledge and abilities.</a:t>
            </a:r>
          </a:p>
          <a:p>
            <a:endParaRPr lang="en-GB"/>
          </a:p>
        </p:txBody>
      </p:sp>
    </p:spTree>
    <p:extLst>
      <p:ext uri="{BB962C8B-B14F-4D97-AF65-F5344CB8AC3E}">
        <p14:creationId xmlns:p14="http://schemas.microsoft.com/office/powerpoint/2010/main" val="139807955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A86A2CF-0E84-23B3-3FD5-A72D3DEA11E6}"/>
              </a:ext>
            </a:extLst>
          </p:cNvPr>
          <p:cNvPicPr>
            <a:picLocks noChangeAspect="1"/>
          </p:cNvPicPr>
          <p:nvPr/>
        </p:nvPicPr>
        <p:blipFill>
          <a:blip r:embed="rId3"/>
          <a:srcRect l="15113" t="23016" r="52149" b="12698"/>
          <a:stretch/>
        </p:blipFill>
        <p:spPr>
          <a:xfrm>
            <a:off x="6312074" y="604860"/>
            <a:ext cx="3719945" cy="4869748"/>
          </a:xfrm>
          <a:prstGeom prst="rect">
            <a:avLst/>
          </a:prstGeom>
        </p:spPr>
      </p:pic>
      <p:pic>
        <p:nvPicPr>
          <p:cNvPr id="9" name="Picture 8">
            <a:extLst>
              <a:ext uri="{FF2B5EF4-FFF2-40B4-BE49-F238E27FC236}">
                <a16:creationId xmlns:a16="http://schemas.microsoft.com/office/drawing/2014/main" id="{B4DCA3E4-E0B4-3634-7F02-1C21EEBF575C}"/>
              </a:ext>
            </a:extLst>
          </p:cNvPr>
          <p:cNvPicPr>
            <a:picLocks noChangeAspect="1"/>
          </p:cNvPicPr>
          <p:nvPr/>
        </p:nvPicPr>
        <p:blipFill>
          <a:blip r:embed="rId4"/>
          <a:srcRect l="15185" t="23233" r="52020" b="12525"/>
          <a:stretch/>
        </p:blipFill>
        <p:spPr>
          <a:xfrm>
            <a:off x="1996381" y="616528"/>
            <a:ext cx="3719945" cy="4858080"/>
          </a:xfrm>
          <a:prstGeom prst="rect">
            <a:avLst/>
          </a:prstGeom>
        </p:spPr>
      </p:pic>
    </p:spTree>
    <p:extLst>
      <p:ext uri="{BB962C8B-B14F-4D97-AF65-F5344CB8AC3E}">
        <p14:creationId xmlns:p14="http://schemas.microsoft.com/office/powerpoint/2010/main" val="37934916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52592-BADA-3958-D433-C69D05DDDBCA}"/>
              </a:ext>
            </a:extLst>
          </p:cNvPr>
          <p:cNvSpPr>
            <a:spLocks noGrp="1"/>
          </p:cNvSpPr>
          <p:nvPr>
            <p:ph type="title"/>
          </p:nvPr>
        </p:nvSpPr>
        <p:spPr>
          <a:xfrm>
            <a:off x="358219" y="365125"/>
            <a:ext cx="11481847" cy="1325563"/>
          </a:xfrm>
        </p:spPr>
        <p:txBody>
          <a:bodyPr anchor="ctr">
            <a:normAutofit/>
          </a:bodyPr>
          <a:lstStyle/>
          <a:p>
            <a:r>
              <a:rPr lang="en-GB" b="1" err="1"/>
              <a:t>Unrhwy</a:t>
            </a:r>
            <a:r>
              <a:rPr lang="en-GB" b="1"/>
              <a:t> </a:t>
            </a:r>
            <a:r>
              <a:rPr lang="en-GB" b="1" err="1"/>
              <a:t>gwestiynau</a:t>
            </a:r>
            <a:r>
              <a:rPr lang="en-GB" b="1"/>
              <a:t>?</a:t>
            </a:r>
            <a:br>
              <a:rPr lang="en-GB" b="1"/>
            </a:br>
            <a:r>
              <a:rPr lang="en-GB" b="1">
                <a:solidFill>
                  <a:srgbClr val="0070C0"/>
                </a:solidFill>
              </a:rPr>
              <a:t>Any questions?</a:t>
            </a:r>
            <a:endParaRPr lang="en-GB" b="1">
              <a:solidFill>
                <a:srgbClr val="0070C0"/>
              </a:solidFill>
              <a:ea typeface="Calibri Light"/>
              <a:cs typeface="Calibri Light"/>
            </a:endParaRPr>
          </a:p>
        </p:txBody>
      </p:sp>
      <p:pic>
        <p:nvPicPr>
          <p:cNvPr id="4" name="Content Placeholder 3" descr="Colorful hands in different colors&#10;&#10;Description automatically generated">
            <a:extLst>
              <a:ext uri="{FF2B5EF4-FFF2-40B4-BE49-F238E27FC236}">
                <a16:creationId xmlns:a16="http://schemas.microsoft.com/office/drawing/2014/main" id="{1B807FDD-D912-A3AE-1662-29791CA7E08E}"/>
              </a:ext>
            </a:extLst>
          </p:cNvPr>
          <p:cNvPicPr>
            <a:picLocks noGrp="1" noChangeAspect="1"/>
          </p:cNvPicPr>
          <p:nvPr>
            <p:ph idx="4294967295"/>
          </p:nvPr>
        </p:nvPicPr>
        <p:blipFill>
          <a:blip r:embed="rId2">
            <a:extLst>
              <a:ext uri="{837473B0-CC2E-450A-ABE3-18F120FF3D39}">
                <a1611:picAttrSrcUrl xmlns:a1611="http://schemas.microsoft.com/office/drawing/2016/11/main" r:id="rId3"/>
              </a:ext>
            </a:extLst>
          </a:blip>
          <a:srcRect t="15616" r="1" b="21467"/>
          <a:stretch/>
        </p:blipFill>
        <p:spPr>
          <a:xfrm>
            <a:off x="358219" y="1881188"/>
            <a:ext cx="11481847" cy="4352544"/>
          </a:xfrm>
          <a:noFill/>
        </p:spPr>
      </p:pic>
    </p:spTree>
    <p:extLst>
      <p:ext uri="{BB962C8B-B14F-4D97-AF65-F5344CB8AC3E}">
        <p14:creationId xmlns:p14="http://schemas.microsoft.com/office/powerpoint/2010/main" val="257016543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3DBA4-C60B-205C-D59E-04B7581C66E3}"/>
              </a:ext>
            </a:extLst>
          </p:cNvPr>
          <p:cNvSpPr>
            <a:spLocks noGrp="1"/>
          </p:cNvSpPr>
          <p:nvPr>
            <p:ph type="title"/>
          </p:nvPr>
        </p:nvSpPr>
        <p:spPr/>
        <p:txBody>
          <a:bodyPr/>
          <a:lstStyle/>
          <a:p>
            <a:r>
              <a:rPr lang="en-GB" sz="4000">
                <a:ea typeface="Calibri Light"/>
                <a:cs typeface="Calibri Light"/>
              </a:rPr>
              <a:t>PAP </a:t>
            </a:r>
            <a:r>
              <a:rPr lang="en-GB" sz="4000" err="1">
                <a:ea typeface="Calibri Light"/>
                <a:cs typeface="Calibri Light"/>
              </a:rPr>
              <a:t>Gwerthusiad</a:t>
            </a:r>
            <a:r>
              <a:rPr lang="en-GB" sz="4000">
                <a:ea typeface="Calibri Light"/>
                <a:cs typeface="Calibri Light"/>
              </a:rPr>
              <a:t> / PTE Evaluation – </a:t>
            </a:r>
            <a:r>
              <a:rPr lang="en-GB" sz="2400" err="1">
                <a:ea typeface="Calibri Light"/>
                <a:cs typeface="Calibri Light"/>
              </a:rPr>
              <a:t>Diwrnod</a:t>
            </a:r>
            <a:r>
              <a:rPr lang="en-GB" sz="2400">
                <a:ea typeface="Calibri Light"/>
                <a:cs typeface="Calibri Light"/>
              </a:rPr>
              <a:t> </a:t>
            </a:r>
            <a:r>
              <a:rPr lang="en-GB" sz="2400" err="1">
                <a:ea typeface="Calibri Light"/>
                <a:cs typeface="Calibri Light"/>
              </a:rPr>
              <a:t>Rhannu</a:t>
            </a:r>
            <a:r>
              <a:rPr lang="en-GB" sz="2400">
                <a:ea typeface="Calibri Light"/>
                <a:cs typeface="Calibri Light"/>
              </a:rPr>
              <a:t>/Share day</a:t>
            </a:r>
            <a:endParaRPr lang="en-US" sz="2400"/>
          </a:p>
        </p:txBody>
      </p:sp>
      <p:sp>
        <p:nvSpPr>
          <p:cNvPr id="3" name="Content Placeholder 2">
            <a:extLst>
              <a:ext uri="{FF2B5EF4-FFF2-40B4-BE49-F238E27FC236}">
                <a16:creationId xmlns:a16="http://schemas.microsoft.com/office/drawing/2014/main" id="{7EA2A105-8196-417C-4D0F-4370A16A61F8}"/>
              </a:ext>
            </a:extLst>
          </p:cNvPr>
          <p:cNvSpPr>
            <a:spLocks noGrp="1"/>
          </p:cNvSpPr>
          <p:nvPr>
            <p:ph idx="1"/>
          </p:nvPr>
        </p:nvSpPr>
        <p:spPr/>
        <p:txBody>
          <a:bodyPr vert="horz" lIns="91440" tIns="45720" rIns="91440" bIns="45720" rtlCol="0" anchor="t">
            <a:normAutofit/>
          </a:bodyPr>
          <a:lstStyle/>
          <a:p>
            <a:pPr marL="0" indent="0">
              <a:buNone/>
            </a:pPr>
            <a:r>
              <a:rPr lang="en-GB" sz="1400">
                <a:latin typeface="Arial"/>
                <a:cs typeface="Arial"/>
              </a:rPr>
              <a:t>Yn </a:t>
            </a:r>
            <a:r>
              <a:rPr lang="en-GB" sz="1400" err="1">
                <a:latin typeface="Arial"/>
                <a:cs typeface="Arial"/>
              </a:rPr>
              <a:t>rhan</a:t>
            </a:r>
            <a:r>
              <a:rPr lang="en-GB" sz="1400">
                <a:latin typeface="Arial"/>
                <a:cs typeface="Arial"/>
              </a:rPr>
              <a:t> </a:t>
            </a:r>
            <a:r>
              <a:rPr lang="en-GB" sz="1400" err="1">
                <a:latin typeface="Arial"/>
                <a:cs typeface="Arial"/>
              </a:rPr>
              <a:t>o’n</a:t>
            </a:r>
            <a:r>
              <a:rPr lang="en-GB" sz="1400">
                <a:latin typeface="Arial"/>
                <a:cs typeface="Arial"/>
              </a:rPr>
              <a:t> </a:t>
            </a:r>
            <a:r>
              <a:rPr lang="en-GB" sz="1400" err="1">
                <a:latin typeface="Arial"/>
                <a:cs typeface="Arial"/>
              </a:rPr>
              <a:t>gwerthusiad</a:t>
            </a:r>
            <a:r>
              <a:rPr lang="en-GB" sz="1400">
                <a:latin typeface="Arial"/>
                <a:cs typeface="Arial"/>
              </a:rPr>
              <a:t> </a:t>
            </a:r>
            <a:r>
              <a:rPr lang="en-GB" sz="1400" err="1">
                <a:latin typeface="Arial"/>
                <a:cs typeface="Arial"/>
              </a:rPr>
              <a:t>parhaus</a:t>
            </a:r>
            <a:r>
              <a:rPr lang="en-GB" sz="1400">
                <a:latin typeface="Arial"/>
                <a:cs typeface="Arial"/>
              </a:rPr>
              <a:t> o bob </a:t>
            </a:r>
            <a:r>
              <a:rPr lang="en-GB" sz="1400" err="1">
                <a:latin typeface="Arial"/>
                <a:cs typeface="Arial"/>
              </a:rPr>
              <a:t>agwedd</a:t>
            </a:r>
            <a:r>
              <a:rPr lang="en-GB" sz="1400">
                <a:latin typeface="Arial"/>
                <a:cs typeface="Arial"/>
              </a:rPr>
              <a:t> </a:t>
            </a:r>
            <a:r>
              <a:rPr lang="en-GB" sz="1400" err="1">
                <a:latin typeface="Arial"/>
                <a:cs typeface="Arial"/>
              </a:rPr>
              <a:t>ar</a:t>
            </a:r>
            <a:r>
              <a:rPr lang="en-GB" sz="1400">
                <a:latin typeface="Arial"/>
                <a:cs typeface="Arial"/>
              </a:rPr>
              <a:t> </a:t>
            </a:r>
            <a:r>
              <a:rPr lang="en-GB" sz="1400" err="1">
                <a:latin typeface="Arial"/>
                <a:cs typeface="Arial"/>
              </a:rPr>
              <a:t>brofiad</a:t>
            </a:r>
            <a:r>
              <a:rPr lang="en-GB" sz="1400">
                <a:latin typeface="Arial"/>
                <a:cs typeface="Arial"/>
              </a:rPr>
              <a:t> y </a:t>
            </a:r>
            <a:r>
              <a:rPr lang="en-GB" sz="1400" err="1">
                <a:latin typeface="Arial"/>
                <a:cs typeface="Arial"/>
              </a:rPr>
              <a:t>darpar</a:t>
            </a:r>
            <a:r>
              <a:rPr lang="en-GB" sz="1400">
                <a:latin typeface="Arial"/>
                <a:cs typeface="Arial"/>
              </a:rPr>
              <a:t> </a:t>
            </a:r>
            <a:r>
              <a:rPr lang="en-GB" sz="1400" err="1">
                <a:latin typeface="Arial"/>
                <a:cs typeface="Arial"/>
              </a:rPr>
              <a:t>athro</a:t>
            </a:r>
            <a:r>
              <a:rPr lang="en-GB" sz="1400">
                <a:latin typeface="Arial"/>
                <a:cs typeface="Arial"/>
              </a:rPr>
              <a:t>, </a:t>
            </a:r>
            <a:r>
              <a:rPr lang="en-GB" sz="1400" err="1">
                <a:latin typeface="Arial"/>
                <a:cs typeface="Arial"/>
              </a:rPr>
              <a:t>gofynnwn</a:t>
            </a:r>
            <a:r>
              <a:rPr lang="en-GB" sz="1400">
                <a:latin typeface="Arial"/>
                <a:cs typeface="Arial"/>
              </a:rPr>
              <a:t> </a:t>
            </a:r>
            <a:r>
              <a:rPr lang="en-GB" sz="1400" err="1">
                <a:latin typeface="Arial"/>
                <a:cs typeface="Arial"/>
              </a:rPr>
              <a:t>i</a:t>
            </a:r>
            <a:r>
              <a:rPr lang="en-GB" sz="1400">
                <a:latin typeface="Arial"/>
                <a:cs typeface="Arial"/>
              </a:rPr>
              <a:t> bob </a:t>
            </a:r>
            <a:r>
              <a:rPr lang="en-GB" sz="1400" err="1">
                <a:latin typeface="Arial"/>
                <a:cs typeface="Arial"/>
              </a:rPr>
              <a:t>darpar</a:t>
            </a:r>
            <a:r>
              <a:rPr lang="en-GB" sz="1400">
                <a:latin typeface="Arial"/>
                <a:cs typeface="Arial"/>
              </a:rPr>
              <a:t> </a:t>
            </a:r>
            <a:r>
              <a:rPr lang="en-GB" sz="1400" err="1">
                <a:latin typeface="Arial"/>
                <a:cs typeface="Arial"/>
              </a:rPr>
              <a:t>athro</a:t>
            </a:r>
            <a:r>
              <a:rPr lang="en-GB" sz="1400">
                <a:latin typeface="Arial"/>
                <a:cs typeface="Arial"/>
              </a:rPr>
              <a:t> </a:t>
            </a:r>
            <a:r>
              <a:rPr lang="en-GB" sz="1400" err="1">
                <a:latin typeface="Arial"/>
                <a:cs typeface="Arial"/>
              </a:rPr>
              <a:t>gwblhau’r</a:t>
            </a:r>
            <a:r>
              <a:rPr lang="en-GB" sz="1400">
                <a:latin typeface="Arial"/>
                <a:cs typeface="Arial"/>
              </a:rPr>
              <a:t> </a:t>
            </a:r>
            <a:r>
              <a:rPr lang="en-GB" sz="1400" err="1">
                <a:latin typeface="Arial"/>
                <a:cs typeface="Arial"/>
              </a:rPr>
              <a:t>arolwg</a:t>
            </a:r>
            <a:r>
              <a:rPr lang="en-GB" sz="1400">
                <a:latin typeface="Arial"/>
                <a:cs typeface="Arial"/>
              </a:rPr>
              <a:t> </a:t>
            </a:r>
            <a:r>
              <a:rPr lang="en-GB" sz="1400" err="1">
                <a:latin typeface="Arial"/>
                <a:cs typeface="Arial"/>
              </a:rPr>
              <a:t>byr</a:t>
            </a:r>
            <a:r>
              <a:rPr lang="en-GB" sz="1400">
                <a:latin typeface="Arial"/>
                <a:cs typeface="Arial"/>
              </a:rPr>
              <a:t> </a:t>
            </a:r>
            <a:r>
              <a:rPr lang="en-GB" sz="1400" err="1">
                <a:latin typeface="Arial"/>
                <a:cs typeface="Arial"/>
              </a:rPr>
              <a:t>isod</a:t>
            </a:r>
            <a:r>
              <a:rPr lang="en-GB" sz="1400">
                <a:latin typeface="Arial"/>
                <a:cs typeface="Arial"/>
              </a:rPr>
              <a:t> </a:t>
            </a:r>
            <a:r>
              <a:rPr lang="en-GB" sz="1400" err="1">
                <a:latin typeface="Arial"/>
                <a:cs typeface="Arial"/>
              </a:rPr>
              <a:t>ynglŷn</a:t>
            </a:r>
            <a:r>
              <a:rPr lang="en-GB" sz="1400">
                <a:latin typeface="Arial"/>
                <a:cs typeface="Arial"/>
              </a:rPr>
              <a:t> </a:t>
            </a:r>
            <a:r>
              <a:rPr lang="en-GB" sz="1400" err="1">
                <a:latin typeface="Arial"/>
                <a:cs typeface="Arial"/>
              </a:rPr>
              <a:t>â’u</a:t>
            </a:r>
            <a:r>
              <a:rPr lang="en-GB" sz="1400">
                <a:latin typeface="Arial"/>
                <a:cs typeface="Arial"/>
              </a:rPr>
              <a:t> PAP. </a:t>
            </a:r>
            <a:r>
              <a:rPr lang="en-GB" sz="1400" err="1">
                <a:latin typeface="Arial"/>
                <a:cs typeface="Arial"/>
              </a:rPr>
              <a:t>Bydd</a:t>
            </a:r>
            <a:r>
              <a:rPr lang="en-GB" sz="1400">
                <a:latin typeface="Arial"/>
                <a:cs typeface="Arial"/>
              </a:rPr>
              <a:t> yr </a:t>
            </a:r>
            <a:r>
              <a:rPr lang="en-GB" sz="1400" err="1">
                <a:latin typeface="Arial"/>
                <a:cs typeface="Arial"/>
              </a:rPr>
              <a:t>ymatebion</a:t>
            </a:r>
            <a:r>
              <a:rPr lang="en-GB" sz="1400">
                <a:latin typeface="Arial"/>
                <a:cs typeface="Arial"/>
              </a:rPr>
              <a:t> </a:t>
            </a:r>
            <a:r>
              <a:rPr lang="en-GB" sz="1400" err="1">
                <a:latin typeface="Arial"/>
                <a:cs typeface="Arial"/>
              </a:rPr>
              <a:t>i’r</a:t>
            </a:r>
            <a:r>
              <a:rPr lang="en-GB" sz="1400">
                <a:latin typeface="Arial"/>
                <a:cs typeface="Arial"/>
              </a:rPr>
              <a:t> </a:t>
            </a:r>
            <a:r>
              <a:rPr lang="en-GB" sz="1400" err="1">
                <a:latin typeface="Arial"/>
                <a:cs typeface="Arial"/>
              </a:rPr>
              <a:t>cwestiynau</a:t>
            </a:r>
            <a:r>
              <a:rPr lang="en-GB" sz="1400">
                <a:latin typeface="Arial"/>
                <a:cs typeface="Arial"/>
              </a:rPr>
              <a:t> </a:t>
            </a:r>
            <a:r>
              <a:rPr lang="en-GB" sz="1400" err="1">
                <a:latin typeface="Arial"/>
                <a:cs typeface="Arial"/>
              </a:rPr>
              <a:t>hyn</a:t>
            </a:r>
            <a:r>
              <a:rPr lang="en-GB" sz="1400">
                <a:latin typeface="Arial"/>
                <a:cs typeface="Arial"/>
              </a:rPr>
              <a:t> </a:t>
            </a:r>
            <a:r>
              <a:rPr lang="en-GB" sz="1400" err="1">
                <a:latin typeface="Arial"/>
                <a:cs typeface="Arial"/>
              </a:rPr>
              <a:t>yn</a:t>
            </a:r>
            <a:r>
              <a:rPr lang="en-GB" sz="1400">
                <a:latin typeface="Arial"/>
                <a:cs typeface="Arial"/>
              </a:rPr>
              <a:t> </a:t>
            </a:r>
            <a:r>
              <a:rPr lang="en-GB" sz="1400" err="1">
                <a:latin typeface="Arial"/>
                <a:cs typeface="Arial"/>
              </a:rPr>
              <a:t>llywio</a:t>
            </a:r>
            <a:r>
              <a:rPr lang="en-GB" sz="1400">
                <a:latin typeface="Arial"/>
                <a:cs typeface="Arial"/>
              </a:rPr>
              <a:t> </a:t>
            </a:r>
            <a:r>
              <a:rPr lang="en-GB" sz="1400" err="1">
                <a:latin typeface="Arial"/>
                <a:cs typeface="Arial"/>
              </a:rPr>
              <a:t>ein</a:t>
            </a:r>
            <a:r>
              <a:rPr lang="en-GB" sz="1400">
                <a:latin typeface="Arial"/>
                <a:cs typeface="Arial"/>
              </a:rPr>
              <a:t> </a:t>
            </a:r>
            <a:r>
              <a:rPr lang="en-GB" sz="1400" err="1">
                <a:latin typeface="Arial"/>
                <a:cs typeface="Arial"/>
              </a:rPr>
              <a:t>cynllunio</a:t>
            </a:r>
            <a:r>
              <a:rPr lang="en-GB" sz="1400">
                <a:latin typeface="Arial"/>
                <a:cs typeface="Arial"/>
              </a:rPr>
              <a:t> </a:t>
            </a:r>
            <a:r>
              <a:rPr lang="en-GB" sz="1400" err="1">
                <a:latin typeface="Arial"/>
                <a:cs typeface="Arial"/>
              </a:rPr>
              <a:t>strategol</a:t>
            </a:r>
            <a:r>
              <a:rPr lang="en-GB" sz="1400">
                <a:latin typeface="Arial"/>
                <a:cs typeface="Arial"/>
              </a:rPr>
              <a:t> o ran y </a:t>
            </a:r>
            <a:r>
              <a:rPr lang="en-GB" sz="1400" err="1">
                <a:latin typeface="Arial"/>
                <a:cs typeface="Arial"/>
              </a:rPr>
              <a:t>Profiad</a:t>
            </a:r>
            <a:r>
              <a:rPr lang="en-GB" sz="1400">
                <a:latin typeface="Arial"/>
                <a:cs typeface="Arial"/>
              </a:rPr>
              <a:t> </a:t>
            </a:r>
            <a:r>
              <a:rPr lang="en-GB" sz="1400" err="1">
                <a:latin typeface="Arial"/>
                <a:cs typeface="Arial"/>
              </a:rPr>
              <a:t>Addysgu</a:t>
            </a:r>
            <a:r>
              <a:rPr lang="en-GB" sz="1400">
                <a:latin typeface="Arial"/>
                <a:cs typeface="Arial"/>
              </a:rPr>
              <a:t> </a:t>
            </a:r>
            <a:r>
              <a:rPr lang="en-GB" sz="1400" err="1">
                <a:latin typeface="Arial"/>
                <a:cs typeface="Arial"/>
              </a:rPr>
              <a:t>Proffesiynol</a:t>
            </a:r>
            <a:r>
              <a:rPr lang="en-GB" sz="1400">
                <a:latin typeface="Arial"/>
                <a:cs typeface="Arial"/>
              </a:rPr>
              <a:t> (PAP) </a:t>
            </a:r>
            <a:r>
              <a:rPr lang="en-GB" sz="1400" err="1">
                <a:latin typeface="Arial"/>
                <a:cs typeface="Arial"/>
              </a:rPr>
              <a:t>ar</a:t>
            </a:r>
            <a:r>
              <a:rPr lang="en-GB" sz="1400">
                <a:latin typeface="Arial"/>
                <a:cs typeface="Arial"/>
              </a:rPr>
              <a:t> draws Partneriaeth </a:t>
            </a:r>
            <a:r>
              <a:rPr lang="en-GB" sz="1400" err="1">
                <a:latin typeface="Arial"/>
                <a:cs typeface="Arial"/>
              </a:rPr>
              <a:t>Dysgu</a:t>
            </a:r>
            <a:r>
              <a:rPr lang="en-GB" sz="1400">
                <a:latin typeface="Arial"/>
                <a:cs typeface="Arial"/>
              </a:rPr>
              <a:t> </a:t>
            </a:r>
            <a:r>
              <a:rPr lang="en-GB" sz="1400" err="1">
                <a:latin typeface="Arial"/>
                <a:cs typeface="Arial"/>
              </a:rPr>
              <a:t>Proffesiynol</a:t>
            </a:r>
            <a:r>
              <a:rPr lang="en-GB" sz="1400">
                <a:latin typeface="Arial"/>
                <a:cs typeface="Arial"/>
              </a:rPr>
              <a:t> yr </a:t>
            </a:r>
            <a:r>
              <a:rPr lang="en-GB" sz="1400" err="1">
                <a:latin typeface="Arial"/>
                <a:cs typeface="Arial"/>
              </a:rPr>
              <a:t>Athrofa</a:t>
            </a:r>
            <a:r>
              <a:rPr lang="en-GB" sz="1400">
                <a:latin typeface="Arial"/>
                <a:cs typeface="Arial"/>
              </a:rPr>
              <a:t> (PDPA).</a:t>
            </a:r>
            <a:endParaRPr lang="en-US" sz="1400">
              <a:latin typeface="Arial"/>
              <a:cs typeface="Arial"/>
            </a:endParaRPr>
          </a:p>
          <a:p>
            <a:pPr marL="0" indent="0">
              <a:buNone/>
            </a:pPr>
            <a:r>
              <a:rPr lang="en-GB" sz="1400">
                <a:latin typeface="Arial"/>
                <a:ea typeface="+mn-lt"/>
                <a:cs typeface="+mn-lt"/>
                <a:hlinkClick r:id="rId2"/>
              </a:rPr>
              <a:t>https://forms.office.com/e/8zuRsDPbjE</a:t>
            </a:r>
            <a:r>
              <a:rPr lang="en-GB" sz="1400">
                <a:latin typeface="Arial"/>
                <a:ea typeface="+mn-lt"/>
                <a:cs typeface="+mn-lt"/>
              </a:rPr>
              <a:t> </a:t>
            </a:r>
            <a:endParaRPr lang="en-GB" sz="1400">
              <a:latin typeface="Arial"/>
            </a:endParaRPr>
          </a:p>
        </p:txBody>
      </p:sp>
      <p:sp>
        <p:nvSpPr>
          <p:cNvPr id="4" name="Content Placeholder 3">
            <a:extLst>
              <a:ext uri="{FF2B5EF4-FFF2-40B4-BE49-F238E27FC236}">
                <a16:creationId xmlns:a16="http://schemas.microsoft.com/office/drawing/2014/main" id="{88208CF9-E452-77A0-1450-A38BCB0CB26B}"/>
              </a:ext>
            </a:extLst>
          </p:cNvPr>
          <p:cNvSpPr>
            <a:spLocks noGrp="1"/>
          </p:cNvSpPr>
          <p:nvPr>
            <p:ph idx="10"/>
          </p:nvPr>
        </p:nvSpPr>
        <p:spPr/>
        <p:txBody>
          <a:bodyPr vert="horz" lIns="91440" tIns="45720" rIns="91440" bIns="45720" rtlCol="0" anchor="t">
            <a:normAutofit/>
          </a:bodyPr>
          <a:lstStyle/>
          <a:p>
            <a:pPr marL="0" indent="0">
              <a:buNone/>
            </a:pPr>
            <a:r>
              <a:rPr lang="en-GB" sz="1400">
                <a:latin typeface="Arial"/>
                <a:cs typeface="Arial"/>
              </a:rPr>
              <a:t>As part of our continued evaluation of all aspects of the student teacher experience, we ask that all student-teachers complete the short survey below regarding their PTE. The responses to these questions will inform our strategic planning relating to Professional Teaching Experience (PTE) across the </a:t>
            </a:r>
            <a:r>
              <a:rPr lang="en-GB" sz="1400" err="1">
                <a:latin typeface="Arial"/>
                <a:cs typeface="Arial"/>
              </a:rPr>
              <a:t>Athrofa</a:t>
            </a:r>
            <a:r>
              <a:rPr lang="en-GB" sz="1400">
                <a:latin typeface="Arial"/>
                <a:cs typeface="Arial"/>
              </a:rPr>
              <a:t> Professional Learning Partnership (APLP).  </a:t>
            </a:r>
            <a:endParaRPr lang="en-GB" sz="1400">
              <a:latin typeface="Arial"/>
              <a:ea typeface="Calibri" panose="020F0502020204030204"/>
              <a:cs typeface="Calibri" panose="020F0502020204030204"/>
            </a:endParaRPr>
          </a:p>
          <a:p>
            <a:pPr marL="0" indent="0">
              <a:buNone/>
            </a:pPr>
            <a:r>
              <a:rPr lang="en-GB" sz="1400">
                <a:latin typeface="Arial"/>
                <a:ea typeface="+mn-lt"/>
                <a:cs typeface="+mn-lt"/>
                <a:hlinkClick r:id="rId2"/>
              </a:rPr>
              <a:t>https://forms.office.com/e/8zuRsDPbjE</a:t>
            </a:r>
            <a:r>
              <a:rPr lang="en-GB" sz="1400">
                <a:latin typeface="Arial"/>
                <a:ea typeface="+mn-lt"/>
                <a:cs typeface="+mn-lt"/>
              </a:rPr>
              <a:t> </a:t>
            </a:r>
            <a:endParaRPr lang="en-GB" sz="1400">
              <a:latin typeface="Arial"/>
            </a:endParaRPr>
          </a:p>
          <a:p>
            <a:pPr marL="0" indent="0">
              <a:buNone/>
            </a:pPr>
            <a:endParaRPr lang="en-GB">
              <a:latin typeface="Arial"/>
              <a:ea typeface="Calibri" panose="020F0502020204030204"/>
              <a:cs typeface="Arial"/>
            </a:endParaRPr>
          </a:p>
          <a:p>
            <a:endParaRPr lang="en-GB">
              <a:ea typeface="Calibri"/>
              <a:cs typeface="Calibri"/>
            </a:endParaRPr>
          </a:p>
        </p:txBody>
      </p:sp>
      <p:pic>
        <p:nvPicPr>
          <p:cNvPr id="5" name="Picture 4" descr="A qr code with black squares&#10;&#10;Description automatically generated">
            <a:extLst>
              <a:ext uri="{FF2B5EF4-FFF2-40B4-BE49-F238E27FC236}">
                <a16:creationId xmlns:a16="http://schemas.microsoft.com/office/drawing/2014/main" id="{E3567D86-BA5C-D500-9768-1764AC0C2772}"/>
              </a:ext>
            </a:extLst>
          </p:cNvPr>
          <p:cNvPicPr>
            <a:picLocks noChangeAspect="1"/>
          </p:cNvPicPr>
          <p:nvPr/>
        </p:nvPicPr>
        <p:blipFill>
          <a:blip r:embed="rId3"/>
          <a:stretch>
            <a:fillRect/>
          </a:stretch>
        </p:blipFill>
        <p:spPr>
          <a:xfrm>
            <a:off x="8334375" y="3619500"/>
            <a:ext cx="1797844" cy="1797844"/>
          </a:xfrm>
          <a:prstGeom prst="rect">
            <a:avLst/>
          </a:prstGeom>
        </p:spPr>
      </p:pic>
      <p:pic>
        <p:nvPicPr>
          <p:cNvPr id="6" name="Picture 5" descr="A qr code with black squares&#10;&#10;Description automatically generated">
            <a:extLst>
              <a:ext uri="{FF2B5EF4-FFF2-40B4-BE49-F238E27FC236}">
                <a16:creationId xmlns:a16="http://schemas.microsoft.com/office/drawing/2014/main" id="{88620806-1632-A102-AB48-DD674AD08A04}"/>
              </a:ext>
            </a:extLst>
          </p:cNvPr>
          <p:cNvPicPr>
            <a:picLocks noChangeAspect="1"/>
          </p:cNvPicPr>
          <p:nvPr/>
        </p:nvPicPr>
        <p:blipFill>
          <a:blip r:embed="rId3"/>
          <a:stretch>
            <a:fillRect/>
          </a:stretch>
        </p:blipFill>
        <p:spPr>
          <a:xfrm>
            <a:off x="1952625" y="3619500"/>
            <a:ext cx="1797844" cy="1797844"/>
          </a:xfrm>
          <a:prstGeom prst="rect">
            <a:avLst/>
          </a:prstGeom>
        </p:spPr>
      </p:pic>
    </p:spTree>
    <p:extLst>
      <p:ext uri="{BB962C8B-B14F-4D97-AF65-F5344CB8AC3E}">
        <p14:creationId xmlns:p14="http://schemas.microsoft.com/office/powerpoint/2010/main" val="93634591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52592-BADA-3958-D433-C69D05DDDBCA}"/>
              </a:ext>
            </a:extLst>
          </p:cNvPr>
          <p:cNvSpPr>
            <a:spLocks noGrp="1"/>
          </p:cNvSpPr>
          <p:nvPr>
            <p:ph type="title"/>
          </p:nvPr>
        </p:nvSpPr>
        <p:spPr>
          <a:xfrm>
            <a:off x="712813" y="123699"/>
            <a:ext cx="11481847" cy="1325563"/>
          </a:xfrm>
        </p:spPr>
        <p:txBody>
          <a:bodyPr/>
          <a:lstStyle/>
          <a:p>
            <a:r>
              <a:rPr lang="en-GB" b="1" err="1"/>
              <a:t>Cyfeirnodau</a:t>
            </a:r>
            <a:r>
              <a:rPr lang="en-GB" b="1"/>
              <a:t>:</a:t>
            </a:r>
            <a:br>
              <a:rPr lang="en-GB" b="1"/>
            </a:br>
            <a:r>
              <a:rPr lang="en-GB" b="1">
                <a:solidFill>
                  <a:srgbClr val="0070C0"/>
                </a:solidFill>
              </a:rPr>
              <a:t>References:</a:t>
            </a:r>
            <a:endParaRPr lang="en-GB" b="1">
              <a:solidFill>
                <a:srgbClr val="0070C0"/>
              </a:solidFill>
              <a:ea typeface="Calibri Light"/>
              <a:cs typeface="Calibri Light"/>
            </a:endParaRPr>
          </a:p>
        </p:txBody>
      </p:sp>
      <p:sp>
        <p:nvSpPr>
          <p:cNvPr id="3" name="Content Placeholder 2">
            <a:extLst>
              <a:ext uri="{FF2B5EF4-FFF2-40B4-BE49-F238E27FC236}">
                <a16:creationId xmlns:a16="http://schemas.microsoft.com/office/drawing/2014/main" id="{E978BBA7-99D3-4F30-D283-9A50A9CF79F7}"/>
              </a:ext>
            </a:extLst>
          </p:cNvPr>
          <p:cNvSpPr>
            <a:spLocks noGrp="1"/>
          </p:cNvSpPr>
          <p:nvPr>
            <p:ph idx="1"/>
          </p:nvPr>
        </p:nvSpPr>
        <p:spPr>
          <a:xfrm>
            <a:off x="493412" y="1026307"/>
            <a:ext cx="11297235" cy="3895929"/>
          </a:xfrm>
        </p:spPr>
        <p:txBody>
          <a:bodyPr vert="horz" lIns="91440" tIns="45720" rIns="91440" bIns="45720" rtlCol="0" anchor="t">
            <a:noAutofit/>
          </a:bodyPr>
          <a:lstStyle/>
          <a:p>
            <a:pPr marL="0" indent="0">
              <a:buNone/>
            </a:pPr>
            <a:endParaRPr lang="en-US">
              <a:solidFill>
                <a:srgbClr val="000000"/>
              </a:solidFill>
              <a:latin typeface="Calibri"/>
              <a:ea typeface="Calibri"/>
              <a:cs typeface="Calibri"/>
            </a:endParaRPr>
          </a:p>
          <a:p>
            <a:r>
              <a:rPr lang="en-US" sz="1600">
                <a:solidFill>
                  <a:srgbClr val="000000"/>
                </a:solidFill>
                <a:ea typeface="+mn-lt"/>
                <a:cs typeface="+mn-lt"/>
              </a:rPr>
              <a:t>Black, P. and </a:t>
            </a:r>
            <a:r>
              <a:rPr lang="en-US" sz="1600" err="1">
                <a:solidFill>
                  <a:srgbClr val="000000"/>
                </a:solidFill>
                <a:ea typeface="+mn-lt"/>
                <a:cs typeface="+mn-lt"/>
              </a:rPr>
              <a:t>Wiliam</a:t>
            </a:r>
            <a:r>
              <a:rPr lang="en-US" sz="1600">
                <a:solidFill>
                  <a:srgbClr val="000000"/>
                </a:solidFill>
                <a:ea typeface="+mn-lt"/>
                <a:cs typeface="+mn-lt"/>
              </a:rPr>
              <a:t>, D. </a:t>
            </a:r>
            <a:r>
              <a:rPr lang="en-US" sz="1600">
                <a:solidFill>
                  <a:srgbClr val="232323"/>
                </a:solidFill>
                <a:ea typeface="Verdana"/>
                <a:cs typeface="+mn-lt"/>
              </a:rPr>
              <a:t>(1998). </a:t>
            </a:r>
            <a:r>
              <a:rPr lang="en-US" sz="1600" i="1">
                <a:solidFill>
                  <a:srgbClr val="232323"/>
                </a:solidFill>
                <a:ea typeface="Verdana"/>
                <a:cs typeface="+mn-lt"/>
              </a:rPr>
              <a:t>Inside the Black Box: Raising Standards through Classroom Assessment</a:t>
            </a:r>
            <a:r>
              <a:rPr lang="en-US" sz="1600">
                <a:solidFill>
                  <a:srgbClr val="232323"/>
                </a:solidFill>
                <a:ea typeface="Verdana"/>
                <a:cs typeface="+mn-lt"/>
              </a:rPr>
              <a:t>. Phi Delta </a:t>
            </a:r>
            <a:r>
              <a:rPr lang="en-US" sz="1600" err="1">
                <a:solidFill>
                  <a:srgbClr val="232323"/>
                </a:solidFill>
                <a:ea typeface="Verdana"/>
                <a:cs typeface="+mn-lt"/>
              </a:rPr>
              <a:t>Kappan</a:t>
            </a:r>
            <a:r>
              <a:rPr lang="en-US" sz="1600">
                <a:solidFill>
                  <a:srgbClr val="232323"/>
                </a:solidFill>
                <a:ea typeface="Verdana"/>
                <a:cs typeface="+mn-lt"/>
              </a:rPr>
              <a:t>, 80, 139-148.</a:t>
            </a:r>
            <a:endParaRPr lang="en-US" sz="1600">
              <a:solidFill>
                <a:srgbClr val="000000"/>
              </a:solidFill>
              <a:ea typeface="+mn-lt"/>
              <a:cs typeface="+mn-lt"/>
            </a:endParaRPr>
          </a:p>
          <a:p>
            <a:r>
              <a:rPr lang="en-US" sz="1600">
                <a:solidFill>
                  <a:srgbClr val="000000"/>
                </a:solidFill>
                <a:ea typeface="+mn-lt"/>
                <a:cs typeface="+mn-lt"/>
              </a:rPr>
              <a:t>Black, P., Harrison, C., Lee, C., Marshall, B. and </a:t>
            </a:r>
            <a:r>
              <a:rPr lang="en-US" sz="1600" err="1">
                <a:solidFill>
                  <a:srgbClr val="000000"/>
                </a:solidFill>
                <a:ea typeface="+mn-lt"/>
                <a:cs typeface="+mn-lt"/>
              </a:rPr>
              <a:t>Wiliam</a:t>
            </a:r>
            <a:r>
              <a:rPr lang="en-US" sz="1600">
                <a:solidFill>
                  <a:srgbClr val="000000"/>
                </a:solidFill>
                <a:ea typeface="+mn-lt"/>
                <a:cs typeface="+mn-lt"/>
              </a:rPr>
              <a:t>, D. (2004). </a:t>
            </a:r>
            <a:r>
              <a:rPr lang="en-US" sz="1600" i="1">
                <a:solidFill>
                  <a:srgbClr val="333333"/>
                </a:solidFill>
                <a:ea typeface="Open Sans"/>
                <a:cs typeface="Open Sans"/>
              </a:rPr>
              <a:t> Working inside the Black Box: Assessment for Learning in the Classroom. Phi Delta </a:t>
            </a:r>
            <a:r>
              <a:rPr lang="en-US" sz="1600" i="1" err="1">
                <a:solidFill>
                  <a:srgbClr val="333333"/>
                </a:solidFill>
                <a:ea typeface="Open Sans"/>
                <a:cs typeface="Open Sans"/>
              </a:rPr>
              <a:t>Kappan</a:t>
            </a:r>
            <a:r>
              <a:rPr lang="en-US" sz="1600">
                <a:solidFill>
                  <a:srgbClr val="333333"/>
                </a:solidFill>
                <a:ea typeface="Open Sans"/>
                <a:cs typeface="Open Sans"/>
              </a:rPr>
              <a:t>, </a:t>
            </a:r>
            <a:r>
              <a:rPr lang="en-US" sz="1600" i="1">
                <a:solidFill>
                  <a:srgbClr val="333333"/>
                </a:solidFill>
                <a:ea typeface="Open Sans"/>
                <a:cs typeface="Open Sans"/>
              </a:rPr>
              <a:t>86</a:t>
            </a:r>
            <a:r>
              <a:rPr lang="en-US" sz="1600">
                <a:solidFill>
                  <a:srgbClr val="333333"/>
                </a:solidFill>
                <a:ea typeface="Open Sans"/>
                <a:cs typeface="Open Sans"/>
              </a:rPr>
              <a:t>(1), 8-21.</a:t>
            </a:r>
          </a:p>
          <a:p>
            <a:r>
              <a:rPr lang="en-US" sz="1600" err="1">
                <a:solidFill>
                  <a:srgbClr val="333333"/>
                </a:solidFill>
                <a:ea typeface="Open Sans"/>
                <a:cs typeface="Open Sans"/>
              </a:rPr>
              <a:t>Estyn</a:t>
            </a:r>
            <a:r>
              <a:rPr lang="en-US" sz="1600">
                <a:solidFill>
                  <a:srgbClr val="333333"/>
                </a:solidFill>
                <a:ea typeface="Open Sans"/>
                <a:cs typeface="Open Sans"/>
              </a:rPr>
              <a:t> (2022) </a:t>
            </a:r>
            <a:r>
              <a:rPr lang="en-US" sz="1600" i="1">
                <a:effectLst/>
              </a:rPr>
              <a:t>Effective approaches to assessment that improve teaching and learning.</a:t>
            </a:r>
            <a:r>
              <a:rPr lang="en-GB" sz="1600"/>
              <a:t> </a:t>
            </a:r>
          </a:p>
          <a:p>
            <a:r>
              <a:rPr lang="en-GB" sz="1600">
                <a:solidFill>
                  <a:srgbClr val="000000"/>
                </a:solidFill>
                <a:ea typeface="Calibri"/>
                <a:cs typeface="Calibri"/>
              </a:rPr>
              <a:t>IEAN (2021) </a:t>
            </a:r>
            <a:r>
              <a:rPr lang="en-GB" sz="1600" i="1">
                <a:solidFill>
                  <a:srgbClr val="000000"/>
                </a:solidFill>
                <a:ea typeface="Calibri"/>
                <a:cs typeface="Calibri"/>
              </a:rPr>
              <a:t>Position Paper: Changing Assessment Cultures. </a:t>
            </a:r>
            <a:r>
              <a:rPr lang="en-GB" sz="1600">
                <a:solidFill>
                  <a:srgbClr val="000000"/>
                </a:solidFill>
                <a:ea typeface="Calibri"/>
                <a:cs typeface="Calibri"/>
              </a:rPr>
              <a:t>International Education Assessment Network.</a:t>
            </a:r>
          </a:p>
          <a:p>
            <a:r>
              <a:rPr lang="en-US" sz="1600">
                <a:solidFill>
                  <a:srgbClr val="232323"/>
                </a:solidFill>
                <a:ea typeface="Verdana"/>
                <a:cs typeface="Calibri"/>
              </a:rPr>
              <a:t>Peacock, A. (2016)</a:t>
            </a:r>
            <a:r>
              <a:rPr lang="en-US" sz="1600" i="1">
                <a:solidFill>
                  <a:srgbClr val="232323"/>
                </a:solidFill>
                <a:ea typeface="Verdana"/>
                <a:cs typeface="Calibri"/>
              </a:rPr>
              <a:t> Assessment for Learning without Limits</a:t>
            </a:r>
            <a:r>
              <a:rPr lang="en-US" sz="1600">
                <a:solidFill>
                  <a:srgbClr val="232323"/>
                </a:solidFill>
                <a:ea typeface="Verdana"/>
                <a:cs typeface="Calibri"/>
              </a:rPr>
              <a:t>. Open University Press, London.</a:t>
            </a:r>
          </a:p>
          <a:p>
            <a:r>
              <a:rPr lang="en-GB" sz="1600">
                <a:solidFill>
                  <a:srgbClr val="000000"/>
                </a:solidFill>
                <a:ea typeface="+mn-lt"/>
                <a:cs typeface="+mn-lt"/>
              </a:rPr>
              <a:t>Welsh Government (2023) </a:t>
            </a:r>
            <a:r>
              <a:rPr lang="en-GB" sz="1600" i="1">
                <a:solidFill>
                  <a:srgbClr val="000000"/>
                </a:solidFill>
                <a:ea typeface="+mn-lt"/>
                <a:cs typeface="+mn-lt"/>
              </a:rPr>
              <a:t>Curriculum for Wales </a:t>
            </a:r>
            <a:r>
              <a:rPr lang="en-GB" sz="1600">
                <a:solidFill>
                  <a:srgbClr val="000000"/>
                </a:solidFill>
                <a:ea typeface="+mn-lt"/>
                <a:cs typeface="+mn-lt"/>
              </a:rPr>
              <a:t>@</a:t>
            </a:r>
            <a:r>
              <a:rPr lang="en-GB" sz="1600">
                <a:solidFill>
                  <a:srgbClr val="000000"/>
                </a:solidFill>
                <a:ea typeface="+mn-lt"/>
                <a:cs typeface="+mn-lt"/>
                <a:hlinkClick r:id="rId2"/>
              </a:rPr>
              <a:t>Curriculum for Wales - Hwb (</a:t>
            </a:r>
            <a:r>
              <a:rPr lang="en-GB" sz="1600" err="1">
                <a:solidFill>
                  <a:srgbClr val="000000"/>
                </a:solidFill>
                <a:ea typeface="+mn-lt"/>
                <a:cs typeface="+mn-lt"/>
                <a:hlinkClick r:id="rId2"/>
              </a:rPr>
              <a:t>gov.wales</a:t>
            </a:r>
            <a:r>
              <a:rPr lang="en-GB" sz="1600">
                <a:solidFill>
                  <a:srgbClr val="000000"/>
                </a:solidFill>
                <a:ea typeface="+mn-lt"/>
                <a:cs typeface="+mn-lt"/>
                <a:hlinkClick r:id="rId2"/>
              </a:rPr>
              <a:t>)</a:t>
            </a:r>
            <a:r>
              <a:rPr lang="en-GB" sz="1600">
                <a:solidFill>
                  <a:srgbClr val="000000"/>
                </a:solidFill>
                <a:ea typeface="+mn-lt"/>
                <a:cs typeface="+mn-lt"/>
              </a:rPr>
              <a:t>   </a:t>
            </a:r>
          </a:p>
          <a:p>
            <a:r>
              <a:rPr lang="en-US" sz="1600" err="1">
                <a:solidFill>
                  <a:srgbClr val="000000"/>
                </a:solidFill>
                <a:ea typeface="+mn-lt"/>
                <a:cs typeface="+mn-lt"/>
              </a:rPr>
              <a:t>Wiliam</a:t>
            </a:r>
            <a:r>
              <a:rPr lang="en-US" sz="1600">
                <a:solidFill>
                  <a:srgbClr val="000000"/>
                </a:solidFill>
                <a:ea typeface="+mn-lt"/>
                <a:cs typeface="+mn-lt"/>
              </a:rPr>
              <a:t>, D (2009) </a:t>
            </a:r>
            <a:r>
              <a:rPr lang="en-US" sz="1600" i="1">
                <a:solidFill>
                  <a:srgbClr val="000000"/>
                </a:solidFill>
                <a:ea typeface="+mn-lt"/>
                <a:cs typeface="+mn-lt"/>
              </a:rPr>
              <a:t>Assessment for learning: why, what and how?</a:t>
            </a:r>
            <a:r>
              <a:rPr lang="en-US" sz="1600">
                <a:solidFill>
                  <a:srgbClr val="000000"/>
                </a:solidFill>
                <a:ea typeface="+mn-lt"/>
                <a:cs typeface="+mn-lt"/>
              </a:rPr>
              <a:t> London: Institute of Education</a:t>
            </a:r>
          </a:p>
          <a:p>
            <a:pPr marL="0" indent="0">
              <a:buNone/>
            </a:pPr>
            <a:r>
              <a:rPr lang="en-GB" sz="1800">
                <a:solidFill>
                  <a:srgbClr val="000000"/>
                </a:solidFill>
                <a:ea typeface="+mn-lt"/>
                <a:cs typeface="+mn-lt"/>
              </a:rPr>
              <a:t>         </a:t>
            </a:r>
            <a:endParaRPr lang="en-GB">
              <a:ea typeface="Calibri"/>
              <a:cs typeface="Calibri"/>
            </a:endParaRPr>
          </a:p>
        </p:txBody>
      </p:sp>
    </p:spTree>
    <p:extLst>
      <p:ext uri="{BB962C8B-B14F-4D97-AF65-F5344CB8AC3E}">
        <p14:creationId xmlns:p14="http://schemas.microsoft.com/office/powerpoint/2010/main" val="458265189"/>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5851DCB0-9EF7-47BE-9687-2561ACA95DF9}"/>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81C1997A-4D87-4651-A70D-4EC1CFB972FD}"/>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C8E434FF-796B-4599-99EB-D9464F5CD6CE}"/>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F4308FEB-06BD-4A57-BDAB-A1634002DDA5}"/>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CF663043-35B8-423E-A981-1049724B3E91}"/>
    </a:ext>
  </a:extLst>
</a:theme>
</file>

<file path=ppt/theme/theme6.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EC673DCF-9C8A-41D5-A626-36B96D13E8C6}"/>
    </a:ext>
  </a:extLst>
</a:theme>
</file>

<file path=ppt/theme/theme7.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21CF2DD2-B4B4-417B-8FC9-A1D7BE989260}"/>
    </a:ext>
  </a:extLst>
</a:theme>
</file>

<file path=ppt/theme/theme8.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12FEAD8D-BDB7-4E23-9B7F-781CD58E8372}"/>
    </a:ext>
  </a:extLst>
</a:theme>
</file>

<file path=ppt/theme/theme9.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19B9A408-2D21-4E65-9DA8-53306C9372D6}"/>
    </a:ext>
  </a:extLst>
</a:theme>
</file>

<file path=ppt/theme/theme10.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9E1DDE80-942C-4BA7-9E7F-6FFEB7C95A7F}"/>
    </a:ext>
  </a:extLst>
</a:theme>
</file>

<file path=ppt/theme/theme11.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3F93FC7D-601C-4483-B8C4-8BD76DEBEF4C}"/>
    </a:ext>
  </a:extLst>
</a:theme>
</file>

<file path=ppt/theme/theme1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F1E63D09-7DE5-4D3E-9C92-A947845E6E83}"/>
    </a:ext>
  </a:extLst>
</a:theme>
</file>

<file path=ppt/theme/theme13.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9685E7D3-2C9A-41D2-B676-4B173F0E08B7}"/>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6CC647FA-0DB1-4C93-8AEF-22B64636DE87}"/>
    </a:ext>
  </a:extLst>
</a:theme>
</file>

<file path=ppt/theme/theme15.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22B09204-2F73-41D1-92FB-9E3C471C1AA6}"/>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0EDD0EC-C1BD-41A2-ABCB-96065693B41B}">
  <ds:schemaRefs>
    <ds:schemaRef ds:uri="8ee9550b-f5f4-4dde-bce5-39f4ba45c2f1"/>
    <ds:schemaRef ds:uri="92c24619-d6d5-42cf-b618-23d930ad9f2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3.xml><?xml version="1.0" encoding="utf-8"?>
<ds:datastoreItem xmlns:ds="http://schemas.openxmlformats.org/officeDocument/2006/customXml" ds:itemID="{BB34A0AC-3530-47FE-A0D8-53FECFDF4D5B}">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UWTSD_Powerpoint Template Athrofa  Widescreen_2023</Template>
  <TotalTime>0</TotalTime>
  <Words>9720</Words>
  <Application>Microsoft Macintosh PowerPoint</Application>
  <PresentationFormat>Widescreen</PresentationFormat>
  <Paragraphs>481</Paragraphs>
  <Slides>51</Slides>
  <Notes>44</Notes>
  <HiddenSlides>0</HiddenSlides>
  <MMClips>0</MMClips>
  <ScaleCrop>false</ScaleCrop>
  <HeadingPairs>
    <vt:vector size="8" baseType="variant">
      <vt:variant>
        <vt:lpstr>Fonts Used</vt:lpstr>
      </vt:variant>
      <vt:variant>
        <vt:i4>8</vt:i4>
      </vt:variant>
      <vt:variant>
        <vt:lpstr>Theme</vt:lpstr>
      </vt:variant>
      <vt:variant>
        <vt:i4>15</vt:i4>
      </vt:variant>
      <vt:variant>
        <vt:lpstr>Slide Titles</vt:lpstr>
      </vt:variant>
      <vt:variant>
        <vt:i4>51</vt:i4>
      </vt:variant>
      <vt:variant>
        <vt:lpstr>Custom Shows</vt:lpstr>
      </vt:variant>
      <vt:variant>
        <vt:i4>2</vt:i4>
      </vt:variant>
    </vt:vector>
  </HeadingPairs>
  <TitlesOfParts>
    <vt:vector size="76" baseType="lpstr">
      <vt:lpstr>DengXian</vt:lpstr>
      <vt:lpstr>Aptos</vt:lpstr>
      <vt:lpstr>Arial</vt:lpstr>
      <vt:lpstr>Calibri</vt:lpstr>
      <vt:lpstr>Calibri Light</vt:lpstr>
      <vt:lpstr>Open Sans</vt:lpstr>
      <vt:lpstr>Times New Roman</vt:lpstr>
      <vt:lpstr>Verdana</vt:lpstr>
      <vt:lpstr>UWTSD 200_Title Page</vt:lpstr>
      <vt:lpstr>UWTSD 200_Title Page 1</vt:lpstr>
      <vt:lpstr>UWTSD 200_Title Page 2</vt:lpstr>
      <vt:lpstr>UWTSD 200_Title Page 3</vt:lpstr>
      <vt:lpstr>UWTSD 200_Subtitle 1</vt:lpstr>
      <vt:lpstr>UWTSD 200_Subtitle 3</vt:lpstr>
      <vt:lpstr>2_UWTSD 200_Subtitle 3</vt:lpstr>
      <vt:lpstr>4_UWTSD 200_Subtitle 3</vt:lpstr>
      <vt:lpstr>5_UWTSD 200_Subtitle 3</vt:lpstr>
      <vt:lpstr>6_UWTSD 200_Subtitle 3</vt:lpstr>
      <vt:lpstr>8_UWTSD 200_Subtitle 3</vt:lpstr>
      <vt:lpstr>UWTSD 200_Text 1</vt:lpstr>
      <vt:lpstr>UWTSD 200_Text 3</vt:lpstr>
      <vt:lpstr>UWTSD 200_Text 5</vt:lpstr>
      <vt:lpstr>UWTSD Logo Variations with Image Behind</vt:lpstr>
      <vt:lpstr>PowerPoint Presentation</vt:lpstr>
      <vt:lpstr>Trosolwg o’r diwrnod Overview of the day</vt:lpstr>
      <vt:lpstr>Pontio/Bridging Lle mae gwybodaeth ymarferol a damcaniaethol yn cwrdd a lle mae trawsnewidiad.​ Where practical and theoretical knowledge meet, and transformation happens</vt:lpstr>
      <vt:lpstr>PowerPoint Presentation</vt:lpstr>
      <vt:lpstr>PowerPoint Presentation</vt:lpstr>
      <vt:lpstr>Beth mae asesu yn ei olygu i chi? What does assessment mean to you?</vt:lpstr>
      <vt:lpstr>Egwyddorion allweddol a diben asesu Key principles and purpose of assessment </vt:lpstr>
      <vt:lpstr>PowerPoint Presentation</vt:lpstr>
      <vt:lpstr>Egwyddorion allweddol a diben asesu Key principles and purpose of assessment </vt:lpstr>
      <vt:lpstr>‘Gall gweithgaredd asesu helpu’r dysgu os yw’n darparu gwybodaeth i’w defnyddio fel adborth, gan athrawon, a gan eu disgyblion, wrth asesu eu hunain a’i gilydd, i addasu’r  gweithgareddau dysgu ac addysgu y maent yn cymryd rhan ynddynt. Mae asesu o’r fath yn dod yn ‘asesu ffurfiannol' pan ddefnyddir y dystiolaeth i addasu’r gwaith addysgu i fodloni anghenion dysgu’ (Black &amp; Wiliam 1998) </vt:lpstr>
      <vt:lpstr>'An assessment activity can help learning if it provides information to be used as feedback, by teachers, and by their pupils, in assessing themselves and each other, to modify the teaching and learning activities in which they are engaged.   Such assessment becomes 'formative assessment' when the evidence is actually used to adapt the teaching work to meet learning needs' (Black &amp; Wiliam 1998)</vt:lpstr>
      <vt:lpstr>'Asesu ar gyfer dysgu yw unrhyw asesiad sydd â’r flaenoriaeth gyntaf o ateb y diben o hyrwyddo dysgu disgyblion. Mae’n wahanol felly i asesu a luniwyd yn bennaf i ateb y diben o atebolrwydd, neu lunio rhestrau safleoedd, neu ardystio cymhwysedd’ (Black et al., 2002) </vt:lpstr>
      <vt:lpstr>'Assessment for learning is any assessment for which the first priority is to serve the purpose of promoting pupils' learning. It thus differs from assessment designed primarily to serve the purposes of accountability, or of ranking, or of certifying competence' (Black et al., 2002)</vt:lpstr>
      <vt:lpstr>Continwwm asesu     </vt:lpstr>
      <vt:lpstr>Continuum of assessment  </vt:lpstr>
      <vt:lpstr>PowerPoint Presentation</vt:lpstr>
      <vt:lpstr>PowerPoint Presentation</vt:lpstr>
      <vt:lpstr>Egwyddorion asesu ar gyfer dysgu Assessment for learning principles</vt:lpstr>
      <vt:lpstr>Crynodeb gweithredol/Executive summary (td/pg 1)</vt:lpstr>
      <vt:lpstr>PowerPoint Presentation</vt:lpstr>
      <vt:lpstr>Crynodeb gweithredol/Executive summary (td/pg 1)</vt:lpstr>
      <vt:lpstr>PowerPoint Presentation</vt:lpstr>
      <vt:lpstr>Egwyddorion asesu ar gyfer dysgu Assessment for learning principles</vt:lpstr>
      <vt:lpstr>PowerPoint Presentation</vt:lpstr>
      <vt:lpstr>PowerPoint Presentation</vt:lpstr>
      <vt:lpstr>PowerPoint Presentation</vt:lpstr>
      <vt:lpstr>PowerPoint Presentation</vt:lpstr>
      <vt:lpstr>Mewnbwn ysgolion arweiniol rhwydwaith Network lead school input</vt:lpstr>
      <vt:lpstr>Building an understanding ready for the TEST phase</vt:lpstr>
      <vt:lpstr>Meithrin dealltwriaeth yn barod am y cyfnod PROFI</vt:lpstr>
      <vt:lpstr>AfL Strategies </vt:lpstr>
      <vt:lpstr>Strategaethau Asesu ar gyfer Dysgu</vt:lpstr>
      <vt:lpstr>AfL Strategies </vt:lpstr>
      <vt:lpstr>Strategaethau Asesu ar gyfer Dysgu</vt:lpstr>
      <vt:lpstr>Strategaethau Asesu ar gyfer Dysgu</vt:lpstr>
      <vt:lpstr>Strategaethau Asesu ar gyfer Dysgu</vt:lpstr>
      <vt:lpstr>AfL Strategies </vt:lpstr>
      <vt:lpstr>Strategaethau Asesu ar gyfer Dysgu</vt:lpstr>
      <vt:lpstr>Strategaethau Asesu ar gyfer Dysgu</vt:lpstr>
      <vt:lpstr>AfL Strategies </vt:lpstr>
      <vt:lpstr>I'w feddwl amdano... Food for thought...</vt:lpstr>
      <vt:lpstr>Asesu – Dull Proses</vt:lpstr>
      <vt:lpstr>Assessment – Process approach </vt:lpstr>
      <vt:lpstr>Cydgyfeiriol a dargyfeiriol: Barnau cyferbyniol ar asesu</vt:lpstr>
      <vt:lpstr>Convergent and Divergent: Contrasting views of assessment</vt:lpstr>
      <vt:lpstr>Asesu Cydgyfeiriol a Dargyfeiriol</vt:lpstr>
      <vt:lpstr>Convergent and Divergent assessment</vt:lpstr>
      <vt:lpstr>PowerPoint Presentation</vt:lpstr>
      <vt:lpstr>Unrhwy gwestiynau? Any questions?</vt:lpstr>
      <vt:lpstr>PAP Gwerthusiad / PTE Evaluation – Diwrnod Rhannu/Share day</vt:lpstr>
      <vt:lpstr>Cyfeirnodau: References:</vt:lpstr>
      <vt:lpstr>English</vt:lpstr>
      <vt:lpstr>Cymraeg</vt:lpstr>
    </vt:vector>
  </TitlesOfParts>
  <Company>University of Wales Trinity Saint David</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Julia Holloway</dc:creator>
  <cp:lastModifiedBy>Microsoft Office User</cp:lastModifiedBy>
  <cp:revision>1</cp:revision>
  <dcterms:created xsi:type="dcterms:W3CDTF">2024-07-19T12:19:22Z</dcterms:created>
  <dcterms:modified xsi:type="dcterms:W3CDTF">2024-11-19T16:44:29Z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