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Lst>
  <p:notesMasterIdLst>
    <p:notesMasterId r:id="rId28"/>
  </p:notesMasterIdLst>
  <p:sldIdLst>
    <p:sldId id="256" r:id="rId2"/>
    <p:sldId id="257" r:id="rId3"/>
    <p:sldId id="258" r:id="rId4"/>
    <p:sldId id="278" r:id="rId5"/>
    <p:sldId id="259" r:id="rId6"/>
    <p:sldId id="281" r:id="rId7"/>
    <p:sldId id="280" r:id="rId8"/>
    <p:sldId id="272" r:id="rId9"/>
    <p:sldId id="274" r:id="rId10"/>
    <p:sldId id="275" r:id="rId11"/>
    <p:sldId id="276" r:id="rId12"/>
    <p:sldId id="277" r:id="rId13"/>
    <p:sldId id="273" r:id="rId14"/>
    <p:sldId id="263" r:id="rId15"/>
    <p:sldId id="266" r:id="rId16"/>
    <p:sldId id="284" r:id="rId17"/>
    <p:sldId id="261" r:id="rId18"/>
    <p:sldId id="282" r:id="rId19"/>
    <p:sldId id="285" r:id="rId20"/>
    <p:sldId id="260" r:id="rId21"/>
    <p:sldId id="283" r:id="rId22"/>
    <p:sldId id="286" r:id="rId23"/>
    <p:sldId id="270" r:id="rId24"/>
    <p:sldId id="287" r:id="rId25"/>
    <p:sldId id="288" r:id="rId26"/>
    <p:sldId id="27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5047"/>
  </p:normalViewPr>
  <p:slideViewPr>
    <p:cSldViewPr snapToGrid="0">
      <p:cViewPr>
        <p:scale>
          <a:sx n="88" d="100"/>
          <a:sy n="88" d="100"/>
        </p:scale>
        <p:origin x="46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80308F-ABC4-CA4A-95B7-D6AECD106146}" type="datetimeFigureOut">
              <a:rPr lang="en-US" smtClean="0"/>
              <a:t>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661967-DB2A-FF4E-B09A-B2E95F787D26}" type="slidenum">
              <a:rPr lang="en-US" smtClean="0"/>
              <a:t>‹#›</a:t>
            </a:fld>
            <a:endParaRPr lang="en-US"/>
          </a:p>
        </p:txBody>
      </p:sp>
    </p:spTree>
    <p:extLst>
      <p:ext uri="{BB962C8B-B14F-4D97-AF65-F5344CB8AC3E}">
        <p14:creationId xmlns:p14="http://schemas.microsoft.com/office/powerpoint/2010/main" val="3874115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ff1"/>
              </a:rPr>
              <a:t>Leadership is typically defined by the traits, qualities and </a:t>
            </a:r>
            <a:r>
              <a:rPr lang="en-GB" b="0" i="0" u="none" strike="noStrike" dirty="0" err="1">
                <a:solidFill>
                  <a:srgbClr val="000000"/>
                </a:solidFill>
                <a:effectLst/>
                <a:latin typeface="ff1"/>
              </a:rPr>
              <a:t>behaviors</a:t>
            </a:r>
            <a:r>
              <a:rPr lang="en-GB" b="0" i="0" u="none" strike="noStrike" dirty="0">
                <a:solidFill>
                  <a:srgbClr val="000000"/>
                </a:solidFill>
                <a:effectLst/>
                <a:latin typeface="ff1"/>
              </a:rPr>
              <a:t> of a leader. What traits </a:t>
            </a:r>
          </a:p>
          <a:p>
            <a:pPr algn="l"/>
            <a:r>
              <a:rPr lang="en-GB" b="0" i="0" u="none" strike="noStrike" dirty="0">
                <a:solidFill>
                  <a:srgbClr val="000000"/>
                </a:solidFill>
                <a:effectLst/>
                <a:latin typeface="ff1"/>
              </a:rPr>
              <a:t>reflect quality leadership and which leadership theories are most closely aligned to it. “Both </a:t>
            </a:r>
          </a:p>
          <a:p>
            <a:pPr algn="l"/>
            <a:r>
              <a:rPr lang="en-GB" b="0" i="0" u="none" strike="noStrike" dirty="0">
                <a:solidFill>
                  <a:srgbClr val="000000"/>
                </a:solidFill>
                <a:effectLst/>
                <a:latin typeface="ff1"/>
              </a:rPr>
              <a:t>leadership theories and TQM have had as primary objectives the enhanced performance of </a:t>
            </a:r>
          </a:p>
          <a:p>
            <a:pPr algn="l"/>
            <a:r>
              <a:rPr lang="en-GB" b="0" i="0" u="none" strike="noStrike" dirty="0">
                <a:solidFill>
                  <a:srgbClr val="000000"/>
                </a:solidFill>
                <a:effectLst/>
                <a:latin typeface="ff1"/>
              </a:rPr>
              <a:t>organizations and increased job satisfaction for employees.” (Puffer and McCarthy, 1996, p109) </a:t>
            </a:r>
          </a:p>
          <a:p>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5</a:t>
            </a:fld>
            <a:endParaRPr lang="en-US"/>
          </a:p>
        </p:txBody>
      </p:sp>
    </p:spTree>
    <p:extLst>
      <p:ext uri="{BB962C8B-B14F-4D97-AF65-F5344CB8AC3E}">
        <p14:creationId xmlns:p14="http://schemas.microsoft.com/office/powerpoint/2010/main" val="4063960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2"/>
                </a:solidFill>
                <a:effectLst/>
                <a:latin typeface="Arial" panose="020B0604020202020204" pitchFamily="34" charset="0"/>
              </a:rPr>
              <a:t> Developed while working on </a:t>
            </a:r>
            <a:r>
              <a:rPr lang="en-GB" b="0" i="1" u="none" strike="noStrike" dirty="0">
                <a:solidFill>
                  <a:srgbClr val="202122"/>
                </a:solidFill>
                <a:effectLst/>
                <a:latin typeface="Arial" panose="020B0604020202020204" pitchFamily="34" charset="0"/>
              </a:rPr>
              <a:t>Management of Organizational Behaviour. </a:t>
            </a:r>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9</a:t>
            </a:fld>
            <a:endParaRPr lang="en-US"/>
          </a:p>
        </p:txBody>
      </p:sp>
    </p:spTree>
    <p:extLst>
      <p:ext uri="{BB962C8B-B14F-4D97-AF65-F5344CB8AC3E}">
        <p14:creationId xmlns:p14="http://schemas.microsoft.com/office/powerpoint/2010/main" val="535844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Individualized Consideration: Supports </a:t>
            </a:r>
            <a:r>
              <a:rPr lang="en-GB" sz="1800" dirty="0">
                <a:effectLst/>
                <a:latin typeface="FreeSerif"/>
              </a:rPr>
              <a:t> follower's needs. Can be consider a  mentor or coach to the follower and listens to the follower's concerns and needs. </a:t>
            </a:r>
            <a:endParaRPr lang="en-GB" dirty="0"/>
          </a:p>
          <a:p>
            <a:endParaRPr lang="en-GB" sz="1200" dirty="0">
              <a:effectLst/>
            </a:endParaRPr>
          </a:p>
          <a:p>
            <a:r>
              <a:rPr lang="en-GB" sz="1200" dirty="0">
                <a:effectLst/>
              </a:rPr>
              <a:t>Intellectual Stimulation: Challenges Assumptions/ risk taker, solicits people’s ideas/ Encourages creativity/ develop individuals </a:t>
            </a:r>
            <a:endParaRPr lang="en-GB" sz="1600" dirty="0"/>
          </a:p>
          <a:p>
            <a:r>
              <a:rPr lang="en-GB" sz="1200" dirty="0">
                <a:effectLst/>
              </a:rPr>
              <a:t>Inspirational Motivation: articulates vision which correlates with followers vision. Sets high standards with purpose and meaning being a driving force. </a:t>
            </a:r>
            <a:endParaRPr lang="en-GB" sz="1600" dirty="0"/>
          </a:p>
          <a:p>
            <a:r>
              <a:rPr lang="en-GB" sz="1200" dirty="0">
                <a:effectLst/>
              </a:rPr>
              <a:t>Idealized Influence: Role model and sets high ethical standards. </a:t>
            </a:r>
            <a:r>
              <a:rPr lang="en-GB" sz="1200" dirty="0" err="1">
                <a:effectLst/>
              </a:rPr>
              <a:t>Instills</a:t>
            </a:r>
            <a:r>
              <a:rPr lang="en-GB" sz="1200" dirty="0">
                <a:effectLst/>
              </a:rPr>
              <a:t> pride and generates respect.  </a:t>
            </a:r>
            <a:endParaRPr lang="en-GB" sz="1600" dirty="0"/>
          </a:p>
          <a:p>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10</a:t>
            </a:fld>
            <a:endParaRPr lang="en-US"/>
          </a:p>
        </p:txBody>
      </p:sp>
    </p:spTree>
    <p:extLst>
      <p:ext uri="{BB962C8B-B14F-4D97-AF65-F5344CB8AC3E}">
        <p14:creationId xmlns:p14="http://schemas.microsoft.com/office/powerpoint/2010/main" val="2348197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values structure and order. </a:t>
            </a:r>
          </a:p>
          <a:p>
            <a:r>
              <a:rPr lang="en-US" dirty="0"/>
              <a:t>Weakness of this model is that leaders can punish poor work, </a:t>
            </a:r>
            <a:r>
              <a:rPr lang="en-US" dirty="0" err="1"/>
              <a:t>behaviour</a:t>
            </a:r>
            <a:r>
              <a:rPr lang="en-US" dirty="0"/>
              <a:t>, performance. </a:t>
            </a:r>
          </a:p>
        </p:txBody>
      </p:sp>
      <p:sp>
        <p:nvSpPr>
          <p:cNvPr id="4" name="Slide Number Placeholder 3"/>
          <p:cNvSpPr>
            <a:spLocks noGrp="1"/>
          </p:cNvSpPr>
          <p:nvPr>
            <p:ph type="sldNum" sz="quarter" idx="5"/>
          </p:nvPr>
        </p:nvSpPr>
        <p:spPr/>
        <p:txBody>
          <a:bodyPr/>
          <a:lstStyle/>
          <a:p>
            <a:fld id="{23661967-DB2A-FF4E-B09A-B2E95F787D26}" type="slidenum">
              <a:rPr lang="en-US" smtClean="0"/>
              <a:t>11</a:t>
            </a:fld>
            <a:endParaRPr lang="en-US"/>
          </a:p>
        </p:txBody>
      </p:sp>
    </p:spTree>
    <p:extLst>
      <p:ext uri="{BB962C8B-B14F-4D97-AF65-F5344CB8AC3E}">
        <p14:creationId xmlns:p14="http://schemas.microsoft.com/office/powerpoint/2010/main" val="1328800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Perpetua" panose="02020502060401020303" pitchFamily="18" charset="77"/>
              </a:rPr>
              <a:t>Leader’s effectiveness is contingent upon how his or her leadership style matches to the situation.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Perpetua" panose="02020502060401020303" pitchFamily="18"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Perpetua" panose="02020502060401020303" pitchFamily="18" charset="77"/>
              </a:rPr>
              <a:t>Leadership is fixed: This means if a situation requires a task-oriented leader and the person in the leadership position is relationship oriented, either the situation has to be modified or the leader has to be replaced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Perpetua" panose="02020502060401020303" pitchFamily="18"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12</a:t>
            </a:fld>
            <a:endParaRPr lang="en-US"/>
          </a:p>
        </p:txBody>
      </p:sp>
    </p:spTree>
    <p:extLst>
      <p:ext uri="{BB962C8B-B14F-4D97-AF65-F5344CB8AC3E}">
        <p14:creationId xmlns:p14="http://schemas.microsoft.com/office/powerpoint/2010/main" val="874198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Arianna Huffington: Business-women </a:t>
            </a:r>
          </a:p>
          <a:p>
            <a:r>
              <a:rPr lang="en-US" dirty="0"/>
              <a:t>Nelson Mandela: President of South Africa </a:t>
            </a:r>
          </a:p>
          <a:p>
            <a:r>
              <a:rPr lang="en-US" dirty="0"/>
              <a:t>Winston Churchill: PM of the UK</a:t>
            </a:r>
          </a:p>
          <a:p>
            <a:r>
              <a:rPr lang="en-US" dirty="0"/>
              <a:t>Martin Luther King Jr: Civil Rights Movement Activist</a:t>
            </a:r>
          </a:p>
          <a:p>
            <a:r>
              <a:rPr lang="en-US" dirty="0"/>
              <a:t>Greta Thunberg: Environment Activist </a:t>
            </a:r>
          </a:p>
          <a:p>
            <a:r>
              <a:rPr lang="en-US" dirty="0"/>
              <a:t>Whitney Wolf Heard: Creator of a Bumble: A dating platform which creates safety for women</a:t>
            </a:r>
          </a:p>
          <a:p>
            <a:r>
              <a:rPr lang="en-US" dirty="0"/>
              <a:t>Caitlin Jenner: Transgender and LGBTQ+ Activist </a:t>
            </a:r>
          </a:p>
          <a:p>
            <a:r>
              <a:rPr lang="en-US" dirty="0"/>
              <a:t>Elon Musk: Entrepreneur. </a:t>
            </a:r>
          </a:p>
          <a:p>
            <a:endParaRPr lang="en-US" dirty="0"/>
          </a:p>
          <a:p>
            <a:r>
              <a:rPr lang="en-US" dirty="0"/>
              <a:t>Students to then choose one leader and explain what qualities this person presents to be described as a leader. </a:t>
            </a:r>
          </a:p>
        </p:txBody>
      </p:sp>
      <p:sp>
        <p:nvSpPr>
          <p:cNvPr id="4" name="Slide Number Placeholder 3"/>
          <p:cNvSpPr>
            <a:spLocks noGrp="1"/>
          </p:cNvSpPr>
          <p:nvPr>
            <p:ph type="sldNum" sz="quarter" idx="5"/>
          </p:nvPr>
        </p:nvSpPr>
        <p:spPr/>
        <p:txBody>
          <a:bodyPr/>
          <a:lstStyle/>
          <a:p>
            <a:fld id="{23661967-DB2A-FF4E-B09A-B2E95F787D26}" type="slidenum">
              <a:rPr lang="en-US" smtClean="0"/>
              <a:t>13</a:t>
            </a:fld>
            <a:endParaRPr lang="en-US"/>
          </a:p>
        </p:txBody>
      </p:sp>
    </p:spTree>
    <p:extLst>
      <p:ext uri="{BB962C8B-B14F-4D97-AF65-F5344CB8AC3E}">
        <p14:creationId xmlns:p14="http://schemas.microsoft.com/office/powerpoint/2010/main" val="4236565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SWOT analysis and Reflective model can be utilized as a basis of evaluations. </a:t>
            </a:r>
          </a:p>
        </p:txBody>
      </p:sp>
      <p:sp>
        <p:nvSpPr>
          <p:cNvPr id="4" name="Slide Number Placeholder 3"/>
          <p:cNvSpPr>
            <a:spLocks noGrp="1"/>
          </p:cNvSpPr>
          <p:nvPr>
            <p:ph type="sldNum" sz="quarter" idx="5"/>
          </p:nvPr>
        </p:nvSpPr>
        <p:spPr/>
        <p:txBody>
          <a:bodyPr/>
          <a:lstStyle/>
          <a:p>
            <a:fld id="{23661967-DB2A-FF4E-B09A-B2E95F787D26}" type="slidenum">
              <a:rPr lang="en-US" smtClean="0"/>
              <a:t>15</a:t>
            </a:fld>
            <a:endParaRPr lang="en-US"/>
          </a:p>
        </p:txBody>
      </p:sp>
    </p:spTree>
    <p:extLst>
      <p:ext uri="{BB962C8B-B14F-4D97-AF65-F5344CB8AC3E}">
        <p14:creationId xmlns:p14="http://schemas.microsoft.com/office/powerpoint/2010/main" val="2474425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23</a:t>
            </a:fld>
            <a:endParaRPr lang="en-US"/>
          </a:p>
        </p:txBody>
      </p:sp>
    </p:spTree>
    <p:extLst>
      <p:ext uri="{BB962C8B-B14F-4D97-AF65-F5344CB8AC3E}">
        <p14:creationId xmlns:p14="http://schemas.microsoft.com/office/powerpoint/2010/main" val="1329418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1/4/2024</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1163720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1/4/2024</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822575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1/4/2024</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23598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1/4/2024</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54254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1/4/2024</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23797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1/4/2024</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05964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1/4/2024</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36452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1/4/2024</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39479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1/4/2024</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85266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1/4/2024</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79597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1/4/2024</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0975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1/4/2024</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2175421545"/>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10" Type="http://schemas.openxmlformats.org/officeDocument/2006/relationships/image" Target="../media/image22.jpeg"/><Relationship Id="rId4" Type="http://schemas.openxmlformats.org/officeDocument/2006/relationships/image" Target="../media/image16.jpeg"/><Relationship Id="rId9" Type="http://schemas.openxmlformats.org/officeDocument/2006/relationships/image" Target="../media/image21.jpeg"/></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JIY54dyeFO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Ee2evuc8j4o"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emerald.com/insight/content/doi/10.1108/LHS-06-2020-0034/full/pdf?title=examining-ethical-leadership-in-health-care-organizations-and-its-impacts-on-employee-work-attitudes-an-empirical-analysis-from-Austria" TargetMode="External"/><Relationship Id="rId2" Type="http://schemas.openxmlformats.org/officeDocument/2006/relationships/hyperlink" Target="https://www.frontiersin.org/articles/10.3389/fpsyg.2020.00314/ful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61FB7DE9-F562-4290-99B7-8C2189D6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1052">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55" name="Rectangle 1054">
            <a:extLst>
              <a:ext uri="{FF2B5EF4-FFF2-40B4-BE49-F238E27FC236}">
                <a16:creationId xmlns:a16="http://schemas.microsoft.com/office/drawing/2014/main" id="{B354F8A8-7D5A-4944-8B6C-36BBF5C0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CE79D-F639-86AD-A666-01441003B619}"/>
              </a:ext>
            </a:extLst>
          </p:cNvPr>
          <p:cNvSpPr>
            <a:spLocks noGrp="1"/>
          </p:cNvSpPr>
          <p:nvPr>
            <p:ph type="ctrTitle"/>
          </p:nvPr>
        </p:nvSpPr>
        <p:spPr>
          <a:xfrm>
            <a:off x="2057400" y="3687877"/>
            <a:ext cx="8115299" cy="2484321"/>
          </a:xfrm>
        </p:spPr>
        <p:txBody>
          <a:bodyPr>
            <a:normAutofit/>
          </a:bodyPr>
          <a:lstStyle/>
          <a:p>
            <a:r>
              <a:rPr lang="en-US" b="1" dirty="0">
                <a:latin typeface="Times New Roman" panose="02020603050405020304" pitchFamily="18" charset="0"/>
                <a:cs typeface="Times New Roman" panose="02020603050405020304" pitchFamily="18" charset="0"/>
              </a:rPr>
              <a:t>Creative and Ethical Leadership: Skills and Challenges</a:t>
            </a:r>
            <a:br>
              <a:rPr lang="en-US" sz="2500" dirty="0"/>
            </a:br>
            <a:endParaRPr lang="en-US" sz="2500" dirty="0"/>
          </a:p>
        </p:txBody>
      </p:sp>
      <p:pic>
        <p:nvPicPr>
          <p:cNvPr id="1026" name="Picture 2" descr="3 Leadership qualities every leader must master - EH">
            <a:extLst>
              <a:ext uri="{FF2B5EF4-FFF2-40B4-BE49-F238E27FC236}">
                <a16:creationId xmlns:a16="http://schemas.microsoft.com/office/drawing/2014/main" id="{0B4A3719-9E02-78EE-7BFD-02F4CE20B1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01127" y="770022"/>
            <a:ext cx="5690210" cy="2825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6051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FB7DE9-F562-4290-99B7-8C2189D6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B354F8A8-7D5A-4944-8B6C-36BBF5C0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A98D3-7369-DE13-9831-F1FB7EF3F9DB}"/>
              </a:ext>
            </a:extLst>
          </p:cNvPr>
          <p:cNvSpPr>
            <a:spLocks noGrp="1"/>
          </p:cNvSpPr>
          <p:nvPr>
            <p:ph type="title"/>
          </p:nvPr>
        </p:nvSpPr>
        <p:spPr>
          <a:xfrm>
            <a:off x="1597638" y="778350"/>
            <a:ext cx="7708288" cy="700729"/>
          </a:xfrm>
        </p:spPr>
        <p:txBody>
          <a:bodyPr vert="horz" lIns="91440" tIns="45720" rIns="91440" bIns="45720" rtlCol="0" anchor="b">
            <a:normAutofit/>
          </a:bodyPr>
          <a:lstStyle/>
          <a:p>
            <a:pPr algn="ctr"/>
            <a:r>
              <a:rPr lang="en-US" sz="3600" kern="1200" cap="all" spc="300" baseline="0" dirty="0">
                <a:solidFill>
                  <a:schemeClr val="tx2"/>
                </a:solidFill>
                <a:latin typeface="+mj-lt"/>
                <a:ea typeface="+mj-ea"/>
                <a:cs typeface="+mj-cs"/>
              </a:rPr>
              <a:t>Lesson Aim and objective's </a:t>
            </a:r>
          </a:p>
        </p:txBody>
      </p:sp>
      <p:pic>
        <p:nvPicPr>
          <p:cNvPr id="7" name="Graphic 6" descr="Bullseye">
            <a:extLst>
              <a:ext uri="{FF2B5EF4-FFF2-40B4-BE49-F238E27FC236}">
                <a16:creationId xmlns:a16="http://schemas.microsoft.com/office/drawing/2014/main" id="{75E33D47-823B-CFFD-9A5D-A111FD13B5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99310" y="778350"/>
            <a:ext cx="2223727" cy="2223727"/>
          </a:xfrm>
          <a:prstGeom prst="rect">
            <a:avLst/>
          </a:prstGeom>
        </p:spPr>
      </p:pic>
      <p:sp>
        <p:nvSpPr>
          <p:cNvPr id="3" name="TextBox 2">
            <a:extLst>
              <a:ext uri="{FF2B5EF4-FFF2-40B4-BE49-F238E27FC236}">
                <a16:creationId xmlns:a16="http://schemas.microsoft.com/office/drawing/2014/main" id="{45731DF9-1ECC-8B0D-D67A-73D92DEC82F5}"/>
              </a:ext>
            </a:extLst>
          </p:cNvPr>
          <p:cNvSpPr txBox="1"/>
          <p:nvPr/>
        </p:nvSpPr>
        <p:spPr>
          <a:xfrm>
            <a:off x="685800" y="1571629"/>
            <a:ext cx="9738359" cy="5755422"/>
          </a:xfrm>
          <a:prstGeom prst="rect">
            <a:avLst/>
          </a:prstGeom>
          <a:noFill/>
        </p:spPr>
        <p:txBody>
          <a:bodyPr wrap="square" rtlCol="0">
            <a:spAutoFit/>
          </a:bodyPr>
          <a:lstStyle/>
          <a:p>
            <a:r>
              <a:rPr lang="en-US" sz="2800" dirty="0">
                <a:latin typeface="+mj-lt"/>
              </a:rPr>
              <a:t>The aim of today’s lesson is as follows: </a:t>
            </a:r>
          </a:p>
          <a:p>
            <a:pPr marL="285750" indent="-285750">
              <a:buFont typeface="Arial" panose="020B0604020202020204" pitchFamily="34" charset="0"/>
              <a:buChar char="•"/>
            </a:pPr>
            <a:r>
              <a:rPr lang="en-US" sz="2800" dirty="0">
                <a:latin typeface="+mj-lt"/>
              </a:rPr>
              <a:t>To develop a critical understanding of the role of leadership</a:t>
            </a:r>
          </a:p>
          <a:p>
            <a:endParaRPr lang="en-US" sz="2800" dirty="0">
              <a:latin typeface="+mj-lt"/>
            </a:endParaRPr>
          </a:p>
          <a:p>
            <a:r>
              <a:rPr lang="en-US" sz="2800" dirty="0">
                <a:latin typeface="+mj-lt"/>
              </a:rPr>
              <a:t>By the end of the lesson, students should be able to meet the following objectives: </a:t>
            </a:r>
          </a:p>
          <a:p>
            <a:pPr marL="285750" indent="-285750">
              <a:buFont typeface="Arial" panose="020B0604020202020204" pitchFamily="34" charset="0"/>
              <a:buChar char="•"/>
            </a:pPr>
            <a:r>
              <a:rPr lang="en-US" sz="2800" dirty="0">
                <a:latin typeface="+mj-lt"/>
              </a:rPr>
              <a:t>Critically examine leadership </a:t>
            </a:r>
          </a:p>
          <a:p>
            <a:pPr marL="285750" indent="-285750">
              <a:buFont typeface="Arial" panose="020B0604020202020204" pitchFamily="34" charset="0"/>
              <a:buChar char="•"/>
            </a:pPr>
            <a:r>
              <a:rPr lang="en-US" sz="2800" dirty="0">
                <a:latin typeface="+mj-lt"/>
              </a:rPr>
              <a:t>Demonstrate ethical choices</a:t>
            </a:r>
          </a:p>
          <a:p>
            <a:pPr marL="285750" indent="-285750">
              <a:buFont typeface="Arial" panose="020B0604020202020204" pitchFamily="34" charset="0"/>
              <a:buChar char="•"/>
            </a:pPr>
            <a:r>
              <a:rPr lang="en-US" sz="2800" dirty="0">
                <a:latin typeface="+mj-lt"/>
              </a:rPr>
              <a:t>Identify leadership qualities. </a:t>
            </a:r>
          </a:p>
          <a:p>
            <a:pPr marL="285750" indent="-285750">
              <a:buFont typeface="Arial" panose="020B0604020202020204" pitchFamily="34" charset="0"/>
              <a:buChar char="•"/>
            </a:pPr>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264488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227" name="Rectangle 9226">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B5B6A-3D0E-013F-9762-947BF88D3123}"/>
              </a:ext>
            </a:extLst>
          </p:cNvPr>
          <p:cNvSpPr>
            <a:spLocks noGrp="1"/>
          </p:cNvSpPr>
          <p:nvPr>
            <p:ph type="title"/>
          </p:nvPr>
        </p:nvSpPr>
        <p:spPr>
          <a:xfrm>
            <a:off x="1284850" y="1065791"/>
            <a:ext cx="6393688" cy="813498"/>
          </a:xfrm>
        </p:spPr>
        <p:txBody>
          <a:bodyPr>
            <a:normAutofit/>
          </a:bodyPr>
          <a:lstStyle/>
          <a:p>
            <a:pPr algn="ctr"/>
            <a:r>
              <a:rPr lang="en-US" dirty="0"/>
              <a:t>lesson recap </a:t>
            </a:r>
          </a:p>
        </p:txBody>
      </p:sp>
      <p:sp>
        <p:nvSpPr>
          <p:cNvPr id="3" name="Content Placeholder 2">
            <a:extLst>
              <a:ext uri="{FF2B5EF4-FFF2-40B4-BE49-F238E27FC236}">
                <a16:creationId xmlns:a16="http://schemas.microsoft.com/office/drawing/2014/main" id="{FAFE9405-7395-9411-B20C-F26581EB7DA1}"/>
              </a:ext>
            </a:extLst>
          </p:cNvPr>
          <p:cNvSpPr>
            <a:spLocks noGrp="1"/>
          </p:cNvSpPr>
          <p:nvPr>
            <p:ph idx="1"/>
          </p:nvPr>
        </p:nvSpPr>
        <p:spPr>
          <a:xfrm>
            <a:off x="1284850" y="2135938"/>
            <a:ext cx="6339840" cy="3439557"/>
          </a:xfrm>
        </p:spPr>
        <p:txBody>
          <a:bodyPr>
            <a:normAutofit/>
          </a:bodyPr>
          <a:lstStyle/>
          <a:p>
            <a:r>
              <a:rPr lang="en-US" dirty="0"/>
              <a:t>Creativity Theory and Practice. </a:t>
            </a:r>
          </a:p>
          <a:p>
            <a:r>
              <a:rPr lang="en-US" dirty="0"/>
              <a:t>Divergent and Convergent Thinking. </a:t>
            </a:r>
          </a:p>
          <a:p>
            <a:r>
              <a:rPr lang="en-US" dirty="0"/>
              <a:t>Value Creation </a:t>
            </a:r>
          </a:p>
          <a:p>
            <a:r>
              <a:rPr lang="en-US" dirty="0"/>
              <a:t>Creativity and Wellbeing </a:t>
            </a:r>
          </a:p>
          <a:p>
            <a:r>
              <a:rPr lang="en-US" dirty="0"/>
              <a:t>Creativity within HSC</a:t>
            </a:r>
          </a:p>
          <a:p>
            <a:endParaRPr lang="en-US" dirty="0"/>
          </a:p>
          <a:p>
            <a:endParaRPr lang="en-US" dirty="0"/>
          </a:p>
        </p:txBody>
      </p:sp>
      <p:pic>
        <p:nvPicPr>
          <p:cNvPr id="9218" name="Picture 2" descr="8 Success Steps to a 1st Time Pass | KC Driving School">
            <a:extLst>
              <a:ext uri="{FF2B5EF4-FFF2-40B4-BE49-F238E27FC236}">
                <a16:creationId xmlns:a16="http://schemas.microsoft.com/office/drawing/2014/main" id="{7C2931D8-9911-DAB9-2841-184F3A50A5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53400" y="2432656"/>
            <a:ext cx="2705100" cy="19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3287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1C51D-4E58-37D8-4E0C-DE0CB2E21023}"/>
              </a:ext>
            </a:extLst>
          </p:cNvPr>
          <p:cNvSpPr>
            <a:spLocks noGrp="1"/>
          </p:cNvSpPr>
          <p:nvPr>
            <p:ph type="title"/>
          </p:nvPr>
        </p:nvSpPr>
        <p:spPr>
          <a:xfrm>
            <a:off x="554515" y="240349"/>
            <a:ext cx="5007386" cy="1295506"/>
          </a:xfrm>
        </p:spPr>
        <p:txBody>
          <a:bodyPr>
            <a:normAutofit/>
          </a:bodyPr>
          <a:lstStyle/>
          <a:p>
            <a:pPr algn="ctr"/>
            <a:r>
              <a:rPr lang="en-US" dirty="0"/>
              <a:t>Leadership</a:t>
            </a:r>
          </a:p>
        </p:txBody>
      </p:sp>
      <p:sp>
        <p:nvSpPr>
          <p:cNvPr id="3" name="Content Placeholder 2">
            <a:extLst>
              <a:ext uri="{FF2B5EF4-FFF2-40B4-BE49-F238E27FC236}">
                <a16:creationId xmlns:a16="http://schemas.microsoft.com/office/drawing/2014/main" id="{FB96576B-CDF8-D7B8-F974-2CC3206F58D3}"/>
              </a:ext>
            </a:extLst>
          </p:cNvPr>
          <p:cNvSpPr>
            <a:spLocks noGrp="1"/>
          </p:cNvSpPr>
          <p:nvPr>
            <p:ph idx="1"/>
          </p:nvPr>
        </p:nvSpPr>
        <p:spPr>
          <a:xfrm>
            <a:off x="685800" y="1833055"/>
            <a:ext cx="4784651" cy="4486480"/>
          </a:xfrm>
        </p:spPr>
        <p:txBody>
          <a:bodyPr>
            <a:normAutofit/>
          </a:bodyPr>
          <a:lstStyle/>
          <a:p>
            <a:pPr marL="0" indent="0">
              <a:buNone/>
            </a:pPr>
            <a:r>
              <a:rPr lang="en-US" dirty="0"/>
              <a:t>In groups, discuss and the answer the following questions:</a:t>
            </a:r>
          </a:p>
          <a:p>
            <a:r>
              <a:rPr lang="en-US" dirty="0"/>
              <a:t>What is leadership?</a:t>
            </a:r>
          </a:p>
          <a:p>
            <a:r>
              <a:rPr lang="en-US" dirty="0"/>
              <a:t>What characteristics does a leader possess?</a:t>
            </a:r>
          </a:p>
          <a:p>
            <a:r>
              <a:rPr lang="en-US" dirty="0"/>
              <a:t>Are leaders born or created?</a:t>
            </a:r>
          </a:p>
        </p:txBody>
      </p:sp>
      <p:pic>
        <p:nvPicPr>
          <p:cNvPr id="1028" name="Picture 4" descr="5 essential traits of effective everyday leadership - Insperity">
            <a:extLst>
              <a:ext uri="{FF2B5EF4-FFF2-40B4-BE49-F238E27FC236}">
                <a16:creationId xmlns:a16="http://schemas.microsoft.com/office/drawing/2014/main" id="{6E556429-5AE0-0C26-1DE2-6B3974E7F5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144" r="19526" b="-1"/>
          <a:stretch/>
        </p:blipFill>
        <p:spPr bwMode="auto">
          <a:xfrm>
            <a:off x="7467601" y="1371600"/>
            <a:ext cx="3390900" cy="4114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2124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1F9C5-3F61-5ADF-4019-501614D34A7D}"/>
              </a:ext>
            </a:extLst>
          </p:cNvPr>
          <p:cNvSpPr>
            <a:spLocks noGrp="1"/>
          </p:cNvSpPr>
          <p:nvPr>
            <p:ph type="title"/>
          </p:nvPr>
        </p:nvSpPr>
        <p:spPr>
          <a:xfrm>
            <a:off x="446649" y="90268"/>
            <a:ext cx="5410200" cy="595532"/>
          </a:xfrm>
        </p:spPr>
        <p:txBody>
          <a:bodyPr>
            <a:normAutofit/>
          </a:bodyPr>
          <a:lstStyle/>
          <a:p>
            <a:pPr algn="ctr"/>
            <a:r>
              <a:rPr lang="en-US" dirty="0"/>
              <a:t>Leadership </a:t>
            </a:r>
          </a:p>
        </p:txBody>
      </p:sp>
      <p:sp>
        <p:nvSpPr>
          <p:cNvPr id="3" name="Content Placeholder 2">
            <a:extLst>
              <a:ext uri="{FF2B5EF4-FFF2-40B4-BE49-F238E27FC236}">
                <a16:creationId xmlns:a16="http://schemas.microsoft.com/office/drawing/2014/main" id="{FCEEF526-B8A5-D1D2-6CBA-7F48C93486D0}"/>
              </a:ext>
            </a:extLst>
          </p:cNvPr>
          <p:cNvSpPr>
            <a:spLocks noGrp="1"/>
          </p:cNvSpPr>
          <p:nvPr>
            <p:ph idx="1"/>
          </p:nvPr>
        </p:nvSpPr>
        <p:spPr>
          <a:xfrm>
            <a:off x="0" y="970671"/>
            <a:ext cx="6781800" cy="5797061"/>
          </a:xfrm>
        </p:spPr>
        <p:txBody>
          <a:bodyPr>
            <a:normAutofit lnSpcReduction="10000"/>
          </a:bodyPr>
          <a:lstStyle/>
          <a:p>
            <a:pPr marL="0" indent="0">
              <a:lnSpc>
                <a:spcPct val="90000"/>
              </a:lnSpc>
              <a:buNone/>
            </a:pPr>
            <a:r>
              <a:rPr lang="en-US" sz="2800" dirty="0"/>
              <a:t>Leadership can be generically defined by traits, qualities and behaviours. </a:t>
            </a:r>
          </a:p>
          <a:p>
            <a:pPr marL="0" indent="0">
              <a:lnSpc>
                <a:spcPct val="90000"/>
              </a:lnSpc>
              <a:buNone/>
            </a:pPr>
            <a:endParaRPr lang="en-US" sz="2800" dirty="0"/>
          </a:p>
          <a:p>
            <a:pPr marL="0" indent="0">
              <a:lnSpc>
                <a:spcPct val="90000"/>
              </a:lnSpc>
              <a:buNone/>
            </a:pPr>
            <a:r>
              <a:rPr lang="en-US" sz="2800" dirty="0"/>
              <a:t>Fullan (2016) articulates that leadership intrinsically: </a:t>
            </a:r>
          </a:p>
          <a:p>
            <a:pPr>
              <a:lnSpc>
                <a:spcPct val="90000"/>
              </a:lnSpc>
            </a:pPr>
            <a:r>
              <a:rPr lang="en-US" sz="2800" dirty="0"/>
              <a:t>Supports breakthroughs by being apart of the process that uplifts others</a:t>
            </a:r>
          </a:p>
          <a:p>
            <a:pPr>
              <a:lnSpc>
                <a:spcPct val="90000"/>
              </a:lnSpc>
            </a:pPr>
            <a:r>
              <a:rPr lang="en-US" sz="2800" dirty="0"/>
              <a:t>Make changes happen and be meaningful to individuals and groups </a:t>
            </a:r>
          </a:p>
          <a:p>
            <a:pPr marL="0" indent="0">
              <a:lnSpc>
                <a:spcPct val="90000"/>
              </a:lnSpc>
              <a:buNone/>
            </a:pPr>
            <a:endParaRPr lang="en-US" sz="2800" dirty="0"/>
          </a:p>
          <a:p>
            <a:pPr marL="0" indent="0">
              <a:lnSpc>
                <a:spcPct val="90000"/>
              </a:lnSpc>
              <a:buNone/>
            </a:pPr>
            <a:r>
              <a:rPr lang="en-GB" sz="2800" b="0" i="0" u="none" strike="noStrike" dirty="0">
                <a:effectLst/>
              </a:rPr>
              <a:t>“True leadership is the ability to influence people to achieve a better result for an organization or group.”</a:t>
            </a:r>
            <a:endParaRPr lang="en-US" sz="2800" dirty="0"/>
          </a:p>
          <a:p>
            <a:pPr marL="0" indent="0">
              <a:lnSpc>
                <a:spcPct val="90000"/>
              </a:lnSpc>
              <a:buNone/>
            </a:pPr>
            <a:endParaRPr lang="en-US" sz="2000" dirty="0"/>
          </a:p>
        </p:txBody>
      </p:sp>
      <p:pic>
        <p:nvPicPr>
          <p:cNvPr id="4098" name="Picture 2" descr="6 Best Ways to Improve Your Leadership Skills | Emeritus India">
            <a:extLst>
              <a:ext uri="{FF2B5EF4-FFF2-40B4-BE49-F238E27FC236}">
                <a16:creationId xmlns:a16="http://schemas.microsoft.com/office/drawing/2014/main" id="{435396B2-E7DF-7C59-48FB-7A70A3497F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494" r="15520" b="-1"/>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1434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Rectangle 3082">
            <a:extLst>
              <a:ext uri="{FF2B5EF4-FFF2-40B4-BE49-F238E27FC236}">
                <a16:creationId xmlns:a16="http://schemas.microsoft.com/office/drawing/2014/main" id="{32546713-DF96-41B2-8180-3EEC5B802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C2794E3E-966D-43D0-B426-D33988B92C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4676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7D286-8002-875C-42E1-4C28D536A655}"/>
              </a:ext>
            </a:extLst>
          </p:cNvPr>
          <p:cNvSpPr>
            <a:spLocks noGrp="1"/>
          </p:cNvSpPr>
          <p:nvPr>
            <p:ph type="title"/>
          </p:nvPr>
        </p:nvSpPr>
        <p:spPr>
          <a:xfrm>
            <a:off x="698528" y="511126"/>
            <a:ext cx="6083272" cy="1031634"/>
          </a:xfrm>
        </p:spPr>
        <p:txBody>
          <a:bodyPr>
            <a:normAutofit/>
          </a:bodyPr>
          <a:lstStyle/>
          <a:p>
            <a:pPr algn="ctr"/>
            <a:r>
              <a:rPr lang="en-US" dirty="0"/>
              <a:t>Leadership Qualities</a:t>
            </a:r>
          </a:p>
        </p:txBody>
      </p:sp>
      <p:sp>
        <p:nvSpPr>
          <p:cNvPr id="3" name="Content Placeholder 2">
            <a:extLst>
              <a:ext uri="{FF2B5EF4-FFF2-40B4-BE49-F238E27FC236}">
                <a16:creationId xmlns:a16="http://schemas.microsoft.com/office/drawing/2014/main" id="{E4847231-C389-5C09-928C-A6C21D42505D}"/>
              </a:ext>
            </a:extLst>
          </p:cNvPr>
          <p:cNvSpPr>
            <a:spLocks noGrp="1"/>
          </p:cNvSpPr>
          <p:nvPr>
            <p:ph idx="1"/>
          </p:nvPr>
        </p:nvSpPr>
        <p:spPr>
          <a:xfrm>
            <a:off x="185057" y="1830978"/>
            <a:ext cx="7151913" cy="4342914"/>
          </a:xfrm>
        </p:spPr>
        <p:txBody>
          <a:bodyPr>
            <a:normAutofit fontScale="92500" lnSpcReduction="10000"/>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3200" b="1" i="0" u="none" strike="noStrike" cap="none" normalizeH="0" baseline="0" dirty="0">
                <a:ln>
                  <a:noFill/>
                </a:ln>
                <a:effectLst/>
              </a:rPr>
              <a:t>Qualities </a:t>
            </a:r>
            <a:endParaRPr kumimoji="0" lang="en-US" altLang="en-US" sz="3200"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3200" b="0" i="0" u="none" strike="noStrike" cap="none" normalizeH="0" baseline="0" dirty="0">
                <a:ln>
                  <a:noFill/>
                </a:ln>
                <a:effectLst/>
              </a:rPr>
              <a:t>• Confidence</a:t>
            </a:r>
            <a:br>
              <a:rPr kumimoji="0" lang="en-US" altLang="en-US" sz="3200" b="0" i="0" u="none" strike="noStrike" cap="none" normalizeH="0" baseline="0" dirty="0">
                <a:ln>
                  <a:noFill/>
                </a:ln>
                <a:effectLst/>
              </a:rPr>
            </a:br>
            <a:r>
              <a:rPr kumimoji="0" lang="en-US" altLang="en-US" sz="3200" b="0" i="0" u="none" strike="noStrike" cap="none" normalizeH="0" baseline="0" dirty="0">
                <a:ln>
                  <a:noFill/>
                </a:ln>
                <a:effectLst/>
              </a:rPr>
              <a:t>• Toughness </a:t>
            </a:r>
            <a:r>
              <a:rPr lang="en-US" altLang="en-US" sz="3200" dirty="0"/>
              <a:t>and </a:t>
            </a:r>
            <a:r>
              <a:rPr kumimoji="0" lang="en-US" altLang="en-US" sz="3200" b="0" i="0" u="none" strike="noStrike" cap="none" normalizeH="0" baseline="0" dirty="0">
                <a:ln>
                  <a:noFill/>
                </a:ln>
                <a:effectLst/>
              </a:rPr>
              <a:t>inspiration</a:t>
            </a:r>
            <a:br>
              <a:rPr kumimoji="0" lang="en-US" altLang="en-US" sz="3200" b="0" i="0" u="none" strike="noStrike" cap="none" normalizeH="0" baseline="0" dirty="0">
                <a:ln>
                  <a:noFill/>
                </a:ln>
                <a:effectLst/>
              </a:rPr>
            </a:br>
            <a:r>
              <a:rPr kumimoji="0" lang="en-US" altLang="en-US" sz="3200" b="0" i="0" u="none" strike="noStrike" cap="none" normalizeH="0" baseline="0" dirty="0">
                <a:ln>
                  <a:noFill/>
                </a:ln>
                <a:effectLst/>
              </a:rPr>
              <a:t>• Ability to communicate the vision and values</a:t>
            </a:r>
            <a:br>
              <a:rPr kumimoji="0" lang="en-US" altLang="en-US" sz="3200" b="0" i="0" u="none" strike="noStrike" cap="none" normalizeH="0" baseline="0" dirty="0">
                <a:ln>
                  <a:noFill/>
                </a:ln>
                <a:effectLst/>
              </a:rPr>
            </a:br>
            <a:r>
              <a:rPr kumimoji="0" lang="en-US" altLang="en-US" sz="3200" b="0" i="0" u="none" strike="noStrike" cap="none" normalizeH="0" baseline="0" dirty="0">
                <a:ln>
                  <a:noFill/>
                </a:ln>
                <a:effectLst/>
              </a:rPr>
              <a:t>• Establish the right culture in the organization</a:t>
            </a:r>
            <a:br>
              <a:rPr kumimoji="0" lang="en-US" altLang="en-US" sz="3200" b="0" i="0" u="none" strike="noStrike" cap="none" normalizeH="0" baseline="0" dirty="0">
                <a:ln>
                  <a:noFill/>
                </a:ln>
                <a:effectLst/>
              </a:rPr>
            </a:br>
            <a:r>
              <a:rPr kumimoji="0" lang="en-US" altLang="en-US" sz="3200" b="0" i="0" u="none" strike="noStrike" cap="none" normalizeH="0" baseline="0" dirty="0">
                <a:ln>
                  <a:noFill/>
                </a:ln>
                <a:effectLst/>
              </a:rPr>
              <a:t>• Honest, integrity and transparency </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3200"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3200" b="0" i="0" u="none" strike="noStrike" cap="none" normalizeH="0" baseline="0" dirty="0">
                <a:ln>
                  <a:noFill/>
                </a:ln>
                <a:effectLst/>
              </a:rPr>
              <a:t>(</a:t>
            </a:r>
            <a:r>
              <a:rPr kumimoji="0" lang="en-US" altLang="en-US" sz="3200" b="0" i="0" u="none" strike="noStrike" cap="none" normalizeH="0" baseline="0" dirty="0" err="1">
                <a:ln>
                  <a:noFill/>
                </a:ln>
                <a:effectLst/>
              </a:rPr>
              <a:t>Muteswa</a:t>
            </a:r>
            <a:r>
              <a:rPr kumimoji="0" lang="en-US" altLang="en-US" sz="3200" b="0" i="0" u="none" strike="noStrike" cap="none" normalizeH="0" baseline="0" dirty="0">
                <a:ln>
                  <a:noFill/>
                </a:ln>
                <a:effectLst/>
              </a:rPr>
              <a:t>, 2016) </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0" i="0" u="none" strike="noStrike" cap="none" normalizeH="0" baseline="0" dirty="0">
                <a:ln>
                  <a:noFill/>
                </a:ln>
                <a:effectLst/>
                <a:latin typeface="Arial" panose="020B0604020202020204" pitchFamily="34" charset="0"/>
              </a:rPr>
              <a:t>                </a:t>
            </a:r>
          </a:p>
        </p:txBody>
      </p:sp>
      <p:pic>
        <p:nvPicPr>
          <p:cNvPr id="3077" name="Picture 5" descr="page2image1192164592">
            <a:extLst>
              <a:ext uri="{FF2B5EF4-FFF2-40B4-BE49-F238E27FC236}">
                <a16:creationId xmlns:a16="http://schemas.microsoft.com/office/drawing/2014/main" id="{704AF941-6CA2-E7D5-D078-AD845E0F4CC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62644" y="685800"/>
            <a:ext cx="3147040" cy="258506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age2image1192165184">
            <a:extLst>
              <a:ext uri="{FF2B5EF4-FFF2-40B4-BE49-F238E27FC236}">
                <a16:creationId xmlns:a16="http://schemas.microsoft.com/office/drawing/2014/main" id="{E1958857-D31A-0EAC-C7FA-F2523CC94BE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61614" y="3587131"/>
            <a:ext cx="3149100" cy="25867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957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567ACB-44FC-44B8-A031-75BD65F80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09C18AC-EFAA-4C60-A84E-ECED43E3E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783F3C41-6BFB-392B-A7EC-F50E4856A69E}"/>
              </a:ext>
            </a:extLst>
          </p:cNvPr>
          <p:cNvGraphicFramePr>
            <a:graphicFrameLocks noGrp="1"/>
          </p:cNvGraphicFramePr>
          <p:nvPr>
            <p:ph idx="1"/>
            <p:extLst>
              <p:ext uri="{D42A27DB-BD31-4B8C-83A1-F6EECF244321}">
                <p14:modId xmlns:p14="http://schemas.microsoft.com/office/powerpoint/2010/main" val="1955969862"/>
              </p:ext>
            </p:extLst>
          </p:nvPr>
        </p:nvGraphicFramePr>
        <p:xfrm>
          <a:off x="685800" y="685800"/>
          <a:ext cx="10820400" cy="4477043"/>
        </p:xfrm>
        <a:graphic>
          <a:graphicData uri="http://schemas.openxmlformats.org/drawingml/2006/table">
            <a:tbl>
              <a:tblPr/>
              <a:tblGrid>
                <a:gridCol w="5929115">
                  <a:extLst>
                    <a:ext uri="{9D8B030D-6E8A-4147-A177-3AD203B41FA5}">
                      <a16:colId xmlns:a16="http://schemas.microsoft.com/office/drawing/2014/main" val="509608690"/>
                    </a:ext>
                  </a:extLst>
                </a:gridCol>
                <a:gridCol w="4891285">
                  <a:extLst>
                    <a:ext uri="{9D8B030D-6E8A-4147-A177-3AD203B41FA5}">
                      <a16:colId xmlns:a16="http://schemas.microsoft.com/office/drawing/2014/main" val="3889314125"/>
                    </a:ext>
                  </a:extLst>
                </a:gridCol>
              </a:tblGrid>
              <a:tr h="1134547">
                <a:tc>
                  <a:txBody>
                    <a:bodyPr/>
                    <a:lstStyle/>
                    <a:p>
                      <a:pPr algn="l" fontAlgn="ctr">
                        <a:spcBef>
                          <a:spcPts val="0"/>
                        </a:spcBef>
                        <a:spcAft>
                          <a:spcPts val="0"/>
                        </a:spcAft>
                      </a:pPr>
                      <a:r>
                        <a:rPr lang="en-GB" sz="1800" b="0" i="0" u="none" strike="noStrike" dirty="0">
                          <a:effectLst/>
                          <a:latin typeface="Times" panose="02020603050405020304" pitchFamily="18" charset="0"/>
                        </a:rPr>
                        <a:t>Boss </a:t>
                      </a:r>
                      <a:endParaRPr lang="en-GB" sz="3000" b="0" i="0" u="none" strike="noStrike" dirty="0">
                        <a:effectLst/>
                        <a:latin typeface="Arial" panose="020B0604020202020204" pitchFamily="34" charset="0"/>
                      </a:endParaRPr>
                    </a:p>
                    <a:p>
                      <a:pPr algn="l" fontAlgn="ctr">
                        <a:spcBef>
                          <a:spcPts val="0"/>
                        </a:spcBef>
                        <a:spcAft>
                          <a:spcPts val="0"/>
                        </a:spcAft>
                      </a:pPr>
                      <a:r>
                        <a:rPr lang="en-GB" sz="2300" b="1" i="0" u="none" strike="noStrike" dirty="0">
                          <a:effectLst/>
                          <a:latin typeface="Times" panose="02020603050405020304" pitchFamily="18" charset="0"/>
                        </a:rPr>
                        <a:t>Boss </a:t>
                      </a:r>
                      <a:endParaRPr lang="en-GB" sz="3000" b="0" i="0" u="none" strike="noStrike" dirty="0">
                        <a:effectLst/>
                        <a:latin typeface="Arial" panose="020B0604020202020204" pitchFamily="34" charset="0"/>
                      </a:endParaRPr>
                    </a:p>
                  </a:txBody>
                  <a:tcPr marL="151779" marR="151779" marT="75890" marB="75890" anchor="ctr">
                    <a:lnL w="4572" cap="flat" cmpd="sng" algn="ctr">
                      <a:solidFill>
                        <a:srgbClr val="000000"/>
                      </a:solidFill>
                      <a:prstDash val="solid"/>
                      <a:round/>
                      <a:headEnd type="none" w="med" len="med"/>
                      <a:tailEnd type="none" w="med" len="med"/>
                    </a:lnL>
                    <a:lnR w="9144" cap="flat" cmpd="sng" algn="ctr">
                      <a:solidFill>
                        <a:srgbClr val="000000"/>
                      </a:solidFill>
                      <a:prstDash val="solid"/>
                      <a:round/>
                      <a:headEnd type="none" w="med" len="med"/>
                      <a:tailEnd type="none" w="med" len="med"/>
                    </a:lnR>
                    <a:lnT w="9144" cap="flat" cmpd="sng" algn="ctr">
                      <a:solidFill>
                        <a:srgbClr val="000000"/>
                      </a:solidFill>
                      <a:prstDash val="solid"/>
                      <a:round/>
                      <a:headEnd type="none" w="med" len="med"/>
                      <a:tailEnd type="none" w="med" len="med"/>
                    </a:lnT>
                    <a:lnB w="28956"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2300" b="1" i="0" u="none" strike="noStrike">
                          <a:effectLst/>
                          <a:latin typeface="Times" panose="02020603050405020304" pitchFamily="18" charset="0"/>
                        </a:rPr>
                        <a:t>Leader </a:t>
                      </a:r>
                      <a:endParaRPr lang="en-GB" sz="3000" b="0" i="0" u="none" strike="noStrike">
                        <a:effectLst/>
                        <a:latin typeface="Arial" panose="020B0604020202020204" pitchFamily="34" charset="0"/>
                      </a:endParaRPr>
                    </a:p>
                  </a:txBody>
                  <a:tcPr marL="151779" marR="151779" marT="75890" marB="75890" anchor="ctr">
                    <a:lnL w="9144" cap="flat" cmpd="sng" algn="ctr">
                      <a:solidFill>
                        <a:srgbClr val="000000"/>
                      </a:solidFill>
                      <a:prstDash val="solid"/>
                      <a:round/>
                      <a:headEnd type="none" w="med" len="med"/>
                      <a:tailEnd type="none" w="med" len="med"/>
                    </a:lnL>
                    <a:lnR w="9144" cap="flat" cmpd="sng" algn="ctr">
                      <a:solidFill>
                        <a:srgbClr val="000000"/>
                      </a:solidFill>
                      <a:prstDash val="solid"/>
                      <a:round/>
                      <a:headEnd type="none" w="med" len="med"/>
                      <a:tailEnd type="none" w="med" len="med"/>
                    </a:lnR>
                    <a:lnT w="9144" cap="flat" cmpd="sng" algn="ctr">
                      <a:solidFill>
                        <a:srgbClr val="000000"/>
                      </a:solidFill>
                      <a:prstDash val="solid"/>
                      <a:round/>
                      <a:headEnd type="none" w="med" len="med"/>
                      <a:tailEnd type="none" w="med" len="med"/>
                    </a:lnT>
                    <a:lnB w="2895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4787933"/>
                  </a:ext>
                </a:extLst>
              </a:tr>
              <a:tr h="3342496">
                <a:tc>
                  <a:txBody>
                    <a:bodyPr/>
                    <a:lstStyle/>
                    <a:p>
                      <a:pPr algn="l" fontAlgn="ctr">
                        <a:spcBef>
                          <a:spcPts val="0"/>
                        </a:spcBef>
                        <a:spcAft>
                          <a:spcPts val="0"/>
                        </a:spcAft>
                      </a:pPr>
                      <a:r>
                        <a:rPr lang="en-GB" sz="1700" b="0" i="0" u="none" strike="noStrike" dirty="0">
                          <a:effectLst/>
                          <a:latin typeface="Times" panose="02020603050405020304" pitchFamily="18" charset="0"/>
                        </a:rPr>
                        <a:t>• Drives employees</a:t>
                      </a:r>
                      <a:br>
                        <a:rPr lang="en-GB" sz="1700" b="0" i="0" u="none" strike="noStrike" dirty="0">
                          <a:effectLst/>
                          <a:latin typeface="Times" panose="02020603050405020304" pitchFamily="18" charset="0"/>
                        </a:rPr>
                      </a:br>
                      <a:r>
                        <a:rPr lang="en-GB" sz="1700" b="0" i="0" u="none" strike="noStrike" dirty="0">
                          <a:effectLst/>
                          <a:latin typeface="Times" panose="02020603050405020304" pitchFamily="18" charset="0"/>
                        </a:rPr>
                        <a:t>• Depends on authority</a:t>
                      </a:r>
                      <a:br>
                        <a:rPr lang="en-GB" sz="1700" b="0" i="0" u="none" strike="noStrike" dirty="0">
                          <a:effectLst/>
                          <a:latin typeface="Times" panose="02020603050405020304" pitchFamily="18" charset="0"/>
                        </a:rPr>
                      </a:br>
                      <a:r>
                        <a:rPr lang="en-GB" sz="1700" b="0" i="0" u="none" strike="noStrike" dirty="0">
                          <a:effectLst/>
                          <a:latin typeface="Times" panose="02020603050405020304" pitchFamily="18" charset="0"/>
                        </a:rPr>
                        <a:t>• Inspires fear</a:t>
                      </a:r>
                      <a:br>
                        <a:rPr lang="en-GB" sz="1700" b="0" i="0" u="none" strike="noStrike" dirty="0">
                          <a:effectLst/>
                          <a:latin typeface="Times" panose="02020603050405020304" pitchFamily="18" charset="0"/>
                        </a:rPr>
                      </a:br>
                      <a:r>
                        <a:rPr lang="en-GB" sz="1700" b="0" i="0" u="none" strike="noStrike" dirty="0">
                          <a:effectLst/>
                          <a:latin typeface="Times" panose="02020603050405020304" pitchFamily="18" charset="0"/>
                        </a:rPr>
                        <a:t>• Says, “I”</a:t>
                      </a:r>
                      <a:br>
                        <a:rPr lang="en-GB" sz="1700" b="0" i="0" u="none" strike="noStrike" dirty="0">
                          <a:effectLst/>
                          <a:latin typeface="Times" panose="02020603050405020304" pitchFamily="18" charset="0"/>
                        </a:rPr>
                      </a:br>
                      <a:r>
                        <a:rPr lang="en-GB" sz="1700" b="0" i="0" u="none" strike="noStrike" dirty="0">
                          <a:effectLst/>
                          <a:latin typeface="Times" panose="02020603050405020304" pitchFamily="18" charset="0"/>
                        </a:rPr>
                        <a:t>• Places blame for the breakdown • Knows how it is done</a:t>
                      </a:r>
                      <a:br>
                        <a:rPr lang="en-GB" sz="1700" b="0" i="0" u="none" strike="noStrike" dirty="0">
                          <a:effectLst/>
                          <a:latin typeface="Times" panose="02020603050405020304" pitchFamily="18" charset="0"/>
                        </a:rPr>
                      </a:br>
                      <a:r>
                        <a:rPr lang="en-GB" sz="1700" b="0" i="0" u="none" strike="noStrike" dirty="0">
                          <a:effectLst/>
                          <a:latin typeface="Times" panose="02020603050405020304" pitchFamily="18" charset="0"/>
                        </a:rPr>
                        <a:t>• Uses people</a:t>
                      </a:r>
                      <a:br>
                        <a:rPr lang="en-GB" sz="1700" b="0" i="0" u="none" strike="noStrike" dirty="0">
                          <a:effectLst/>
                          <a:latin typeface="Times" panose="02020603050405020304" pitchFamily="18" charset="0"/>
                        </a:rPr>
                      </a:br>
                      <a:r>
                        <a:rPr lang="en-GB" sz="1700" b="0" i="0" u="none" strike="noStrike" dirty="0">
                          <a:effectLst/>
                          <a:latin typeface="Times" panose="02020603050405020304" pitchFamily="18" charset="0"/>
                        </a:rPr>
                        <a:t>• Takes credit</a:t>
                      </a:r>
                      <a:br>
                        <a:rPr lang="en-GB" sz="1700" b="0" i="0" u="none" strike="noStrike" dirty="0">
                          <a:effectLst/>
                          <a:latin typeface="Times" panose="02020603050405020304" pitchFamily="18" charset="0"/>
                        </a:rPr>
                      </a:br>
                      <a:r>
                        <a:rPr lang="en-GB" sz="1700" b="0" i="0" u="none" strike="noStrike" dirty="0">
                          <a:effectLst/>
                          <a:latin typeface="Times" panose="02020603050405020304" pitchFamily="18" charset="0"/>
                        </a:rPr>
                        <a:t>• Commands</a:t>
                      </a:r>
                      <a:br>
                        <a:rPr lang="en-GB" sz="1700" b="0" i="0" u="none" strike="noStrike" dirty="0">
                          <a:effectLst/>
                          <a:latin typeface="Times" panose="02020603050405020304" pitchFamily="18" charset="0"/>
                        </a:rPr>
                      </a:br>
                      <a:r>
                        <a:rPr lang="en-GB" sz="1700" b="0" i="0" u="none" strike="noStrike" dirty="0">
                          <a:effectLst/>
                          <a:latin typeface="Times" panose="02020603050405020304" pitchFamily="18" charset="0"/>
                        </a:rPr>
                        <a:t>• Says, “Go” </a:t>
                      </a:r>
                      <a:endParaRPr lang="en-GB" sz="3000" b="0" i="0" u="none" strike="noStrike" dirty="0">
                        <a:effectLst/>
                        <a:latin typeface="Arial" panose="020B0604020202020204" pitchFamily="34" charset="0"/>
                      </a:endParaRPr>
                    </a:p>
                  </a:txBody>
                  <a:tcPr marL="151779" marR="151779" marT="75890" marB="75890" anchor="ctr">
                    <a:lnL w="4572" cap="flat" cmpd="sng" algn="ctr">
                      <a:solidFill>
                        <a:srgbClr val="000000"/>
                      </a:solidFill>
                      <a:prstDash val="solid"/>
                      <a:round/>
                      <a:headEnd type="none" w="med" len="med"/>
                      <a:tailEnd type="none" w="med" len="med"/>
                    </a:lnL>
                    <a:lnR w="9144" cap="flat" cmpd="sng" algn="ctr">
                      <a:solidFill>
                        <a:srgbClr val="000000"/>
                      </a:solidFill>
                      <a:prstDash val="solid"/>
                      <a:round/>
                      <a:headEnd type="none" w="med" len="med"/>
                      <a:tailEnd type="none" w="med" len="med"/>
                    </a:lnR>
                    <a:lnT w="28956" cap="flat" cmpd="sng" algn="ctr">
                      <a:solidFill>
                        <a:srgbClr val="000000"/>
                      </a:solidFill>
                      <a:prstDash val="solid"/>
                      <a:round/>
                      <a:headEnd type="none" w="med" len="med"/>
                      <a:tailEnd type="none" w="med" len="med"/>
                    </a:lnT>
                    <a:lnB w="10668"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700" b="0" i="0" u="none" strike="noStrike" dirty="0">
                          <a:effectLst/>
                          <a:latin typeface="Times" panose="02020603050405020304" pitchFamily="18" charset="0"/>
                        </a:rPr>
                        <a:t>• Coaches them • On goodwill </a:t>
                      </a:r>
                      <a:endParaRPr lang="en-GB" sz="3000" b="0" i="0" u="none" strike="noStrike" dirty="0">
                        <a:effectLst/>
                        <a:latin typeface="Arial" panose="020B0604020202020204" pitchFamily="34" charset="0"/>
                      </a:endParaRPr>
                    </a:p>
                    <a:p>
                      <a:pPr algn="l" fontAlgn="ctr">
                        <a:spcBef>
                          <a:spcPts val="0"/>
                        </a:spcBef>
                        <a:spcAft>
                          <a:spcPts val="0"/>
                        </a:spcAft>
                      </a:pPr>
                      <a:r>
                        <a:rPr lang="en-GB" sz="1700" b="0" i="0" u="none" strike="noStrike" dirty="0">
                          <a:effectLst/>
                          <a:latin typeface="Times" panose="02020603050405020304" pitchFamily="18" charset="0"/>
                        </a:rPr>
                        <a:t>• Generates enthusiasm • Says, “We” </a:t>
                      </a:r>
                      <a:endParaRPr lang="en-GB" sz="3000" b="0" i="0" u="none" strike="noStrike" dirty="0">
                        <a:effectLst/>
                        <a:latin typeface="Arial" panose="020B0604020202020204" pitchFamily="34" charset="0"/>
                      </a:endParaRPr>
                    </a:p>
                    <a:p>
                      <a:pPr algn="l" fontAlgn="ctr">
                        <a:spcBef>
                          <a:spcPts val="0"/>
                        </a:spcBef>
                        <a:spcAft>
                          <a:spcPts val="0"/>
                        </a:spcAft>
                      </a:pPr>
                      <a:r>
                        <a:rPr lang="en-GB" sz="1700" b="0" i="0" u="none" strike="noStrike" dirty="0">
                          <a:effectLst/>
                          <a:latin typeface="Times" panose="02020603050405020304" pitchFamily="18" charset="0"/>
                        </a:rPr>
                        <a:t>• Fixes the breakdown • Shows how it is done </a:t>
                      </a:r>
                      <a:endParaRPr lang="en-GB" sz="3000" b="0" i="0" u="none" strike="noStrike" dirty="0">
                        <a:effectLst/>
                        <a:latin typeface="Arial" panose="020B0604020202020204" pitchFamily="34" charset="0"/>
                      </a:endParaRPr>
                    </a:p>
                    <a:p>
                      <a:pPr algn="l" fontAlgn="ctr">
                        <a:spcBef>
                          <a:spcPts val="0"/>
                        </a:spcBef>
                        <a:spcAft>
                          <a:spcPts val="0"/>
                        </a:spcAft>
                      </a:pPr>
                      <a:r>
                        <a:rPr lang="en-GB" sz="1700" b="0" i="0" u="none" strike="noStrike" dirty="0">
                          <a:effectLst/>
                          <a:latin typeface="Times" panose="02020603050405020304" pitchFamily="18" charset="0"/>
                        </a:rPr>
                        <a:t>• Develops people • Gives credit</a:t>
                      </a:r>
                      <a:br>
                        <a:rPr lang="en-GB" sz="1700" b="0" i="0" u="none" strike="noStrike" dirty="0">
                          <a:effectLst/>
                          <a:latin typeface="Times" panose="02020603050405020304" pitchFamily="18" charset="0"/>
                        </a:rPr>
                      </a:br>
                      <a:r>
                        <a:rPr lang="en-GB" sz="1700" b="0" i="0" u="none" strike="noStrike" dirty="0">
                          <a:effectLst/>
                          <a:latin typeface="Times" panose="02020603050405020304" pitchFamily="18" charset="0"/>
                        </a:rPr>
                        <a:t>• Asks</a:t>
                      </a:r>
                      <a:br>
                        <a:rPr lang="en-GB" sz="1700" b="0" i="0" u="none" strike="noStrike" dirty="0">
                          <a:effectLst/>
                          <a:latin typeface="Times" panose="02020603050405020304" pitchFamily="18" charset="0"/>
                        </a:rPr>
                      </a:br>
                      <a:r>
                        <a:rPr lang="en-GB" sz="1700" b="0" i="0" u="none" strike="noStrike" dirty="0">
                          <a:effectLst/>
                          <a:latin typeface="Times" panose="02020603050405020304" pitchFamily="18" charset="0"/>
                        </a:rPr>
                        <a:t>• Says, “Let’s go” </a:t>
                      </a:r>
                      <a:endParaRPr lang="en-GB" sz="3000" b="0" i="0" u="none" strike="noStrike" dirty="0">
                        <a:effectLst/>
                        <a:latin typeface="Arial" panose="020B0604020202020204" pitchFamily="34" charset="0"/>
                      </a:endParaRPr>
                    </a:p>
                  </a:txBody>
                  <a:tcPr marL="151779" marR="151779" marT="75890" marB="75890" anchor="ctr">
                    <a:lnL w="9144" cap="flat" cmpd="sng" algn="ctr">
                      <a:solidFill>
                        <a:srgbClr val="000000"/>
                      </a:solidFill>
                      <a:prstDash val="solid"/>
                      <a:round/>
                      <a:headEnd type="none" w="med" len="med"/>
                      <a:tailEnd type="none" w="med" len="med"/>
                    </a:lnL>
                    <a:lnR w="9144" cap="flat" cmpd="sng" algn="ctr">
                      <a:solidFill>
                        <a:srgbClr val="000000"/>
                      </a:solidFill>
                      <a:prstDash val="solid"/>
                      <a:round/>
                      <a:headEnd type="none" w="med" len="med"/>
                      <a:tailEnd type="none" w="med" len="med"/>
                    </a:lnR>
                    <a:lnT w="28956" cap="flat" cmpd="sng" algn="ctr">
                      <a:solidFill>
                        <a:srgbClr val="000000"/>
                      </a:solidFill>
                      <a:prstDash val="solid"/>
                      <a:round/>
                      <a:headEnd type="none" w="med" len="med"/>
                      <a:tailEnd type="none" w="med" len="med"/>
                    </a:lnT>
                    <a:lnB w="10668"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48683202"/>
                  </a:ext>
                </a:extLst>
              </a:tr>
            </a:tbl>
          </a:graphicData>
        </a:graphic>
      </p:graphicFrame>
      <p:sp>
        <p:nvSpPr>
          <p:cNvPr id="5" name="TextBox 4">
            <a:extLst>
              <a:ext uri="{FF2B5EF4-FFF2-40B4-BE49-F238E27FC236}">
                <a16:creationId xmlns:a16="http://schemas.microsoft.com/office/drawing/2014/main" id="{87DA4C61-3D31-5EA8-0A0A-BE255A9F0FD3}"/>
              </a:ext>
            </a:extLst>
          </p:cNvPr>
          <p:cNvSpPr txBox="1"/>
          <p:nvPr/>
        </p:nvSpPr>
        <p:spPr>
          <a:xfrm>
            <a:off x="685800" y="5479311"/>
            <a:ext cx="1807867" cy="369332"/>
          </a:xfrm>
          <a:prstGeom prst="rect">
            <a:avLst/>
          </a:prstGeom>
          <a:noFill/>
        </p:spPr>
        <p:txBody>
          <a:bodyPr wrap="none" rtlCol="0">
            <a:spAutoFit/>
          </a:bodyPr>
          <a:lstStyle/>
          <a:p>
            <a:r>
              <a:rPr lang="en-US" dirty="0"/>
              <a:t>(Anderson, 2013)</a:t>
            </a:r>
          </a:p>
        </p:txBody>
      </p:sp>
    </p:spTree>
    <p:extLst>
      <p:ext uri="{BB962C8B-B14F-4D97-AF65-F5344CB8AC3E}">
        <p14:creationId xmlns:p14="http://schemas.microsoft.com/office/powerpoint/2010/main" val="2708401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C0913-8059-4C79-0CD1-48EBD945EF12}"/>
              </a:ext>
            </a:extLst>
          </p:cNvPr>
          <p:cNvSpPr>
            <a:spLocks noGrp="1"/>
          </p:cNvSpPr>
          <p:nvPr>
            <p:ph type="title"/>
          </p:nvPr>
        </p:nvSpPr>
        <p:spPr>
          <a:xfrm>
            <a:off x="698528" y="239150"/>
            <a:ext cx="5397472" cy="1303606"/>
          </a:xfrm>
        </p:spPr>
        <p:txBody>
          <a:bodyPr>
            <a:normAutofit/>
          </a:bodyPr>
          <a:lstStyle/>
          <a:p>
            <a:pPr algn="ctr"/>
            <a:r>
              <a:rPr lang="en-US" dirty="0"/>
              <a:t>Leadership models </a:t>
            </a:r>
          </a:p>
        </p:txBody>
      </p:sp>
      <p:sp>
        <p:nvSpPr>
          <p:cNvPr id="3" name="Content Placeholder 2">
            <a:extLst>
              <a:ext uri="{FF2B5EF4-FFF2-40B4-BE49-F238E27FC236}">
                <a16:creationId xmlns:a16="http://schemas.microsoft.com/office/drawing/2014/main" id="{96C9E75B-2A7B-280D-F080-1012B8853C4A}"/>
              </a:ext>
            </a:extLst>
          </p:cNvPr>
          <p:cNvSpPr>
            <a:spLocks noGrp="1"/>
          </p:cNvSpPr>
          <p:nvPr>
            <p:ph idx="1"/>
          </p:nvPr>
        </p:nvSpPr>
        <p:spPr>
          <a:xfrm>
            <a:off x="685801" y="1817152"/>
            <a:ext cx="5485227" cy="4499241"/>
          </a:xfrm>
        </p:spPr>
        <p:txBody>
          <a:bodyPr>
            <a:normAutofit lnSpcReduction="10000"/>
          </a:bodyPr>
          <a:lstStyle/>
          <a:p>
            <a:pPr marL="0" indent="0">
              <a:lnSpc>
                <a:spcPct val="90000"/>
              </a:lnSpc>
              <a:buNone/>
            </a:pPr>
            <a:r>
              <a:rPr lang="en-GB" i="0" u="none" strike="noStrike" dirty="0">
                <a:effectLst/>
              </a:rPr>
              <a:t>leadership models </a:t>
            </a:r>
            <a:r>
              <a:rPr lang="en-GB" dirty="0"/>
              <a:t>are</a:t>
            </a:r>
            <a:r>
              <a:rPr lang="en-GB" i="0" u="none" strike="noStrike" dirty="0">
                <a:effectLst/>
              </a:rPr>
              <a:t> theoretical frameworks for how best to manage employees.</a:t>
            </a:r>
          </a:p>
          <a:p>
            <a:pPr marL="0" indent="0">
              <a:lnSpc>
                <a:spcPct val="90000"/>
              </a:lnSpc>
              <a:buNone/>
            </a:pPr>
            <a:r>
              <a:rPr lang="en-GB" i="0" u="none" strike="noStrike" dirty="0">
                <a:effectLst/>
              </a:rPr>
              <a:t>It typically suggests a corresponding response style to employee and organizational needs that has proven useful in that model. </a:t>
            </a:r>
            <a:endParaRPr lang="en-US" dirty="0"/>
          </a:p>
          <a:p>
            <a:pPr marL="0" indent="0">
              <a:lnSpc>
                <a:spcPct val="90000"/>
              </a:lnSpc>
              <a:buNone/>
            </a:pPr>
            <a:endParaRPr lang="en-US" dirty="0"/>
          </a:p>
          <a:p>
            <a:pPr>
              <a:lnSpc>
                <a:spcPct val="90000"/>
              </a:lnSpc>
            </a:pPr>
            <a:r>
              <a:rPr lang="en-US" b="1" dirty="0"/>
              <a:t>Situational Leadership</a:t>
            </a:r>
          </a:p>
          <a:p>
            <a:pPr>
              <a:lnSpc>
                <a:spcPct val="90000"/>
              </a:lnSpc>
            </a:pPr>
            <a:r>
              <a:rPr lang="en-US" b="1" dirty="0"/>
              <a:t>Transformational Leadership </a:t>
            </a:r>
          </a:p>
          <a:p>
            <a:pPr>
              <a:lnSpc>
                <a:spcPct val="90000"/>
              </a:lnSpc>
            </a:pPr>
            <a:r>
              <a:rPr lang="en-US" b="1" dirty="0"/>
              <a:t>Transactional Leadership</a:t>
            </a:r>
          </a:p>
          <a:p>
            <a:pPr>
              <a:lnSpc>
                <a:spcPct val="90000"/>
              </a:lnSpc>
            </a:pPr>
            <a:r>
              <a:rPr lang="en-US" b="1" dirty="0"/>
              <a:t>Contingency Leadership</a:t>
            </a:r>
          </a:p>
        </p:txBody>
      </p:sp>
      <p:pic>
        <p:nvPicPr>
          <p:cNvPr id="5122" name="Picture 2" descr="Human-centered leadership: Five actions for the new paradigm - Chief  Learning Officer - CLO Media">
            <a:extLst>
              <a:ext uri="{FF2B5EF4-FFF2-40B4-BE49-F238E27FC236}">
                <a16:creationId xmlns:a16="http://schemas.microsoft.com/office/drawing/2014/main" id="{3FD403F2-252B-F461-9113-247D44692F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80328" y="2246400"/>
            <a:ext cx="4025872" cy="2365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216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CA7196-CAF1-4234-8849-E335F0BC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E7498-B3A3-4091-D329-2C783F1D8385}"/>
              </a:ext>
            </a:extLst>
          </p:cNvPr>
          <p:cNvSpPr>
            <a:spLocks noGrp="1"/>
          </p:cNvSpPr>
          <p:nvPr>
            <p:ph type="title"/>
          </p:nvPr>
        </p:nvSpPr>
        <p:spPr>
          <a:xfrm>
            <a:off x="8134350" y="99726"/>
            <a:ext cx="3390899" cy="1001150"/>
          </a:xfrm>
        </p:spPr>
        <p:txBody>
          <a:bodyPr>
            <a:normAutofit/>
          </a:bodyPr>
          <a:lstStyle/>
          <a:p>
            <a:pPr algn="ctr"/>
            <a:r>
              <a:rPr lang="en-US" dirty="0"/>
              <a:t>Situational Leadership </a:t>
            </a:r>
          </a:p>
        </p:txBody>
      </p:sp>
      <p:pic>
        <p:nvPicPr>
          <p:cNvPr id="1026" name="Picture 2" descr="The Gunter Group - SITUATIONAL LEADERSHIP">
            <a:extLst>
              <a:ext uri="{FF2B5EF4-FFF2-40B4-BE49-F238E27FC236}">
                <a16:creationId xmlns:a16="http://schemas.microsoft.com/office/drawing/2014/main" id="{867CECED-9BD7-588E-09FC-7A48F7FBCC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731" y="15320"/>
            <a:ext cx="7287005"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324AE1B-C8EF-DAFC-9742-2CB85F8898DD}"/>
              </a:ext>
            </a:extLst>
          </p:cNvPr>
          <p:cNvSpPr>
            <a:spLocks noGrp="1"/>
          </p:cNvSpPr>
          <p:nvPr>
            <p:ph idx="1"/>
          </p:nvPr>
        </p:nvSpPr>
        <p:spPr>
          <a:xfrm>
            <a:off x="7467601" y="1814732"/>
            <a:ext cx="4724400" cy="4501662"/>
          </a:xfrm>
        </p:spPr>
        <p:txBody>
          <a:bodyPr>
            <a:normAutofit/>
          </a:bodyPr>
          <a:lstStyle/>
          <a:p>
            <a:r>
              <a:rPr lang="en-US" dirty="0"/>
              <a:t>Adapting behaviours to meet the context of the situation/climate/environment </a:t>
            </a:r>
          </a:p>
          <a:p>
            <a:r>
              <a:rPr lang="en-GB" b="0" i="0" u="none" strike="noStrike" dirty="0">
                <a:effectLst/>
              </a:rPr>
              <a:t>The fundamental principle of the situational leadership model suggests that there is no single “best” style of leadership. </a:t>
            </a:r>
          </a:p>
          <a:p>
            <a:endParaRPr lang="en-GB" dirty="0"/>
          </a:p>
          <a:p>
            <a:pPr marL="0" indent="0">
              <a:buNone/>
            </a:pPr>
            <a:endParaRPr lang="en-US" dirty="0"/>
          </a:p>
        </p:txBody>
      </p:sp>
    </p:spTree>
    <p:extLst>
      <p:ext uri="{BB962C8B-B14F-4D97-AF65-F5344CB8AC3E}">
        <p14:creationId xmlns:p14="http://schemas.microsoft.com/office/powerpoint/2010/main" val="2310347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8246CC04-2A14-4599-8B94-8305E093B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7884BB-EC76-0B53-A4B6-45DE38F49CBF}"/>
              </a:ext>
            </a:extLst>
          </p:cNvPr>
          <p:cNvSpPr>
            <a:spLocks noGrp="1"/>
          </p:cNvSpPr>
          <p:nvPr>
            <p:ph type="title"/>
          </p:nvPr>
        </p:nvSpPr>
        <p:spPr>
          <a:xfrm>
            <a:off x="685799" y="0"/>
            <a:ext cx="5410200" cy="1001150"/>
          </a:xfrm>
        </p:spPr>
        <p:txBody>
          <a:bodyPr>
            <a:normAutofit/>
          </a:bodyPr>
          <a:lstStyle/>
          <a:p>
            <a:pPr algn="ctr"/>
            <a:r>
              <a:rPr lang="en-US" dirty="0"/>
              <a:t>transformational leadership </a:t>
            </a:r>
          </a:p>
        </p:txBody>
      </p:sp>
      <p:sp>
        <p:nvSpPr>
          <p:cNvPr id="3" name="Content Placeholder 2">
            <a:extLst>
              <a:ext uri="{FF2B5EF4-FFF2-40B4-BE49-F238E27FC236}">
                <a16:creationId xmlns:a16="http://schemas.microsoft.com/office/drawing/2014/main" id="{130AAE24-41A3-05B4-3EBE-22C98315F7EF}"/>
              </a:ext>
            </a:extLst>
          </p:cNvPr>
          <p:cNvSpPr>
            <a:spLocks noGrp="1"/>
          </p:cNvSpPr>
          <p:nvPr>
            <p:ph idx="1"/>
          </p:nvPr>
        </p:nvSpPr>
        <p:spPr>
          <a:xfrm>
            <a:off x="0" y="1001150"/>
            <a:ext cx="6781799" cy="5856850"/>
          </a:xfrm>
        </p:spPr>
        <p:txBody>
          <a:bodyPr>
            <a:normAutofit fontScale="92500" lnSpcReduction="20000"/>
          </a:bodyPr>
          <a:lstStyle/>
          <a:p>
            <a:pPr marL="0" indent="0">
              <a:lnSpc>
                <a:spcPct val="90000"/>
              </a:lnSpc>
              <a:buNone/>
            </a:pPr>
            <a:r>
              <a:rPr lang="en-GB" sz="2600" b="0" i="0" u="none" strike="noStrike" dirty="0">
                <a:effectLst/>
              </a:rPr>
              <a:t>According to Bass, Avolio and Atwater (1996) transformational leadership comprises of four attributes: </a:t>
            </a:r>
          </a:p>
          <a:p>
            <a:pPr>
              <a:lnSpc>
                <a:spcPct val="90000"/>
              </a:lnSpc>
            </a:pPr>
            <a:r>
              <a:rPr lang="en-GB" sz="2600" b="0" i="0" u="none" strike="noStrike" dirty="0">
                <a:effectLst/>
              </a:rPr>
              <a:t>Charismatic (Highly liked) </a:t>
            </a:r>
          </a:p>
          <a:p>
            <a:pPr>
              <a:lnSpc>
                <a:spcPct val="90000"/>
              </a:lnSpc>
            </a:pPr>
            <a:r>
              <a:rPr lang="en-GB" sz="2600" b="0" i="0" u="none" strike="noStrike" dirty="0">
                <a:effectLst/>
              </a:rPr>
              <a:t>Inspirational (Optimistic and goal orientated) </a:t>
            </a:r>
          </a:p>
          <a:p>
            <a:pPr>
              <a:lnSpc>
                <a:spcPct val="90000"/>
              </a:lnSpc>
            </a:pPr>
            <a:r>
              <a:rPr lang="en-GB" sz="2600" b="0" i="0" u="none" strike="noStrike" dirty="0">
                <a:effectLst/>
              </a:rPr>
              <a:t>Intellectually simulating (critical thinking and problem solving are encouraged)</a:t>
            </a:r>
          </a:p>
          <a:p>
            <a:pPr>
              <a:lnSpc>
                <a:spcPct val="90000"/>
              </a:lnSpc>
            </a:pPr>
            <a:r>
              <a:rPr lang="en-GB" sz="2600" b="0" i="0" u="none" strike="noStrike" dirty="0">
                <a:effectLst/>
              </a:rPr>
              <a:t>Considerate. </a:t>
            </a:r>
          </a:p>
          <a:p>
            <a:pPr>
              <a:lnSpc>
                <a:spcPct val="90000"/>
              </a:lnSpc>
            </a:pPr>
            <a:endParaRPr lang="en-GB" sz="2600" dirty="0"/>
          </a:p>
          <a:p>
            <a:pPr marL="0" indent="0">
              <a:lnSpc>
                <a:spcPct val="90000"/>
              </a:lnSpc>
              <a:buNone/>
            </a:pPr>
            <a:r>
              <a:rPr lang="en-GB" sz="2600" b="0" i="0" u="none" strike="noStrike" dirty="0">
                <a:effectLst/>
              </a:rPr>
              <a:t>This model of leadership encourages meaningful change. But there are four levels of transformational leader</a:t>
            </a:r>
            <a:r>
              <a:rPr lang="en-GB" sz="2600" dirty="0"/>
              <a:t>ship: </a:t>
            </a:r>
          </a:p>
          <a:p>
            <a:pPr>
              <a:lnSpc>
                <a:spcPct val="90000"/>
              </a:lnSpc>
            </a:pPr>
            <a:r>
              <a:rPr lang="en-GB" sz="2600" dirty="0">
                <a:effectLst/>
              </a:rPr>
              <a:t>Individualized Consideration </a:t>
            </a:r>
          </a:p>
          <a:p>
            <a:pPr>
              <a:lnSpc>
                <a:spcPct val="90000"/>
              </a:lnSpc>
            </a:pPr>
            <a:r>
              <a:rPr lang="en-GB" sz="2600" dirty="0">
                <a:effectLst/>
              </a:rPr>
              <a:t>Intellectual Stimulation </a:t>
            </a:r>
            <a:endParaRPr lang="en-GB" sz="2600" dirty="0"/>
          </a:p>
          <a:p>
            <a:pPr>
              <a:lnSpc>
                <a:spcPct val="90000"/>
              </a:lnSpc>
            </a:pPr>
            <a:r>
              <a:rPr lang="en-GB" sz="2600" dirty="0">
                <a:effectLst/>
              </a:rPr>
              <a:t>Inspirational Motivation </a:t>
            </a:r>
            <a:endParaRPr lang="en-GB" sz="2600" dirty="0"/>
          </a:p>
          <a:p>
            <a:pPr>
              <a:lnSpc>
                <a:spcPct val="90000"/>
              </a:lnSpc>
            </a:pPr>
            <a:r>
              <a:rPr lang="en-GB" sz="2600" dirty="0">
                <a:effectLst/>
              </a:rPr>
              <a:t>Idealized Influence </a:t>
            </a:r>
            <a:endParaRPr lang="en-GB" sz="2600" dirty="0"/>
          </a:p>
          <a:p>
            <a:pPr>
              <a:lnSpc>
                <a:spcPct val="90000"/>
              </a:lnSpc>
            </a:pPr>
            <a:endParaRPr lang="en-GB" sz="1500" dirty="0"/>
          </a:p>
          <a:p>
            <a:pPr>
              <a:lnSpc>
                <a:spcPct val="90000"/>
              </a:lnSpc>
            </a:pPr>
            <a:endParaRPr lang="en-GB" sz="1500" dirty="0">
              <a:latin typeface="Georgia" panose="02040502050405020303" pitchFamily="18" charset="0"/>
            </a:endParaRPr>
          </a:p>
          <a:p>
            <a:pPr marL="0" indent="0">
              <a:lnSpc>
                <a:spcPct val="90000"/>
              </a:lnSpc>
              <a:buNone/>
            </a:pPr>
            <a:endParaRPr lang="en-GB" sz="1500" b="0" i="0" u="none" strike="noStrike" dirty="0">
              <a:effectLst/>
            </a:endParaRPr>
          </a:p>
        </p:txBody>
      </p:sp>
      <p:sp>
        <p:nvSpPr>
          <p:cNvPr id="2064" name="Rectangle 2063">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ransformational Leadership explained with leaders examples">
            <a:extLst>
              <a:ext uri="{FF2B5EF4-FFF2-40B4-BE49-F238E27FC236}">
                <a16:creationId xmlns:a16="http://schemas.microsoft.com/office/drawing/2014/main" id="{2699EDFB-3124-ADB1-F727-790DE16D0B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138" r="10556" b="-2"/>
          <a:stretch/>
        </p:blipFill>
        <p:spPr bwMode="auto">
          <a:xfrm>
            <a:off x="7467600" y="1147931"/>
            <a:ext cx="4055245" cy="4562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626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Rectangle 3089">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844C8-6B39-1180-3C62-CD3EBA4198C8}"/>
              </a:ext>
            </a:extLst>
          </p:cNvPr>
          <p:cNvSpPr>
            <a:spLocks noGrp="1"/>
          </p:cNvSpPr>
          <p:nvPr>
            <p:ph type="title"/>
          </p:nvPr>
        </p:nvSpPr>
        <p:spPr>
          <a:xfrm>
            <a:off x="554515" y="240349"/>
            <a:ext cx="5007386" cy="1295506"/>
          </a:xfrm>
        </p:spPr>
        <p:txBody>
          <a:bodyPr>
            <a:normAutofit/>
          </a:bodyPr>
          <a:lstStyle/>
          <a:p>
            <a:pPr algn="ctr"/>
            <a:r>
              <a:rPr lang="en-US"/>
              <a:t>transactional leadership </a:t>
            </a:r>
          </a:p>
        </p:txBody>
      </p:sp>
      <p:sp>
        <p:nvSpPr>
          <p:cNvPr id="3" name="Content Placeholder 2">
            <a:extLst>
              <a:ext uri="{FF2B5EF4-FFF2-40B4-BE49-F238E27FC236}">
                <a16:creationId xmlns:a16="http://schemas.microsoft.com/office/drawing/2014/main" id="{7497B1D3-4C33-0E74-0A39-369194C5FE5A}"/>
              </a:ext>
            </a:extLst>
          </p:cNvPr>
          <p:cNvSpPr>
            <a:spLocks noGrp="1"/>
          </p:cNvSpPr>
          <p:nvPr>
            <p:ph idx="1"/>
          </p:nvPr>
        </p:nvSpPr>
        <p:spPr>
          <a:xfrm>
            <a:off x="0" y="1833054"/>
            <a:ext cx="5470451" cy="5024945"/>
          </a:xfrm>
        </p:spPr>
        <p:txBody>
          <a:bodyPr>
            <a:normAutofit fontScale="85000" lnSpcReduction="20000"/>
          </a:bodyPr>
          <a:lstStyle/>
          <a:p>
            <a:pPr marL="0" indent="0">
              <a:lnSpc>
                <a:spcPct val="90000"/>
              </a:lnSpc>
              <a:buNone/>
            </a:pPr>
            <a:r>
              <a:rPr lang="en-US" sz="3000" dirty="0"/>
              <a:t>Transactional leadership can be considered as ‘managerial leadership’ because it concerns itself with: </a:t>
            </a:r>
          </a:p>
          <a:p>
            <a:pPr>
              <a:lnSpc>
                <a:spcPct val="90000"/>
              </a:lnSpc>
            </a:pPr>
            <a:r>
              <a:rPr lang="en-US" sz="3000" dirty="0"/>
              <a:t>Supervision</a:t>
            </a:r>
          </a:p>
          <a:p>
            <a:pPr>
              <a:lnSpc>
                <a:spcPct val="90000"/>
              </a:lnSpc>
            </a:pPr>
            <a:r>
              <a:rPr lang="en-US" sz="3000" dirty="0"/>
              <a:t>Organization </a:t>
            </a:r>
          </a:p>
          <a:p>
            <a:pPr>
              <a:lnSpc>
                <a:spcPct val="90000"/>
              </a:lnSpc>
            </a:pPr>
            <a:r>
              <a:rPr lang="en-US" sz="3000" dirty="0"/>
              <a:t>Performance  </a:t>
            </a:r>
          </a:p>
          <a:p>
            <a:pPr marL="0" indent="0">
              <a:lnSpc>
                <a:spcPct val="90000"/>
              </a:lnSpc>
              <a:buNone/>
            </a:pPr>
            <a:endParaRPr lang="en-US" sz="3000" dirty="0"/>
          </a:p>
          <a:p>
            <a:pPr marL="0" indent="0">
              <a:lnSpc>
                <a:spcPct val="90000"/>
              </a:lnSpc>
              <a:buNone/>
            </a:pPr>
            <a:r>
              <a:rPr lang="en-US" sz="3000" dirty="0"/>
              <a:t>Transaction Leadership focuses on processes based on exchange: </a:t>
            </a:r>
          </a:p>
          <a:p>
            <a:pPr>
              <a:lnSpc>
                <a:spcPct val="90000"/>
              </a:lnSpc>
            </a:pPr>
            <a:r>
              <a:rPr lang="en-US" sz="3000" dirty="0"/>
              <a:t>leader offers rewards for the desired behaviours and performance on completed tasks. </a:t>
            </a:r>
          </a:p>
          <a:p>
            <a:pPr>
              <a:lnSpc>
                <a:spcPct val="90000"/>
              </a:lnSpc>
            </a:pPr>
            <a:r>
              <a:rPr lang="en-US" sz="3000" dirty="0"/>
              <a:t>Focuses upon the lower levels of Maslow’s Hierarchy of Needs</a:t>
            </a:r>
          </a:p>
          <a:p>
            <a:pPr>
              <a:lnSpc>
                <a:spcPct val="90000"/>
              </a:lnSpc>
            </a:pPr>
            <a:endParaRPr lang="en-US" sz="1700" dirty="0"/>
          </a:p>
          <a:p>
            <a:pPr>
              <a:lnSpc>
                <a:spcPct val="90000"/>
              </a:lnSpc>
            </a:pPr>
            <a:endParaRPr lang="en-US" sz="1700" dirty="0"/>
          </a:p>
          <a:p>
            <a:pPr marL="0" indent="0">
              <a:lnSpc>
                <a:spcPct val="90000"/>
              </a:lnSpc>
              <a:buNone/>
            </a:pPr>
            <a:endParaRPr lang="en-US" sz="1700" dirty="0"/>
          </a:p>
        </p:txBody>
      </p:sp>
      <p:pic>
        <p:nvPicPr>
          <p:cNvPr id="3076" name="Picture 4" descr="Maslow's Hierarchy of Needs | Simply Psychology">
            <a:extLst>
              <a:ext uri="{FF2B5EF4-FFF2-40B4-BE49-F238E27FC236}">
                <a16:creationId xmlns:a16="http://schemas.microsoft.com/office/drawing/2014/main" id="{6B5E847D-4ED7-39EA-23BE-0140F15A43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640" r="23096" b="-1"/>
          <a:stretch/>
        </p:blipFill>
        <p:spPr bwMode="auto">
          <a:xfrm>
            <a:off x="6156250" y="-1"/>
            <a:ext cx="603574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6696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BA112D-98FC-FADB-F7AC-169695C69D8A}"/>
              </a:ext>
            </a:extLst>
          </p:cNvPr>
          <p:cNvSpPr>
            <a:spLocks noGrp="1"/>
          </p:cNvSpPr>
          <p:nvPr>
            <p:ph type="title"/>
          </p:nvPr>
        </p:nvSpPr>
        <p:spPr>
          <a:xfrm>
            <a:off x="698528" y="239150"/>
            <a:ext cx="5397472" cy="646675"/>
          </a:xfrm>
        </p:spPr>
        <p:txBody>
          <a:bodyPr>
            <a:noAutofit/>
          </a:bodyPr>
          <a:lstStyle/>
          <a:p>
            <a:pPr algn="ctr"/>
            <a:r>
              <a:rPr lang="en-US" sz="2400" dirty="0"/>
              <a:t>contingency leadership </a:t>
            </a:r>
          </a:p>
        </p:txBody>
      </p:sp>
      <p:sp>
        <p:nvSpPr>
          <p:cNvPr id="16" name="Content Placeholder 2">
            <a:extLst>
              <a:ext uri="{FF2B5EF4-FFF2-40B4-BE49-F238E27FC236}">
                <a16:creationId xmlns:a16="http://schemas.microsoft.com/office/drawing/2014/main" id="{01291485-6838-44F8-943A-11E1004E4CCA}"/>
              </a:ext>
            </a:extLst>
          </p:cNvPr>
          <p:cNvSpPr>
            <a:spLocks noGrp="1"/>
          </p:cNvSpPr>
          <p:nvPr>
            <p:ph idx="1"/>
          </p:nvPr>
        </p:nvSpPr>
        <p:spPr>
          <a:xfrm>
            <a:off x="0" y="1124976"/>
            <a:ext cx="6794527" cy="5733024"/>
          </a:xfrm>
        </p:spPr>
        <p:txBody>
          <a:bodyPr>
            <a:normAutofit fontScale="92500" lnSpcReduction="20000"/>
          </a:bodyPr>
          <a:lstStyle/>
          <a:p>
            <a:pPr marL="0" indent="0">
              <a:lnSpc>
                <a:spcPct val="90000"/>
              </a:lnSpc>
              <a:buNone/>
            </a:pPr>
            <a:r>
              <a:rPr lang="en-GB" dirty="0">
                <a:effectLst/>
              </a:rPr>
              <a:t>Fred Fielder advanced the first theory using the contingency approach, the contingency theory of effectiveness in 1960’s</a:t>
            </a:r>
          </a:p>
          <a:p>
            <a:pPr>
              <a:lnSpc>
                <a:spcPct val="90000"/>
              </a:lnSpc>
            </a:pPr>
            <a:r>
              <a:rPr lang="en-GB" dirty="0"/>
              <a:t>This model comprises of two important factors: </a:t>
            </a:r>
          </a:p>
          <a:p>
            <a:pPr>
              <a:lnSpc>
                <a:spcPct val="90000"/>
              </a:lnSpc>
            </a:pPr>
            <a:r>
              <a:rPr lang="en-GB" dirty="0"/>
              <a:t>L</a:t>
            </a:r>
            <a:r>
              <a:rPr lang="en-GB" dirty="0">
                <a:effectLst/>
              </a:rPr>
              <a:t>eader's task or relations motivations </a:t>
            </a:r>
          </a:p>
          <a:p>
            <a:pPr>
              <a:lnSpc>
                <a:spcPct val="90000"/>
              </a:lnSpc>
            </a:pPr>
            <a:r>
              <a:rPr lang="en-GB" dirty="0"/>
              <a:t>A</a:t>
            </a:r>
            <a:r>
              <a:rPr lang="en-GB" dirty="0">
                <a:effectLst/>
              </a:rPr>
              <a:t>spects of the situation</a:t>
            </a:r>
          </a:p>
          <a:p>
            <a:pPr marL="0" indent="0">
              <a:lnSpc>
                <a:spcPct val="90000"/>
              </a:lnSpc>
              <a:buNone/>
            </a:pPr>
            <a:endParaRPr lang="en-GB" dirty="0">
              <a:effectLst/>
            </a:endParaRPr>
          </a:p>
          <a:p>
            <a:pPr marL="0" indent="0">
              <a:lnSpc>
                <a:spcPct val="90000"/>
              </a:lnSpc>
              <a:buNone/>
            </a:pPr>
            <a:r>
              <a:rPr lang="en-GB" dirty="0">
                <a:effectLst/>
              </a:rPr>
              <a:t> Leadership is effective when style fits the situation </a:t>
            </a:r>
          </a:p>
          <a:p>
            <a:pPr marL="0" indent="0">
              <a:lnSpc>
                <a:spcPct val="90000"/>
              </a:lnSpc>
              <a:buNone/>
            </a:pPr>
            <a:endParaRPr lang="en-GB" dirty="0"/>
          </a:p>
          <a:p>
            <a:pPr marL="0" indent="0">
              <a:lnSpc>
                <a:spcPct val="90000"/>
              </a:lnSpc>
              <a:buNone/>
            </a:pPr>
            <a:r>
              <a:rPr lang="en-GB" dirty="0">
                <a:effectLst/>
              </a:rPr>
              <a:t>Defining the Situation: Fiedler has identified three contingency or situational dimensions: </a:t>
            </a:r>
          </a:p>
          <a:p>
            <a:pPr>
              <a:lnSpc>
                <a:spcPct val="90000"/>
              </a:lnSpc>
            </a:pPr>
            <a:r>
              <a:rPr lang="en-GB" dirty="0">
                <a:effectLst/>
              </a:rPr>
              <a:t>Leader–member relations is the degree of confidence, trust, and respect members have in their leader. </a:t>
            </a:r>
          </a:p>
          <a:p>
            <a:pPr>
              <a:lnSpc>
                <a:spcPct val="90000"/>
              </a:lnSpc>
            </a:pPr>
            <a:r>
              <a:rPr lang="en-GB" dirty="0">
                <a:effectLst/>
              </a:rPr>
              <a:t>Task structure is the degree to which the job assignments are </a:t>
            </a:r>
            <a:r>
              <a:rPr lang="en-GB" dirty="0" err="1">
                <a:effectLst/>
              </a:rPr>
              <a:t>procedurized</a:t>
            </a:r>
            <a:r>
              <a:rPr lang="en-GB" dirty="0">
                <a:effectLst/>
              </a:rPr>
              <a:t> (that is, structured or unstructured). </a:t>
            </a:r>
          </a:p>
          <a:p>
            <a:pPr>
              <a:lnSpc>
                <a:spcPct val="90000"/>
              </a:lnSpc>
            </a:pPr>
            <a:r>
              <a:rPr lang="en-GB" dirty="0">
                <a:effectLst/>
              </a:rPr>
              <a:t>Position power is the degree of influence a leader has overpower variables such as hiring, firing, discipline, promotions, and salary increases. </a:t>
            </a:r>
          </a:p>
          <a:p>
            <a:pPr marL="0" indent="0">
              <a:lnSpc>
                <a:spcPct val="90000"/>
              </a:lnSpc>
              <a:buNone/>
            </a:pPr>
            <a:endParaRPr lang="en-GB" sz="1300" dirty="0">
              <a:effectLst/>
            </a:endParaRPr>
          </a:p>
          <a:p>
            <a:pPr marL="0" indent="0">
              <a:lnSpc>
                <a:spcPct val="90000"/>
              </a:lnSpc>
              <a:buNone/>
            </a:pPr>
            <a:endParaRPr lang="en-GB" sz="1300" dirty="0">
              <a:effectLst/>
            </a:endParaRPr>
          </a:p>
          <a:p>
            <a:pPr>
              <a:lnSpc>
                <a:spcPct val="90000"/>
              </a:lnSpc>
            </a:pPr>
            <a:endParaRPr lang="en-GB" sz="1300" dirty="0"/>
          </a:p>
          <a:p>
            <a:pPr>
              <a:lnSpc>
                <a:spcPct val="90000"/>
              </a:lnSpc>
            </a:pPr>
            <a:endParaRPr lang="en-GB" sz="1300" dirty="0">
              <a:effectLst/>
            </a:endParaRPr>
          </a:p>
          <a:p>
            <a:pPr>
              <a:lnSpc>
                <a:spcPct val="90000"/>
              </a:lnSpc>
            </a:pPr>
            <a:endParaRPr lang="en-US" sz="1300" dirty="0"/>
          </a:p>
        </p:txBody>
      </p:sp>
      <p:pic>
        <p:nvPicPr>
          <p:cNvPr id="7" name="Graphic 6" descr="Baseball">
            <a:extLst>
              <a:ext uri="{FF2B5EF4-FFF2-40B4-BE49-F238E27FC236}">
                <a16:creationId xmlns:a16="http://schemas.microsoft.com/office/drawing/2014/main" id="{A7191F5F-48DA-5297-62EA-42B75F57A0E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80328" y="1416064"/>
            <a:ext cx="4025872" cy="4025872"/>
          </a:xfrm>
          <a:prstGeom prst="rect">
            <a:avLst/>
          </a:prstGeom>
        </p:spPr>
      </p:pic>
    </p:spTree>
    <p:extLst>
      <p:ext uri="{BB962C8B-B14F-4D97-AF65-F5344CB8AC3E}">
        <p14:creationId xmlns:p14="http://schemas.microsoft.com/office/powerpoint/2010/main" val="3021720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99480-8E91-7E9B-A2D2-E9134D746F7C}"/>
              </a:ext>
            </a:extLst>
          </p:cNvPr>
          <p:cNvSpPr>
            <a:spLocks noGrp="1"/>
          </p:cNvSpPr>
          <p:nvPr>
            <p:ph type="title"/>
          </p:nvPr>
        </p:nvSpPr>
        <p:spPr>
          <a:xfrm>
            <a:off x="1352550" y="205539"/>
            <a:ext cx="9486900" cy="541421"/>
          </a:xfrm>
        </p:spPr>
        <p:txBody>
          <a:bodyPr/>
          <a:lstStyle/>
          <a:p>
            <a:pPr algn="ctr"/>
            <a:r>
              <a:rPr lang="en-US" dirty="0"/>
              <a:t>Example of Leaders</a:t>
            </a:r>
          </a:p>
        </p:txBody>
      </p:sp>
      <p:pic>
        <p:nvPicPr>
          <p:cNvPr id="3074" name="Picture 2" descr="Martin Luther King Jr. - Wikipedia">
            <a:extLst>
              <a:ext uri="{FF2B5EF4-FFF2-40B4-BE49-F238E27FC236}">
                <a16:creationId xmlns:a16="http://schemas.microsoft.com/office/drawing/2014/main" id="{FB45E169-38AA-9C14-9EF0-D2FD35CA86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9232" y="1243033"/>
            <a:ext cx="16256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elson Mandela - Quotes, Spouse &amp; Death - Biography">
            <a:extLst>
              <a:ext uri="{FF2B5EF4-FFF2-40B4-BE49-F238E27FC236}">
                <a16:creationId xmlns:a16="http://schemas.microsoft.com/office/drawing/2014/main" id="{A650FB22-C0D8-1D88-98B1-61C0285D7C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243033"/>
            <a:ext cx="24384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istory of Sir Winston Churchill - GOV.UK">
            <a:extLst>
              <a:ext uri="{FF2B5EF4-FFF2-40B4-BE49-F238E27FC236}">
                <a16:creationId xmlns:a16="http://schemas.microsoft.com/office/drawing/2014/main" id="{22F554CB-0480-09BE-CDB1-E9365FCF51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13910" y="1243033"/>
            <a:ext cx="3429000" cy="241659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Elon Musk - Wikipedia">
            <a:extLst>
              <a:ext uri="{FF2B5EF4-FFF2-40B4-BE49-F238E27FC236}">
                <a16:creationId xmlns:a16="http://schemas.microsoft.com/office/drawing/2014/main" id="{1A3C5075-E5BF-DF3F-7BAE-EDA6065BFD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 y="4057191"/>
            <a:ext cx="2610853"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Arianna Huffington (@ariannahuff) / Twitter">
            <a:extLst>
              <a:ext uri="{FF2B5EF4-FFF2-40B4-BE49-F238E27FC236}">
                <a16:creationId xmlns:a16="http://schemas.microsoft.com/office/drawing/2014/main" id="{A4E842CE-FB22-96C1-01D5-A9D84C2738F4}"/>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rcRect/>
          <a:stretch>
            <a:fillRect/>
          </a:stretch>
        </p:blipFill>
        <p:spPr bwMode="auto">
          <a:xfrm>
            <a:off x="5597486" y="4057190"/>
            <a:ext cx="2610853" cy="2416591"/>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The tech billionaire who is putting women first - BBC News">
            <a:extLst>
              <a:ext uri="{FF2B5EF4-FFF2-40B4-BE49-F238E27FC236}">
                <a16:creationId xmlns:a16="http://schemas.microsoft.com/office/drawing/2014/main" id="{8D38ABD6-EDE4-E781-3CAD-22ABFA537DA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23619" y="1243033"/>
            <a:ext cx="3519991" cy="2416592"/>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Greta Thunberg - Wikipedia">
            <a:extLst>
              <a:ext uri="{FF2B5EF4-FFF2-40B4-BE49-F238E27FC236}">
                <a16:creationId xmlns:a16="http://schemas.microsoft.com/office/drawing/2014/main" id="{9D40D9D1-4E5B-7DC9-4C10-ADBF9EC7A0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892257" y="4057191"/>
            <a:ext cx="2610853" cy="2473440"/>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Caitlyn Jenner | Biography, Olympics, Governor, &amp; Facts | Britannica">
            <a:extLst>
              <a:ext uri="{FF2B5EF4-FFF2-40B4-BE49-F238E27FC236}">
                <a16:creationId xmlns:a16="http://schemas.microsoft.com/office/drawing/2014/main" id="{E5862094-001F-1A75-8B24-63642CA56FC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23619" y="4057190"/>
            <a:ext cx="3279360" cy="2499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2779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84F48-FF90-C4DA-2B73-706BAC9BE808}"/>
              </a:ext>
            </a:extLst>
          </p:cNvPr>
          <p:cNvSpPr>
            <a:spLocks noGrp="1"/>
          </p:cNvSpPr>
          <p:nvPr>
            <p:ph type="title"/>
          </p:nvPr>
        </p:nvSpPr>
        <p:spPr>
          <a:xfrm>
            <a:off x="692163" y="0"/>
            <a:ext cx="5397472" cy="960865"/>
          </a:xfrm>
        </p:spPr>
        <p:txBody>
          <a:bodyPr>
            <a:normAutofit fontScale="90000"/>
          </a:bodyPr>
          <a:lstStyle/>
          <a:p>
            <a:pPr algn="ctr"/>
            <a:r>
              <a:rPr lang="en-US" dirty="0"/>
              <a:t>Leadership Challenges </a:t>
            </a:r>
          </a:p>
        </p:txBody>
      </p:sp>
      <p:sp>
        <p:nvSpPr>
          <p:cNvPr id="3" name="Content Placeholder 2">
            <a:extLst>
              <a:ext uri="{FF2B5EF4-FFF2-40B4-BE49-F238E27FC236}">
                <a16:creationId xmlns:a16="http://schemas.microsoft.com/office/drawing/2014/main" id="{60E1BFBF-2A79-C963-C212-D2033D3DF755}"/>
              </a:ext>
            </a:extLst>
          </p:cNvPr>
          <p:cNvSpPr>
            <a:spLocks noGrp="1"/>
          </p:cNvSpPr>
          <p:nvPr>
            <p:ph idx="1"/>
          </p:nvPr>
        </p:nvSpPr>
        <p:spPr>
          <a:xfrm>
            <a:off x="0" y="1817152"/>
            <a:ext cx="6781799" cy="5040848"/>
          </a:xfrm>
        </p:spPr>
        <p:txBody>
          <a:bodyPr>
            <a:normAutofit/>
          </a:bodyPr>
          <a:lstStyle/>
          <a:p>
            <a:pPr marL="0" indent="0">
              <a:buNone/>
            </a:pPr>
            <a:r>
              <a:rPr lang="en-US" sz="3200" dirty="0"/>
              <a:t>Leadership can be considered to be challenging. There are numerous factors to take into consideration to establish effectiveness. </a:t>
            </a:r>
          </a:p>
          <a:p>
            <a:pPr marL="0" indent="0">
              <a:buNone/>
            </a:pPr>
            <a:r>
              <a:rPr lang="en-US" sz="3200" dirty="0"/>
              <a:t>Please select your choices on the ‘Leadership choice activity ( In Additional Content section). In addition to this, please share your thoughts on why you have selected this choice(s).  </a:t>
            </a:r>
          </a:p>
        </p:txBody>
      </p:sp>
      <p:pic>
        <p:nvPicPr>
          <p:cNvPr id="4098" name="Picture 2" descr="How we make choices | TED Talks">
            <a:extLst>
              <a:ext uri="{FF2B5EF4-FFF2-40B4-BE49-F238E27FC236}">
                <a16:creationId xmlns:a16="http://schemas.microsoft.com/office/drawing/2014/main" id="{3807A148-FF07-4D12-CF6B-7B4BC382CFE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80328" y="1416064"/>
            <a:ext cx="4025872" cy="4025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8571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FC4D4-4092-DA6A-19F7-38979D5FE481}"/>
              </a:ext>
            </a:extLst>
          </p:cNvPr>
          <p:cNvSpPr>
            <a:spLocks noGrp="1"/>
          </p:cNvSpPr>
          <p:nvPr>
            <p:ph type="title"/>
          </p:nvPr>
        </p:nvSpPr>
        <p:spPr>
          <a:xfrm>
            <a:off x="585787" y="123096"/>
            <a:ext cx="5410200" cy="523654"/>
          </a:xfrm>
        </p:spPr>
        <p:txBody>
          <a:bodyPr>
            <a:normAutofit fontScale="90000"/>
          </a:bodyPr>
          <a:lstStyle/>
          <a:p>
            <a:pPr algn="ctr"/>
            <a:r>
              <a:rPr lang="en-US" dirty="0"/>
              <a:t>Creative Leadership </a:t>
            </a:r>
            <a:endParaRPr lang="en-US"/>
          </a:p>
        </p:txBody>
      </p:sp>
      <p:sp>
        <p:nvSpPr>
          <p:cNvPr id="3" name="Content Placeholder 2">
            <a:extLst>
              <a:ext uri="{FF2B5EF4-FFF2-40B4-BE49-F238E27FC236}">
                <a16:creationId xmlns:a16="http://schemas.microsoft.com/office/drawing/2014/main" id="{0352E65D-0948-8502-3F67-D295440313ED}"/>
              </a:ext>
            </a:extLst>
          </p:cNvPr>
          <p:cNvSpPr>
            <a:spLocks noGrp="1"/>
          </p:cNvSpPr>
          <p:nvPr>
            <p:ph idx="1"/>
          </p:nvPr>
        </p:nvSpPr>
        <p:spPr>
          <a:xfrm>
            <a:off x="0" y="769846"/>
            <a:ext cx="6781800" cy="6088152"/>
          </a:xfrm>
        </p:spPr>
        <p:txBody>
          <a:bodyPr>
            <a:normAutofit/>
          </a:bodyPr>
          <a:lstStyle/>
          <a:p>
            <a:pPr marL="0" indent="0">
              <a:lnSpc>
                <a:spcPct val="90000"/>
              </a:lnSpc>
              <a:buNone/>
            </a:pPr>
            <a:r>
              <a:rPr lang="en-US" sz="1800" dirty="0"/>
              <a:t>Research indicates that creativity is central in leadership. </a:t>
            </a:r>
          </a:p>
          <a:p>
            <a:pPr marL="0" indent="0">
              <a:lnSpc>
                <a:spcPct val="90000"/>
              </a:lnSpc>
              <a:buNone/>
            </a:pPr>
            <a:r>
              <a:rPr lang="en-US" sz="1800" dirty="0"/>
              <a:t>Creative leadership can be described as the intent of deliberately engaging Imagination to guide a group to achieve a goal (Buller, 2015); or: </a:t>
            </a:r>
          </a:p>
          <a:p>
            <a:pPr marL="0" indent="0">
              <a:lnSpc>
                <a:spcPct val="90000"/>
              </a:lnSpc>
              <a:buNone/>
            </a:pPr>
            <a:r>
              <a:rPr lang="en-GB" sz="1800" b="0" i="0" u="none" strike="noStrike" dirty="0">
                <a:effectLst/>
              </a:rPr>
              <a:t>The ability to create and  innovative solutions especially in the face of structurally complex or changing situations.</a:t>
            </a:r>
          </a:p>
          <a:p>
            <a:pPr marL="0" indent="0">
              <a:lnSpc>
                <a:spcPct val="90000"/>
              </a:lnSpc>
              <a:buNone/>
            </a:pPr>
            <a:endParaRPr lang="en-GB" sz="1800" i="0" u="none" strike="noStrike" dirty="0">
              <a:effectLst/>
            </a:endParaRPr>
          </a:p>
          <a:p>
            <a:pPr marL="0" indent="0">
              <a:lnSpc>
                <a:spcPct val="90000"/>
              </a:lnSpc>
              <a:buNone/>
            </a:pPr>
            <a:r>
              <a:rPr lang="en-GB" sz="1800" i="0" u="none" strike="noStrike" dirty="0">
                <a:effectLst/>
              </a:rPr>
              <a:t>Amer (2017) identifies the following art of creative leadership</a:t>
            </a:r>
            <a:r>
              <a:rPr lang="en-GB" sz="1800" dirty="0"/>
              <a:t>: </a:t>
            </a:r>
          </a:p>
          <a:p>
            <a:pPr>
              <a:lnSpc>
                <a:spcPct val="90000"/>
              </a:lnSpc>
            </a:pPr>
            <a:r>
              <a:rPr lang="en-GB" sz="1800" b="0" i="0" u="none" strike="noStrike" dirty="0">
                <a:effectLst/>
              </a:rPr>
              <a:t>Every team member is unique and diverse skills foster a good workplace. </a:t>
            </a:r>
          </a:p>
          <a:p>
            <a:pPr>
              <a:lnSpc>
                <a:spcPct val="90000"/>
              </a:lnSpc>
            </a:pPr>
            <a:r>
              <a:rPr lang="en-GB" sz="1800" b="0" i="0" u="none" strike="noStrike" dirty="0">
                <a:effectLst/>
              </a:rPr>
              <a:t>To maintain engagement.  </a:t>
            </a:r>
          </a:p>
          <a:p>
            <a:pPr>
              <a:lnSpc>
                <a:spcPct val="90000"/>
              </a:lnSpc>
            </a:pPr>
            <a:r>
              <a:rPr lang="en-GB" sz="1800" b="0" i="0" u="none" strike="noStrike" dirty="0">
                <a:effectLst/>
              </a:rPr>
              <a:t>Communication and unafraid of criticism</a:t>
            </a:r>
          </a:p>
          <a:p>
            <a:pPr>
              <a:lnSpc>
                <a:spcPct val="90000"/>
              </a:lnSpc>
            </a:pPr>
            <a:r>
              <a:rPr lang="en-GB" sz="1800" dirty="0"/>
              <a:t>I</a:t>
            </a:r>
            <a:r>
              <a:rPr lang="en-GB" sz="1800" b="0" i="0" u="none" strike="noStrike" dirty="0">
                <a:effectLst/>
              </a:rPr>
              <a:t>nnovation is a mindset that improves over time. </a:t>
            </a:r>
          </a:p>
          <a:p>
            <a:pPr>
              <a:lnSpc>
                <a:spcPct val="90000"/>
              </a:lnSpc>
            </a:pPr>
            <a:r>
              <a:rPr lang="en-GB" sz="1800" b="0" i="0" u="none" strike="noStrike" dirty="0">
                <a:effectLst/>
              </a:rPr>
              <a:t>Productivity (aim, target, and performance) matters more than long hours. </a:t>
            </a:r>
          </a:p>
          <a:p>
            <a:pPr>
              <a:lnSpc>
                <a:spcPct val="90000"/>
              </a:lnSpc>
            </a:pPr>
            <a:r>
              <a:rPr lang="en-GB" sz="1800" b="0" i="0" u="none" strike="noStrike" dirty="0">
                <a:effectLst/>
              </a:rPr>
              <a:t>A strong leader addresses a problem early. </a:t>
            </a:r>
          </a:p>
          <a:p>
            <a:pPr>
              <a:lnSpc>
                <a:spcPct val="90000"/>
              </a:lnSpc>
            </a:pPr>
            <a:r>
              <a:rPr lang="en-GB" sz="1800" b="0" i="0" u="none" strike="noStrike" dirty="0">
                <a:effectLst/>
              </a:rPr>
              <a:t>Utilisation of evaluation and reflection.</a:t>
            </a:r>
          </a:p>
          <a:p>
            <a:pPr marL="0" indent="0">
              <a:lnSpc>
                <a:spcPct val="90000"/>
              </a:lnSpc>
              <a:buNone/>
            </a:pPr>
            <a:endParaRPr lang="en-US" sz="1300" dirty="0"/>
          </a:p>
        </p:txBody>
      </p:sp>
      <p:pic>
        <p:nvPicPr>
          <p:cNvPr id="5122" name="Picture 2" descr="David Irvine - 5 Steps to Creative Leadership">
            <a:extLst>
              <a:ext uri="{FF2B5EF4-FFF2-40B4-BE49-F238E27FC236}">
                <a16:creationId xmlns:a16="http://schemas.microsoft.com/office/drawing/2014/main" id="{39B928AB-D4F4-8C33-EABC-2B93911EA1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362"/>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444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4D296-5A37-206C-8BA1-5F89E5CD74F5}"/>
              </a:ext>
            </a:extLst>
          </p:cNvPr>
          <p:cNvSpPr>
            <a:spLocks noGrp="1"/>
          </p:cNvSpPr>
          <p:nvPr>
            <p:ph type="title"/>
          </p:nvPr>
        </p:nvSpPr>
        <p:spPr/>
        <p:txBody>
          <a:bodyPr/>
          <a:lstStyle/>
          <a:p>
            <a:r>
              <a:rPr lang="en-US" dirty="0"/>
              <a:t>Creative Leadership </a:t>
            </a:r>
          </a:p>
        </p:txBody>
      </p:sp>
      <p:sp>
        <p:nvSpPr>
          <p:cNvPr id="3" name="Content Placeholder 2">
            <a:extLst>
              <a:ext uri="{FF2B5EF4-FFF2-40B4-BE49-F238E27FC236}">
                <a16:creationId xmlns:a16="http://schemas.microsoft.com/office/drawing/2014/main" id="{F6BFAE40-E5FD-6B6B-399C-2CD86215BD4B}"/>
              </a:ext>
            </a:extLst>
          </p:cNvPr>
          <p:cNvSpPr>
            <a:spLocks noGrp="1"/>
          </p:cNvSpPr>
          <p:nvPr>
            <p:ph idx="1"/>
          </p:nvPr>
        </p:nvSpPr>
        <p:spPr/>
        <p:txBody>
          <a:bodyPr/>
          <a:lstStyle/>
          <a:p>
            <a:r>
              <a:rPr lang="en-US" dirty="0">
                <a:hlinkClick r:id="rId2"/>
              </a:rPr>
              <a:t>https://www.youtube.com/watch?v=JIY54dyeFO0</a:t>
            </a:r>
            <a:r>
              <a:rPr lang="en-US" dirty="0"/>
              <a:t> </a:t>
            </a:r>
          </a:p>
          <a:p>
            <a:pPr marL="0" indent="0">
              <a:buNone/>
            </a:pPr>
            <a:r>
              <a:rPr lang="en-US" dirty="0"/>
              <a:t>Please watch the following video about creative leadership. </a:t>
            </a:r>
          </a:p>
        </p:txBody>
      </p:sp>
    </p:spTree>
    <p:extLst>
      <p:ext uri="{BB962C8B-B14F-4D97-AF65-F5344CB8AC3E}">
        <p14:creationId xmlns:p14="http://schemas.microsoft.com/office/powerpoint/2010/main" val="2944181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F0C68-92D0-3988-5684-0FC85F99F074}"/>
              </a:ext>
            </a:extLst>
          </p:cNvPr>
          <p:cNvSpPr>
            <a:spLocks noGrp="1"/>
          </p:cNvSpPr>
          <p:nvPr>
            <p:ph type="title"/>
          </p:nvPr>
        </p:nvSpPr>
        <p:spPr>
          <a:xfrm>
            <a:off x="685799" y="0"/>
            <a:ext cx="5410200" cy="1125415"/>
          </a:xfrm>
        </p:spPr>
        <p:txBody>
          <a:bodyPr>
            <a:normAutofit/>
          </a:bodyPr>
          <a:lstStyle/>
          <a:p>
            <a:pPr algn="ctr"/>
            <a:r>
              <a:rPr lang="en-US" dirty="0"/>
              <a:t>Ethical and Moral Choice activity </a:t>
            </a:r>
          </a:p>
        </p:txBody>
      </p:sp>
      <p:sp>
        <p:nvSpPr>
          <p:cNvPr id="3" name="Content Placeholder 2">
            <a:extLst>
              <a:ext uri="{FF2B5EF4-FFF2-40B4-BE49-F238E27FC236}">
                <a16:creationId xmlns:a16="http://schemas.microsoft.com/office/drawing/2014/main" id="{C98026A0-5B86-48ED-8EEA-4FA1CD1F45B9}"/>
              </a:ext>
            </a:extLst>
          </p:cNvPr>
          <p:cNvSpPr>
            <a:spLocks noGrp="1"/>
          </p:cNvSpPr>
          <p:nvPr>
            <p:ph idx="1"/>
          </p:nvPr>
        </p:nvSpPr>
        <p:spPr>
          <a:xfrm>
            <a:off x="0" y="1125415"/>
            <a:ext cx="6781800" cy="5732585"/>
          </a:xfrm>
        </p:spPr>
        <p:txBody>
          <a:bodyPr>
            <a:normAutofit fontScale="92500" lnSpcReduction="10000"/>
          </a:bodyPr>
          <a:lstStyle/>
          <a:p>
            <a:pPr marL="0" indent="0">
              <a:buNone/>
            </a:pPr>
            <a:r>
              <a:rPr lang="en-US" sz="3200" dirty="0"/>
              <a:t>You have recently bought a brand new 2-seat sports car and decided to take it for a drive on a rainy day. You drive down a long, country road and pass the following people at a bus stop: </a:t>
            </a:r>
          </a:p>
          <a:p>
            <a:r>
              <a:rPr lang="en-US" sz="3200" b="1" dirty="0"/>
              <a:t>An elderly individual who looks visually unwell</a:t>
            </a:r>
          </a:p>
          <a:p>
            <a:r>
              <a:rPr lang="en-US" sz="3200" b="1" dirty="0"/>
              <a:t>Your best friend who recently saved your life </a:t>
            </a:r>
          </a:p>
          <a:p>
            <a:r>
              <a:rPr lang="en-US" sz="3200" b="1" dirty="0"/>
              <a:t>The person of your dreams </a:t>
            </a:r>
          </a:p>
          <a:p>
            <a:pPr marL="0" indent="0">
              <a:buNone/>
            </a:pPr>
            <a:r>
              <a:rPr lang="en-US" sz="3200" b="1" dirty="0">
                <a:solidFill>
                  <a:srgbClr val="FF0000"/>
                </a:solidFill>
              </a:rPr>
              <a:t>Who do you decide to stop for? </a:t>
            </a:r>
            <a:r>
              <a:rPr lang="en-US" sz="3200" dirty="0"/>
              <a:t>And explain your reasons why. </a:t>
            </a:r>
          </a:p>
          <a:p>
            <a:pPr marL="0" indent="0">
              <a:buNone/>
            </a:pPr>
            <a:endParaRPr lang="en-US" sz="2200" dirty="0"/>
          </a:p>
        </p:txBody>
      </p:sp>
      <p:pic>
        <p:nvPicPr>
          <p:cNvPr id="2050" name="Picture 2" descr="11 Habits That Can Make You a Better Decision Maker at Work | Singapore">
            <a:extLst>
              <a:ext uri="{FF2B5EF4-FFF2-40B4-BE49-F238E27FC236}">
                <a16:creationId xmlns:a16="http://schemas.microsoft.com/office/drawing/2014/main" id="{184568B1-0264-DAAF-91C0-6788A0944C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811" r="25083" b="1"/>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215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30103171-0BA0-4AF0-AF05-04AFA1A4A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Would I Lie to You? (TV Series 2007– ) - IMDb">
            <a:extLst>
              <a:ext uri="{FF2B5EF4-FFF2-40B4-BE49-F238E27FC236}">
                <a16:creationId xmlns:a16="http://schemas.microsoft.com/office/drawing/2014/main" id="{DF662407-6818-11E5-B77E-0F955F45B0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59" r="-1" b="-1"/>
          <a:stretch/>
        </p:blipFill>
        <p:spPr bwMode="auto">
          <a:xfrm>
            <a:off x="20" y="10"/>
            <a:ext cx="4762480" cy="6857989"/>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E128B901-D4EA-4C4D-A150-23D2A6DEC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9459" y="1"/>
            <a:ext cx="7482541"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179" name="Rectangle 7178">
            <a:extLst>
              <a:ext uri="{FF2B5EF4-FFF2-40B4-BE49-F238E27FC236}">
                <a16:creationId xmlns:a16="http://schemas.microsoft.com/office/drawing/2014/main" id="{A760B08A-B322-4C79-AB6D-7E4246352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800"/>
            <a:ext cx="6099101" cy="5486400"/>
          </a:xfrm>
          <a:prstGeom prst="rect">
            <a:avLst/>
          </a:prstGeom>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ED954-E98F-E36C-4524-84E2B5345A3A}"/>
              </a:ext>
            </a:extLst>
          </p:cNvPr>
          <p:cNvSpPr>
            <a:spLocks noGrp="1"/>
          </p:cNvSpPr>
          <p:nvPr>
            <p:ph type="title"/>
          </p:nvPr>
        </p:nvSpPr>
        <p:spPr>
          <a:xfrm>
            <a:off x="6096000" y="1371599"/>
            <a:ext cx="4762500" cy="2360429"/>
          </a:xfrm>
        </p:spPr>
        <p:txBody>
          <a:bodyPr vert="horz" lIns="91440" tIns="45720" rIns="91440" bIns="45720" rtlCol="0" anchor="b">
            <a:normAutofit/>
          </a:bodyPr>
          <a:lstStyle/>
          <a:p>
            <a:pPr algn="ctr"/>
            <a:r>
              <a:rPr lang="en-US" sz="3600" kern="1200" cap="all" spc="300" baseline="0" dirty="0">
                <a:solidFill>
                  <a:schemeClr val="tx2"/>
                </a:solidFill>
                <a:latin typeface="+mj-lt"/>
                <a:ea typeface="+mj-ea"/>
                <a:cs typeface="+mj-cs"/>
              </a:rPr>
              <a:t>Telling the Truth Activity</a:t>
            </a:r>
          </a:p>
        </p:txBody>
      </p:sp>
      <p:sp>
        <p:nvSpPr>
          <p:cNvPr id="3" name="Content Placeholder 2">
            <a:extLst>
              <a:ext uri="{FF2B5EF4-FFF2-40B4-BE49-F238E27FC236}">
                <a16:creationId xmlns:a16="http://schemas.microsoft.com/office/drawing/2014/main" id="{2159146C-2662-17BE-5E7F-CBC865B8C4BA}"/>
              </a:ext>
            </a:extLst>
          </p:cNvPr>
          <p:cNvSpPr>
            <a:spLocks noGrp="1"/>
          </p:cNvSpPr>
          <p:nvPr>
            <p:ph idx="1"/>
          </p:nvPr>
        </p:nvSpPr>
        <p:spPr>
          <a:xfrm>
            <a:off x="6096000" y="4114800"/>
            <a:ext cx="4762500" cy="1371601"/>
          </a:xfrm>
        </p:spPr>
        <p:txBody>
          <a:bodyPr vert="horz" lIns="91440" tIns="45720" rIns="91440" bIns="45720" rtlCol="0">
            <a:normAutofit/>
          </a:bodyPr>
          <a:lstStyle/>
          <a:p>
            <a:pPr marL="0" indent="0" algn="ctr">
              <a:buNone/>
            </a:pPr>
            <a:r>
              <a:rPr lang="en-US" i="1" kern="1200" dirty="0">
                <a:solidFill>
                  <a:schemeClr val="tx2"/>
                </a:solidFill>
                <a:latin typeface="+mj-lt"/>
                <a:ea typeface="+mn-ea"/>
                <a:cs typeface="+mn-cs"/>
              </a:rPr>
              <a:t>Please find this activity within the ‘Additional Resources Section’. </a:t>
            </a:r>
          </a:p>
        </p:txBody>
      </p:sp>
    </p:spTree>
    <p:extLst>
      <p:ext uri="{BB962C8B-B14F-4D97-AF65-F5344CB8AC3E}">
        <p14:creationId xmlns:p14="http://schemas.microsoft.com/office/powerpoint/2010/main" val="2523241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A6743-A480-0591-F890-D3438A2BE38D}"/>
              </a:ext>
            </a:extLst>
          </p:cNvPr>
          <p:cNvSpPr>
            <a:spLocks noGrp="1"/>
          </p:cNvSpPr>
          <p:nvPr>
            <p:ph type="title"/>
          </p:nvPr>
        </p:nvSpPr>
        <p:spPr>
          <a:xfrm>
            <a:off x="1262743" y="0"/>
            <a:ext cx="9486900" cy="685800"/>
          </a:xfrm>
        </p:spPr>
        <p:txBody>
          <a:bodyPr/>
          <a:lstStyle/>
          <a:p>
            <a:pPr algn="ctr"/>
            <a:r>
              <a:rPr lang="en-GB" dirty="0"/>
              <a:t>Case Study: Tell the truth Activity </a:t>
            </a:r>
          </a:p>
        </p:txBody>
      </p:sp>
      <p:sp>
        <p:nvSpPr>
          <p:cNvPr id="3" name="Content Placeholder 2">
            <a:extLst>
              <a:ext uri="{FF2B5EF4-FFF2-40B4-BE49-F238E27FC236}">
                <a16:creationId xmlns:a16="http://schemas.microsoft.com/office/drawing/2014/main" id="{965AB02C-0679-5E10-5228-E7016D881AB3}"/>
              </a:ext>
            </a:extLst>
          </p:cNvPr>
          <p:cNvSpPr>
            <a:spLocks noGrp="1"/>
          </p:cNvSpPr>
          <p:nvPr>
            <p:ph idx="1"/>
          </p:nvPr>
        </p:nvSpPr>
        <p:spPr>
          <a:xfrm>
            <a:off x="87086" y="936172"/>
            <a:ext cx="12104913" cy="5921828"/>
          </a:xfrm>
        </p:spPr>
        <p:txBody>
          <a:bodyPr>
            <a:normAutofit lnSpcReduction="10000"/>
          </a:bodyPr>
          <a:lstStyle/>
          <a:p>
            <a:pPr marL="0" indent="0">
              <a:buNone/>
            </a:pPr>
            <a:r>
              <a:rPr lang="en-GB" dirty="0"/>
              <a:t>One of your employees has just been diagnosed with a treatable form of cancer. He has confided in you about the status of his health. He has also asked you not to say a word to anyone because he considers his health to be a personal matter. Over the next few months, this employee is absent frequently, especially during his radiation treatments. His absences are not a major problem for the company because his duties involve direct computer work which he can do while at home. However, some of your other employees have asked you what's wrong with him. You politely decline to discuss his situation. As a result, the other employees think that their co-worker is getting special treatment and are ready to go to your boss to complain. You are confident that if they only knew of the employee's illness, they would understand. But you promised him not to reveal the reason for his absence. At the same time, it would create unnecessary and unhelpful problems for him if other employees complain about him.</a:t>
            </a:r>
          </a:p>
          <a:p>
            <a:r>
              <a:rPr lang="en-GB" b="1" dirty="0"/>
              <a:t>Ask students to discuss the following questions:</a:t>
            </a:r>
          </a:p>
          <a:p>
            <a:r>
              <a:rPr lang="en-GB" dirty="0"/>
              <a:t>Should you reveal to your employees the reason for their co-worker's absence? Why or why not?</a:t>
            </a:r>
          </a:p>
          <a:p>
            <a:r>
              <a:rPr lang="en-GB" dirty="0"/>
              <a:t>Should you explain to your boss what is really going on?</a:t>
            </a:r>
          </a:p>
          <a:p>
            <a:r>
              <a:rPr lang="en-GB" dirty="0"/>
              <a:t>How would you handle this situation?</a:t>
            </a:r>
          </a:p>
          <a:p>
            <a:endParaRPr lang="en-GB" dirty="0"/>
          </a:p>
        </p:txBody>
      </p:sp>
    </p:spTree>
    <p:extLst>
      <p:ext uri="{BB962C8B-B14F-4D97-AF65-F5344CB8AC3E}">
        <p14:creationId xmlns:p14="http://schemas.microsoft.com/office/powerpoint/2010/main" val="1305654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Rectangle 6150">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702B7-D6AB-4BB2-0DEE-7F21A642CB9B}"/>
              </a:ext>
            </a:extLst>
          </p:cNvPr>
          <p:cNvSpPr>
            <a:spLocks noGrp="1"/>
          </p:cNvSpPr>
          <p:nvPr>
            <p:ph type="title"/>
          </p:nvPr>
        </p:nvSpPr>
        <p:spPr>
          <a:xfrm>
            <a:off x="698528" y="73199"/>
            <a:ext cx="5397472" cy="556918"/>
          </a:xfrm>
        </p:spPr>
        <p:txBody>
          <a:bodyPr>
            <a:normAutofit/>
          </a:bodyPr>
          <a:lstStyle/>
          <a:p>
            <a:pPr algn="ctr"/>
            <a:r>
              <a:rPr lang="en-US" dirty="0"/>
              <a:t>Ethical Leadership </a:t>
            </a:r>
          </a:p>
        </p:txBody>
      </p:sp>
      <p:sp>
        <p:nvSpPr>
          <p:cNvPr id="3" name="Content Placeholder 2">
            <a:extLst>
              <a:ext uri="{FF2B5EF4-FFF2-40B4-BE49-F238E27FC236}">
                <a16:creationId xmlns:a16="http://schemas.microsoft.com/office/drawing/2014/main" id="{0BF61E85-75F6-3BF5-E572-610C037F3A8D}"/>
              </a:ext>
            </a:extLst>
          </p:cNvPr>
          <p:cNvSpPr>
            <a:spLocks noGrp="1"/>
          </p:cNvSpPr>
          <p:nvPr>
            <p:ph idx="1"/>
          </p:nvPr>
        </p:nvSpPr>
        <p:spPr>
          <a:xfrm>
            <a:off x="1" y="703316"/>
            <a:ext cx="6171028" cy="6154684"/>
          </a:xfrm>
        </p:spPr>
        <p:txBody>
          <a:bodyPr>
            <a:normAutofit/>
          </a:bodyPr>
          <a:lstStyle/>
          <a:p>
            <a:pPr marL="0" indent="0">
              <a:lnSpc>
                <a:spcPct val="90000"/>
              </a:lnSpc>
              <a:buNone/>
            </a:pPr>
            <a:r>
              <a:rPr lang="en-US" sz="2000" dirty="0"/>
              <a:t>Firstly, ethics can be defined as the </a:t>
            </a:r>
            <a:r>
              <a:rPr lang="en-GB" sz="2000" b="0" i="0" u="none" strike="noStrike" dirty="0">
                <a:effectLst/>
                <a:cs typeface="Times New Roman" panose="02020603050405020304" pitchFamily="18" charset="0"/>
              </a:rPr>
              <a:t>moral principles that govern a person's behaviour or the conducting of an activity.</a:t>
            </a:r>
          </a:p>
          <a:p>
            <a:pPr marL="0" indent="0">
              <a:lnSpc>
                <a:spcPct val="90000"/>
              </a:lnSpc>
              <a:buNone/>
            </a:pPr>
            <a:r>
              <a:rPr lang="en-GB" sz="2000" dirty="0">
                <a:cs typeface="Times New Roman" panose="02020603050405020304" pitchFamily="18" charset="0"/>
              </a:rPr>
              <a:t>In the context of philosophy, axiology is a branch of philosophy that concerns itself with:</a:t>
            </a:r>
          </a:p>
          <a:p>
            <a:pPr>
              <a:lnSpc>
                <a:spcPct val="90000"/>
              </a:lnSpc>
            </a:pPr>
            <a:r>
              <a:rPr lang="en-GB" sz="2000" dirty="0">
                <a:cs typeface="Times New Roman" panose="02020603050405020304" pitchFamily="18" charset="0"/>
              </a:rPr>
              <a:t>What is right or wrong</a:t>
            </a:r>
          </a:p>
          <a:p>
            <a:pPr>
              <a:lnSpc>
                <a:spcPct val="90000"/>
              </a:lnSpc>
            </a:pPr>
            <a:r>
              <a:rPr lang="en-GB" sz="2000" dirty="0">
                <a:cs typeface="Times New Roman" panose="02020603050405020304" pitchFamily="18" charset="0"/>
              </a:rPr>
              <a:t>What is good or bad</a:t>
            </a:r>
          </a:p>
          <a:p>
            <a:pPr marL="0" indent="0">
              <a:lnSpc>
                <a:spcPct val="90000"/>
              </a:lnSpc>
              <a:buNone/>
            </a:pPr>
            <a:r>
              <a:rPr lang="en-GB" sz="2000" dirty="0">
                <a:cs typeface="Times New Roman" panose="02020603050405020304" pitchFamily="18" charset="0"/>
              </a:rPr>
              <a:t>In the context of leadership, ethics is a conscious practice of ensuring that behaviours are inline with set values and principles. These may include: </a:t>
            </a:r>
          </a:p>
          <a:p>
            <a:pPr>
              <a:lnSpc>
                <a:spcPct val="90000"/>
              </a:lnSpc>
            </a:pPr>
            <a:r>
              <a:rPr lang="en-GB" sz="2000" dirty="0">
                <a:cs typeface="Times New Roman" panose="02020603050405020304" pitchFamily="18" charset="0"/>
              </a:rPr>
              <a:t>Integrity </a:t>
            </a:r>
          </a:p>
          <a:p>
            <a:pPr>
              <a:lnSpc>
                <a:spcPct val="90000"/>
              </a:lnSpc>
            </a:pPr>
            <a:r>
              <a:rPr lang="en-GB" sz="2000" dirty="0">
                <a:cs typeface="Times New Roman" panose="02020603050405020304" pitchFamily="18" charset="0"/>
              </a:rPr>
              <a:t>Respect</a:t>
            </a:r>
          </a:p>
          <a:p>
            <a:pPr>
              <a:lnSpc>
                <a:spcPct val="90000"/>
              </a:lnSpc>
            </a:pPr>
            <a:r>
              <a:rPr lang="en-GB" sz="2000" dirty="0">
                <a:cs typeface="Times New Roman" panose="02020603050405020304" pitchFamily="18" charset="0"/>
              </a:rPr>
              <a:t>Trust </a:t>
            </a:r>
          </a:p>
          <a:p>
            <a:pPr>
              <a:lnSpc>
                <a:spcPct val="90000"/>
              </a:lnSpc>
            </a:pPr>
            <a:r>
              <a:rPr lang="en-GB" sz="2000" dirty="0">
                <a:cs typeface="Times New Roman" panose="02020603050405020304" pitchFamily="18" charset="0"/>
              </a:rPr>
              <a:t>Fairness</a:t>
            </a:r>
          </a:p>
          <a:p>
            <a:pPr>
              <a:lnSpc>
                <a:spcPct val="90000"/>
              </a:lnSpc>
            </a:pPr>
            <a:r>
              <a:rPr lang="en-GB" sz="2000" dirty="0">
                <a:cs typeface="Times New Roman" panose="02020603050405020304" pitchFamily="18" charset="0"/>
              </a:rPr>
              <a:t>Transparency</a:t>
            </a:r>
          </a:p>
          <a:p>
            <a:pPr>
              <a:lnSpc>
                <a:spcPct val="90000"/>
              </a:lnSpc>
            </a:pPr>
            <a:r>
              <a:rPr lang="en-GB" sz="2000" dirty="0">
                <a:cs typeface="Times New Roman" panose="02020603050405020304" pitchFamily="18" charset="0"/>
              </a:rPr>
              <a:t>Honesty </a:t>
            </a:r>
            <a:endParaRPr lang="en-US" sz="2000" dirty="0">
              <a:cs typeface="Times New Roman" panose="02020603050405020304" pitchFamily="18" charset="0"/>
            </a:endParaRPr>
          </a:p>
        </p:txBody>
      </p:sp>
      <p:pic>
        <p:nvPicPr>
          <p:cNvPr id="6146" name="Picture 2" descr="Why Ethical Leadership Is Important">
            <a:extLst>
              <a:ext uri="{FF2B5EF4-FFF2-40B4-BE49-F238E27FC236}">
                <a16:creationId xmlns:a16="http://schemas.microsoft.com/office/drawing/2014/main" id="{2B11F270-B692-A3D3-44BC-CEBF0C82F27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68835" y="703316"/>
            <a:ext cx="5223163" cy="4492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555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252A3-2028-B51C-6133-3EBB652D1C98}"/>
              </a:ext>
            </a:extLst>
          </p:cNvPr>
          <p:cNvSpPr>
            <a:spLocks noGrp="1"/>
          </p:cNvSpPr>
          <p:nvPr>
            <p:ph type="title"/>
          </p:nvPr>
        </p:nvSpPr>
        <p:spPr>
          <a:xfrm>
            <a:off x="1352550" y="221673"/>
            <a:ext cx="9486900" cy="671945"/>
          </a:xfrm>
        </p:spPr>
        <p:txBody>
          <a:bodyPr/>
          <a:lstStyle/>
          <a:p>
            <a:pPr algn="ctr"/>
            <a:r>
              <a:rPr lang="en-US" dirty="0"/>
              <a:t>Ethical Leadership </a:t>
            </a:r>
          </a:p>
        </p:txBody>
      </p:sp>
      <p:sp>
        <p:nvSpPr>
          <p:cNvPr id="3" name="Content Placeholder 2">
            <a:extLst>
              <a:ext uri="{FF2B5EF4-FFF2-40B4-BE49-F238E27FC236}">
                <a16:creationId xmlns:a16="http://schemas.microsoft.com/office/drawing/2014/main" id="{29FF1EC3-BC80-50CF-02E4-77AED49E61E7}"/>
              </a:ext>
            </a:extLst>
          </p:cNvPr>
          <p:cNvSpPr>
            <a:spLocks noGrp="1"/>
          </p:cNvSpPr>
          <p:nvPr>
            <p:ph idx="1"/>
          </p:nvPr>
        </p:nvSpPr>
        <p:spPr>
          <a:xfrm>
            <a:off x="1352549" y="1284285"/>
            <a:ext cx="9486901" cy="3918098"/>
          </a:xfrm>
        </p:spPr>
        <p:txBody>
          <a:bodyPr/>
          <a:lstStyle/>
          <a:p>
            <a:pPr marL="0" indent="0">
              <a:buNone/>
            </a:pPr>
            <a:r>
              <a:rPr lang="en-US" dirty="0">
                <a:solidFill>
                  <a:schemeClr val="tx1"/>
                </a:solidFill>
                <a:hlinkClick r:id="rId2">
                  <a:extLst>
                    <a:ext uri="{A12FA001-AC4F-418D-AE19-62706E023703}">
                      <ahyp:hlinkClr xmlns:ahyp="http://schemas.microsoft.com/office/drawing/2018/hyperlinkcolor" val="tx"/>
                    </a:ext>
                  </a:extLst>
                </a:hlinkClick>
              </a:rPr>
              <a:t>Please watch the following video about ethical leadership</a:t>
            </a:r>
          </a:p>
          <a:p>
            <a:pPr marL="0" indent="0">
              <a:buNone/>
            </a:pPr>
            <a:endParaRPr lang="en-US" dirty="0">
              <a:solidFill>
                <a:schemeClr val="tx1"/>
              </a:solidFill>
              <a:hlinkClick r:id="rId2">
                <a:extLst>
                  <a:ext uri="{A12FA001-AC4F-418D-AE19-62706E023703}">
                    <ahyp:hlinkClr xmlns:ahyp="http://schemas.microsoft.com/office/drawing/2018/hyperlinkcolor" val="tx"/>
                  </a:ext>
                </a:extLst>
              </a:hlinkClick>
            </a:endParaRPr>
          </a:p>
          <a:p>
            <a:pPr marL="0" indent="0">
              <a:buNone/>
            </a:pPr>
            <a:r>
              <a:rPr lang="en-US" dirty="0">
                <a:solidFill>
                  <a:srgbClr val="92872F"/>
                </a:solidFill>
                <a:hlinkClick r:id="rId2">
                  <a:extLst>
                    <a:ext uri="{A12FA001-AC4F-418D-AE19-62706E023703}">
                      <ahyp:hlinkClr xmlns:ahyp="http://schemas.microsoft.com/office/drawing/2018/hyperlinkcolor" val="tx"/>
                    </a:ext>
                  </a:extLst>
                </a:hlinkClick>
              </a:rPr>
              <a:t>https://www.youtube.com/watch?v=Ee2evuc8j4o</a:t>
            </a:r>
            <a:r>
              <a:rPr lang="en-US" dirty="0">
                <a:solidFill>
                  <a:srgbClr val="92872F"/>
                </a:solidFill>
              </a:rPr>
              <a:t> </a:t>
            </a:r>
            <a:r>
              <a:rPr lang="en-US" dirty="0"/>
              <a:t> </a:t>
            </a:r>
          </a:p>
        </p:txBody>
      </p:sp>
    </p:spTree>
    <p:extLst>
      <p:ext uri="{BB962C8B-B14F-4D97-AF65-F5344CB8AC3E}">
        <p14:creationId xmlns:p14="http://schemas.microsoft.com/office/powerpoint/2010/main" val="11167952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A224B-DE7B-95F9-090D-969C4985F41C}"/>
              </a:ext>
            </a:extLst>
          </p:cNvPr>
          <p:cNvSpPr>
            <a:spLocks noGrp="1"/>
          </p:cNvSpPr>
          <p:nvPr>
            <p:ph type="title"/>
          </p:nvPr>
        </p:nvSpPr>
        <p:spPr>
          <a:xfrm>
            <a:off x="1352550" y="97972"/>
            <a:ext cx="9486900" cy="1371600"/>
          </a:xfrm>
        </p:spPr>
        <p:txBody>
          <a:bodyPr/>
          <a:lstStyle/>
          <a:p>
            <a:pPr algn="ctr"/>
            <a:r>
              <a:rPr lang="en-GB" dirty="0"/>
              <a:t>Ethical leadership </a:t>
            </a:r>
          </a:p>
        </p:txBody>
      </p:sp>
      <p:sp>
        <p:nvSpPr>
          <p:cNvPr id="3" name="Content Placeholder 2">
            <a:extLst>
              <a:ext uri="{FF2B5EF4-FFF2-40B4-BE49-F238E27FC236}">
                <a16:creationId xmlns:a16="http://schemas.microsoft.com/office/drawing/2014/main" id="{7481C1CF-5DD8-4991-1C8F-6D6AC2E5542E}"/>
              </a:ext>
            </a:extLst>
          </p:cNvPr>
          <p:cNvSpPr>
            <a:spLocks noGrp="1"/>
          </p:cNvSpPr>
          <p:nvPr>
            <p:ph idx="1"/>
          </p:nvPr>
        </p:nvSpPr>
        <p:spPr>
          <a:xfrm>
            <a:off x="152400" y="1807788"/>
            <a:ext cx="11876314" cy="4952239"/>
          </a:xfrm>
        </p:spPr>
        <p:txBody>
          <a:bodyPr>
            <a:normAutofit/>
          </a:bodyPr>
          <a:lstStyle/>
          <a:p>
            <a:pPr marL="0" indent="0">
              <a:buNone/>
            </a:pPr>
            <a:r>
              <a:rPr lang="en-GB" dirty="0"/>
              <a:t>Healthcare providers are expected to assume responsibility for society, promoting public health and respecting rights and dignity of patients. </a:t>
            </a:r>
          </a:p>
          <a:p>
            <a:pPr marL="0" indent="0">
              <a:buNone/>
            </a:pPr>
            <a:r>
              <a:rPr lang="en-GB" dirty="0"/>
              <a:t>Ethical  scandals and moral debates have triggered a rising concern about the ethics, integrity and social responsibility of health care organizations Ethical Leaders Shape the environment</a:t>
            </a:r>
          </a:p>
          <a:p>
            <a:pPr marL="0" indent="0">
              <a:buNone/>
            </a:pPr>
            <a:r>
              <a:rPr lang="en-GB" dirty="0"/>
              <a:t>Ethical Leadership is linked to burnout </a:t>
            </a:r>
          </a:p>
          <a:p>
            <a:pPr marL="0" indent="0">
              <a:buNone/>
            </a:pPr>
            <a:r>
              <a:rPr lang="en-GB" dirty="0"/>
              <a:t>Job satisfaction increases when ethical leadership is present. </a:t>
            </a:r>
          </a:p>
          <a:p>
            <a:pPr marL="0" indent="0">
              <a:buNone/>
            </a:pPr>
            <a:endParaRPr lang="en-GB" dirty="0"/>
          </a:p>
          <a:p>
            <a:pPr marL="0" indent="0">
              <a:buNone/>
            </a:pPr>
            <a:r>
              <a:rPr lang="en-GB" dirty="0"/>
              <a:t>(Franczukowska et al., 2021) </a:t>
            </a:r>
          </a:p>
          <a:p>
            <a:pPr marL="0" indent="0">
              <a:buNone/>
            </a:pPr>
            <a:endParaRPr lang="en-GB" dirty="0"/>
          </a:p>
        </p:txBody>
      </p:sp>
    </p:spTree>
    <p:extLst>
      <p:ext uri="{BB962C8B-B14F-4D97-AF65-F5344CB8AC3E}">
        <p14:creationId xmlns:p14="http://schemas.microsoft.com/office/powerpoint/2010/main" val="2187505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5A8AC3CD-ED4E-47B5-A42A-F32B9034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AB9DFAC8-424C-49EA-AC8A-002889678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598782-594A-916A-11BD-B49BFD9A3039}"/>
              </a:ext>
            </a:extLst>
          </p:cNvPr>
          <p:cNvSpPr>
            <a:spLocks noGrp="1"/>
          </p:cNvSpPr>
          <p:nvPr>
            <p:ph type="title"/>
          </p:nvPr>
        </p:nvSpPr>
        <p:spPr>
          <a:xfrm>
            <a:off x="698528" y="685800"/>
            <a:ext cx="3378172" cy="5486400"/>
          </a:xfrm>
        </p:spPr>
        <p:txBody>
          <a:bodyPr anchor="ctr">
            <a:normAutofit/>
          </a:bodyPr>
          <a:lstStyle/>
          <a:p>
            <a:pPr algn="ctr"/>
            <a:r>
              <a:rPr lang="en-US" dirty="0"/>
              <a:t>Ethical Leadership in HSC</a:t>
            </a:r>
          </a:p>
        </p:txBody>
      </p:sp>
      <p:pic>
        <p:nvPicPr>
          <p:cNvPr id="8194" name="Picture 2" descr="6 Essential Things to Include in Your Company's Code of Ethics | i-Sight">
            <a:extLst>
              <a:ext uri="{FF2B5EF4-FFF2-40B4-BE49-F238E27FC236}">
                <a16:creationId xmlns:a16="http://schemas.microsoft.com/office/drawing/2014/main" id="{ADEBDBF4-7FB7-F0A5-2F4B-DA7369A639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323" r="10554"/>
          <a:stretch/>
        </p:blipFill>
        <p:spPr bwMode="auto">
          <a:xfrm>
            <a:off x="6095999" y="1371601"/>
            <a:ext cx="4786203" cy="27432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1CA3181-4FF3-7C21-B7AC-2EFDBE2EE019}"/>
              </a:ext>
            </a:extLst>
          </p:cNvPr>
          <p:cNvSpPr>
            <a:spLocks noGrp="1"/>
          </p:cNvSpPr>
          <p:nvPr>
            <p:ph idx="1"/>
          </p:nvPr>
        </p:nvSpPr>
        <p:spPr>
          <a:xfrm>
            <a:off x="5334936" y="4561367"/>
            <a:ext cx="6265185" cy="1727237"/>
          </a:xfrm>
        </p:spPr>
        <p:txBody>
          <a:bodyPr>
            <a:normAutofit/>
          </a:bodyPr>
          <a:lstStyle/>
          <a:p>
            <a:pPr marL="0" indent="0" algn="ctr">
              <a:buNone/>
            </a:pPr>
            <a:r>
              <a:rPr lang="en-US" dirty="0"/>
              <a:t>Building upon our understanding of ethics [knowing what’s right or wrong], can you provide examples of ethical leadership and why it is important within the provision of care? </a:t>
            </a:r>
          </a:p>
        </p:txBody>
      </p:sp>
    </p:spTree>
    <p:extLst>
      <p:ext uri="{BB962C8B-B14F-4D97-AF65-F5344CB8AC3E}">
        <p14:creationId xmlns:p14="http://schemas.microsoft.com/office/powerpoint/2010/main" val="23253529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23E91-F745-4E0F-1B4E-ABF9F1229414}"/>
              </a:ext>
            </a:extLst>
          </p:cNvPr>
          <p:cNvSpPr>
            <a:spLocks noGrp="1"/>
          </p:cNvSpPr>
          <p:nvPr>
            <p:ph type="title"/>
          </p:nvPr>
        </p:nvSpPr>
        <p:spPr/>
        <p:txBody>
          <a:bodyPr/>
          <a:lstStyle/>
          <a:p>
            <a:pPr algn="ctr"/>
            <a:r>
              <a:rPr lang="en-GB" dirty="0"/>
              <a:t>Ethical leadership: Case study Activity</a:t>
            </a:r>
          </a:p>
        </p:txBody>
      </p:sp>
      <p:sp>
        <p:nvSpPr>
          <p:cNvPr id="3" name="Content Placeholder 2">
            <a:extLst>
              <a:ext uri="{FF2B5EF4-FFF2-40B4-BE49-F238E27FC236}">
                <a16:creationId xmlns:a16="http://schemas.microsoft.com/office/drawing/2014/main" id="{4A8B9047-5629-3717-BF80-C7340A138BE7}"/>
              </a:ext>
            </a:extLst>
          </p:cNvPr>
          <p:cNvSpPr>
            <a:spLocks noGrp="1"/>
          </p:cNvSpPr>
          <p:nvPr>
            <p:ph idx="1"/>
          </p:nvPr>
        </p:nvSpPr>
        <p:spPr>
          <a:xfrm>
            <a:off x="239487" y="2254103"/>
            <a:ext cx="11778342" cy="3918098"/>
          </a:xfrm>
        </p:spPr>
        <p:txBody>
          <a:bodyPr/>
          <a:lstStyle/>
          <a:p>
            <a:pPr marL="0" indent="0" algn="ctr">
              <a:buNone/>
            </a:pPr>
            <a:r>
              <a:rPr lang="en-GB" dirty="0"/>
              <a:t>You are the newly appointed director of a community health and social services organization that serves a diverse population. The organization is facing significant budget constraints, and you are tasked with making decisions that will impact service delivery and resource allocation. The board of directors emphasizes the need to maintain high-quality care while navigating financial challenges.</a:t>
            </a:r>
          </a:p>
        </p:txBody>
      </p:sp>
    </p:spTree>
    <p:extLst>
      <p:ext uri="{BB962C8B-B14F-4D97-AF65-F5344CB8AC3E}">
        <p14:creationId xmlns:p14="http://schemas.microsoft.com/office/powerpoint/2010/main" val="3749090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DBC07-A298-243A-437F-3F813061F9C7}"/>
              </a:ext>
            </a:extLst>
          </p:cNvPr>
          <p:cNvSpPr>
            <a:spLocks noGrp="1"/>
          </p:cNvSpPr>
          <p:nvPr>
            <p:ph type="title"/>
          </p:nvPr>
        </p:nvSpPr>
        <p:spPr>
          <a:xfrm>
            <a:off x="1273629" y="0"/>
            <a:ext cx="9486900" cy="1371600"/>
          </a:xfrm>
        </p:spPr>
        <p:txBody>
          <a:bodyPr/>
          <a:lstStyle/>
          <a:p>
            <a:pPr algn="ctr"/>
            <a:r>
              <a:rPr lang="en-GB" dirty="0"/>
              <a:t>Ethical Leadership Activity: Points for consideration </a:t>
            </a:r>
          </a:p>
        </p:txBody>
      </p:sp>
      <p:sp>
        <p:nvSpPr>
          <p:cNvPr id="3" name="Content Placeholder 2">
            <a:extLst>
              <a:ext uri="{FF2B5EF4-FFF2-40B4-BE49-F238E27FC236}">
                <a16:creationId xmlns:a16="http://schemas.microsoft.com/office/drawing/2014/main" id="{38C03493-8CC4-3CED-8132-75C17912D0F7}"/>
              </a:ext>
            </a:extLst>
          </p:cNvPr>
          <p:cNvSpPr>
            <a:spLocks noGrp="1"/>
          </p:cNvSpPr>
          <p:nvPr>
            <p:ph idx="1"/>
          </p:nvPr>
        </p:nvSpPr>
        <p:spPr>
          <a:xfrm>
            <a:off x="0" y="1458686"/>
            <a:ext cx="12028713" cy="5148943"/>
          </a:xfrm>
        </p:spPr>
        <p:txBody>
          <a:bodyPr>
            <a:normAutofit fontScale="92500" lnSpcReduction="10000"/>
          </a:bodyPr>
          <a:lstStyle/>
          <a:p>
            <a:pPr marL="0" indent="0">
              <a:buNone/>
            </a:pPr>
            <a:r>
              <a:rPr lang="en-GB" b="1" dirty="0"/>
              <a:t>Resource Allocation Dilemma:</a:t>
            </a:r>
          </a:p>
          <a:p>
            <a:pPr marL="0" indent="0">
              <a:buNone/>
            </a:pPr>
            <a:r>
              <a:rPr lang="en-GB" dirty="0"/>
              <a:t>The organization has to make difficult decisions about resource allocation, including staff reductions, program cutbacks, and changes in service delivery models. Participants must consider the ethical implications of these decisions on both staff and the individuals receiving services.</a:t>
            </a:r>
          </a:p>
          <a:p>
            <a:pPr marL="0" indent="0">
              <a:buNone/>
            </a:pPr>
            <a:r>
              <a:rPr lang="en-GB" b="1" dirty="0"/>
              <a:t>Equity and Access:</a:t>
            </a:r>
          </a:p>
          <a:p>
            <a:pPr marL="0" indent="0">
              <a:buNone/>
            </a:pPr>
            <a:r>
              <a:rPr lang="en-GB" dirty="0"/>
              <a:t>The community served is diverse, with varying socioeconomic backgrounds. Participants must address how resource allocation decisions may affect equity and access to services for different demographic groups.</a:t>
            </a:r>
          </a:p>
          <a:p>
            <a:pPr marL="0" indent="0">
              <a:buNone/>
            </a:pPr>
            <a:r>
              <a:rPr lang="en-GB" b="1" dirty="0"/>
              <a:t>Staff Morale and Well-being:</a:t>
            </a:r>
          </a:p>
          <a:p>
            <a:pPr marL="0" indent="0">
              <a:buNone/>
            </a:pPr>
            <a:r>
              <a:rPr lang="en-GB" dirty="0"/>
              <a:t>The proposed changes may impact staff morale, job security, and job satisfaction. Participants should consider the ethical responsibility of the organization toward its employees.</a:t>
            </a:r>
          </a:p>
          <a:p>
            <a:pPr marL="0" indent="0">
              <a:buNone/>
            </a:pPr>
            <a:r>
              <a:rPr lang="en-GB" b="1" dirty="0"/>
              <a:t>Community Engagement</a:t>
            </a:r>
            <a:r>
              <a:rPr lang="en-GB" dirty="0"/>
              <a:t>:</a:t>
            </a:r>
          </a:p>
          <a:p>
            <a:pPr marL="0" indent="0">
              <a:buNone/>
            </a:pPr>
            <a:r>
              <a:rPr lang="en-GB" dirty="0"/>
              <a:t>Ethical leaders must engage with the community to communicate changes transparently and seek input. Participants will need to develop strategies for effective community engagement.</a:t>
            </a:r>
          </a:p>
        </p:txBody>
      </p:sp>
    </p:spTree>
    <p:extLst>
      <p:ext uri="{BB962C8B-B14F-4D97-AF65-F5344CB8AC3E}">
        <p14:creationId xmlns:p14="http://schemas.microsoft.com/office/powerpoint/2010/main" val="1405553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4EBDE-049F-D41D-471A-932380012789}"/>
              </a:ext>
            </a:extLst>
          </p:cNvPr>
          <p:cNvSpPr>
            <a:spLocks noGrp="1"/>
          </p:cNvSpPr>
          <p:nvPr>
            <p:ph type="title"/>
          </p:nvPr>
        </p:nvSpPr>
        <p:spPr>
          <a:xfrm>
            <a:off x="1188720" y="326966"/>
            <a:ext cx="9486900" cy="594360"/>
          </a:xfrm>
        </p:spPr>
        <p:txBody>
          <a:bodyPr/>
          <a:lstStyle/>
          <a:p>
            <a:pPr algn="ctr"/>
            <a:r>
              <a:rPr lang="en-US" dirty="0"/>
              <a:t>Reference List </a:t>
            </a:r>
          </a:p>
        </p:txBody>
      </p:sp>
      <p:sp>
        <p:nvSpPr>
          <p:cNvPr id="3" name="Content Placeholder 2">
            <a:extLst>
              <a:ext uri="{FF2B5EF4-FFF2-40B4-BE49-F238E27FC236}">
                <a16:creationId xmlns:a16="http://schemas.microsoft.com/office/drawing/2014/main" id="{20DBD770-537F-E206-A536-56ED151B3B6E}"/>
              </a:ext>
            </a:extLst>
          </p:cNvPr>
          <p:cNvSpPr>
            <a:spLocks noGrp="1"/>
          </p:cNvSpPr>
          <p:nvPr>
            <p:ph idx="1"/>
          </p:nvPr>
        </p:nvSpPr>
        <p:spPr>
          <a:xfrm>
            <a:off x="196948" y="1100551"/>
            <a:ext cx="11873132" cy="5757449"/>
          </a:xfrm>
        </p:spPr>
        <p:txBody>
          <a:bodyPr>
            <a:normAutofit fontScale="85000" lnSpcReduction="10000"/>
          </a:bodyPr>
          <a:lstStyle/>
          <a:p>
            <a:r>
              <a:rPr lang="en-GB" sz="1700" b="0" i="0" u="none" strike="noStrike" dirty="0">
                <a:solidFill>
                  <a:srgbClr val="555555"/>
                </a:solidFill>
                <a:effectLst/>
              </a:rPr>
              <a:t>Fullan, M 2016, Indelible Leadership : Always Leave Them Learning, Corwin Press, Thousand Oaks. Available from: ProQuest </a:t>
            </a:r>
            <a:r>
              <a:rPr lang="en-GB" sz="1700" b="0" i="0" u="none" strike="noStrike" dirty="0" err="1">
                <a:solidFill>
                  <a:srgbClr val="555555"/>
                </a:solidFill>
                <a:effectLst/>
              </a:rPr>
              <a:t>Ebook</a:t>
            </a:r>
            <a:r>
              <a:rPr lang="en-GB" sz="1700" b="0" i="0" u="none" strike="noStrike" dirty="0">
                <a:solidFill>
                  <a:srgbClr val="555555"/>
                </a:solidFill>
                <a:effectLst/>
              </a:rPr>
              <a:t> Central. [18 October 2022].</a:t>
            </a:r>
          </a:p>
          <a:p>
            <a:r>
              <a:rPr lang="en-GB" sz="1700" b="0" i="0" u="none" strike="noStrike" dirty="0" err="1">
                <a:solidFill>
                  <a:srgbClr val="666666"/>
                </a:solidFill>
                <a:effectLst/>
              </a:rPr>
              <a:t>Hongyun</a:t>
            </a:r>
            <a:r>
              <a:rPr lang="en-GB" sz="1700" b="0" i="0" u="none" strike="noStrike" dirty="0">
                <a:solidFill>
                  <a:srgbClr val="666666"/>
                </a:solidFill>
                <a:effectLst/>
              </a:rPr>
              <a:t> Tian et al. (2020) “The Impact of Transformational Leadership on Employee Retention: Mediation and Moderation Through Organizational Citizenship </a:t>
            </a:r>
            <a:r>
              <a:rPr lang="en-GB" sz="1700" b="0" i="0" u="none" strike="noStrike" dirty="0" err="1">
                <a:solidFill>
                  <a:srgbClr val="666666"/>
                </a:solidFill>
                <a:effectLst/>
              </a:rPr>
              <a:t>Behavior</a:t>
            </a:r>
            <a:r>
              <a:rPr lang="en-GB" sz="1700" b="0" i="0" u="none" strike="noStrike" dirty="0">
                <a:solidFill>
                  <a:srgbClr val="666666"/>
                </a:solidFill>
                <a:effectLst/>
              </a:rPr>
              <a:t> and Communication,” </a:t>
            </a:r>
            <a:r>
              <a:rPr lang="en-GB" sz="1700" b="0" i="1" u="none" strike="noStrike" dirty="0">
                <a:solidFill>
                  <a:srgbClr val="666666"/>
                </a:solidFill>
                <a:effectLst/>
              </a:rPr>
              <a:t>Frontiers in Psychology</a:t>
            </a:r>
            <a:r>
              <a:rPr lang="en-GB" sz="1700" dirty="0">
                <a:solidFill>
                  <a:srgbClr val="666666"/>
                </a:solidFill>
              </a:rPr>
              <a:t>: </a:t>
            </a:r>
            <a:r>
              <a:rPr lang="en-GB" sz="1700" b="0" i="0" u="sng" dirty="0">
                <a:solidFill>
                  <a:srgbClr val="00677F"/>
                </a:solidFill>
                <a:effectLst/>
                <a:hlinkClick r:id="rId2"/>
              </a:rPr>
              <a:t>https://www.frontiersin.org/articles/10.3389/fpsyg.2020.00314/full</a:t>
            </a:r>
            <a:r>
              <a:rPr lang="en-GB" sz="1700" b="0" i="0" u="none" strike="noStrike" dirty="0">
                <a:solidFill>
                  <a:srgbClr val="666666"/>
                </a:solidFill>
                <a:effectLst/>
              </a:rPr>
              <a:t> </a:t>
            </a:r>
          </a:p>
          <a:p>
            <a:r>
              <a:rPr lang="en-GB" sz="1700" dirty="0">
                <a:solidFill>
                  <a:srgbClr val="000000"/>
                </a:solidFill>
              </a:rPr>
              <a:t>Henry, C.B (2012) ‘</a:t>
            </a:r>
            <a:r>
              <a:rPr lang="en-GB" sz="1700" b="0" i="0" u="none" strike="noStrike" dirty="0">
                <a:solidFill>
                  <a:srgbClr val="000000"/>
                </a:solidFill>
                <a:effectLst/>
              </a:rPr>
              <a:t>Leadership Models for Effective Change Management’. </a:t>
            </a:r>
            <a:r>
              <a:rPr lang="en-GB" sz="1700" dirty="0">
                <a:solidFill>
                  <a:srgbClr val="000000"/>
                </a:solidFill>
              </a:rPr>
              <a:t> </a:t>
            </a:r>
            <a:r>
              <a:rPr lang="en-GB" sz="1700" i="1" dirty="0">
                <a:solidFill>
                  <a:srgbClr val="000000"/>
                </a:solidFill>
              </a:rPr>
              <a:t>In</a:t>
            </a:r>
            <a:r>
              <a:rPr lang="en-GB" sz="1700" b="0" i="1" u="none" strike="noStrike" dirty="0">
                <a:solidFill>
                  <a:srgbClr val="000000"/>
                </a:solidFill>
                <a:effectLst/>
              </a:rPr>
              <a:t>ternational Journal of Computer Science and Management Research </a:t>
            </a:r>
            <a:r>
              <a:rPr lang="en-GB" sz="1700" b="0" i="0" u="none" strike="noStrike" dirty="0">
                <a:solidFill>
                  <a:srgbClr val="000000"/>
                </a:solidFill>
                <a:effectLst/>
              </a:rPr>
              <a:t>(1) 4. </a:t>
            </a:r>
          </a:p>
          <a:p>
            <a:r>
              <a:rPr lang="en-GB" sz="1700" dirty="0">
                <a:effectLst/>
              </a:rPr>
              <a:t>Anderson, A.R. (2013), </a:t>
            </a:r>
            <a:r>
              <a:rPr lang="en-GB" sz="1700" i="1" dirty="0">
                <a:effectLst/>
              </a:rPr>
              <a:t>Good Leaders Are Invaluable To A Company. Bad Leaders Will Destroy It. </a:t>
            </a:r>
            <a:r>
              <a:rPr lang="en-GB" sz="1700" dirty="0">
                <a:effectLst/>
              </a:rPr>
              <a:t>[Online] Available: </a:t>
            </a:r>
            <a:r>
              <a:rPr lang="en-GB" sz="1700" dirty="0" err="1">
                <a:solidFill>
                  <a:srgbClr val="0000FF"/>
                </a:solidFill>
                <a:effectLst/>
              </a:rPr>
              <a:t>www.forbes.com</a:t>
            </a:r>
            <a:r>
              <a:rPr lang="en-GB" sz="1700" dirty="0">
                <a:solidFill>
                  <a:srgbClr val="0000FF"/>
                </a:solidFill>
                <a:effectLst/>
              </a:rPr>
              <a:t>/sites/</a:t>
            </a:r>
            <a:r>
              <a:rPr lang="en-GB" sz="1700" dirty="0" err="1">
                <a:solidFill>
                  <a:srgbClr val="0000FF"/>
                </a:solidFill>
                <a:effectLst/>
              </a:rPr>
              <a:t>amyanderson</a:t>
            </a:r>
            <a:r>
              <a:rPr lang="en-GB" sz="1700" dirty="0">
                <a:solidFill>
                  <a:srgbClr val="0000FF"/>
                </a:solidFill>
                <a:effectLst/>
              </a:rPr>
              <a:t>/2013/01/14/good-leaders-are-invaluable-to-a-company-bad- leaders-will-destroy-it/ </a:t>
            </a:r>
          </a:p>
          <a:p>
            <a:r>
              <a:rPr lang="en-GB" sz="1700" dirty="0">
                <a:effectLst/>
              </a:rPr>
              <a:t>Rudolph. P. T. Muteswa</a:t>
            </a:r>
            <a:r>
              <a:rPr lang="en-GB" sz="1700" dirty="0"/>
              <a:t> (2016) </a:t>
            </a:r>
            <a:r>
              <a:rPr lang="en-GB" sz="1700" b="1" dirty="0">
                <a:effectLst/>
              </a:rPr>
              <a:t>Qualities of a Good Leader and the Benefits of Good Leadership to an Organization: A Conceptual Study </a:t>
            </a:r>
            <a:r>
              <a:rPr lang="en-GB" sz="1700" b="1" dirty="0"/>
              <a:t>(8) 24. </a:t>
            </a:r>
            <a:r>
              <a:rPr lang="en-GB" sz="1700" i="1" dirty="0">
                <a:effectLst/>
              </a:rPr>
              <a:t>European Journal of Business and Management</a:t>
            </a:r>
            <a:r>
              <a:rPr lang="en-GB" sz="1700" dirty="0">
                <a:effectLst/>
              </a:rPr>
              <a:t>. Pp. 2222-2839</a:t>
            </a:r>
          </a:p>
          <a:p>
            <a:pPr algn="l"/>
            <a:r>
              <a:rPr lang="en-GB" sz="1700" b="0" i="0" u="none" strike="noStrike" dirty="0">
                <a:solidFill>
                  <a:srgbClr val="000000"/>
                </a:solidFill>
                <a:effectLst/>
              </a:rPr>
              <a:t>Puffer, S.M. and McCarthy, D.J. (1996) A framework for leadership in a TQM context, Journal of Quality Management, Vol.1, No.1, pp109-130</a:t>
            </a:r>
          </a:p>
          <a:p>
            <a:pPr algn="l"/>
            <a:r>
              <a:rPr lang="en-GB" sz="1700" b="0" i="0" u="none" strike="noStrike" dirty="0">
                <a:solidFill>
                  <a:srgbClr val="000000"/>
                </a:solidFill>
                <a:effectLst/>
              </a:rPr>
              <a:t>Bass, B. M., Avolio, B. J., &amp; Atwater, L. (1996). The transformational and transactional leadership of men and women. </a:t>
            </a:r>
            <a:r>
              <a:rPr lang="en-GB" sz="1700" b="0" i="1" u="none" strike="noStrike" dirty="0">
                <a:solidFill>
                  <a:srgbClr val="000000"/>
                </a:solidFill>
                <a:effectLst/>
              </a:rPr>
              <a:t>Applied Psychology: An International Review, 45</a:t>
            </a:r>
            <a:r>
              <a:rPr lang="en-GB" sz="1700" b="0" i="0" u="none" strike="noStrike" dirty="0">
                <a:solidFill>
                  <a:srgbClr val="000000"/>
                </a:solidFill>
                <a:effectLst/>
              </a:rPr>
              <a:t>, 5–34</a:t>
            </a:r>
          </a:p>
          <a:p>
            <a:r>
              <a:rPr lang="en-GB" sz="1700" dirty="0">
                <a:effectLst/>
              </a:rPr>
              <a:t>Buller, J. L (2015) Change Leadership in Higher Education. San Francisco</a:t>
            </a:r>
            <a:r>
              <a:rPr lang="en-GB" sz="1700" dirty="0"/>
              <a:t>: </a:t>
            </a:r>
            <a:r>
              <a:rPr lang="en-GB" sz="1700" dirty="0">
                <a:effectLst/>
              </a:rPr>
              <a:t>John Wiley &amp; Sons Ltd: </a:t>
            </a:r>
          </a:p>
          <a:p>
            <a:pPr algn="l"/>
            <a:r>
              <a:rPr lang="en-GB" sz="1700" b="0" i="0" u="none" strike="noStrike" dirty="0">
                <a:solidFill>
                  <a:srgbClr val="000000"/>
                </a:solidFill>
                <a:effectLst/>
              </a:rPr>
              <a:t>Amer, W. (2017), The art of creative leadership, [Online], [</a:t>
            </a:r>
            <a:r>
              <a:rPr lang="en-GB" sz="1700" b="0" i="0" u="none" strike="noStrike" dirty="0" err="1">
                <a:solidFill>
                  <a:srgbClr val="000000"/>
                </a:solidFill>
                <a:effectLst/>
              </a:rPr>
              <a:t>Retrived</a:t>
            </a:r>
            <a:r>
              <a:rPr lang="en-GB" sz="1700" b="0" i="0" u="none" strike="noStrike" dirty="0">
                <a:solidFill>
                  <a:srgbClr val="000000"/>
                </a:solidFill>
                <a:effectLst/>
              </a:rPr>
              <a:t> September 27, 2020] https://sfmagazine.com/post-entry/june-2017-the-art-of-creative-leadership/ </a:t>
            </a:r>
          </a:p>
          <a:p>
            <a:pPr algn="l"/>
            <a:r>
              <a:rPr lang="en-GB" sz="1700" b="0" i="0" u="none" strike="noStrike" dirty="0">
                <a:solidFill>
                  <a:srgbClr val="000000"/>
                </a:solidFill>
                <a:effectLst/>
              </a:rPr>
              <a:t>Franczukowska, A. A., </a:t>
            </a:r>
            <a:r>
              <a:rPr lang="en-GB" sz="1700" b="0" i="0" u="none" strike="noStrike" dirty="0" err="1">
                <a:solidFill>
                  <a:srgbClr val="000000"/>
                </a:solidFill>
                <a:effectLst/>
              </a:rPr>
              <a:t>Krczal</a:t>
            </a:r>
            <a:r>
              <a:rPr lang="en-GB" sz="1700" b="0" i="0" u="none" strike="noStrike" dirty="0">
                <a:solidFill>
                  <a:srgbClr val="000000"/>
                </a:solidFill>
                <a:effectLst/>
              </a:rPr>
              <a:t>, E., Knapp, C. and Baumgartner, M (2021) </a:t>
            </a:r>
            <a:r>
              <a:rPr lang="en-GB" sz="1800" dirty="0">
                <a:effectLst/>
                <a:latin typeface="Times" pitchFamily="2" charset="0"/>
              </a:rPr>
              <a:t>Examining ethical leadership in health care organizations and its impacts on employee work attitudes: an empirical analysis from Austria. [Online] Available at: </a:t>
            </a:r>
            <a:r>
              <a:rPr lang="en-GB" sz="1800" dirty="0">
                <a:effectLst/>
                <a:latin typeface="Times" pitchFamily="2" charset="0"/>
                <a:hlinkClick r:id="rId3"/>
              </a:rPr>
              <a:t>https://www.emerald.com/insight/content/doi/10.1108/LHS-06-2020-0034/full/pdf?title=examining-ethical-leadership-in-health-care-organizations-and-its-impacts-on-employee-work-attitudes-an-empirical-analysis-from-Austria</a:t>
            </a:r>
            <a:r>
              <a:rPr lang="en-GB" sz="1800" dirty="0">
                <a:effectLst/>
                <a:latin typeface="Times" pitchFamily="2" charset="0"/>
              </a:rPr>
              <a:t>. (Accessed 4</a:t>
            </a:r>
            <a:r>
              <a:rPr lang="en-GB" sz="1800" baseline="30000" dirty="0">
                <a:effectLst/>
                <a:latin typeface="Times" pitchFamily="2" charset="0"/>
              </a:rPr>
              <a:t>th</a:t>
            </a:r>
            <a:r>
              <a:rPr lang="en-GB" sz="1800" dirty="0">
                <a:effectLst/>
                <a:latin typeface="Times" pitchFamily="2" charset="0"/>
              </a:rPr>
              <a:t> January 2024)</a:t>
            </a:r>
            <a:br>
              <a:rPr lang="en-GB" sz="1800" dirty="0">
                <a:effectLst/>
                <a:latin typeface="Times" pitchFamily="2" charset="0"/>
              </a:rPr>
            </a:br>
            <a:endParaRPr lang="en-GB" dirty="0"/>
          </a:p>
          <a:p>
            <a:endParaRPr lang="en-GB" dirty="0"/>
          </a:p>
          <a:p>
            <a:endParaRPr lang="en-GB" dirty="0">
              <a:effectLst/>
            </a:endParaRPr>
          </a:p>
          <a:p>
            <a:endParaRPr lang="en-GB" b="0" i="0" u="none" strike="noStrike" dirty="0">
              <a:solidFill>
                <a:srgbClr val="000000"/>
              </a:solidFill>
              <a:effectLst/>
              <a:latin typeface="ff2"/>
            </a:endParaRPr>
          </a:p>
          <a:p>
            <a:endParaRPr lang="en-US" dirty="0"/>
          </a:p>
        </p:txBody>
      </p:sp>
    </p:spTree>
    <p:extLst>
      <p:ext uri="{BB962C8B-B14F-4D97-AF65-F5344CB8AC3E}">
        <p14:creationId xmlns:p14="http://schemas.microsoft.com/office/powerpoint/2010/main" val="2271848717"/>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2369</Words>
  <Application>Microsoft Office PowerPoint</Application>
  <PresentationFormat>Widescreen</PresentationFormat>
  <Paragraphs>217</Paragraphs>
  <Slides>26</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26</vt:i4>
      </vt:variant>
    </vt:vector>
  </HeadingPairs>
  <TitlesOfParts>
    <vt:vector size="38" baseType="lpstr">
      <vt:lpstr>ff1</vt:lpstr>
      <vt:lpstr>ff2</vt:lpstr>
      <vt:lpstr>FreeSerif</vt:lpstr>
      <vt:lpstr>Arial</vt:lpstr>
      <vt:lpstr>Calibri</vt:lpstr>
      <vt:lpstr>Georgia</vt:lpstr>
      <vt:lpstr>Gill Sans MT</vt:lpstr>
      <vt:lpstr>Goudy Old Style</vt:lpstr>
      <vt:lpstr>Perpetua</vt:lpstr>
      <vt:lpstr>Times</vt:lpstr>
      <vt:lpstr>Times New Roman</vt:lpstr>
      <vt:lpstr>ClassicFrameVTI</vt:lpstr>
      <vt:lpstr>Creative and Ethical Leadership: Skills and Challenges </vt:lpstr>
      <vt:lpstr>Lesson Aim and objective's </vt:lpstr>
      <vt:lpstr>lesson recap </vt:lpstr>
      <vt:lpstr>Leadership</vt:lpstr>
      <vt:lpstr>Leadership </vt:lpstr>
      <vt:lpstr>Leadership Qualities</vt:lpstr>
      <vt:lpstr>PowerPoint Presentation</vt:lpstr>
      <vt:lpstr>Leadership models </vt:lpstr>
      <vt:lpstr>Situational Leadership </vt:lpstr>
      <vt:lpstr>transformational leadership </vt:lpstr>
      <vt:lpstr>transactional leadership </vt:lpstr>
      <vt:lpstr>contingency leadership </vt:lpstr>
      <vt:lpstr>Example of Leaders</vt:lpstr>
      <vt:lpstr>Leadership Challenges </vt:lpstr>
      <vt:lpstr>Creative Leadership </vt:lpstr>
      <vt:lpstr>Creative Leadership </vt:lpstr>
      <vt:lpstr>Ethical and Moral Choice activity </vt:lpstr>
      <vt:lpstr>Telling the Truth Activity</vt:lpstr>
      <vt:lpstr>Case Study: Tell the truth Activity </vt:lpstr>
      <vt:lpstr>Ethical Leadership </vt:lpstr>
      <vt:lpstr>Ethical Leadership </vt:lpstr>
      <vt:lpstr>Ethical leadership </vt:lpstr>
      <vt:lpstr>Ethical Leadership in HSC</vt:lpstr>
      <vt:lpstr>Ethical leadership: Case study Activity</vt:lpstr>
      <vt:lpstr>Ethical Leadership Activity: Points for consideration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Creative and Ethical Leadership: Skills and Challenges</dc:title>
  <dc:creator>Jonathan Wyatt (P144511)</dc:creator>
  <cp:lastModifiedBy>Jonathan Wyatt</cp:lastModifiedBy>
  <cp:revision>8</cp:revision>
  <dcterms:created xsi:type="dcterms:W3CDTF">2022-10-18T12:25:49Z</dcterms:created>
  <dcterms:modified xsi:type="dcterms:W3CDTF">2024-01-04T20:25:20Z</dcterms:modified>
</cp:coreProperties>
</file>