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1" r:id="rId2"/>
    <p:sldId id="282" r:id="rId3"/>
    <p:sldId id="286" r:id="rId4"/>
    <p:sldId id="283" r:id="rId5"/>
    <p:sldId id="284" r:id="rId6"/>
    <p:sldId id="285" r:id="rId7"/>
    <p:sldId id="287" r:id="rId8"/>
    <p:sldId id="288" r:id="rId9"/>
    <p:sldId id="289" r:id="rId10"/>
    <p:sldId id="290" r:id="rId11"/>
    <p:sldId id="291" r:id="rId12"/>
    <p:sldId id="292" r:id="rId13"/>
    <p:sldId id="293" r:id="rId14"/>
    <p:sldId id="294" r:id="rId15"/>
    <p:sldId id="295" r:id="rId16"/>
    <p:sldId id="296" r:id="rId17"/>
    <p:sldId id="297" r:id="rId18"/>
    <p:sldId id="268" r:id="rId19"/>
    <p:sldId id="272" r:id="rId20"/>
    <p:sldId id="270" r:id="rId21"/>
    <p:sldId id="274" r:id="rId22"/>
    <p:sldId id="259" r:id="rId23"/>
    <p:sldId id="267" r:id="rId24"/>
    <p:sldId id="275" r:id="rId25"/>
    <p:sldId id="279" r:id="rId26"/>
    <p:sldId id="276" r:id="rId27"/>
    <p:sldId id="277" r:id="rId28"/>
    <p:sldId id="278" r:id="rId29"/>
    <p:sldId id="258" r:id="rId30"/>
    <p:sldId id="260" r:id="rId31"/>
    <p:sldId id="261" r:id="rId32"/>
    <p:sldId id="262" r:id="rId33"/>
    <p:sldId id="263" r:id="rId34"/>
    <p:sldId id="264" r:id="rId35"/>
    <p:sldId id="266" r:id="rId36"/>
    <p:sldId id="265" r:id="rId37"/>
    <p:sldId id="257" r:id="rId38"/>
    <p:sldId id="256" r:id="rId39"/>
    <p:sldId id="280"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9" d="100"/>
          <a:sy n="89" d="100"/>
        </p:scale>
        <p:origin x="171" y="6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E23BE58-AE4C-4A0F-AF98-DCC850060E9C}" type="datetimeFigureOut">
              <a:rPr lang="en-GB" smtClean="0"/>
              <a:t>05/11/2019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905E7-5F4F-4944-9066-337739651B40}" type="slidenum">
              <a:rPr lang="en-GB" smtClean="0"/>
              <a:t>‹#›</a:t>
            </a:fld>
            <a:endParaRPr lang="en-GB"/>
          </a:p>
        </p:txBody>
      </p:sp>
    </p:spTree>
    <p:extLst>
      <p:ext uri="{BB962C8B-B14F-4D97-AF65-F5344CB8AC3E}">
        <p14:creationId xmlns:p14="http://schemas.microsoft.com/office/powerpoint/2010/main" val="16195612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E23BE58-AE4C-4A0F-AF98-DCC850060E9C}" type="datetimeFigureOut">
              <a:rPr lang="en-GB" smtClean="0"/>
              <a:t>05/11/2019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905E7-5F4F-4944-9066-337739651B40}" type="slidenum">
              <a:rPr lang="en-GB" smtClean="0"/>
              <a:t>‹#›</a:t>
            </a:fld>
            <a:endParaRPr lang="en-GB"/>
          </a:p>
        </p:txBody>
      </p:sp>
    </p:spTree>
    <p:extLst>
      <p:ext uri="{BB962C8B-B14F-4D97-AF65-F5344CB8AC3E}">
        <p14:creationId xmlns:p14="http://schemas.microsoft.com/office/powerpoint/2010/main" val="8573493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E23BE58-AE4C-4A0F-AF98-DCC850060E9C}" type="datetimeFigureOut">
              <a:rPr lang="en-GB" smtClean="0"/>
              <a:t>05/11/2019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905E7-5F4F-4944-9066-337739651B40}" type="slidenum">
              <a:rPr lang="en-GB" smtClean="0"/>
              <a:t>‹#›</a:t>
            </a:fld>
            <a:endParaRPr lang="en-GB"/>
          </a:p>
        </p:txBody>
      </p:sp>
    </p:spTree>
    <p:extLst>
      <p:ext uri="{BB962C8B-B14F-4D97-AF65-F5344CB8AC3E}">
        <p14:creationId xmlns:p14="http://schemas.microsoft.com/office/powerpoint/2010/main" val="11947059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E23BE58-AE4C-4A0F-AF98-DCC850060E9C}" type="datetimeFigureOut">
              <a:rPr lang="en-GB" smtClean="0"/>
              <a:t>05/11/2019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905E7-5F4F-4944-9066-337739651B40}" type="slidenum">
              <a:rPr lang="en-GB" smtClean="0"/>
              <a:t>‹#›</a:t>
            </a:fld>
            <a:endParaRPr lang="en-GB"/>
          </a:p>
        </p:txBody>
      </p:sp>
    </p:spTree>
    <p:extLst>
      <p:ext uri="{BB962C8B-B14F-4D97-AF65-F5344CB8AC3E}">
        <p14:creationId xmlns:p14="http://schemas.microsoft.com/office/powerpoint/2010/main" val="283514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E23BE58-AE4C-4A0F-AF98-DCC850060E9C}" type="datetimeFigureOut">
              <a:rPr lang="en-GB" smtClean="0"/>
              <a:t>05/11/2019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1905E7-5F4F-4944-9066-337739651B40}" type="slidenum">
              <a:rPr lang="en-GB" smtClean="0"/>
              <a:t>‹#›</a:t>
            </a:fld>
            <a:endParaRPr lang="en-GB"/>
          </a:p>
        </p:txBody>
      </p:sp>
    </p:spTree>
    <p:extLst>
      <p:ext uri="{BB962C8B-B14F-4D97-AF65-F5344CB8AC3E}">
        <p14:creationId xmlns:p14="http://schemas.microsoft.com/office/powerpoint/2010/main" val="30380906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E23BE58-AE4C-4A0F-AF98-DCC850060E9C}" type="datetimeFigureOut">
              <a:rPr lang="en-GB" smtClean="0"/>
              <a:t>05/11/2019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905E7-5F4F-4944-9066-337739651B40}" type="slidenum">
              <a:rPr lang="en-GB" smtClean="0"/>
              <a:t>‹#›</a:t>
            </a:fld>
            <a:endParaRPr lang="en-GB"/>
          </a:p>
        </p:txBody>
      </p:sp>
    </p:spTree>
    <p:extLst>
      <p:ext uri="{BB962C8B-B14F-4D97-AF65-F5344CB8AC3E}">
        <p14:creationId xmlns:p14="http://schemas.microsoft.com/office/powerpoint/2010/main" val="23031734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23BE58-AE4C-4A0F-AF98-DCC850060E9C}" type="datetimeFigureOut">
              <a:rPr lang="en-GB" smtClean="0"/>
              <a:t>05/11/2019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1905E7-5F4F-4944-9066-337739651B40}" type="slidenum">
              <a:rPr lang="en-GB" smtClean="0"/>
              <a:t>‹#›</a:t>
            </a:fld>
            <a:endParaRPr lang="en-GB"/>
          </a:p>
        </p:txBody>
      </p:sp>
    </p:spTree>
    <p:extLst>
      <p:ext uri="{BB962C8B-B14F-4D97-AF65-F5344CB8AC3E}">
        <p14:creationId xmlns:p14="http://schemas.microsoft.com/office/powerpoint/2010/main" val="28527197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E23BE58-AE4C-4A0F-AF98-DCC850060E9C}" type="datetimeFigureOut">
              <a:rPr lang="en-GB" smtClean="0"/>
              <a:t>05/11/2019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905E7-5F4F-4944-9066-337739651B40}" type="slidenum">
              <a:rPr lang="en-GB" smtClean="0"/>
              <a:t>‹#›</a:t>
            </a:fld>
            <a:endParaRPr lang="en-GB"/>
          </a:p>
        </p:txBody>
      </p:sp>
    </p:spTree>
    <p:extLst>
      <p:ext uri="{BB962C8B-B14F-4D97-AF65-F5344CB8AC3E}">
        <p14:creationId xmlns:p14="http://schemas.microsoft.com/office/powerpoint/2010/main" val="1822296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E23BE58-AE4C-4A0F-AF98-DCC850060E9C}" type="datetimeFigureOut">
              <a:rPr lang="en-GB" smtClean="0"/>
              <a:t>05/11/2019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905E7-5F4F-4944-9066-337739651B40}" type="slidenum">
              <a:rPr lang="en-GB" smtClean="0"/>
              <a:t>‹#›</a:t>
            </a:fld>
            <a:endParaRPr lang="en-GB"/>
          </a:p>
        </p:txBody>
      </p:sp>
    </p:spTree>
    <p:extLst>
      <p:ext uri="{BB962C8B-B14F-4D97-AF65-F5344CB8AC3E}">
        <p14:creationId xmlns:p14="http://schemas.microsoft.com/office/powerpoint/2010/main" val="10642265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E23BE58-AE4C-4A0F-AF98-DCC850060E9C}" type="datetimeFigureOut">
              <a:rPr lang="en-GB" smtClean="0"/>
              <a:t>05/11/2019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905E7-5F4F-4944-9066-337739651B40}" type="slidenum">
              <a:rPr lang="en-GB" smtClean="0"/>
              <a:t>‹#›</a:t>
            </a:fld>
            <a:endParaRPr lang="en-GB"/>
          </a:p>
        </p:txBody>
      </p:sp>
    </p:spTree>
    <p:extLst>
      <p:ext uri="{BB962C8B-B14F-4D97-AF65-F5344CB8AC3E}">
        <p14:creationId xmlns:p14="http://schemas.microsoft.com/office/powerpoint/2010/main" val="4035209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E23BE58-AE4C-4A0F-AF98-DCC850060E9C}" type="datetimeFigureOut">
              <a:rPr lang="en-GB" smtClean="0"/>
              <a:t>05/11/2019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905E7-5F4F-4944-9066-337739651B40}" type="slidenum">
              <a:rPr lang="en-GB" smtClean="0"/>
              <a:t>‹#›</a:t>
            </a:fld>
            <a:endParaRPr lang="en-GB"/>
          </a:p>
        </p:txBody>
      </p:sp>
    </p:spTree>
    <p:extLst>
      <p:ext uri="{BB962C8B-B14F-4D97-AF65-F5344CB8AC3E}">
        <p14:creationId xmlns:p14="http://schemas.microsoft.com/office/powerpoint/2010/main" val="286837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23BE58-AE4C-4A0F-AF98-DCC850060E9C}" type="datetimeFigureOut">
              <a:rPr lang="en-GB" smtClean="0"/>
              <a:t>05/11/2019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1905E7-5F4F-4944-9066-337739651B40}" type="slidenum">
              <a:rPr lang="en-GB" smtClean="0"/>
              <a:t>‹#›</a:t>
            </a:fld>
            <a:endParaRPr lang="en-GB"/>
          </a:p>
        </p:txBody>
      </p:sp>
    </p:spTree>
    <p:extLst>
      <p:ext uri="{BB962C8B-B14F-4D97-AF65-F5344CB8AC3E}">
        <p14:creationId xmlns:p14="http://schemas.microsoft.com/office/powerpoint/2010/main" val="29009157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youtube.com/watch?v=O-Te-E_u2a8" TargetMode="External"/><Relationship Id="rId2" Type="http://schemas.openxmlformats.org/officeDocument/2006/relationships/hyperlink" Target="https://www.youtube.com/watch?v=Q8C6tc9qXaY" TargetMode="External"/><Relationship Id="rId1" Type="http://schemas.openxmlformats.org/officeDocument/2006/relationships/slideLayout" Target="../slideLayouts/slideLayout2.xml"/><Relationship Id="rId6" Type="http://schemas.openxmlformats.org/officeDocument/2006/relationships/hyperlink" Target="https://www.youtube.com/watch?v=CkTDCOQB-rg" TargetMode="External"/><Relationship Id="rId5" Type="http://schemas.openxmlformats.org/officeDocument/2006/relationships/hyperlink" Target="https://www.youtube.com/watch?v=WA5krnTKTHY" TargetMode="External"/><Relationship Id="rId4" Type="http://schemas.openxmlformats.org/officeDocument/2006/relationships/hyperlink" Target="https://www.youtube.com/watch?v=gOvGX6nhemg"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Total Quality Management</a:t>
            </a:r>
            <a:endParaRPr lang="en-GB" dirty="0"/>
          </a:p>
        </p:txBody>
      </p:sp>
      <p:sp>
        <p:nvSpPr>
          <p:cNvPr id="3" name="Content Placeholder 2"/>
          <p:cNvSpPr>
            <a:spLocks noGrp="1"/>
          </p:cNvSpPr>
          <p:nvPr>
            <p:ph idx="1"/>
          </p:nvPr>
        </p:nvSpPr>
        <p:spPr/>
        <p:txBody>
          <a:bodyPr/>
          <a:lstStyle/>
          <a:p>
            <a:r>
              <a:rPr lang="en-GB" dirty="0" smtClean="0"/>
              <a:t>Total Quality Management for Project Management</a:t>
            </a:r>
          </a:p>
          <a:p>
            <a:r>
              <a:rPr lang="en-GB" dirty="0" smtClean="0"/>
              <a:t>Kim H Pries, Jon M Quigley</a:t>
            </a:r>
            <a:endParaRPr lang="en-GB" dirty="0"/>
          </a:p>
        </p:txBody>
      </p:sp>
    </p:spTree>
    <p:extLst>
      <p:ext uri="{BB962C8B-B14F-4D97-AF65-F5344CB8AC3E}">
        <p14:creationId xmlns:p14="http://schemas.microsoft.com/office/powerpoint/2010/main" val="25111217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is TQM important?</a:t>
            </a:r>
            <a:endParaRPr lang="en-GB" dirty="0"/>
          </a:p>
        </p:txBody>
      </p:sp>
      <p:sp>
        <p:nvSpPr>
          <p:cNvPr id="3" name="Content Placeholder 2"/>
          <p:cNvSpPr>
            <a:spLocks noGrp="1"/>
          </p:cNvSpPr>
          <p:nvPr>
            <p:ph idx="1"/>
          </p:nvPr>
        </p:nvSpPr>
        <p:spPr/>
        <p:txBody>
          <a:bodyPr/>
          <a:lstStyle/>
          <a:p>
            <a:r>
              <a:rPr lang="en-GB" dirty="0" smtClean="0"/>
              <a:t>TQM involves the application of quality techniques to the whole enterprise.</a:t>
            </a:r>
          </a:p>
          <a:p>
            <a:r>
              <a:rPr lang="en-GB" dirty="0" smtClean="0"/>
              <a:t>Tendency for project managers to focus on schedule, budget then quality</a:t>
            </a:r>
          </a:p>
          <a:p>
            <a:r>
              <a:rPr lang="en-GB" dirty="0" smtClean="0"/>
              <a:t>Kaizen – Continuous Improvement</a:t>
            </a:r>
          </a:p>
          <a:p>
            <a:r>
              <a:rPr lang="en-GB" dirty="0" smtClean="0"/>
              <a:t>Eliminating Junk Activities</a:t>
            </a:r>
          </a:p>
          <a:p>
            <a:endParaRPr lang="en-GB" dirty="0"/>
          </a:p>
        </p:txBody>
      </p:sp>
    </p:spTree>
    <p:extLst>
      <p:ext uri="{BB962C8B-B14F-4D97-AF65-F5344CB8AC3E}">
        <p14:creationId xmlns:p14="http://schemas.microsoft.com/office/powerpoint/2010/main" val="20658043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Eliminating Junk Activities</a:t>
            </a:r>
            <a:br>
              <a:rPr lang="en-GB" dirty="0"/>
            </a:br>
            <a:endParaRPr lang="en-GB" dirty="0"/>
          </a:p>
        </p:txBody>
      </p:sp>
      <p:sp>
        <p:nvSpPr>
          <p:cNvPr id="3" name="Content Placeholder 2"/>
          <p:cNvSpPr>
            <a:spLocks noGrp="1"/>
          </p:cNvSpPr>
          <p:nvPr>
            <p:ph idx="1"/>
          </p:nvPr>
        </p:nvSpPr>
        <p:spPr/>
        <p:txBody>
          <a:bodyPr>
            <a:normAutofit lnSpcReduction="10000"/>
          </a:bodyPr>
          <a:lstStyle/>
          <a:p>
            <a:r>
              <a:rPr lang="en-GB" dirty="0" smtClean="0"/>
              <a:t>Criteria for a junk activity:</a:t>
            </a:r>
          </a:p>
          <a:p>
            <a:r>
              <a:rPr lang="en-GB" dirty="0" smtClean="0"/>
              <a:t>It doesn’t improve profitability</a:t>
            </a:r>
          </a:p>
          <a:p>
            <a:r>
              <a:rPr lang="en-GB" dirty="0" smtClean="0"/>
              <a:t>It is in a procedure but seems to have no purpose</a:t>
            </a:r>
          </a:p>
          <a:p>
            <a:r>
              <a:rPr lang="en-GB" dirty="0" smtClean="0"/>
              <a:t>“We always did it this way”</a:t>
            </a:r>
          </a:p>
          <a:p>
            <a:r>
              <a:rPr lang="en-GB" dirty="0" smtClean="0"/>
              <a:t>“The customer wants it this way” – when really it is a customer representative who may not have the authority.</a:t>
            </a:r>
          </a:p>
          <a:p>
            <a:r>
              <a:rPr lang="en-GB" dirty="0" smtClean="0"/>
              <a:t>The standards book recommends an activity that makes no sense (</a:t>
            </a:r>
            <a:r>
              <a:rPr lang="en-GB" dirty="0" err="1" smtClean="0"/>
              <a:t>eg</a:t>
            </a:r>
            <a:r>
              <a:rPr lang="en-GB" dirty="0" smtClean="0"/>
              <a:t> doing a test for ‘validation’ when you’ve already tested for ‘verification’</a:t>
            </a:r>
          </a:p>
          <a:p>
            <a:r>
              <a:rPr lang="en-GB" dirty="0" smtClean="0"/>
              <a:t>Team meetings that last over half an hour</a:t>
            </a:r>
            <a:endParaRPr lang="en-GB" dirty="0"/>
          </a:p>
        </p:txBody>
      </p:sp>
    </p:spTree>
    <p:extLst>
      <p:ext uri="{BB962C8B-B14F-4D97-AF65-F5344CB8AC3E}">
        <p14:creationId xmlns:p14="http://schemas.microsoft.com/office/powerpoint/2010/main" val="40063102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PDCA </a:t>
            </a:r>
            <a:r>
              <a:rPr lang="en-GB" dirty="0" err="1" smtClean="0"/>
              <a:t>Shewhart</a:t>
            </a:r>
            <a:r>
              <a:rPr lang="en-GB" dirty="0" smtClean="0"/>
              <a:t> Cycle</a:t>
            </a:r>
            <a:endParaRPr lang="en-GB" dirty="0"/>
          </a:p>
        </p:txBody>
      </p:sp>
      <p:sp>
        <p:nvSpPr>
          <p:cNvPr id="3" name="Content Placeholder 2"/>
          <p:cNvSpPr>
            <a:spLocks noGrp="1"/>
          </p:cNvSpPr>
          <p:nvPr>
            <p:ph idx="1"/>
          </p:nvPr>
        </p:nvSpPr>
        <p:spPr/>
        <p:txBody>
          <a:bodyPr/>
          <a:lstStyle/>
          <a:p>
            <a:r>
              <a:rPr lang="en-GB" dirty="0" smtClean="0"/>
              <a:t>Plan</a:t>
            </a:r>
          </a:p>
          <a:p>
            <a:r>
              <a:rPr lang="en-GB" dirty="0" smtClean="0"/>
              <a:t>Do</a:t>
            </a:r>
          </a:p>
          <a:p>
            <a:r>
              <a:rPr lang="en-GB" dirty="0" smtClean="0"/>
              <a:t>Check</a:t>
            </a:r>
          </a:p>
          <a:p>
            <a:r>
              <a:rPr lang="en-GB" dirty="0" smtClean="0"/>
              <a:t>Act</a:t>
            </a:r>
            <a:endParaRPr lang="en-GB" dirty="0"/>
          </a:p>
        </p:txBody>
      </p:sp>
      <p:pic>
        <p:nvPicPr>
          <p:cNvPr id="5" name="Picture 4"/>
          <p:cNvPicPr>
            <a:picLocks noChangeAspect="1"/>
          </p:cNvPicPr>
          <p:nvPr/>
        </p:nvPicPr>
        <p:blipFill>
          <a:blip r:embed="rId2"/>
          <a:stretch>
            <a:fillRect/>
          </a:stretch>
        </p:blipFill>
        <p:spPr>
          <a:xfrm>
            <a:off x="3695700" y="2200275"/>
            <a:ext cx="4800600" cy="2457450"/>
          </a:xfrm>
          <a:prstGeom prst="rect">
            <a:avLst/>
          </a:prstGeom>
        </p:spPr>
      </p:pic>
    </p:spTree>
    <p:extLst>
      <p:ext uri="{BB962C8B-B14F-4D97-AF65-F5344CB8AC3E}">
        <p14:creationId xmlns:p14="http://schemas.microsoft.com/office/powerpoint/2010/main" val="1206944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Culture Change</a:t>
            </a:r>
            <a:endParaRPr lang="en-GB" dirty="0"/>
          </a:p>
        </p:txBody>
      </p:sp>
      <p:sp>
        <p:nvSpPr>
          <p:cNvPr id="3" name="Content Placeholder 2"/>
          <p:cNvSpPr>
            <a:spLocks noGrp="1"/>
          </p:cNvSpPr>
          <p:nvPr>
            <p:ph idx="1"/>
          </p:nvPr>
        </p:nvSpPr>
        <p:spPr/>
        <p:txBody>
          <a:bodyPr/>
          <a:lstStyle/>
          <a:p>
            <a:r>
              <a:rPr lang="en-GB" dirty="0" smtClean="0"/>
              <a:t>What’s needed for culture change?</a:t>
            </a:r>
          </a:p>
          <a:p>
            <a:r>
              <a:rPr lang="en-GB" dirty="0" smtClean="0"/>
              <a:t>Product of thousands of small changes focussed on a goal or set of goals – easier than a transformational change – less fear</a:t>
            </a:r>
          </a:p>
          <a:p>
            <a:r>
              <a:rPr lang="en-GB" dirty="0" smtClean="0"/>
              <a:t>Top down or Bottom up?</a:t>
            </a:r>
          </a:p>
          <a:p>
            <a:r>
              <a:rPr lang="en-GB" dirty="0" err="1"/>
              <a:t>H</a:t>
            </a:r>
            <a:r>
              <a:rPr lang="en-GB" dirty="0" err="1" smtClean="0"/>
              <a:t>oshin</a:t>
            </a:r>
            <a:r>
              <a:rPr lang="en-GB" dirty="0" smtClean="0"/>
              <a:t> </a:t>
            </a:r>
            <a:r>
              <a:rPr lang="en-GB" dirty="0" err="1" smtClean="0"/>
              <a:t>Kanri</a:t>
            </a:r>
            <a:r>
              <a:rPr lang="en-GB" dirty="0" smtClean="0"/>
              <a:t> management method – top down AND </a:t>
            </a:r>
            <a:r>
              <a:rPr lang="en-GB" smtClean="0"/>
              <a:t>bottom up - </a:t>
            </a:r>
            <a:endParaRPr lang="en-GB" dirty="0" smtClean="0"/>
          </a:p>
          <a:p>
            <a:endParaRPr lang="en-GB" dirty="0"/>
          </a:p>
        </p:txBody>
      </p:sp>
    </p:spTree>
    <p:extLst>
      <p:ext uri="{BB962C8B-B14F-4D97-AF65-F5344CB8AC3E}">
        <p14:creationId xmlns:p14="http://schemas.microsoft.com/office/powerpoint/2010/main" val="14473128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3390900" y="2591594"/>
            <a:ext cx="5410200" cy="2819400"/>
          </a:xfrm>
          <a:prstGeom prst="rect">
            <a:avLst/>
          </a:prstGeom>
        </p:spPr>
      </p:pic>
    </p:spTree>
    <p:extLst>
      <p:ext uri="{BB962C8B-B14F-4D97-AF65-F5344CB8AC3E}">
        <p14:creationId xmlns:p14="http://schemas.microsoft.com/office/powerpoint/2010/main" val="24953231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Written Spec</a:t>
            </a:r>
          </a:p>
          <a:p>
            <a:r>
              <a:rPr lang="en-GB" dirty="0" smtClean="0"/>
              <a:t>Invitation to tender</a:t>
            </a:r>
          </a:p>
          <a:p>
            <a:r>
              <a:rPr lang="en-GB" dirty="0" smtClean="0"/>
              <a:t>Requirements spec</a:t>
            </a:r>
          </a:p>
          <a:p>
            <a:endParaRPr lang="en-GB" dirty="0"/>
          </a:p>
        </p:txBody>
      </p:sp>
    </p:spTree>
    <p:extLst>
      <p:ext uri="{BB962C8B-B14F-4D97-AF65-F5344CB8AC3E}">
        <p14:creationId xmlns:p14="http://schemas.microsoft.com/office/powerpoint/2010/main" val="12279385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Requirements Specification</a:t>
            </a:r>
            <a:endParaRPr lang="en-GB" dirty="0"/>
          </a:p>
        </p:txBody>
      </p:sp>
      <p:sp>
        <p:nvSpPr>
          <p:cNvPr id="3" name="Content Placeholder 2"/>
          <p:cNvSpPr>
            <a:spLocks noGrp="1"/>
          </p:cNvSpPr>
          <p:nvPr>
            <p:ph idx="1"/>
          </p:nvPr>
        </p:nvSpPr>
        <p:spPr/>
        <p:txBody>
          <a:bodyPr>
            <a:normAutofit lnSpcReduction="10000"/>
          </a:bodyPr>
          <a:lstStyle/>
          <a:p>
            <a:r>
              <a:rPr lang="en-GB" dirty="0" smtClean="0"/>
              <a:t>Defining the project scope</a:t>
            </a:r>
          </a:p>
          <a:p>
            <a:r>
              <a:rPr lang="en-GB" dirty="0" smtClean="0"/>
              <a:t>Making sure we know what the customer wants</a:t>
            </a:r>
          </a:p>
          <a:p>
            <a:r>
              <a:rPr lang="en-GB" dirty="0" smtClean="0"/>
              <a:t>Achievable</a:t>
            </a:r>
          </a:p>
          <a:p>
            <a:r>
              <a:rPr lang="en-GB" dirty="0" smtClean="0"/>
              <a:t>Verifiable (objectively and quantitatively)</a:t>
            </a:r>
          </a:p>
          <a:p>
            <a:r>
              <a:rPr lang="en-GB" dirty="0" smtClean="0"/>
              <a:t>Complete( all info to understand customers needs)</a:t>
            </a:r>
          </a:p>
          <a:p>
            <a:r>
              <a:rPr lang="en-GB" dirty="0" smtClean="0"/>
              <a:t>Expressed in terms of need, not solution</a:t>
            </a:r>
          </a:p>
          <a:p>
            <a:r>
              <a:rPr lang="en-GB" dirty="0" smtClean="0"/>
              <a:t>All requirements consistent – no conflicts among the requirements</a:t>
            </a:r>
          </a:p>
          <a:p>
            <a:r>
              <a:rPr lang="en-GB" dirty="0" smtClean="0"/>
              <a:t>Appropriate level of detail under definition (systems definition does not contain component detail requirements)</a:t>
            </a:r>
            <a:endParaRPr lang="en-GB" dirty="0"/>
          </a:p>
        </p:txBody>
      </p:sp>
    </p:spTree>
    <p:extLst>
      <p:ext uri="{BB962C8B-B14F-4D97-AF65-F5344CB8AC3E}">
        <p14:creationId xmlns:p14="http://schemas.microsoft.com/office/powerpoint/2010/main" val="2721971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Requirements Specification</a:t>
            </a:r>
          </a:p>
        </p:txBody>
      </p:sp>
      <p:pic>
        <p:nvPicPr>
          <p:cNvPr id="4" name="Content Placeholder 3"/>
          <p:cNvPicPr>
            <a:picLocks noGrp="1" noChangeAspect="1"/>
          </p:cNvPicPr>
          <p:nvPr>
            <p:ph idx="1"/>
          </p:nvPr>
        </p:nvPicPr>
        <p:blipFill>
          <a:blip r:embed="rId2"/>
          <a:stretch>
            <a:fillRect/>
          </a:stretch>
        </p:blipFill>
        <p:spPr>
          <a:xfrm>
            <a:off x="3157537" y="1834356"/>
            <a:ext cx="5876925" cy="4333875"/>
          </a:xfrm>
          <a:prstGeom prst="rect">
            <a:avLst/>
          </a:prstGeom>
        </p:spPr>
      </p:pic>
    </p:spTree>
    <p:extLst>
      <p:ext uri="{BB962C8B-B14F-4D97-AF65-F5344CB8AC3E}">
        <p14:creationId xmlns:p14="http://schemas.microsoft.com/office/powerpoint/2010/main" val="5324942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Characteristics of good SRS requirements</a:t>
            </a:r>
            <a:br>
              <a:rPr lang="en-GB" dirty="0" smtClean="0"/>
            </a:br>
            <a:r>
              <a:rPr lang="en-GB" sz="2000" dirty="0" smtClean="0"/>
              <a:t>according to IEEE Standard 830-1998: Recommended Practice for Software Requirements Specifications</a:t>
            </a:r>
            <a:endParaRPr lang="en-GB" sz="2000" dirty="0"/>
          </a:p>
        </p:txBody>
      </p:sp>
      <p:sp>
        <p:nvSpPr>
          <p:cNvPr id="3" name="Content Placeholder 2"/>
          <p:cNvSpPr>
            <a:spLocks noGrp="1"/>
          </p:cNvSpPr>
          <p:nvPr>
            <p:ph idx="1"/>
          </p:nvPr>
        </p:nvSpPr>
        <p:spPr/>
        <p:txBody>
          <a:bodyPr/>
          <a:lstStyle/>
          <a:p>
            <a:r>
              <a:rPr lang="en-GB" dirty="0" smtClean="0"/>
              <a:t>Correct</a:t>
            </a:r>
          </a:p>
          <a:p>
            <a:r>
              <a:rPr lang="en-GB" dirty="0" smtClean="0"/>
              <a:t>Unambiguous</a:t>
            </a:r>
          </a:p>
          <a:p>
            <a:r>
              <a:rPr lang="en-GB" dirty="0" smtClean="0"/>
              <a:t>Complete</a:t>
            </a:r>
          </a:p>
          <a:p>
            <a:r>
              <a:rPr lang="en-GB" dirty="0" smtClean="0"/>
              <a:t>Consistent</a:t>
            </a:r>
          </a:p>
          <a:p>
            <a:r>
              <a:rPr lang="en-GB" dirty="0" smtClean="0"/>
              <a:t>Ranked for Importance</a:t>
            </a:r>
          </a:p>
          <a:p>
            <a:r>
              <a:rPr lang="en-GB" dirty="0" smtClean="0"/>
              <a:t>Verifiable</a:t>
            </a:r>
          </a:p>
          <a:p>
            <a:r>
              <a:rPr lang="en-GB" dirty="0" smtClean="0"/>
              <a:t>Modifiable</a:t>
            </a:r>
          </a:p>
          <a:p>
            <a:r>
              <a:rPr lang="en-GB" dirty="0" smtClean="0"/>
              <a:t>Traceable</a:t>
            </a:r>
            <a:endParaRPr lang="en-GB" dirty="0"/>
          </a:p>
        </p:txBody>
      </p:sp>
    </p:spTree>
    <p:extLst>
      <p:ext uri="{BB962C8B-B14F-4D97-AF65-F5344CB8AC3E}">
        <p14:creationId xmlns:p14="http://schemas.microsoft.com/office/powerpoint/2010/main" val="29546926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Pareto Chart</a:t>
            </a:r>
            <a:endParaRPr lang="en-GB" dirty="0"/>
          </a:p>
        </p:txBody>
      </p:sp>
      <p:pic>
        <p:nvPicPr>
          <p:cNvPr id="4" name="Content Placeholder 3"/>
          <p:cNvPicPr>
            <a:picLocks noGrp="1" noChangeAspect="1"/>
          </p:cNvPicPr>
          <p:nvPr>
            <p:ph idx="1"/>
          </p:nvPr>
        </p:nvPicPr>
        <p:blipFill>
          <a:blip r:embed="rId2"/>
          <a:stretch>
            <a:fillRect/>
          </a:stretch>
        </p:blipFill>
        <p:spPr>
          <a:xfrm>
            <a:off x="2322787" y="1442797"/>
            <a:ext cx="6140176" cy="4163459"/>
          </a:xfrm>
          <a:prstGeom prst="rect">
            <a:avLst/>
          </a:prstGeom>
        </p:spPr>
      </p:pic>
      <p:sp>
        <p:nvSpPr>
          <p:cNvPr id="6" name="TextBox 5"/>
          <p:cNvSpPr txBox="1"/>
          <p:nvPr/>
        </p:nvSpPr>
        <p:spPr>
          <a:xfrm>
            <a:off x="504497" y="1457447"/>
            <a:ext cx="1902372" cy="2585323"/>
          </a:xfrm>
          <a:prstGeom prst="rect">
            <a:avLst/>
          </a:prstGeom>
          <a:noFill/>
        </p:spPr>
        <p:txBody>
          <a:bodyPr wrap="square" rtlCol="0">
            <a:spAutoFit/>
          </a:bodyPr>
          <a:lstStyle/>
          <a:p>
            <a:r>
              <a:rPr lang="en-GB" dirty="0" smtClean="0"/>
              <a:t>A Pareto chart is a sorted bar chart or histogram. The greatest frequency is on the left and the least on the right hand side of the chart</a:t>
            </a:r>
            <a:endParaRPr lang="en-GB" dirty="0"/>
          </a:p>
        </p:txBody>
      </p:sp>
      <p:sp>
        <p:nvSpPr>
          <p:cNvPr id="7" name="TextBox 6"/>
          <p:cNvSpPr txBox="1"/>
          <p:nvPr/>
        </p:nvSpPr>
        <p:spPr>
          <a:xfrm>
            <a:off x="8696819" y="1442797"/>
            <a:ext cx="2501462" cy="3416320"/>
          </a:xfrm>
          <a:prstGeom prst="rect">
            <a:avLst/>
          </a:prstGeom>
          <a:noFill/>
        </p:spPr>
        <p:txBody>
          <a:bodyPr wrap="square" rtlCol="0">
            <a:spAutoFit/>
          </a:bodyPr>
          <a:lstStyle/>
          <a:p>
            <a:r>
              <a:rPr lang="en-GB" dirty="0" smtClean="0"/>
              <a:t>The purpose of a </a:t>
            </a:r>
            <a:r>
              <a:rPr lang="en-GB" dirty="0"/>
              <a:t>P</a:t>
            </a:r>
            <a:r>
              <a:rPr lang="en-GB" dirty="0" smtClean="0"/>
              <a:t>areto chart is to identify those items that are significant.</a:t>
            </a:r>
          </a:p>
          <a:p>
            <a:r>
              <a:rPr lang="en-GB" dirty="0" smtClean="0"/>
              <a:t>The 80-20 rule comes from this plot; </a:t>
            </a:r>
            <a:r>
              <a:rPr lang="en-GB" dirty="0" err="1" smtClean="0"/>
              <a:t>eg</a:t>
            </a:r>
            <a:r>
              <a:rPr lang="en-GB" dirty="0" smtClean="0"/>
              <a:t> 20% of our customers provide 80% of our revenue. It is a simplification of </a:t>
            </a:r>
            <a:r>
              <a:rPr lang="en-GB" dirty="0" err="1" smtClean="0"/>
              <a:t>Zipf’s</a:t>
            </a:r>
            <a:r>
              <a:rPr lang="en-GB" dirty="0" smtClean="0"/>
              <a:t> Law – the power law observed in many natural phenomena</a:t>
            </a:r>
            <a:endParaRPr lang="en-GB" dirty="0"/>
          </a:p>
        </p:txBody>
      </p:sp>
      <p:sp>
        <p:nvSpPr>
          <p:cNvPr id="8" name="TextBox 7"/>
          <p:cNvSpPr txBox="1"/>
          <p:nvPr/>
        </p:nvSpPr>
        <p:spPr>
          <a:xfrm>
            <a:off x="1881352" y="5885793"/>
            <a:ext cx="4456386" cy="646331"/>
          </a:xfrm>
          <a:prstGeom prst="rect">
            <a:avLst/>
          </a:prstGeom>
          <a:noFill/>
        </p:spPr>
        <p:txBody>
          <a:bodyPr wrap="square" rtlCol="0">
            <a:spAutoFit/>
          </a:bodyPr>
          <a:lstStyle/>
          <a:p>
            <a:r>
              <a:rPr lang="en-GB" dirty="0" smtClean="0"/>
              <a:t>The addition of costs may be useful as it may change the order</a:t>
            </a:r>
            <a:endParaRPr lang="en-GB" dirty="0"/>
          </a:p>
        </p:txBody>
      </p:sp>
    </p:spTree>
    <p:extLst>
      <p:ext uri="{BB962C8B-B14F-4D97-AF65-F5344CB8AC3E}">
        <p14:creationId xmlns:p14="http://schemas.microsoft.com/office/powerpoint/2010/main" val="5144013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630621" y="688662"/>
            <a:ext cx="9543393" cy="5784365"/>
          </a:xfrm>
          <a:prstGeom prst="rect">
            <a:avLst/>
          </a:prstGeom>
        </p:spPr>
      </p:pic>
    </p:spTree>
    <p:extLst>
      <p:ext uri="{BB962C8B-B14F-4D97-AF65-F5344CB8AC3E}">
        <p14:creationId xmlns:p14="http://schemas.microsoft.com/office/powerpoint/2010/main" val="24957589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Scatter Plots</a:t>
            </a:r>
            <a:endParaRPr lang="en-GB" dirty="0"/>
          </a:p>
        </p:txBody>
      </p:sp>
      <p:pic>
        <p:nvPicPr>
          <p:cNvPr id="1026" name="Picture 2" descr="scatter diagram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77452" y="1786760"/>
            <a:ext cx="6475923" cy="310512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713076" y="1156138"/>
            <a:ext cx="2837793" cy="1200329"/>
          </a:xfrm>
          <a:prstGeom prst="rect">
            <a:avLst/>
          </a:prstGeom>
          <a:noFill/>
        </p:spPr>
        <p:txBody>
          <a:bodyPr wrap="square" rtlCol="0">
            <a:spAutoFit/>
          </a:bodyPr>
          <a:lstStyle/>
          <a:p>
            <a:r>
              <a:rPr lang="en-GB" dirty="0" smtClean="0"/>
              <a:t>Scatter diagrams show the relationship between the variables, but they do not prove causation.</a:t>
            </a:r>
            <a:endParaRPr lang="en-GB" dirty="0"/>
          </a:p>
        </p:txBody>
      </p:sp>
    </p:spTree>
    <p:extLst>
      <p:ext uri="{BB962C8B-B14F-4D97-AF65-F5344CB8AC3E}">
        <p14:creationId xmlns:p14="http://schemas.microsoft.com/office/powerpoint/2010/main" val="30305576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True Causation – John Stuart Mill System of Logic (1843)</a:t>
            </a:r>
            <a:endParaRPr lang="en-GB" dirty="0"/>
          </a:p>
        </p:txBody>
      </p:sp>
      <p:pic>
        <p:nvPicPr>
          <p:cNvPr id="4" name="Content Placeholder 3"/>
          <p:cNvPicPr>
            <a:picLocks noGrp="1" noChangeAspect="1"/>
          </p:cNvPicPr>
          <p:nvPr>
            <p:ph idx="1"/>
          </p:nvPr>
        </p:nvPicPr>
        <p:blipFill>
          <a:blip r:embed="rId2"/>
          <a:stretch>
            <a:fillRect/>
          </a:stretch>
        </p:blipFill>
        <p:spPr>
          <a:xfrm>
            <a:off x="1135775" y="1690688"/>
            <a:ext cx="5905500" cy="1609725"/>
          </a:xfrm>
          <a:prstGeom prst="rect">
            <a:avLst/>
          </a:prstGeom>
        </p:spPr>
      </p:pic>
      <p:pic>
        <p:nvPicPr>
          <p:cNvPr id="5" name="Picture 4"/>
          <p:cNvPicPr>
            <a:picLocks noChangeAspect="1"/>
          </p:cNvPicPr>
          <p:nvPr/>
        </p:nvPicPr>
        <p:blipFill>
          <a:blip r:embed="rId3"/>
          <a:stretch>
            <a:fillRect/>
          </a:stretch>
        </p:blipFill>
        <p:spPr>
          <a:xfrm>
            <a:off x="1135775" y="2965124"/>
            <a:ext cx="5772150" cy="3048401"/>
          </a:xfrm>
          <a:prstGeom prst="rect">
            <a:avLst/>
          </a:prstGeom>
        </p:spPr>
      </p:pic>
    </p:spTree>
    <p:extLst>
      <p:ext uri="{BB962C8B-B14F-4D97-AF65-F5344CB8AC3E}">
        <p14:creationId xmlns:p14="http://schemas.microsoft.com/office/powerpoint/2010/main" val="34321343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Ishikawa Diagram (Fishbone diagram, cause and effect diagram)</a:t>
            </a:r>
            <a:endParaRPr lang="en-GB" dirty="0"/>
          </a:p>
        </p:txBody>
      </p:sp>
      <p:pic>
        <p:nvPicPr>
          <p:cNvPr id="4" name="Content Placeholder 3"/>
          <p:cNvPicPr>
            <a:picLocks noGrp="1" noChangeAspect="1"/>
          </p:cNvPicPr>
          <p:nvPr>
            <p:ph idx="1"/>
          </p:nvPr>
        </p:nvPicPr>
        <p:blipFill>
          <a:blip r:embed="rId2"/>
          <a:stretch>
            <a:fillRect/>
          </a:stretch>
        </p:blipFill>
        <p:spPr>
          <a:xfrm>
            <a:off x="399394" y="1601432"/>
            <a:ext cx="8696982" cy="4831656"/>
          </a:xfrm>
          <a:prstGeom prst="rect">
            <a:avLst/>
          </a:prstGeom>
        </p:spPr>
      </p:pic>
    </p:spTree>
    <p:extLst>
      <p:ext uri="{BB962C8B-B14F-4D97-AF65-F5344CB8AC3E}">
        <p14:creationId xmlns:p14="http://schemas.microsoft.com/office/powerpoint/2010/main" val="3354661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PERT – Program evaluation review technique</a:t>
            </a:r>
            <a:endParaRPr lang="en-GB" dirty="0"/>
          </a:p>
        </p:txBody>
      </p:sp>
      <p:sp>
        <p:nvSpPr>
          <p:cNvPr id="3" name="Content Placeholder 2"/>
          <p:cNvSpPr>
            <a:spLocks noGrp="1"/>
          </p:cNvSpPr>
          <p:nvPr>
            <p:ph idx="1"/>
          </p:nvPr>
        </p:nvSpPr>
        <p:spPr/>
        <p:txBody>
          <a:bodyPr/>
          <a:lstStyle/>
          <a:p>
            <a:r>
              <a:rPr lang="en-GB" dirty="0"/>
              <a:t>Define Specific tasks and milestones </a:t>
            </a:r>
            <a:endParaRPr lang="en-GB" dirty="0" smtClean="0"/>
          </a:p>
          <a:p>
            <a:r>
              <a:rPr lang="en-GB" dirty="0" smtClean="0"/>
              <a:t>Determine the sequence of the tasks</a:t>
            </a:r>
          </a:p>
          <a:p>
            <a:r>
              <a:rPr lang="en-GB" dirty="0" smtClean="0"/>
              <a:t>Build a network diagram</a:t>
            </a:r>
          </a:p>
          <a:p>
            <a:r>
              <a:rPr lang="en-GB" dirty="0" smtClean="0"/>
              <a:t>Estimate the duration for each task</a:t>
            </a:r>
          </a:p>
          <a:p>
            <a:r>
              <a:rPr lang="en-GB" dirty="0" smtClean="0"/>
              <a:t>Determine the critical path</a:t>
            </a:r>
            <a:endParaRPr lang="en-GB" dirty="0"/>
          </a:p>
        </p:txBody>
      </p:sp>
    </p:spTree>
    <p:extLst>
      <p:ext uri="{BB962C8B-B14F-4D97-AF65-F5344CB8AC3E}">
        <p14:creationId xmlns:p14="http://schemas.microsoft.com/office/powerpoint/2010/main" val="38473185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Define Specific tasks and </a:t>
            </a:r>
            <a:r>
              <a:rPr lang="en-GB" dirty="0" smtClean="0"/>
              <a:t>Milestones </a:t>
            </a:r>
            <a:r>
              <a:rPr lang="en-GB" dirty="0"/>
              <a:t/>
            </a:r>
            <a:br>
              <a:rPr lang="en-GB" dirty="0"/>
            </a:br>
            <a:endParaRPr lang="en-GB" dirty="0"/>
          </a:p>
        </p:txBody>
      </p:sp>
      <p:sp>
        <p:nvSpPr>
          <p:cNvPr id="3" name="Content Placeholder 2"/>
          <p:cNvSpPr>
            <a:spLocks noGrp="1"/>
          </p:cNvSpPr>
          <p:nvPr>
            <p:ph idx="1"/>
          </p:nvPr>
        </p:nvSpPr>
        <p:spPr/>
        <p:txBody>
          <a:bodyPr/>
          <a:lstStyle/>
          <a:p>
            <a:r>
              <a:rPr lang="en-GB" dirty="0" smtClean="0"/>
              <a:t>Tasks </a:t>
            </a:r>
            <a:r>
              <a:rPr lang="en-GB" dirty="0"/>
              <a:t>are things required to complete the project</a:t>
            </a:r>
          </a:p>
          <a:p>
            <a:r>
              <a:rPr lang="en-GB" dirty="0"/>
              <a:t>Milestones are events marking the beginning and end of tasks</a:t>
            </a:r>
          </a:p>
          <a:p>
            <a:endParaRPr lang="en-GB" dirty="0"/>
          </a:p>
        </p:txBody>
      </p:sp>
    </p:spTree>
    <p:extLst>
      <p:ext uri="{BB962C8B-B14F-4D97-AF65-F5344CB8AC3E}">
        <p14:creationId xmlns:p14="http://schemas.microsoft.com/office/powerpoint/2010/main" val="34054580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Fundamental Components and Characteristics of a System</a:t>
            </a:r>
            <a:endParaRPr lang="en-GB" dirty="0"/>
          </a:p>
        </p:txBody>
      </p:sp>
      <p:pic>
        <p:nvPicPr>
          <p:cNvPr id="4" name="Content Placeholder 3"/>
          <p:cNvPicPr>
            <a:picLocks noGrp="1" noChangeAspect="1"/>
          </p:cNvPicPr>
          <p:nvPr>
            <p:ph idx="1"/>
          </p:nvPr>
        </p:nvPicPr>
        <p:blipFill>
          <a:blip r:embed="rId2"/>
          <a:stretch>
            <a:fillRect/>
          </a:stretch>
        </p:blipFill>
        <p:spPr>
          <a:xfrm>
            <a:off x="376579" y="1690688"/>
            <a:ext cx="6330816" cy="4351338"/>
          </a:xfrm>
          <a:prstGeom prst="rect">
            <a:avLst/>
          </a:prstGeom>
        </p:spPr>
      </p:pic>
      <p:sp>
        <p:nvSpPr>
          <p:cNvPr id="5" name="Rectangle 4"/>
          <p:cNvSpPr/>
          <p:nvPr/>
        </p:nvSpPr>
        <p:spPr>
          <a:xfrm>
            <a:off x="3165408" y="6069752"/>
            <a:ext cx="6096000" cy="276999"/>
          </a:xfrm>
          <a:prstGeom prst="rect">
            <a:avLst/>
          </a:prstGeom>
        </p:spPr>
        <p:txBody>
          <a:bodyPr>
            <a:spAutoFit/>
          </a:bodyPr>
          <a:lstStyle/>
          <a:p>
            <a:r>
              <a:rPr lang="en-GB" sz="1200" dirty="0"/>
              <a:t>Management Information Systems – </a:t>
            </a:r>
            <a:r>
              <a:rPr lang="en-GB" sz="1200" dirty="0" err="1"/>
              <a:t>Shajan</a:t>
            </a:r>
            <a:r>
              <a:rPr lang="en-GB" sz="1200" dirty="0"/>
              <a:t> 2004 New Age International</a:t>
            </a:r>
          </a:p>
        </p:txBody>
      </p:sp>
      <p:pic>
        <p:nvPicPr>
          <p:cNvPr id="6" name="Picture 5"/>
          <p:cNvPicPr>
            <a:picLocks noChangeAspect="1"/>
          </p:cNvPicPr>
          <p:nvPr/>
        </p:nvPicPr>
        <p:blipFill>
          <a:blip r:embed="rId3"/>
          <a:stretch>
            <a:fillRect/>
          </a:stretch>
        </p:blipFill>
        <p:spPr>
          <a:xfrm>
            <a:off x="6620484" y="4897820"/>
            <a:ext cx="4820227" cy="575113"/>
          </a:xfrm>
          <a:prstGeom prst="rect">
            <a:avLst/>
          </a:prstGeom>
        </p:spPr>
      </p:pic>
    </p:spTree>
    <p:extLst>
      <p:ext uri="{BB962C8B-B14F-4D97-AF65-F5344CB8AC3E}">
        <p14:creationId xmlns:p14="http://schemas.microsoft.com/office/powerpoint/2010/main" val="26012840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Main Characteristics of a System</a:t>
            </a:r>
            <a:endParaRPr lang="en-GB" dirty="0"/>
          </a:p>
        </p:txBody>
      </p:sp>
      <p:sp>
        <p:nvSpPr>
          <p:cNvPr id="3" name="Content Placeholder 2"/>
          <p:cNvSpPr>
            <a:spLocks noGrp="1"/>
          </p:cNvSpPr>
          <p:nvPr>
            <p:ph idx="1"/>
          </p:nvPr>
        </p:nvSpPr>
        <p:spPr/>
        <p:txBody>
          <a:bodyPr>
            <a:normAutofit fontScale="85000" lnSpcReduction="20000"/>
          </a:bodyPr>
          <a:lstStyle/>
          <a:p>
            <a:pPr marL="514350" indent="-514350">
              <a:buFont typeface="+mj-lt"/>
              <a:buAutoNum type="alphaLcParenR"/>
            </a:pPr>
            <a:r>
              <a:rPr lang="en-GB" dirty="0" smtClean="0"/>
              <a:t>Goals </a:t>
            </a:r>
            <a:r>
              <a:rPr lang="en-GB" dirty="0"/>
              <a:t>are the fundamental purpose for the system to be in existence. </a:t>
            </a:r>
            <a:endParaRPr lang="en-GB" dirty="0" smtClean="0"/>
          </a:p>
          <a:p>
            <a:pPr marL="514350" indent="-514350">
              <a:buFont typeface="+mj-lt"/>
              <a:buAutoNum type="alphaLcParenR"/>
            </a:pPr>
            <a:r>
              <a:rPr lang="en-GB" dirty="0" smtClean="0"/>
              <a:t>Components </a:t>
            </a:r>
            <a:r>
              <a:rPr lang="en-GB" dirty="0"/>
              <a:t>denote the modules or sub systems within the system, which interact with each other to produce the desired results. </a:t>
            </a:r>
            <a:endParaRPr lang="en-GB" dirty="0" smtClean="0"/>
          </a:p>
          <a:p>
            <a:pPr marL="514350" indent="-514350">
              <a:buFont typeface="+mj-lt"/>
              <a:buAutoNum type="alphaLcParenR"/>
            </a:pPr>
            <a:r>
              <a:rPr lang="en-GB" dirty="0" smtClean="0"/>
              <a:t>Structure </a:t>
            </a:r>
            <a:r>
              <a:rPr lang="en-GB" dirty="0"/>
              <a:t>denotes the relationship between different components of the system. </a:t>
            </a:r>
            <a:endParaRPr lang="en-GB" dirty="0" smtClean="0"/>
          </a:p>
          <a:p>
            <a:pPr marL="514350" indent="-514350">
              <a:buFont typeface="+mj-lt"/>
              <a:buAutoNum type="alphaLcParenR"/>
            </a:pPr>
            <a:r>
              <a:rPr lang="en-GB" dirty="0" smtClean="0"/>
              <a:t>System </a:t>
            </a:r>
            <a:r>
              <a:rPr lang="en-GB" dirty="0"/>
              <a:t>behaviour denotes the manner in which the system reacts to its environment. e. Life cycle denotes the phases in the life of existence of a system. It includes phases such as evolution, active life, maintenance, ageing and system decay. </a:t>
            </a:r>
            <a:endParaRPr lang="en-GB" dirty="0" smtClean="0"/>
          </a:p>
          <a:p>
            <a:pPr marL="514350" indent="-514350">
              <a:buFont typeface="+mj-lt"/>
              <a:buAutoNum type="alphaLcParenR"/>
            </a:pPr>
            <a:r>
              <a:rPr lang="en-GB" dirty="0" smtClean="0"/>
              <a:t>System </a:t>
            </a:r>
            <a:r>
              <a:rPr lang="en-GB" dirty="0"/>
              <a:t>behaviour denotes the manner in which the system reacts to its environment. </a:t>
            </a:r>
            <a:endParaRPr lang="en-GB" dirty="0" smtClean="0"/>
          </a:p>
          <a:p>
            <a:pPr marL="514350" indent="-514350">
              <a:buFont typeface="+mj-lt"/>
              <a:buAutoNum type="alphaLcParenR"/>
            </a:pPr>
            <a:r>
              <a:rPr lang="en-GB" dirty="0" smtClean="0"/>
              <a:t>Life </a:t>
            </a:r>
            <a:r>
              <a:rPr lang="en-GB" dirty="0"/>
              <a:t>cycle denotes the phases in the life of existence of a system. It includes phases such as evolution, active life, maintenance, ageing and system decay.</a:t>
            </a:r>
          </a:p>
          <a:p>
            <a:r>
              <a:rPr lang="en-GB" sz="1300" dirty="0" err="1"/>
              <a:t>Shajahan</a:t>
            </a:r>
            <a:r>
              <a:rPr lang="en-GB" sz="1300" dirty="0"/>
              <a:t>, S.. Management Information Systems. </a:t>
            </a:r>
            <a:r>
              <a:rPr lang="en-GB" sz="1300" dirty="0" err="1"/>
              <a:t>Daryaganj</a:t>
            </a:r>
            <a:r>
              <a:rPr lang="en-GB" sz="1300" dirty="0"/>
              <a:t>, Delhi, IND: New Age International, 2004. ProQuest </a:t>
            </a:r>
            <a:r>
              <a:rPr lang="en-GB" sz="1300" dirty="0" err="1"/>
              <a:t>ebrary</a:t>
            </a:r>
            <a:r>
              <a:rPr lang="en-GB" sz="1300" dirty="0"/>
              <a:t>. Web. 29 April 2016</a:t>
            </a:r>
            <a:r>
              <a:rPr lang="en-GB" sz="1300" dirty="0" smtClean="0"/>
              <a:t>.</a:t>
            </a:r>
            <a:endParaRPr lang="en-GB" sz="1300" dirty="0"/>
          </a:p>
        </p:txBody>
      </p:sp>
    </p:spTree>
    <p:extLst>
      <p:ext uri="{BB962C8B-B14F-4D97-AF65-F5344CB8AC3E}">
        <p14:creationId xmlns:p14="http://schemas.microsoft.com/office/powerpoint/2010/main" val="24216754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system</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Deterministic System– operates in accordance with pre-determined rules </a:t>
            </a:r>
          </a:p>
          <a:p>
            <a:r>
              <a:rPr lang="en-GB" dirty="0" smtClean="0"/>
              <a:t>Behaviour can be predicted when current status and operating characteristics are accurately known</a:t>
            </a:r>
          </a:p>
          <a:p>
            <a:r>
              <a:rPr lang="en-GB" dirty="0" smtClean="0"/>
              <a:t>Information systems using computers are deterministic systems</a:t>
            </a:r>
          </a:p>
          <a:p>
            <a:r>
              <a:rPr lang="en-GB" dirty="0" smtClean="0"/>
              <a:t>Probabilistic </a:t>
            </a:r>
            <a:r>
              <a:rPr lang="en-GB" dirty="0"/>
              <a:t>System </a:t>
            </a:r>
            <a:r>
              <a:rPr lang="en-GB" dirty="0" smtClean="0"/>
              <a:t> - can’t be predetermined</a:t>
            </a:r>
          </a:p>
          <a:p>
            <a:r>
              <a:rPr lang="en-GB" dirty="0" smtClean="0"/>
              <a:t>Results governed by probability</a:t>
            </a:r>
          </a:p>
          <a:p>
            <a:r>
              <a:rPr lang="en-GB" dirty="0" smtClean="0"/>
              <a:t>Open System- interacts with environment. Social and business systems are open systems; there are inputs and outputs to the environment</a:t>
            </a:r>
          </a:p>
          <a:p>
            <a:r>
              <a:rPr lang="en-GB" dirty="0"/>
              <a:t>Closed </a:t>
            </a:r>
            <a:r>
              <a:rPr lang="en-GB" dirty="0" smtClean="0"/>
              <a:t>– does not interact with its environment. No inputs from </a:t>
            </a:r>
            <a:r>
              <a:rPr lang="en-GB" smtClean="0"/>
              <a:t>the environment, </a:t>
            </a:r>
            <a:r>
              <a:rPr lang="en-GB" dirty="0" smtClean="0"/>
              <a:t>no outputs that affect </a:t>
            </a:r>
            <a:r>
              <a:rPr lang="en-GB" smtClean="0"/>
              <a:t>the environment</a:t>
            </a:r>
            <a:endParaRPr lang="en-GB" dirty="0"/>
          </a:p>
        </p:txBody>
      </p:sp>
    </p:spTree>
    <p:extLst>
      <p:ext uri="{BB962C8B-B14F-4D97-AF65-F5344CB8AC3E}">
        <p14:creationId xmlns:p14="http://schemas.microsoft.com/office/powerpoint/2010/main" val="32969808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Systems theory</a:t>
            </a:r>
          </a:p>
        </p:txBody>
      </p:sp>
      <p:sp>
        <p:nvSpPr>
          <p:cNvPr id="3" name="Content Placeholder 2"/>
          <p:cNvSpPr>
            <a:spLocks noGrp="1"/>
          </p:cNvSpPr>
          <p:nvPr>
            <p:ph idx="1"/>
          </p:nvPr>
        </p:nvSpPr>
        <p:spPr/>
        <p:txBody>
          <a:bodyPr>
            <a:normAutofit lnSpcReduction="10000"/>
          </a:bodyPr>
          <a:lstStyle/>
          <a:p>
            <a:r>
              <a:rPr lang="en-GB" dirty="0"/>
              <a:t>Systems theory was proposed in the 1940's by the biologist Ludwig von </a:t>
            </a:r>
            <a:r>
              <a:rPr lang="en-GB" dirty="0" err="1"/>
              <a:t>Bertalanffy</a:t>
            </a:r>
            <a:r>
              <a:rPr lang="en-GB" dirty="0"/>
              <a:t> </a:t>
            </a:r>
            <a:r>
              <a:rPr lang="en-GB" dirty="0" smtClean="0"/>
              <a:t>(General </a:t>
            </a:r>
            <a:r>
              <a:rPr lang="en-GB" dirty="0"/>
              <a:t>Systems Theory, </a:t>
            </a:r>
            <a:r>
              <a:rPr lang="en-GB" dirty="0" smtClean="0"/>
              <a:t>1968)</a:t>
            </a:r>
          </a:p>
          <a:p>
            <a:r>
              <a:rPr lang="en-GB" dirty="0" smtClean="0"/>
              <a:t>Developed </a:t>
            </a:r>
            <a:r>
              <a:rPr lang="en-GB" dirty="0"/>
              <a:t>by Ross Ashby (Introduction to Cybernetics, 1956</a:t>
            </a:r>
            <a:r>
              <a:rPr lang="en-GB" dirty="0" smtClean="0"/>
              <a:t>).</a:t>
            </a:r>
          </a:p>
          <a:p>
            <a:r>
              <a:rPr lang="en-GB" dirty="0" smtClean="0"/>
              <a:t>von </a:t>
            </a:r>
            <a:r>
              <a:rPr lang="en-GB" dirty="0" err="1"/>
              <a:t>Bertalanffy</a:t>
            </a:r>
            <a:r>
              <a:rPr lang="en-GB" dirty="0"/>
              <a:t> was both reacting </a:t>
            </a:r>
            <a:r>
              <a:rPr lang="en-GB" dirty="0" smtClean="0"/>
              <a:t>against </a:t>
            </a:r>
            <a:r>
              <a:rPr lang="en-GB" dirty="0"/>
              <a:t>reductionism and attempting to revive the unity of science. </a:t>
            </a:r>
            <a:endParaRPr lang="en-GB" dirty="0" smtClean="0"/>
          </a:p>
          <a:p>
            <a:r>
              <a:rPr lang="en-GB" dirty="0" smtClean="0"/>
              <a:t>real </a:t>
            </a:r>
            <a:r>
              <a:rPr lang="en-GB" dirty="0"/>
              <a:t>systems are open to, and interact with, their environments</a:t>
            </a:r>
            <a:r>
              <a:rPr lang="en-GB" dirty="0" smtClean="0"/>
              <a:t>, resulting </a:t>
            </a:r>
            <a:r>
              <a:rPr lang="en-GB" dirty="0"/>
              <a:t>in continual evolution. Rather than reducing an entity (e.g. the human body) to the properties of its parts or elements (e.g. organs or cells), systems theory focuses on the arrangement of and relations between the parts which connect them into a whole (cf. holism).</a:t>
            </a:r>
          </a:p>
        </p:txBody>
      </p:sp>
    </p:spTree>
    <p:extLst>
      <p:ext uri="{BB962C8B-B14F-4D97-AF65-F5344CB8AC3E}">
        <p14:creationId xmlns:p14="http://schemas.microsoft.com/office/powerpoint/2010/main" val="23624289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Information Systems</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0506609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Information Systems</a:t>
            </a:r>
            <a:endParaRPr lang="en-GB" dirty="0"/>
          </a:p>
        </p:txBody>
      </p:sp>
      <p:sp>
        <p:nvSpPr>
          <p:cNvPr id="3" name="Content Placeholder 2"/>
          <p:cNvSpPr>
            <a:spLocks noGrp="1"/>
          </p:cNvSpPr>
          <p:nvPr>
            <p:ph idx="1"/>
          </p:nvPr>
        </p:nvSpPr>
        <p:spPr/>
        <p:txBody>
          <a:bodyPr/>
          <a:lstStyle/>
          <a:p>
            <a:r>
              <a:rPr lang="en-GB" dirty="0"/>
              <a:t>Information systems are the software and hardware systems that support data-intensive applications. </a:t>
            </a:r>
            <a:endParaRPr lang="en-GB" dirty="0" smtClean="0"/>
          </a:p>
          <a:p>
            <a:r>
              <a:rPr lang="en-GB" dirty="0" smtClean="0"/>
              <a:t>A system is a collective entity consisting of a group of elements, which are inter-dependent, inter-related and inter-acting.</a:t>
            </a:r>
          </a:p>
          <a:p>
            <a:r>
              <a:rPr lang="en-GB" dirty="0" smtClean="0"/>
              <a:t>A system is a group of interrelated components working together towards a common goal by accepting inputs and producing outputs in an organised transformation process</a:t>
            </a:r>
            <a:endParaRPr lang="en-GB" dirty="0"/>
          </a:p>
        </p:txBody>
      </p:sp>
    </p:spTree>
    <p:extLst>
      <p:ext uri="{BB962C8B-B14F-4D97-AF65-F5344CB8AC3E}">
        <p14:creationId xmlns:p14="http://schemas.microsoft.com/office/powerpoint/2010/main" val="38636217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about Manufacturing?</a:t>
            </a:r>
            <a:endParaRPr lang="en-GB" dirty="0"/>
          </a:p>
        </p:txBody>
      </p:sp>
      <p:sp>
        <p:nvSpPr>
          <p:cNvPr id="3" name="Content Placeholder 2"/>
          <p:cNvSpPr>
            <a:spLocks noGrp="1"/>
          </p:cNvSpPr>
          <p:nvPr>
            <p:ph idx="1"/>
          </p:nvPr>
        </p:nvSpPr>
        <p:spPr/>
        <p:txBody>
          <a:bodyPr/>
          <a:lstStyle/>
          <a:p>
            <a:r>
              <a:rPr lang="en-GB" dirty="0" smtClean="0"/>
              <a:t>Types of production</a:t>
            </a:r>
          </a:p>
        </p:txBody>
      </p:sp>
    </p:spTree>
    <p:extLst>
      <p:ext uri="{BB962C8B-B14F-4D97-AF65-F5344CB8AC3E}">
        <p14:creationId xmlns:p14="http://schemas.microsoft.com/office/powerpoint/2010/main" val="23952283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Job production</a:t>
            </a:r>
            <a:r>
              <a:rPr lang="en-GB" dirty="0"/>
              <a:t/>
            </a:r>
            <a:br>
              <a:rPr lang="en-GB" dirty="0"/>
            </a:b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Job </a:t>
            </a:r>
            <a:r>
              <a:rPr lang="en-GB" dirty="0"/>
              <a:t>or 'make complete' production is the creation of single items by either one operative or a team of operative's e.g. the Humber Bridge or a frigate for the navy.</a:t>
            </a:r>
          </a:p>
          <a:p>
            <a:r>
              <a:rPr lang="en-GB" dirty="0"/>
              <a:t>It is possible for a number of identical units to be produced in parallel under job production, e.g. several frigates of a similar type. Smaller projects can also be seen as a form of job production, e.g. hand knitting a sweater, writing a book, rewiring a house, etc.</a:t>
            </a:r>
          </a:p>
          <a:p>
            <a:r>
              <a:rPr lang="en-GB" dirty="0"/>
              <a:t>Job production is unique in the fact that the project is considered to be a single operation, which requires the complete attention of the operative before he or she passes on to the next job. A good example of job production is the work carried out by Portakabin in creating modular buildings such as offices, which it designs, assembles and maintains for clients. Examples from the service industries include cutting hair, and processing a customers' order in a store like Argos</a:t>
            </a:r>
            <a:r>
              <a:rPr lang="en-GB" dirty="0" smtClean="0"/>
              <a:t>.</a:t>
            </a:r>
            <a:endParaRPr lang="en-GB" dirty="0"/>
          </a:p>
        </p:txBody>
      </p:sp>
    </p:spTree>
    <p:extLst>
      <p:ext uri="{BB962C8B-B14F-4D97-AF65-F5344CB8AC3E}">
        <p14:creationId xmlns:p14="http://schemas.microsoft.com/office/powerpoint/2010/main" val="9188221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Batch production</a:t>
            </a:r>
            <a:r>
              <a:rPr lang="en-GB" dirty="0"/>
              <a:t/>
            </a:r>
            <a:br>
              <a:rPr lang="en-GB" dirty="0"/>
            </a:b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The </a:t>
            </a:r>
            <a:r>
              <a:rPr lang="en-GB" dirty="0"/>
              <a:t>term batch refers to a specific group of components, which go through a production process together. As one batch finishes, the next one starts.</a:t>
            </a:r>
          </a:p>
          <a:p>
            <a:r>
              <a:rPr lang="en-GB" dirty="0"/>
              <a:t>For example on Monday, Machine A produces a type 1 engine part, on Tuesday it produces a type 2 engine part, on Wednesday a type 3 and so on. All engine parts will then go forward to the final assembly of different categories of engine parts.</a:t>
            </a:r>
          </a:p>
          <a:p>
            <a:r>
              <a:rPr lang="en-GB" dirty="0"/>
              <a:t>Batches are continually processed through each machine before moving on to the next operation. This method is sometimes referred to as 'intermittent' production as different job types are held as work-in-progress between the various stages of production.</a:t>
            </a:r>
          </a:p>
          <a:p>
            <a:r>
              <a:rPr lang="en-GB" dirty="0"/>
              <a:t>The benefits of batch production are:</a:t>
            </a:r>
          </a:p>
          <a:p>
            <a:r>
              <a:rPr lang="en-GB" dirty="0"/>
              <a:t>It is particularly suitable for a wide range of almost similar goods, which can use the same machinery on different settings. For example batches of letters can be sent out to customers of an insurance company.</a:t>
            </a:r>
          </a:p>
          <a:p>
            <a:r>
              <a:rPr lang="en-GB" dirty="0"/>
              <a:t>It economises upon the range of machinery needed and reduces the need for a flexible workforce.</a:t>
            </a:r>
          </a:p>
          <a:p>
            <a:r>
              <a:rPr lang="en-GB" dirty="0"/>
              <a:t>Units can respond quickly to customer orders by moving buffer stocks of work-in-progress or partly completed products through the final production stages.</a:t>
            </a:r>
          </a:p>
          <a:p>
            <a:r>
              <a:rPr lang="en-GB" dirty="0"/>
              <a:t>It makes possible economies of scale in techniques of production, bulk purchasing and areas of organisation.</a:t>
            </a:r>
          </a:p>
          <a:p>
            <a:r>
              <a:rPr lang="en-GB" dirty="0"/>
              <a:t>It makes costing easy and provides a better information service for management.</a:t>
            </a:r>
          </a:p>
          <a:p>
            <a:endParaRPr lang="en-GB" dirty="0"/>
          </a:p>
        </p:txBody>
      </p:sp>
    </p:spTree>
    <p:extLst>
      <p:ext uri="{BB962C8B-B14F-4D97-AF65-F5344CB8AC3E}">
        <p14:creationId xmlns:p14="http://schemas.microsoft.com/office/powerpoint/2010/main" val="15832456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Flow production</a:t>
            </a:r>
            <a:r>
              <a:rPr lang="en-GB" dirty="0"/>
              <a:t/>
            </a:r>
            <a:br>
              <a:rPr lang="en-GB" dirty="0"/>
            </a:b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Batch </a:t>
            </a:r>
            <a:r>
              <a:rPr lang="en-GB" dirty="0"/>
              <a:t>production is described as 'intermittent' production and is characterised by irregularity. If the rest period in batch production disappeared it would then become flow production. Flow production is therefore a continuous process of parts and sub-assemblies passing on from one stage to another until completion.</a:t>
            </a:r>
          </a:p>
          <a:p>
            <a:r>
              <a:rPr lang="en-GB" dirty="0"/>
              <a:t>Units are worked upon in each operation and then passed straight on to the next work stage without waiting for the batch to be completed. To make sure that the production line can work smoothly each operation must be of standard lengths and there should be no movements or leakages from the line, i.e. hold-ups to work-in-progress.</a:t>
            </a:r>
          </a:p>
          <a:p>
            <a:r>
              <a:rPr lang="en-GB" dirty="0"/>
              <a:t>For flow production to be successful there needs to be a continuity of demand. If demand varied, this could lead to a constant overstocking of finished goods.</a:t>
            </a:r>
          </a:p>
          <a:p>
            <a:r>
              <a:rPr lang="en-GB" dirty="0"/>
              <a:t>Although with modern robotics it is possible to create variations in products being produced through continuous flow techniques, typically such products will be relatively standardised.</a:t>
            </a:r>
          </a:p>
          <a:p>
            <a:r>
              <a:rPr lang="en-GB" dirty="0"/>
              <a:t>Achieving a smooth flow of production requires considerable pre-production planning to make sure that raw materials are purchased and delivered just-in-time, that sufficient labour is employed and that there is continuous attention to quality throughout the production process</a:t>
            </a:r>
            <a:r>
              <a:rPr lang="en-GB" dirty="0" smtClean="0"/>
              <a:t>.</a:t>
            </a:r>
            <a:endParaRPr lang="en-GB" dirty="0"/>
          </a:p>
        </p:txBody>
      </p:sp>
    </p:spTree>
    <p:extLst>
      <p:ext uri="{BB962C8B-B14F-4D97-AF65-F5344CB8AC3E}">
        <p14:creationId xmlns:p14="http://schemas.microsoft.com/office/powerpoint/2010/main" val="18758906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benefits of flow production are:</a:t>
            </a:r>
            <a:br>
              <a:rPr lang="en-GB" dirty="0"/>
            </a:b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ease </a:t>
            </a:r>
            <a:r>
              <a:rPr lang="en-GB" dirty="0"/>
              <a:t>of using just-in-time techniques to eliminate waste and minimise costs</a:t>
            </a:r>
          </a:p>
          <a:p>
            <a:r>
              <a:rPr lang="en-GB" dirty="0"/>
              <a:t>labour and other production costs will be reduced through detailed planning and the use of robotics and automation</a:t>
            </a:r>
          </a:p>
          <a:p>
            <a:r>
              <a:rPr lang="en-GB" dirty="0"/>
              <a:t>deviations in the line can be quickly spotted through ongoing quality control techniques</a:t>
            </a:r>
          </a:p>
          <a:p>
            <a:r>
              <a:rPr lang="en-GB" dirty="0"/>
              <a:t>as there is no rest between operations, work-in-progress levels can be kept low</a:t>
            </a:r>
          </a:p>
          <a:p>
            <a:r>
              <a:rPr lang="en-GB" dirty="0"/>
              <a:t>the need for storage space is minimal</a:t>
            </a:r>
          </a:p>
          <a:p>
            <a:r>
              <a:rPr lang="en-GB" dirty="0"/>
              <a:t>the physical handling of items is minimal</a:t>
            </a:r>
          </a:p>
          <a:p>
            <a:r>
              <a:rPr lang="en-GB" dirty="0"/>
              <a:t>investment in raw materials and parts are quickly converted into sales</a:t>
            </a:r>
          </a:p>
          <a:p>
            <a:r>
              <a:rPr lang="en-GB" dirty="0"/>
              <a:t>control is easy.</a:t>
            </a:r>
          </a:p>
          <a:p>
            <a:pPr marL="0" indent="0">
              <a:buNone/>
            </a:pPr>
            <a:endParaRPr lang="en-GB" dirty="0"/>
          </a:p>
        </p:txBody>
      </p:sp>
    </p:spTree>
    <p:extLst>
      <p:ext uri="{BB962C8B-B14F-4D97-AF65-F5344CB8AC3E}">
        <p14:creationId xmlns:p14="http://schemas.microsoft.com/office/powerpoint/2010/main" val="30418863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Spaghetti diagram</a:t>
            </a:r>
            <a:endParaRPr lang="en-GB" dirty="0"/>
          </a:p>
        </p:txBody>
      </p:sp>
      <p:pic>
        <p:nvPicPr>
          <p:cNvPr id="1026" name="Picture 2" descr="Spaghetti Diagram #01920"/>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1690688"/>
            <a:ext cx="6635312" cy="49764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6462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Spaghetti Diagrams</a:t>
            </a:r>
            <a:endParaRPr lang="en-GB" dirty="0"/>
          </a:p>
        </p:txBody>
      </p:sp>
      <p:sp>
        <p:nvSpPr>
          <p:cNvPr id="3" name="Content Placeholder 2"/>
          <p:cNvSpPr>
            <a:spLocks noGrp="1"/>
          </p:cNvSpPr>
          <p:nvPr>
            <p:ph idx="1"/>
          </p:nvPr>
        </p:nvSpPr>
        <p:spPr/>
        <p:txBody>
          <a:bodyPr>
            <a:normAutofit fontScale="55000" lnSpcReduction="20000"/>
          </a:bodyPr>
          <a:lstStyle/>
          <a:p>
            <a:r>
              <a:rPr lang="en-GB" dirty="0"/>
              <a:t>Creating a spaghetti diagram is the visual creation of actual flow. The keyword is ACTUAL, not what it should be or perceived to be. It is a snapshot in time so it may not include all what-if and special scenarios, but these do warrant discussion as the team progresses.</a:t>
            </a:r>
          </a:p>
          <a:p>
            <a:endParaRPr lang="en-GB" dirty="0"/>
          </a:p>
          <a:p>
            <a:r>
              <a:rPr lang="en-GB" dirty="0"/>
              <a:t>This is one potential downside because these must be captured for Process Mapping especially if these scenarios are high in risks and costs.</a:t>
            </a:r>
          </a:p>
          <a:p>
            <a:endParaRPr lang="en-GB" dirty="0"/>
          </a:p>
          <a:p>
            <a:r>
              <a:rPr lang="en-GB" dirty="0"/>
              <a:t>These diagrams are used to track:</a:t>
            </a:r>
          </a:p>
          <a:p>
            <a:endParaRPr lang="en-GB" dirty="0"/>
          </a:p>
          <a:p>
            <a:r>
              <a:rPr lang="en-GB" dirty="0"/>
              <a:t>Product Flow</a:t>
            </a:r>
          </a:p>
          <a:p>
            <a:r>
              <a:rPr lang="en-GB" dirty="0"/>
              <a:t>Paper Flow</a:t>
            </a:r>
          </a:p>
          <a:p>
            <a:r>
              <a:rPr lang="en-GB" dirty="0"/>
              <a:t>People Flow</a:t>
            </a:r>
          </a:p>
          <a:p>
            <a:r>
              <a:rPr lang="en-GB" dirty="0"/>
              <a:t>Use a different line type or </a:t>
            </a:r>
            <a:r>
              <a:rPr lang="en-GB" dirty="0" smtClean="0"/>
              <a:t>colour </a:t>
            </a:r>
            <a:r>
              <a:rPr lang="en-GB" dirty="0"/>
              <a:t>for each flow type, or use separate map for each flow path for more clarity.</a:t>
            </a:r>
          </a:p>
          <a:p>
            <a:endParaRPr lang="en-GB" dirty="0"/>
          </a:p>
          <a:p>
            <a:r>
              <a:rPr lang="en-GB" dirty="0"/>
              <a:t>Creating a Spaghetti Diagram should be done with or by the operators or those that use the process. Record the path with a pencil and use a measuring wheel or tape measure to document distances. You are looking for "cooked spaghetti", not spaghetti directly from the box, things rarely move in straight lines.</a:t>
            </a:r>
          </a:p>
          <a:p>
            <a:endParaRPr lang="en-GB" dirty="0"/>
          </a:p>
        </p:txBody>
      </p:sp>
    </p:spTree>
    <p:extLst>
      <p:ext uri="{BB962C8B-B14F-4D97-AF65-F5344CB8AC3E}">
        <p14:creationId xmlns:p14="http://schemas.microsoft.com/office/powerpoint/2010/main" val="37451307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Spaghetti diagram</a:t>
            </a:r>
          </a:p>
        </p:txBody>
      </p:sp>
      <p:sp>
        <p:nvSpPr>
          <p:cNvPr id="3" name="Content Placeholder 2"/>
          <p:cNvSpPr>
            <a:spLocks noGrp="1"/>
          </p:cNvSpPr>
          <p:nvPr>
            <p:ph idx="1"/>
          </p:nvPr>
        </p:nvSpPr>
        <p:spPr/>
        <p:txBody>
          <a:bodyPr>
            <a:normAutofit lnSpcReduction="10000"/>
          </a:bodyPr>
          <a:lstStyle/>
          <a:p>
            <a:r>
              <a:rPr lang="en-GB" dirty="0"/>
              <a:t>GETTING STARTED:</a:t>
            </a:r>
          </a:p>
          <a:p>
            <a:endParaRPr lang="en-GB" dirty="0"/>
          </a:p>
          <a:p>
            <a:r>
              <a:rPr lang="en-GB" dirty="0"/>
              <a:t>Overhead views of area, drawn close to scale and </a:t>
            </a:r>
            <a:r>
              <a:rPr lang="en-GB" dirty="0" smtClean="0"/>
              <a:t>labelled</a:t>
            </a:r>
            <a:endParaRPr lang="en-GB" dirty="0"/>
          </a:p>
          <a:p>
            <a:r>
              <a:rPr lang="en-GB" dirty="0" smtClean="0"/>
              <a:t>Coloured </a:t>
            </a:r>
            <a:r>
              <a:rPr lang="en-GB" dirty="0"/>
              <a:t>Pencils</a:t>
            </a:r>
          </a:p>
          <a:p>
            <a:r>
              <a:rPr lang="en-GB" dirty="0"/>
              <a:t>Measuring Wheel and/or tape measure</a:t>
            </a:r>
          </a:p>
          <a:p>
            <a:r>
              <a:rPr lang="en-GB" dirty="0"/>
              <a:t>Stop Watch</a:t>
            </a:r>
          </a:p>
          <a:p>
            <a:r>
              <a:rPr lang="en-GB" dirty="0"/>
              <a:t>Team, Operators, People impacted by the flow</a:t>
            </a:r>
          </a:p>
          <a:p>
            <a:r>
              <a:rPr lang="en-GB" dirty="0"/>
              <a:t>Actual Process </a:t>
            </a:r>
          </a:p>
          <a:p>
            <a:r>
              <a:rPr lang="en-GB" dirty="0"/>
              <a:t>STEPS:</a:t>
            </a:r>
          </a:p>
          <a:p>
            <a:endParaRPr lang="en-GB" dirty="0"/>
          </a:p>
        </p:txBody>
      </p:sp>
    </p:spTree>
    <p:extLst>
      <p:ext uri="{BB962C8B-B14F-4D97-AF65-F5344CB8AC3E}">
        <p14:creationId xmlns:p14="http://schemas.microsoft.com/office/powerpoint/2010/main" val="30488348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Spaghetti diagram</a:t>
            </a:r>
          </a:p>
        </p:txBody>
      </p:sp>
      <p:sp>
        <p:nvSpPr>
          <p:cNvPr id="3" name="Content Placeholder 2"/>
          <p:cNvSpPr>
            <a:spLocks noGrp="1"/>
          </p:cNvSpPr>
          <p:nvPr>
            <p:ph idx="1"/>
          </p:nvPr>
        </p:nvSpPr>
        <p:spPr>
          <a:xfrm>
            <a:off x="525517" y="1208690"/>
            <a:ext cx="11214538" cy="5475889"/>
          </a:xfrm>
        </p:spPr>
        <p:txBody>
          <a:bodyPr>
            <a:normAutofit fontScale="55000" lnSpcReduction="20000"/>
          </a:bodyPr>
          <a:lstStyle/>
          <a:p>
            <a:r>
              <a:rPr lang="en-GB" dirty="0"/>
              <a:t>1) Record the processes on the side and ask questions if not clear on the activity.</a:t>
            </a:r>
          </a:p>
          <a:p>
            <a:endParaRPr lang="en-GB" dirty="0"/>
          </a:p>
          <a:p>
            <a:r>
              <a:rPr lang="en-GB" dirty="0"/>
              <a:t>2) Start at the beginning of the scope, the start of the first process. Use directional arrows for the routes that are traced on the paper.</a:t>
            </a:r>
          </a:p>
          <a:p>
            <a:endParaRPr lang="en-GB" dirty="0"/>
          </a:p>
          <a:p>
            <a:r>
              <a:rPr lang="en-GB" dirty="0"/>
              <a:t>3) Do not leave out any flow movement even if the paper becomes cluttered and difficult to follow. This probably indicates opportunity. Most often, the perceived unusual flow, or "exceptions", are actually happening more often that is realized. Capture these!</a:t>
            </a:r>
          </a:p>
          <a:p>
            <a:endParaRPr lang="en-GB" dirty="0"/>
          </a:p>
          <a:p>
            <a:r>
              <a:rPr lang="en-GB" dirty="0"/>
              <a:t>4) Record the amount of time within each activity.</a:t>
            </a:r>
          </a:p>
          <a:p>
            <a:endParaRPr lang="en-GB" dirty="0"/>
          </a:p>
          <a:p>
            <a:r>
              <a:rPr lang="en-GB" dirty="0"/>
              <a:t>5) Shows the areas where materials stops, staged, held, inspected and picked up. Look for point-of-use opportunities for materials, tools, and paperwork.</a:t>
            </a:r>
          </a:p>
          <a:p>
            <a:endParaRPr lang="en-GB" dirty="0"/>
          </a:p>
          <a:p>
            <a:r>
              <a:rPr lang="en-GB" dirty="0"/>
              <a:t>6) Record the names of those involved, dates, times, and other relevant information.</a:t>
            </a:r>
          </a:p>
          <a:p>
            <a:endParaRPr lang="en-GB" dirty="0"/>
          </a:p>
          <a:p>
            <a:r>
              <a:rPr lang="en-GB" dirty="0"/>
              <a:t>7) Calculate the distance, times, shift, starts, stops, to provide baseline performance.</a:t>
            </a:r>
          </a:p>
          <a:p>
            <a:endParaRPr lang="en-GB" dirty="0"/>
          </a:p>
          <a:p>
            <a:r>
              <a:rPr lang="en-GB" dirty="0"/>
              <a:t>8) Create a separate diagram showing the ideal state of flow for each that eliminates as much non-value added tasks as possible. The team should target the ideal state and the Project Manager and Champion should remove obstacles that may prevent this objective.</a:t>
            </a:r>
          </a:p>
          <a:p>
            <a:endParaRPr lang="en-GB" dirty="0"/>
          </a:p>
          <a:p>
            <a:endParaRPr lang="en-GB" dirty="0"/>
          </a:p>
        </p:txBody>
      </p:sp>
    </p:spTree>
    <p:extLst>
      <p:ext uri="{BB962C8B-B14F-4D97-AF65-F5344CB8AC3E}">
        <p14:creationId xmlns:p14="http://schemas.microsoft.com/office/powerpoint/2010/main" val="27746632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Spaghetti </a:t>
            </a:r>
            <a:r>
              <a:rPr lang="en-GB" dirty="0" smtClean="0"/>
              <a:t>diagram examples</a:t>
            </a:r>
            <a:endParaRPr lang="en-GB" dirty="0"/>
          </a:p>
        </p:txBody>
      </p:sp>
      <p:pic>
        <p:nvPicPr>
          <p:cNvPr id="2050" name="Picture 2" descr="Operator Flow Spaghetti Diagram BEFORE improvement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1982814"/>
            <a:ext cx="4314825" cy="334327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provement Ideas for Spaghetti Diagr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1064" y="1839255"/>
            <a:ext cx="4314825" cy="33528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78706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Spaghetti diagram</a:t>
            </a:r>
          </a:p>
        </p:txBody>
      </p:sp>
      <p:sp>
        <p:nvSpPr>
          <p:cNvPr id="3" name="Content Placeholder 2"/>
          <p:cNvSpPr>
            <a:spLocks noGrp="1"/>
          </p:cNvSpPr>
          <p:nvPr>
            <p:ph idx="1"/>
          </p:nvPr>
        </p:nvSpPr>
        <p:spPr>
          <a:xfrm>
            <a:off x="838200" y="1292772"/>
            <a:ext cx="10691648" cy="5370787"/>
          </a:xfrm>
        </p:spPr>
        <p:txBody>
          <a:bodyPr>
            <a:normAutofit fontScale="62500" lnSpcReduction="20000"/>
          </a:bodyPr>
          <a:lstStyle/>
          <a:p>
            <a:r>
              <a:rPr lang="en-GB" dirty="0"/>
              <a:t>Spaghetti Diagram Improvements (after several inexpensive iterations):</a:t>
            </a:r>
          </a:p>
          <a:p>
            <a:r>
              <a:rPr lang="en-GB" dirty="0"/>
              <a:t>AND/ON lights to signal for raw material, paperwork, and part removal</a:t>
            </a:r>
            <a:br>
              <a:rPr lang="en-GB" dirty="0"/>
            </a:br>
            <a:endParaRPr lang="en-GB" dirty="0"/>
          </a:p>
          <a:p>
            <a:r>
              <a:rPr lang="en-GB" dirty="0"/>
              <a:t>Tooling </a:t>
            </a:r>
            <a:r>
              <a:rPr lang="en-GB" dirty="0" err="1"/>
              <a:t>shadowboard</a:t>
            </a:r>
            <a:r>
              <a:rPr lang="en-GB" dirty="0"/>
              <a:t> placed at the Point-of-Use</a:t>
            </a:r>
            <a:br>
              <a:rPr lang="en-GB" dirty="0"/>
            </a:br>
            <a:endParaRPr lang="en-GB" dirty="0"/>
          </a:p>
          <a:p>
            <a:r>
              <a:rPr lang="en-GB" dirty="0"/>
              <a:t>Repaint all equipment and floor</a:t>
            </a:r>
            <a:br>
              <a:rPr lang="en-GB" dirty="0"/>
            </a:br>
            <a:endParaRPr lang="en-GB" dirty="0"/>
          </a:p>
          <a:p>
            <a:r>
              <a:rPr lang="en-GB" dirty="0"/>
              <a:t>New tables fabricated to all have same appearance and </a:t>
            </a:r>
            <a:r>
              <a:rPr lang="en-GB" dirty="0" err="1"/>
              <a:t>color</a:t>
            </a:r>
            <a:r>
              <a:rPr lang="en-GB" dirty="0"/>
              <a:t> schemes</a:t>
            </a:r>
            <a:br>
              <a:rPr lang="en-GB" dirty="0"/>
            </a:br>
            <a:endParaRPr lang="en-GB" dirty="0"/>
          </a:p>
          <a:p>
            <a:r>
              <a:rPr lang="en-GB" dirty="0"/>
              <a:t>Layout reorganized to minimize operator travel</a:t>
            </a:r>
            <a:br>
              <a:rPr lang="en-GB" dirty="0"/>
            </a:br>
            <a:endParaRPr lang="en-GB" dirty="0"/>
          </a:p>
          <a:p>
            <a:r>
              <a:rPr lang="en-GB" dirty="0"/>
              <a:t>Foot pedal to allow quicker and safer use of grinder</a:t>
            </a:r>
            <a:br>
              <a:rPr lang="en-GB" dirty="0"/>
            </a:br>
            <a:endParaRPr lang="en-GB" dirty="0"/>
          </a:p>
          <a:p>
            <a:r>
              <a:rPr lang="en-GB" dirty="0"/>
              <a:t>Tools prepared and qualified by QC prior to being used</a:t>
            </a:r>
            <a:br>
              <a:rPr lang="en-GB" dirty="0"/>
            </a:br>
            <a:endParaRPr lang="en-GB" dirty="0"/>
          </a:p>
          <a:p>
            <a:r>
              <a:rPr lang="en-GB" dirty="0"/>
              <a:t>Inspection equipment upgraded and organized with local task lighting</a:t>
            </a:r>
          </a:p>
          <a:p>
            <a:r>
              <a:rPr lang="en-GB" dirty="0"/>
              <a:t>Scrap bin placed at machine discharge and </a:t>
            </a:r>
            <a:r>
              <a:rPr lang="en-GB" dirty="0" err="1"/>
              <a:t>analyzed</a:t>
            </a:r>
            <a:r>
              <a:rPr lang="en-GB" dirty="0"/>
              <a:t> daily</a:t>
            </a:r>
            <a:br>
              <a:rPr lang="en-GB" dirty="0"/>
            </a:br>
            <a:endParaRPr lang="en-GB" dirty="0"/>
          </a:p>
          <a:p>
            <a:r>
              <a:rPr lang="en-GB" dirty="0"/>
              <a:t>Anti-fatigue mats placed under primary working area</a:t>
            </a:r>
            <a:br>
              <a:rPr lang="en-GB" dirty="0"/>
            </a:br>
            <a:endParaRPr lang="en-GB" dirty="0"/>
          </a:p>
        </p:txBody>
      </p:sp>
    </p:spTree>
    <p:extLst>
      <p:ext uri="{BB962C8B-B14F-4D97-AF65-F5344CB8AC3E}">
        <p14:creationId xmlns:p14="http://schemas.microsoft.com/office/powerpoint/2010/main" val="7473075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Spaghetti diagram</a:t>
            </a:r>
          </a:p>
        </p:txBody>
      </p:sp>
      <p:sp>
        <p:nvSpPr>
          <p:cNvPr id="3" name="Content Placeholder 2"/>
          <p:cNvSpPr>
            <a:spLocks noGrp="1"/>
          </p:cNvSpPr>
          <p:nvPr>
            <p:ph idx="1"/>
          </p:nvPr>
        </p:nvSpPr>
        <p:spPr>
          <a:xfrm>
            <a:off x="325821" y="1387366"/>
            <a:ext cx="11027979" cy="4789597"/>
          </a:xfrm>
        </p:spPr>
        <p:txBody>
          <a:bodyPr>
            <a:normAutofit fontScale="70000" lnSpcReduction="20000"/>
          </a:bodyPr>
          <a:lstStyle/>
          <a:p>
            <a:r>
              <a:rPr lang="en-GB" dirty="0"/>
              <a:t>Physical samples of good/bad pieces available for each job</a:t>
            </a:r>
            <a:br>
              <a:rPr lang="en-GB" dirty="0"/>
            </a:br>
            <a:endParaRPr lang="en-GB" dirty="0"/>
          </a:p>
          <a:p>
            <a:r>
              <a:rPr lang="en-GB" dirty="0"/>
              <a:t>Oil/Water plumbed directly to machine – eliminate travel</a:t>
            </a:r>
            <a:br>
              <a:rPr lang="en-GB" dirty="0"/>
            </a:br>
            <a:endParaRPr lang="en-GB" dirty="0"/>
          </a:p>
          <a:p>
            <a:r>
              <a:rPr lang="en-GB" dirty="0"/>
              <a:t>Compressed air line suspended overhead on retractor mechanism</a:t>
            </a:r>
            <a:br>
              <a:rPr lang="en-GB" dirty="0"/>
            </a:br>
            <a:endParaRPr lang="en-GB" dirty="0"/>
          </a:p>
          <a:p>
            <a:r>
              <a:rPr lang="en-GB" dirty="0"/>
              <a:t>Visual work instructions on standard set-up procedure</a:t>
            </a:r>
            <a:br>
              <a:rPr lang="en-GB" dirty="0"/>
            </a:br>
            <a:endParaRPr lang="en-GB" dirty="0"/>
          </a:p>
          <a:p>
            <a:r>
              <a:rPr lang="en-GB" dirty="0"/>
              <a:t>Sent operators to advanced machinery training at manufacturer</a:t>
            </a:r>
            <a:br>
              <a:rPr lang="en-GB" dirty="0"/>
            </a:br>
            <a:endParaRPr lang="en-GB" dirty="0"/>
          </a:p>
          <a:p>
            <a:r>
              <a:rPr lang="en-GB" dirty="0"/>
              <a:t>KANBAN for perishable tools such as pins, grease, and punches</a:t>
            </a:r>
            <a:br>
              <a:rPr lang="en-GB" dirty="0"/>
            </a:br>
            <a:endParaRPr lang="en-GB" dirty="0"/>
          </a:p>
          <a:p>
            <a:r>
              <a:rPr lang="en-GB" dirty="0"/>
              <a:t>Dry-erase Production Board to record production, scrap, and downtime</a:t>
            </a:r>
            <a:br>
              <a:rPr lang="en-GB" dirty="0"/>
            </a:br>
            <a:endParaRPr lang="en-GB" dirty="0"/>
          </a:p>
          <a:p>
            <a:r>
              <a:rPr lang="en-GB" dirty="0"/>
              <a:t>Relocate inspection closer to operator</a:t>
            </a:r>
            <a:br>
              <a:rPr lang="en-GB" dirty="0"/>
            </a:br>
            <a:endParaRPr lang="en-GB" dirty="0"/>
          </a:p>
          <a:p>
            <a:r>
              <a:rPr lang="en-GB" dirty="0" err="1"/>
              <a:t>Tugger</a:t>
            </a:r>
            <a:r>
              <a:rPr lang="en-GB" dirty="0"/>
              <a:t> to bring standard items to and from operator, such as tooling, gloves, and paperwork.</a:t>
            </a:r>
          </a:p>
          <a:p>
            <a:endParaRPr lang="en-GB" dirty="0"/>
          </a:p>
          <a:p>
            <a:endParaRPr lang="en-GB" dirty="0"/>
          </a:p>
        </p:txBody>
      </p:sp>
    </p:spTree>
    <p:extLst>
      <p:ext uri="{BB962C8B-B14F-4D97-AF65-F5344CB8AC3E}">
        <p14:creationId xmlns:p14="http://schemas.microsoft.com/office/powerpoint/2010/main" val="23149104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Spaghetti diagram</a:t>
            </a:r>
          </a:p>
        </p:txBody>
      </p:sp>
      <p:pic>
        <p:nvPicPr>
          <p:cNvPr id="3074" name="Picture 2" descr="Operator Flow AFTER improvements to Spaghetti Diagram"/>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165131" y="1768630"/>
            <a:ext cx="6102569" cy="34661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83770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Mini factory time lapse/ building cars live 1/2</a:t>
            </a:r>
            <a:endParaRPr lang="en-GB" dirty="0"/>
          </a:p>
        </p:txBody>
      </p:sp>
      <p:sp>
        <p:nvSpPr>
          <p:cNvPr id="3" name="Content Placeholder 2"/>
          <p:cNvSpPr>
            <a:spLocks noGrp="1"/>
          </p:cNvSpPr>
          <p:nvPr>
            <p:ph idx="1"/>
          </p:nvPr>
        </p:nvSpPr>
        <p:spPr/>
        <p:txBody>
          <a:bodyPr>
            <a:normAutofit lnSpcReduction="10000"/>
          </a:bodyPr>
          <a:lstStyle/>
          <a:p>
            <a:r>
              <a:rPr lang="en-GB" dirty="0" smtClean="0">
                <a:hlinkClick r:id="rId2"/>
              </a:rPr>
              <a:t>https://www.youtube.com/watch?v=Q8C6tc9qXaY</a:t>
            </a:r>
            <a:endParaRPr lang="en-GB" dirty="0" smtClean="0"/>
          </a:p>
          <a:p>
            <a:r>
              <a:rPr lang="en-GB" dirty="0" smtClean="0">
                <a:hlinkClick r:id="rId3"/>
              </a:rPr>
              <a:t>https://www.youtube.com/watch?v=O-Te-E_u2a8</a:t>
            </a:r>
            <a:endParaRPr lang="en-GB" dirty="0" smtClean="0"/>
          </a:p>
          <a:p>
            <a:r>
              <a:rPr lang="en-GB" dirty="0" smtClean="0">
                <a:hlinkClick r:id="rId4"/>
              </a:rPr>
              <a:t>https://www.youtube.com/watch?v=gOvGX6nhemg</a:t>
            </a:r>
            <a:endParaRPr lang="en-GB" dirty="0" smtClean="0"/>
          </a:p>
          <a:p>
            <a:endParaRPr lang="en-GB" dirty="0"/>
          </a:p>
          <a:p>
            <a:r>
              <a:rPr lang="en-GB" dirty="0" smtClean="0"/>
              <a:t>2006</a:t>
            </a:r>
          </a:p>
          <a:p>
            <a:r>
              <a:rPr lang="en-GB" dirty="0" smtClean="0">
                <a:hlinkClick r:id="rId5"/>
              </a:rPr>
              <a:t>https://www.youtube.com/watch?v=WA5krnTKTHY</a:t>
            </a:r>
            <a:endParaRPr lang="en-GB" dirty="0" smtClean="0"/>
          </a:p>
          <a:p>
            <a:r>
              <a:rPr lang="en-GB" dirty="0" smtClean="0"/>
              <a:t>Old</a:t>
            </a:r>
          </a:p>
          <a:p>
            <a:r>
              <a:rPr lang="en-GB" dirty="0" smtClean="0">
                <a:hlinkClick r:id="rId6"/>
              </a:rPr>
              <a:t>https://www.youtube.com/watch?v=CkTDCOQB-rg</a:t>
            </a:r>
            <a:endParaRPr lang="en-GB" dirty="0" smtClean="0"/>
          </a:p>
          <a:p>
            <a:r>
              <a:rPr lang="en-GB" smtClean="0"/>
              <a:t>https://www.youtube.com/watch?v=W3jcIBPmYpY</a:t>
            </a:r>
            <a:endParaRPr lang="en-GB" dirty="0" smtClean="0"/>
          </a:p>
          <a:p>
            <a:endParaRPr lang="en-GB" dirty="0"/>
          </a:p>
        </p:txBody>
      </p:sp>
    </p:spTree>
    <p:extLst>
      <p:ext uri="{BB962C8B-B14F-4D97-AF65-F5344CB8AC3E}">
        <p14:creationId xmlns:p14="http://schemas.microsoft.com/office/powerpoint/2010/main" val="34390851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Just in Time</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41977903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Development from </a:t>
            </a:r>
            <a:r>
              <a:rPr lang="en-GB" dirty="0" err="1" smtClean="0"/>
              <a:t>Juran</a:t>
            </a:r>
            <a:r>
              <a:rPr lang="en-GB" dirty="0" smtClean="0"/>
              <a:t> and Deming and Total Quality Management</a:t>
            </a:r>
          </a:p>
          <a:p>
            <a:r>
              <a:rPr lang="en-GB" dirty="0" smtClean="0"/>
              <a:t>Flow production</a:t>
            </a:r>
          </a:p>
          <a:p>
            <a:r>
              <a:rPr lang="en-GB" dirty="0" smtClean="0"/>
              <a:t>No large stocks</a:t>
            </a:r>
          </a:p>
          <a:p>
            <a:r>
              <a:rPr lang="en-GB" dirty="0" smtClean="0"/>
              <a:t>Concentration on ‘Right First Time’</a:t>
            </a:r>
          </a:p>
          <a:p>
            <a:r>
              <a:rPr lang="en-GB" dirty="0" smtClean="0"/>
              <a:t>High Quality</a:t>
            </a:r>
          </a:p>
          <a:p>
            <a:r>
              <a:rPr lang="en-GB" smtClean="0"/>
              <a:t>Low rework</a:t>
            </a:r>
            <a:endParaRPr lang="en-GB" dirty="0" smtClean="0"/>
          </a:p>
          <a:p>
            <a:endParaRPr lang="en-GB" dirty="0"/>
          </a:p>
        </p:txBody>
      </p:sp>
    </p:spTree>
    <p:extLst>
      <p:ext uri="{BB962C8B-B14F-4D97-AF65-F5344CB8AC3E}">
        <p14:creationId xmlns:p14="http://schemas.microsoft.com/office/powerpoint/2010/main" val="36402036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899</TotalTime>
  <Words>2193</Words>
  <Application>Microsoft Office PowerPoint</Application>
  <PresentationFormat>Widescreen</PresentationFormat>
  <Paragraphs>206</Paragraphs>
  <Slides>39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39</vt:i4>
      </vt:variant>
    </vt:vector>
  </HeadingPairs>
  <TitlesOfParts>
    <vt:vector size="43" baseType="lpstr">
      <vt:lpstr>Arial</vt:lpstr>
      <vt:lpstr>Calibri</vt:lpstr>
      <vt:lpstr>Calibri Light</vt:lpstr>
      <vt:lpstr>Office Theme</vt:lpstr>
      <vt:lpstr>Total Quality Management</vt:lpstr>
      <vt:lpstr>Why is TQM important?</vt:lpstr>
      <vt:lpstr>Eliminating Junk Activities </vt:lpstr>
      <vt:lpstr>PDCA Shewhart Cycle</vt:lpstr>
      <vt:lpstr>Culture Change</vt:lpstr>
      <vt:lpstr>PowerPoint Presentation</vt:lpstr>
      <vt:lpstr>PowerPoint Presentation</vt:lpstr>
      <vt:lpstr>Requirements Specification</vt:lpstr>
      <vt:lpstr>Requirements Specification</vt:lpstr>
      <vt:lpstr>Characteristics of good SRS requirements according to IEEE Standard 830-1998: Recommended Practice for Software Requirements Specifications</vt:lpstr>
      <vt:lpstr>Pareto Chart</vt:lpstr>
      <vt:lpstr>PowerPoint Presentation</vt:lpstr>
      <vt:lpstr>Scatter Plots</vt:lpstr>
      <vt:lpstr>True Causation – John Stuart Mill System of Logic (1843)</vt:lpstr>
      <vt:lpstr>Ishikawa Diagram (Fishbone diagram, cause and effect diagram)</vt:lpstr>
      <vt:lpstr>PERT – Program evaluation review technique</vt:lpstr>
      <vt:lpstr>Define Specific tasks and Milestones  </vt:lpstr>
      <vt:lpstr>Fundamental Components and Characteristics of a System</vt:lpstr>
      <vt:lpstr>Main Characteristics of a System</vt:lpstr>
      <vt:lpstr>Types of system</vt:lpstr>
      <vt:lpstr>Systems theory</vt:lpstr>
      <vt:lpstr>Information Systems</vt:lpstr>
      <vt:lpstr>Information Systems</vt:lpstr>
      <vt:lpstr>What about Manufacturing?</vt:lpstr>
      <vt:lpstr>Job production </vt:lpstr>
      <vt:lpstr>Batch production </vt:lpstr>
      <vt:lpstr>Flow production </vt:lpstr>
      <vt:lpstr>The benefits of flow production are: </vt:lpstr>
      <vt:lpstr>Spaghetti diagram</vt:lpstr>
      <vt:lpstr>Spaghetti Diagrams</vt:lpstr>
      <vt:lpstr>Spaghetti diagram</vt:lpstr>
      <vt:lpstr>Spaghetti diagram</vt:lpstr>
      <vt:lpstr>Spaghetti diagram examples</vt:lpstr>
      <vt:lpstr>Spaghetti diagram</vt:lpstr>
      <vt:lpstr>Spaghetti diagram</vt:lpstr>
      <vt:lpstr>Spaghetti diagram</vt:lpstr>
      <vt:lpstr>Mini factory time lapse/ building cars live 1/2</vt:lpstr>
      <vt:lpstr>Just in Time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Just in Time</dc:title>
  <dc:creator>Rachel Alexander</dc:creator>
  <cp:lastModifiedBy>Rachel Alexander</cp:lastModifiedBy>
  <cp:revision>29</cp:revision>
  <dcterms:created xsi:type="dcterms:W3CDTF">2016-04-27T10:28:29Z</dcterms:created>
  <dcterms:modified xsi:type="dcterms:W3CDTF">2019-11-05T14:42:00Z</dcterms:modified>
</cp:coreProperties>
</file>