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slides/slide38.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Override PartName="/ppt/notesMasters/notesMaster1.xml" ContentType="application/vnd.openxmlformats-officedocument.presentationml.notesMaster+xml"/>
  <Override PartName="/ppt/slides/slide1.xml" ContentType="application/vnd.openxmlformats-officedocument.presentationml.slide+xml"/>
  <Override PartName="/ppt/slides/slide26.xml" ContentType="application/vnd.openxmlformats-officedocument.presentationml.slide+xml"/>
  <Override PartName="/ppt/slides/slide34.xml" ContentType="application/vnd.openxmlformats-officedocument.presentationml.slide+xml"/>
  <Default Extension="jpeg" ContentType="image/jpeg"/>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s/slide6.xml" ContentType="application/vnd.openxmlformats-officedocument.presentationml.slide+xml"/>
  <Override PartName="/ppt/slides/slide39.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35.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slideLayouts/slideLayout13.xml" ContentType="application/vnd.openxmlformats-officedocument.presentationml.slideLayout+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s/slide36.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notesSlides/notesSlide3.xml" ContentType="application/vnd.openxmlformats-officedocument.presentationml.notesSlide+xml"/>
  <Override PartName="/ppt/slides/slide8.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37.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1" r:id="rId1"/>
  </p:sldMasterIdLst>
  <p:notesMasterIdLst>
    <p:notesMasterId r:id="rId42"/>
  </p:notesMasterIdLst>
  <p:sldIdLst>
    <p:sldId id="256" r:id="rId2"/>
    <p:sldId id="306" r:id="rId3"/>
    <p:sldId id="309" r:id="rId4"/>
    <p:sldId id="310" r:id="rId5"/>
    <p:sldId id="311" r:id="rId6"/>
    <p:sldId id="260" r:id="rId7"/>
    <p:sldId id="282" r:id="rId8"/>
    <p:sldId id="284" r:id="rId9"/>
    <p:sldId id="291" r:id="rId10"/>
    <p:sldId id="286" r:id="rId11"/>
    <p:sldId id="293" r:id="rId12"/>
    <p:sldId id="295" r:id="rId13"/>
    <p:sldId id="294" r:id="rId14"/>
    <p:sldId id="296" r:id="rId15"/>
    <p:sldId id="297" r:id="rId16"/>
    <p:sldId id="285" r:id="rId17"/>
    <p:sldId id="292" r:id="rId18"/>
    <p:sldId id="300" r:id="rId19"/>
    <p:sldId id="301" r:id="rId20"/>
    <p:sldId id="303" r:id="rId21"/>
    <p:sldId id="304" r:id="rId22"/>
    <p:sldId id="283" r:id="rId23"/>
    <p:sldId id="307" r:id="rId24"/>
    <p:sldId id="308" r:id="rId25"/>
    <p:sldId id="312" r:id="rId26"/>
    <p:sldId id="313" r:id="rId27"/>
    <p:sldId id="314" r:id="rId28"/>
    <p:sldId id="317" r:id="rId29"/>
    <p:sldId id="315" r:id="rId30"/>
    <p:sldId id="316" r:id="rId31"/>
    <p:sldId id="287" r:id="rId32"/>
    <p:sldId id="269" r:id="rId33"/>
    <p:sldId id="270" r:id="rId34"/>
    <p:sldId id="271" r:id="rId35"/>
    <p:sldId id="272" r:id="rId36"/>
    <p:sldId id="273" r:id="rId37"/>
    <p:sldId id="305" r:id="rId38"/>
    <p:sldId id="298" r:id="rId39"/>
    <p:sldId id="299" r:id="rId40"/>
    <p:sldId id="302" r:id="rId4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457200" rtl="0" eaLnBrk="1" latinLnBrk="0" hangingPunct="1">
      <a:defRPr kern="1200">
        <a:solidFill>
          <a:schemeClr val="tx1"/>
        </a:solidFill>
        <a:latin typeface="Arial" charset="0"/>
        <a:ea typeface="+mn-ea"/>
        <a:cs typeface="+mn-cs"/>
      </a:defRPr>
    </a:lvl6pPr>
    <a:lvl7pPr marL="2743200" algn="l" defTabSz="457200" rtl="0" eaLnBrk="1" latinLnBrk="0" hangingPunct="1">
      <a:defRPr kern="1200">
        <a:solidFill>
          <a:schemeClr val="tx1"/>
        </a:solidFill>
        <a:latin typeface="Arial" charset="0"/>
        <a:ea typeface="+mn-ea"/>
        <a:cs typeface="+mn-cs"/>
      </a:defRPr>
    </a:lvl7pPr>
    <a:lvl8pPr marL="3200400" algn="l" defTabSz="457200" rtl="0" eaLnBrk="1" latinLnBrk="0" hangingPunct="1">
      <a:defRPr kern="1200">
        <a:solidFill>
          <a:schemeClr val="tx1"/>
        </a:solidFill>
        <a:latin typeface="Arial" charset="0"/>
        <a:ea typeface="+mn-ea"/>
        <a:cs typeface="+mn-cs"/>
      </a:defRPr>
    </a:lvl8pPr>
    <a:lvl9pPr marL="3657600" algn="l" defTabSz="4572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p:cViewPr>
        <p:scale>
          <a:sx n="66" d="100"/>
          <a:sy n="66" d="100"/>
        </p:scale>
        <p:origin x="-1568" y="-3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096"/>
    </p:cViewPr>
  </p:sorter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printerSettings" Target="printerSettings/printerSettings1.bin"/><Relationship Id="rId44" Type="http://schemas.openxmlformats.org/officeDocument/2006/relationships/presProps" Target="presProps.xml"/><Relationship Id="rId4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4546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45465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466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5466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45466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8A6BCEE3-F10D-E34A-B598-53F84F930293}"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8F463D49-524C-184A-AD4D-851FFC1320D0}" type="slidenum">
              <a:rPr lang="en-US"/>
              <a:pPr/>
              <a:t>1</a:t>
            </a:fld>
            <a:endParaRPr 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pPr eaLnBrk="1" hangingPunct="1"/>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74A64C-ADAC-0C4D-9410-8B08B5E85F8F}" type="slidenum">
              <a:rPr lang="en-US"/>
              <a:pPr/>
              <a:t>27</a:t>
            </a:fld>
            <a:endParaRPr lang="en-US"/>
          </a:p>
        </p:txBody>
      </p:sp>
      <p:sp>
        <p:nvSpPr>
          <p:cNvPr id="34818" name="Rectangle 2"/>
          <p:cNvSpPr>
            <a:spLocks noRo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919C54-670F-994C-B7A8-905D3639108A}" type="slidenum">
              <a:rPr lang="en-US"/>
              <a:pPr/>
              <a:t>28</a:t>
            </a:fld>
            <a:endParaRPr lang="en-US"/>
          </a:p>
        </p:txBody>
      </p:sp>
      <p:sp>
        <p:nvSpPr>
          <p:cNvPr id="24578" name="Rectangle 2"/>
          <p:cNvSpPr>
            <a:spLocks noRo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78404C-0B5B-4849-94EB-4945FABDA5A5}" type="slidenum">
              <a:rPr lang="en-US"/>
              <a:pPr/>
              <a:t>30</a:t>
            </a:fld>
            <a:endParaRPr lang="en-US"/>
          </a:p>
        </p:txBody>
      </p:sp>
      <p:sp>
        <p:nvSpPr>
          <p:cNvPr id="36866" name="Rectangle 2"/>
          <p:cNvSpPr>
            <a:spLocks noRo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3B66D4B-A0D9-7E42-893B-45094FBCD814}"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A3B80A2-742B-4045-8AFE-EAE99734301C}"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068486E-283C-A946-AE1A-C9711D88FFE7}"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00FFB11-13D6-1B43-94A6-7D006C63063F}"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pPr>
              <a:defRPr/>
            </a:pPr>
            <a:endParaRPr lang="en-US"/>
          </a:p>
        </p:txBody>
      </p:sp>
      <p:sp>
        <p:nvSpPr>
          <p:cNvPr id="8" name="Footer Placeholder 7"/>
          <p:cNvSpPr>
            <a:spLocks noGrp="1"/>
          </p:cNvSpPr>
          <p:nvPr>
            <p:ph type="ftr" sz="quarter" idx="11"/>
          </p:nvPr>
        </p:nvSpPr>
        <p:spPr>
          <a:xfrm>
            <a:off x="1120588" y="188259"/>
            <a:ext cx="2895600" cy="365125"/>
          </a:xfrm>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5FEFB41-0F30-0A49-826C-C90EA490DDED}" type="slidenum">
              <a:rPr lang="en-US" smtClean="0"/>
              <a:pPr>
                <a:defRPr/>
              </a:pPr>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52344997-5A10-1A42-92CF-83CCC03DCFA0}"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BFFD5C1A-D227-DE47-A6E8-E94FD5DD5C34}"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0660248-E335-334C-A6B9-C8FCB7E690C2}"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D7165D8D-F6D2-0642-A194-2CA69E850F9C}"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6E69401-D933-6E40-9A10-5165C8B5643D}" type="slidenum">
              <a:rPr lang="en-US" smtClean="0"/>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6FBC10F-6541-2C40-8385-62663F9792FE}"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pPr>
              <a:defRPr/>
            </a:pPr>
            <a:fld id="{50FD8118-2E71-DD44-B98A-90506F91AFA0}" type="slidenum">
              <a:rPr lang="en-US" smtClean="0"/>
              <a:pPr>
                <a:defRPr/>
              </a:pPr>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8.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 Id="rId3"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8.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22.png"/><Relationship Id="rId1" Type="http://schemas.openxmlformats.org/officeDocument/2006/relationships/slideLayout" Target="../slideLayouts/slideLayout8.xml"/><Relationship Id="rId2" Type="http://schemas.openxmlformats.org/officeDocument/2006/relationships/image" Target="../media/image1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2.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 Id="rId3" Type="http://schemas.openxmlformats.org/officeDocument/2006/relationships/image" Target="../media/image3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xml"/><Relationship Id="rId3" Type="http://schemas.openxmlformats.org/officeDocument/2006/relationships/image" Target="../media/image3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 Id="rId3" Type="http://schemas.openxmlformats.org/officeDocument/2006/relationships/image" Target="../media/image3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 Id="rId3" Type="http://schemas.openxmlformats.org/officeDocument/2006/relationships/image" Target="../media/image3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9.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1.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2.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685800" y="1066800"/>
            <a:ext cx="7772400" cy="2533650"/>
          </a:xfrm>
        </p:spPr>
        <p:txBody>
          <a:bodyPr/>
          <a:lstStyle/>
          <a:p>
            <a:pPr eaLnBrk="1" hangingPunct="1"/>
            <a:r>
              <a:rPr lang="en-US" dirty="0" smtClean="0"/>
              <a:t>Anthropology</a:t>
            </a:r>
            <a:endParaRPr lang="en-US" dirty="0"/>
          </a:p>
        </p:txBody>
      </p:sp>
      <p:sp>
        <p:nvSpPr>
          <p:cNvPr id="15363" name="Rectangle 3"/>
          <p:cNvSpPr>
            <a:spLocks noGrp="1" noChangeArrowheads="1"/>
          </p:cNvSpPr>
          <p:nvPr>
            <p:ph type="subTitle" idx="1"/>
          </p:nvPr>
        </p:nvSpPr>
        <p:spPr/>
        <p:txBody>
          <a:bodyPr/>
          <a:lstStyle/>
          <a:p>
            <a:pPr eaLnBrk="1" hangingPunct="1"/>
            <a:endParaRPr lang="en-US" dirty="0"/>
          </a:p>
        </p:txBody>
      </p:sp>
      <p:pic>
        <p:nvPicPr>
          <p:cNvPr id="4" name="Picture 3"/>
          <p:cNvPicPr>
            <a:picLocks noChangeAspect="1"/>
          </p:cNvPicPr>
          <p:nvPr/>
        </p:nvPicPr>
        <p:blipFill>
          <a:blip r:embed="rId3"/>
          <a:stretch>
            <a:fillRect/>
          </a:stretch>
        </p:blipFill>
        <p:spPr>
          <a:xfrm>
            <a:off x="5181600" y="3124200"/>
            <a:ext cx="3289300" cy="3352800"/>
          </a:xfrm>
          <a:prstGeom prst="rect">
            <a:avLst/>
          </a:prstGeom>
        </p:spPr>
      </p:pic>
      <p:pic>
        <p:nvPicPr>
          <p:cNvPr id="6" name="Picture 5"/>
          <p:cNvPicPr>
            <a:picLocks noChangeAspect="1"/>
          </p:cNvPicPr>
          <p:nvPr/>
        </p:nvPicPr>
        <p:blipFill>
          <a:blip r:embed="rId4"/>
          <a:stretch>
            <a:fillRect/>
          </a:stretch>
        </p:blipFill>
        <p:spPr>
          <a:xfrm>
            <a:off x="1066800" y="3505200"/>
            <a:ext cx="4025900" cy="27051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Anthropology?</a:t>
            </a:r>
            <a:endParaRPr lang="en-GB" dirty="0"/>
          </a:p>
        </p:txBody>
      </p:sp>
      <p:sp>
        <p:nvSpPr>
          <p:cNvPr id="3" name="Content Placeholder 2"/>
          <p:cNvSpPr>
            <a:spLocks noGrp="1"/>
          </p:cNvSpPr>
          <p:nvPr>
            <p:ph idx="1"/>
          </p:nvPr>
        </p:nvSpPr>
        <p:spPr>
          <a:xfrm>
            <a:off x="1114424" y="2438400"/>
            <a:ext cx="7610476" cy="4114800"/>
          </a:xfrm>
        </p:spPr>
        <p:txBody>
          <a:bodyPr>
            <a:normAutofit fontScale="92500" lnSpcReduction="10000"/>
          </a:bodyPr>
          <a:lstStyle/>
          <a:p>
            <a:r>
              <a:rPr lang="en-GB" dirty="0" smtClean="0"/>
              <a:t>Study of contemporary peoples</a:t>
            </a:r>
          </a:p>
          <a:p>
            <a:pPr lvl="1"/>
            <a:r>
              <a:rPr lang="en-GB" dirty="0" smtClean="0"/>
              <a:t>Society and Culture </a:t>
            </a:r>
          </a:p>
          <a:p>
            <a:r>
              <a:rPr lang="en-GB" dirty="0" smtClean="0"/>
              <a:t>Look to understand all aspects of social and cultural life </a:t>
            </a:r>
          </a:p>
          <a:p>
            <a:pPr lvl="1"/>
            <a:r>
              <a:rPr lang="en-GB" dirty="0" smtClean="0"/>
              <a:t>Full immersion </a:t>
            </a:r>
          </a:p>
          <a:p>
            <a:r>
              <a:rPr lang="en-GB" dirty="0" smtClean="0"/>
              <a:t>Approach </a:t>
            </a:r>
          </a:p>
          <a:p>
            <a:pPr lvl="1"/>
            <a:r>
              <a:rPr lang="en-GB" dirty="0" smtClean="0"/>
              <a:t>Question assumptions </a:t>
            </a:r>
          </a:p>
          <a:p>
            <a:r>
              <a:rPr lang="en-GB" dirty="0" smtClean="0"/>
              <a:t>Qualitative, interpretative and comparative</a:t>
            </a:r>
          </a:p>
          <a:p>
            <a:r>
              <a:rPr lang="en-GB" dirty="0" smtClean="0"/>
              <a:t>Produce ethnography </a:t>
            </a:r>
          </a:p>
          <a:p>
            <a:pPr lvl="1"/>
            <a:r>
              <a:rPr lang="en-GB" dirty="0" smtClean="0"/>
              <a:t>Experiment with writing</a:t>
            </a:r>
          </a:p>
          <a:p>
            <a:pPr lvl="1"/>
            <a:r>
              <a:rPr lang="en-GB" dirty="0" smtClean="0"/>
              <a:t>Reflexive and self-critical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things the way they are?</a:t>
            </a:r>
            <a:endParaRPr lang="en-GB" dirty="0"/>
          </a:p>
        </p:txBody>
      </p:sp>
      <p:sp>
        <p:nvSpPr>
          <p:cNvPr id="3" name="Content Placeholder 2"/>
          <p:cNvSpPr>
            <a:spLocks noGrp="1"/>
          </p:cNvSpPr>
          <p:nvPr>
            <p:ph idx="1"/>
          </p:nvPr>
        </p:nvSpPr>
        <p:spPr>
          <a:xfrm>
            <a:off x="1114424" y="2296894"/>
            <a:ext cx="7610476" cy="4180106"/>
          </a:xfrm>
        </p:spPr>
        <p:txBody>
          <a:bodyPr>
            <a:normAutofit/>
          </a:bodyPr>
          <a:lstStyle/>
          <a:p>
            <a:r>
              <a:rPr lang="en-GB" dirty="0" smtClean="0"/>
              <a:t>The answers are in social organisation and cultural life</a:t>
            </a:r>
          </a:p>
          <a:p>
            <a:pPr lvl="1"/>
            <a:r>
              <a:rPr lang="en-US" dirty="0" smtClean="0"/>
              <a:t>Class and social position</a:t>
            </a:r>
            <a:endParaRPr lang="en-GB" dirty="0" smtClean="0"/>
          </a:p>
          <a:p>
            <a:pPr lvl="1"/>
            <a:r>
              <a:rPr lang="en-US" dirty="0" smtClean="0"/>
              <a:t>Kinship and family relations</a:t>
            </a:r>
            <a:endParaRPr lang="en-GB" dirty="0" smtClean="0"/>
          </a:p>
          <a:p>
            <a:pPr lvl="1"/>
            <a:r>
              <a:rPr lang="en-US" dirty="0" smtClean="0"/>
              <a:t>Gender and generational relations</a:t>
            </a:r>
            <a:endParaRPr lang="en-GB" dirty="0" smtClean="0"/>
          </a:p>
          <a:p>
            <a:pPr lvl="1"/>
            <a:r>
              <a:rPr lang="en-GB" dirty="0" smtClean="0"/>
              <a:t>Political relations and power</a:t>
            </a:r>
          </a:p>
          <a:p>
            <a:pPr lvl="1"/>
            <a:r>
              <a:rPr lang="en-US" dirty="0" err="1" smtClean="0"/>
              <a:t>Labour</a:t>
            </a:r>
            <a:r>
              <a:rPr lang="en-US" dirty="0" smtClean="0"/>
              <a:t>,  work and economic relations</a:t>
            </a:r>
            <a:endParaRPr lang="en-GB" dirty="0" smtClean="0"/>
          </a:p>
          <a:p>
            <a:pPr lvl="1"/>
            <a:r>
              <a:rPr lang="en-US" dirty="0" smtClean="0"/>
              <a:t>Religious practices, beliefs and rituals</a:t>
            </a:r>
            <a:endParaRPr lang="en-GB" dirty="0" smtClean="0"/>
          </a:p>
          <a:p>
            <a:pPr lvl="1"/>
            <a:r>
              <a:rPr lang="en-US" dirty="0" smtClean="0"/>
              <a:t>Objects and  art </a:t>
            </a:r>
          </a:p>
          <a:p>
            <a:pPr lvl="1"/>
            <a:r>
              <a:rPr lang="en-US" dirty="0" smtClean="0"/>
              <a:t>The Body </a:t>
            </a:r>
          </a:p>
          <a:p>
            <a:pPr lvl="1"/>
            <a:r>
              <a:rPr lang="en-US" dirty="0" smtClean="0"/>
              <a:t>Environment, plant and animal relations</a:t>
            </a:r>
          </a:p>
          <a:p>
            <a:r>
              <a:rPr lang="en-US" dirty="0" smtClean="0"/>
              <a:t>Institutions and  individuals</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Tricky to Define</a:t>
            </a:r>
            <a:endParaRPr lang="en-GB" dirty="0"/>
          </a:p>
        </p:txBody>
      </p:sp>
      <p:sp>
        <p:nvSpPr>
          <p:cNvPr id="3" name="Content Placeholder 2"/>
          <p:cNvSpPr>
            <a:spLocks noGrp="1"/>
          </p:cNvSpPr>
          <p:nvPr>
            <p:ph sz="half" idx="1"/>
          </p:nvPr>
        </p:nvSpPr>
        <p:spPr>
          <a:xfrm>
            <a:off x="578941" y="2278219"/>
            <a:ext cx="4104819" cy="3998756"/>
          </a:xfrm>
        </p:spPr>
        <p:txBody>
          <a:bodyPr>
            <a:normAutofit/>
          </a:bodyPr>
          <a:lstStyle/>
          <a:p>
            <a:r>
              <a:rPr lang="en-US" sz="2000" dirty="0" smtClean="0"/>
              <a:t>A system of meaning and values, which are produced and reproduced by social actors </a:t>
            </a:r>
          </a:p>
          <a:p>
            <a:r>
              <a:rPr lang="en-US" sz="2000" dirty="0" smtClean="0"/>
              <a:t>Culture is about how the world gets interpreted</a:t>
            </a:r>
          </a:p>
          <a:p>
            <a:r>
              <a:rPr lang="en-US" sz="2000" dirty="0" smtClean="0"/>
              <a:t>Anthropology is concerned with finding the meaning behind, quite often innocuous, activities, practices and/or events. </a:t>
            </a:r>
            <a:endParaRPr lang="en-GB" sz="2000" dirty="0" smtClean="0"/>
          </a:p>
          <a:p>
            <a:endParaRPr lang="en-GB" dirty="0" smtClean="0"/>
          </a:p>
          <a:p>
            <a:endParaRPr lang="en-GB" dirty="0"/>
          </a:p>
        </p:txBody>
      </p:sp>
      <p:sp>
        <p:nvSpPr>
          <p:cNvPr id="4" name="Content Placeholder 3"/>
          <p:cNvSpPr>
            <a:spLocks noGrp="1"/>
          </p:cNvSpPr>
          <p:nvPr>
            <p:ph sz="half" idx="2"/>
          </p:nvPr>
        </p:nvSpPr>
        <p:spPr/>
        <p:txBody>
          <a:bodyPr>
            <a:normAutofit/>
          </a:bodyPr>
          <a:lstStyle/>
          <a:p>
            <a:endParaRPr lang="en-GB"/>
          </a:p>
        </p:txBody>
      </p:sp>
      <p:pic>
        <p:nvPicPr>
          <p:cNvPr id="5" name="Picture 4"/>
          <p:cNvPicPr>
            <a:picLocks noChangeAspect="1"/>
          </p:cNvPicPr>
          <p:nvPr/>
        </p:nvPicPr>
        <p:blipFill>
          <a:blip r:embed="rId2"/>
          <a:stretch>
            <a:fillRect/>
          </a:stretch>
        </p:blipFill>
        <p:spPr>
          <a:xfrm>
            <a:off x="4911660" y="2278219"/>
            <a:ext cx="3802033" cy="39987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Culture and Nature</a:t>
            </a:r>
            <a:endParaRPr lang="en-GB" dirty="0"/>
          </a:p>
        </p:txBody>
      </p:sp>
      <p:sp>
        <p:nvSpPr>
          <p:cNvPr id="6" name="Content Placeholder 5"/>
          <p:cNvSpPr>
            <a:spLocks noGrp="1"/>
          </p:cNvSpPr>
          <p:nvPr>
            <p:ph idx="1"/>
          </p:nvPr>
        </p:nvSpPr>
        <p:spPr>
          <a:xfrm>
            <a:off x="762000" y="2334242"/>
            <a:ext cx="7962900" cy="3932088"/>
          </a:xfrm>
        </p:spPr>
        <p:txBody>
          <a:bodyPr>
            <a:normAutofit/>
          </a:bodyPr>
          <a:lstStyle/>
          <a:p>
            <a:r>
              <a:rPr lang="en-US" dirty="0" smtClean="0"/>
              <a:t>For  anthropologists, the answers for how things are can be found in culture and society, rather than in nature. </a:t>
            </a:r>
            <a:endParaRPr lang="en-GB" dirty="0" smtClean="0"/>
          </a:p>
          <a:p>
            <a:r>
              <a:rPr lang="en-US" dirty="0" smtClean="0"/>
              <a:t>This doesn’t mean that we ignore nature completely </a:t>
            </a:r>
          </a:p>
          <a:p>
            <a:r>
              <a:rPr lang="en-US" dirty="0" smtClean="0"/>
              <a:t>Rather we look at how meaning and social relations are created around and built upon natural differences e.g. women and men. </a:t>
            </a:r>
          </a:p>
          <a:p>
            <a:r>
              <a:rPr lang="en-US" dirty="0" smtClean="0"/>
              <a:t>We’re interested in how relations, which are socially and culturally constructed, become </a:t>
            </a:r>
            <a:r>
              <a:rPr lang="en-US" dirty="0" err="1" smtClean="0"/>
              <a:t>naturalised</a:t>
            </a:r>
            <a:endParaRPr lang="en-US" dirty="0" smtClean="0"/>
          </a:p>
          <a:p>
            <a:r>
              <a:rPr lang="en-US" dirty="0" smtClean="0"/>
              <a:t>And one of our jobs is unpacking these </a:t>
            </a:r>
            <a:r>
              <a:rPr lang="en-US" dirty="0" err="1" smtClean="0"/>
              <a:t>naturalisations</a:t>
            </a:r>
            <a:r>
              <a:rPr lang="en-US" dirty="0" smtClean="0"/>
              <a:t>. </a:t>
            </a:r>
            <a:endParaRPr lang="en-GB" dirty="0" smtClean="0"/>
          </a:p>
          <a:p>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dirty="0" smtClean="0"/>
              <a:t>Anthropology’s Interest in Death </a:t>
            </a:r>
            <a:endParaRPr lang="en-US" dirty="0"/>
          </a:p>
        </p:txBody>
      </p:sp>
      <p:sp>
        <p:nvSpPr>
          <p:cNvPr id="20483" name="Rectangle 3"/>
          <p:cNvSpPr>
            <a:spLocks noGrp="1" noChangeArrowheads="1"/>
          </p:cNvSpPr>
          <p:nvPr>
            <p:ph idx="1"/>
          </p:nvPr>
        </p:nvSpPr>
        <p:spPr>
          <a:xfrm>
            <a:off x="1114424" y="2286000"/>
            <a:ext cx="7610476" cy="4267200"/>
          </a:xfrm>
        </p:spPr>
        <p:txBody>
          <a:bodyPr>
            <a:normAutofit fontScale="92500" lnSpcReduction="20000"/>
          </a:bodyPr>
          <a:lstStyle/>
          <a:p>
            <a:pPr eaLnBrk="1" hangingPunct="1"/>
            <a:r>
              <a:rPr lang="en-GB" dirty="0" smtClean="0"/>
              <a:t>Ways the living remember the dead </a:t>
            </a:r>
          </a:p>
          <a:p>
            <a:pPr lvl="1"/>
            <a:r>
              <a:rPr lang="en-GB" dirty="0" smtClean="0"/>
              <a:t>Through land,  memorials and objects</a:t>
            </a:r>
          </a:p>
          <a:p>
            <a:pPr lvl="1"/>
            <a:r>
              <a:rPr lang="en-GB" dirty="0" smtClean="0"/>
              <a:t>Through ritual practices</a:t>
            </a:r>
          </a:p>
          <a:p>
            <a:pPr lvl="1"/>
            <a:r>
              <a:rPr lang="en-GB" dirty="0" smtClean="0"/>
              <a:t>Food</a:t>
            </a:r>
          </a:p>
          <a:p>
            <a:pPr lvl="1"/>
            <a:r>
              <a:rPr lang="en-GB" dirty="0" smtClean="0"/>
              <a:t>Reincorporation of the dead into social live (and human bodies)</a:t>
            </a:r>
            <a:endParaRPr lang="en-GB" dirty="0" smtClean="0"/>
          </a:p>
          <a:p>
            <a:pPr eaLnBrk="1" hangingPunct="1"/>
            <a:r>
              <a:rPr lang="en-GB" dirty="0" smtClean="0"/>
              <a:t>Maintain</a:t>
            </a:r>
            <a:r>
              <a:rPr lang="en-GB" dirty="0" smtClean="0"/>
              <a:t> relations </a:t>
            </a:r>
            <a:r>
              <a:rPr lang="en-GB" dirty="0" smtClean="0"/>
              <a:t>between the living and the dead</a:t>
            </a:r>
          </a:p>
          <a:p>
            <a:pPr lvl="1"/>
            <a:r>
              <a:rPr lang="en-GB" dirty="0" smtClean="0"/>
              <a:t>How the identities of the </a:t>
            </a:r>
            <a:r>
              <a:rPr lang="en-GB" dirty="0" smtClean="0"/>
              <a:t>living (and dead) </a:t>
            </a:r>
            <a:r>
              <a:rPr lang="en-GB" dirty="0" smtClean="0"/>
              <a:t>are constructed through death rituals</a:t>
            </a:r>
          </a:p>
          <a:p>
            <a:r>
              <a:rPr lang="en-GB" dirty="0" smtClean="0"/>
              <a:t>Spiritual beliefs</a:t>
            </a:r>
          </a:p>
          <a:p>
            <a:r>
              <a:rPr lang="en-GB" dirty="0" smtClean="0"/>
              <a:t>How the dead are constructed as dead</a:t>
            </a:r>
          </a:p>
          <a:p>
            <a:pPr lvl="1"/>
            <a:r>
              <a:rPr lang="en-GB" dirty="0" smtClean="0"/>
              <a:t>Distinctions are made between living and </a:t>
            </a:r>
            <a:r>
              <a:rPr lang="en-GB" dirty="0" smtClean="0"/>
              <a:t>dead, </a:t>
            </a:r>
          </a:p>
          <a:p>
            <a:pPr lvl="1"/>
            <a:r>
              <a:rPr lang="en-GB" dirty="0" smtClean="0"/>
              <a:t>Distinctions between social death and biological death</a:t>
            </a:r>
            <a:endParaRPr lang="en-GB" dirty="0" smtClean="0"/>
          </a:p>
          <a:p>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of the Dead in Latin America</a:t>
            </a:r>
            <a:endParaRPr lang="en-GB" dirty="0"/>
          </a:p>
        </p:txBody>
      </p:sp>
      <p:sp>
        <p:nvSpPr>
          <p:cNvPr id="3" name="Content Placeholder 2"/>
          <p:cNvSpPr>
            <a:spLocks noGrp="1"/>
          </p:cNvSpPr>
          <p:nvPr>
            <p:ph sz="half" idx="1"/>
          </p:nvPr>
        </p:nvSpPr>
        <p:spPr>
          <a:xfrm>
            <a:off x="762000" y="2362200"/>
            <a:ext cx="3921760" cy="3914775"/>
          </a:xfrm>
        </p:spPr>
        <p:txBody>
          <a:bodyPr>
            <a:normAutofit lnSpcReduction="10000"/>
          </a:bodyPr>
          <a:lstStyle/>
          <a:p>
            <a:r>
              <a:rPr lang="en-GB" dirty="0" smtClean="0"/>
              <a:t>1</a:t>
            </a:r>
            <a:r>
              <a:rPr lang="en-GB" baseline="30000" dirty="0" smtClean="0"/>
              <a:t>st</a:t>
            </a:r>
            <a:r>
              <a:rPr lang="en-GB" dirty="0" smtClean="0"/>
              <a:t> and 2</a:t>
            </a:r>
            <a:r>
              <a:rPr lang="en-GB" baseline="30000" dirty="0" smtClean="0"/>
              <a:t>nd</a:t>
            </a:r>
            <a:r>
              <a:rPr lang="en-GB" dirty="0" smtClean="0"/>
              <a:t> November  </a:t>
            </a:r>
          </a:p>
          <a:p>
            <a:r>
              <a:rPr lang="en-GB" dirty="0" smtClean="0"/>
              <a:t>Celebration and remembrance of the dead</a:t>
            </a:r>
          </a:p>
          <a:p>
            <a:r>
              <a:rPr lang="en-GB" dirty="0" smtClean="0"/>
              <a:t>Alters at home </a:t>
            </a:r>
          </a:p>
          <a:p>
            <a:r>
              <a:rPr lang="en-GB" dirty="0" smtClean="0"/>
              <a:t>Special food (</a:t>
            </a:r>
            <a:r>
              <a:rPr lang="en-GB" i="1" dirty="0" err="1" smtClean="0"/>
              <a:t>ofrendas</a:t>
            </a:r>
            <a:r>
              <a:rPr lang="en-GB" dirty="0" smtClean="0"/>
              <a:t>)</a:t>
            </a:r>
          </a:p>
          <a:p>
            <a:pPr lvl="1"/>
            <a:r>
              <a:rPr lang="en-GB" dirty="0" smtClean="0"/>
              <a:t>Bread skulls, babies and sweets</a:t>
            </a:r>
          </a:p>
          <a:p>
            <a:r>
              <a:rPr lang="en-GB" dirty="0" smtClean="0"/>
              <a:t>“Hang out’ and spending time with your ancestors in the cemetery</a:t>
            </a:r>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6" name="Picture 5"/>
          <p:cNvPicPr>
            <a:picLocks noChangeAspect="1"/>
          </p:cNvPicPr>
          <p:nvPr/>
        </p:nvPicPr>
        <p:blipFill>
          <a:blip r:embed="rId2"/>
          <a:stretch>
            <a:fillRect/>
          </a:stretch>
        </p:blipFill>
        <p:spPr>
          <a:xfrm>
            <a:off x="5029200" y="2514600"/>
            <a:ext cx="3810000" cy="37338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Mexico</a:t>
            </a:r>
            <a:endParaRPr lang="en-GB" dirty="0"/>
          </a:p>
        </p:txBody>
      </p:sp>
      <p:pic>
        <p:nvPicPr>
          <p:cNvPr id="4" name="Picture 3"/>
          <p:cNvPicPr>
            <a:picLocks noChangeAspect="1"/>
          </p:cNvPicPr>
          <p:nvPr/>
        </p:nvPicPr>
        <p:blipFill>
          <a:blip r:embed="rId2"/>
          <a:stretch>
            <a:fillRect/>
          </a:stretch>
        </p:blipFill>
        <p:spPr>
          <a:xfrm>
            <a:off x="838200" y="3200400"/>
            <a:ext cx="3187700" cy="2324100"/>
          </a:xfrm>
          <a:prstGeom prst="rect">
            <a:avLst/>
          </a:prstGeom>
        </p:spPr>
      </p:pic>
      <p:pic>
        <p:nvPicPr>
          <p:cNvPr id="7" name="Picture 6"/>
          <p:cNvPicPr>
            <a:picLocks noChangeAspect="1"/>
          </p:cNvPicPr>
          <p:nvPr/>
        </p:nvPicPr>
        <p:blipFill>
          <a:blip r:embed="rId3"/>
          <a:stretch>
            <a:fillRect/>
          </a:stretch>
        </p:blipFill>
        <p:spPr>
          <a:xfrm>
            <a:off x="4572000" y="2514600"/>
            <a:ext cx="4038600" cy="3810000"/>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33400" y="1905000"/>
            <a:ext cx="4127500" cy="3810000"/>
          </a:xfrm>
          <a:prstGeom prst="rect">
            <a:avLst/>
          </a:prstGeom>
        </p:spPr>
      </p:pic>
      <p:pic>
        <p:nvPicPr>
          <p:cNvPr id="4" name="Picture 3"/>
          <p:cNvPicPr>
            <a:picLocks noChangeAspect="1"/>
          </p:cNvPicPr>
          <p:nvPr/>
        </p:nvPicPr>
        <p:blipFill>
          <a:blip r:embed="rId3"/>
          <a:stretch>
            <a:fillRect/>
          </a:stretch>
        </p:blipFill>
        <p:spPr>
          <a:xfrm>
            <a:off x="4876800" y="3657600"/>
            <a:ext cx="3568700" cy="2806700"/>
          </a:xfrm>
          <a:prstGeom prst="rect">
            <a:avLst/>
          </a:prstGeom>
        </p:spPr>
      </p:pic>
      <p:pic>
        <p:nvPicPr>
          <p:cNvPr id="5" name="Picture 4"/>
          <p:cNvPicPr>
            <a:picLocks noChangeAspect="1"/>
          </p:cNvPicPr>
          <p:nvPr/>
        </p:nvPicPr>
        <p:blipFill>
          <a:blip r:embed="rId4"/>
          <a:stretch>
            <a:fillRect/>
          </a:stretch>
        </p:blipFill>
        <p:spPr>
          <a:xfrm>
            <a:off x="4876800" y="1066800"/>
            <a:ext cx="3492500" cy="23241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Fiesta</a:t>
            </a:r>
            <a:endParaRPr lang="en-GB" dirty="0"/>
          </a:p>
        </p:txBody>
      </p:sp>
      <p:pic>
        <p:nvPicPr>
          <p:cNvPr id="4" name="Picture 3"/>
          <p:cNvPicPr>
            <a:picLocks noChangeAspect="1"/>
          </p:cNvPicPr>
          <p:nvPr/>
        </p:nvPicPr>
        <p:blipFill>
          <a:blip r:embed="rId2"/>
          <a:stretch>
            <a:fillRect/>
          </a:stretch>
        </p:blipFill>
        <p:spPr>
          <a:xfrm>
            <a:off x="1143000" y="2546350"/>
            <a:ext cx="6934200" cy="370205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Ofrenda</a:t>
            </a:r>
            <a:r>
              <a:rPr lang="en-GB" dirty="0" smtClean="0"/>
              <a:t> (Offerings) </a:t>
            </a:r>
            <a:endParaRPr lang="en-GB" dirty="0"/>
          </a:p>
        </p:txBody>
      </p:sp>
      <p:pic>
        <p:nvPicPr>
          <p:cNvPr id="5" name="Picture 4"/>
          <p:cNvPicPr>
            <a:picLocks noChangeAspect="1"/>
          </p:cNvPicPr>
          <p:nvPr/>
        </p:nvPicPr>
        <p:blipFill>
          <a:blip r:embed="rId2"/>
          <a:stretch>
            <a:fillRect/>
          </a:stretch>
        </p:blipFill>
        <p:spPr>
          <a:xfrm>
            <a:off x="5029200" y="2362200"/>
            <a:ext cx="3733800" cy="3733800"/>
          </a:xfrm>
          <a:prstGeom prst="rect">
            <a:avLst/>
          </a:prstGeom>
        </p:spPr>
      </p:pic>
      <p:pic>
        <p:nvPicPr>
          <p:cNvPr id="7" name="Picture 6"/>
          <p:cNvPicPr>
            <a:picLocks noChangeAspect="1"/>
          </p:cNvPicPr>
          <p:nvPr/>
        </p:nvPicPr>
        <p:blipFill>
          <a:blip r:embed="rId3"/>
          <a:stretch>
            <a:fillRect/>
          </a:stretch>
        </p:blipFill>
        <p:spPr>
          <a:xfrm>
            <a:off x="1295400" y="2514600"/>
            <a:ext cx="3200400" cy="3581400"/>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66800" y="3810000"/>
            <a:ext cx="3441700" cy="2463800"/>
          </a:xfrm>
          <a:prstGeom prst="rect">
            <a:avLst/>
          </a:prstGeom>
        </p:spPr>
      </p:pic>
      <p:pic>
        <p:nvPicPr>
          <p:cNvPr id="6" name="Picture 5"/>
          <p:cNvPicPr>
            <a:picLocks noChangeAspect="1"/>
          </p:cNvPicPr>
          <p:nvPr/>
        </p:nvPicPr>
        <p:blipFill>
          <a:blip r:embed="rId3"/>
          <a:stretch>
            <a:fillRect/>
          </a:stretch>
        </p:blipFill>
        <p:spPr>
          <a:xfrm>
            <a:off x="1066800" y="1143000"/>
            <a:ext cx="3429000" cy="2501900"/>
          </a:xfrm>
          <a:prstGeom prst="rect">
            <a:avLst/>
          </a:prstGeom>
        </p:spPr>
      </p:pic>
      <p:pic>
        <p:nvPicPr>
          <p:cNvPr id="7" name="Picture 6"/>
          <p:cNvPicPr>
            <a:picLocks noChangeAspect="1"/>
          </p:cNvPicPr>
          <p:nvPr/>
        </p:nvPicPr>
        <p:blipFill>
          <a:blip r:embed="rId4"/>
          <a:stretch>
            <a:fillRect/>
          </a:stretch>
        </p:blipFill>
        <p:spPr>
          <a:xfrm>
            <a:off x="4953000" y="1295400"/>
            <a:ext cx="3657600" cy="4953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90600" y="1219200"/>
            <a:ext cx="3492500" cy="2336800"/>
          </a:xfrm>
          <a:prstGeom prst="rect">
            <a:avLst/>
          </a:prstGeom>
        </p:spPr>
      </p:pic>
      <p:pic>
        <p:nvPicPr>
          <p:cNvPr id="6" name="Picture 5"/>
          <p:cNvPicPr>
            <a:picLocks noChangeAspect="1"/>
          </p:cNvPicPr>
          <p:nvPr/>
        </p:nvPicPr>
        <p:blipFill>
          <a:blip r:embed="rId3"/>
          <a:stretch>
            <a:fillRect/>
          </a:stretch>
        </p:blipFill>
        <p:spPr>
          <a:xfrm>
            <a:off x="5029200" y="1574800"/>
            <a:ext cx="3505200" cy="4368800"/>
          </a:xfrm>
          <a:prstGeom prst="rect">
            <a:avLst/>
          </a:prstGeom>
        </p:spPr>
      </p:pic>
      <p:pic>
        <p:nvPicPr>
          <p:cNvPr id="7" name="Picture 6"/>
          <p:cNvPicPr>
            <a:picLocks noChangeAspect="1"/>
          </p:cNvPicPr>
          <p:nvPr/>
        </p:nvPicPr>
        <p:blipFill>
          <a:blip r:embed="rId4"/>
          <a:stretch>
            <a:fillRect/>
          </a:stretch>
        </p:blipFill>
        <p:spPr>
          <a:xfrm>
            <a:off x="1143000" y="3733800"/>
            <a:ext cx="3289300" cy="2463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257800" y="3962400"/>
            <a:ext cx="3644900" cy="2057400"/>
          </a:xfrm>
          <a:prstGeom prst="rect">
            <a:avLst/>
          </a:prstGeom>
        </p:spPr>
      </p:pic>
      <p:pic>
        <p:nvPicPr>
          <p:cNvPr id="7" name="Picture 6"/>
          <p:cNvPicPr>
            <a:picLocks noChangeAspect="1"/>
          </p:cNvPicPr>
          <p:nvPr/>
        </p:nvPicPr>
        <p:blipFill>
          <a:blip r:embed="rId3"/>
          <a:stretch>
            <a:fillRect/>
          </a:stretch>
        </p:blipFill>
        <p:spPr>
          <a:xfrm>
            <a:off x="1828800" y="1066800"/>
            <a:ext cx="2178418" cy="2908300"/>
          </a:xfrm>
          <a:prstGeom prst="rect">
            <a:avLst/>
          </a:prstGeom>
        </p:spPr>
      </p:pic>
      <p:pic>
        <p:nvPicPr>
          <p:cNvPr id="8" name="Picture 7"/>
          <p:cNvPicPr>
            <a:picLocks noChangeAspect="1"/>
          </p:cNvPicPr>
          <p:nvPr/>
        </p:nvPicPr>
        <p:blipFill>
          <a:blip r:embed="rId4"/>
          <a:stretch>
            <a:fillRect/>
          </a:stretch>
        </p:blipFill>
        <p:spPr>
          <a:xfrm>
            <a:off x="5181600" y="1143000"/>
            <a:ext cx="3441700" cy="2476500"/>
          </a:xfrm>
          <a:prstGeom prst="rect">
            <a:avLst/>
          </a:prstGeom>
        </p:spPr>
      </p:pic>
      <p:pic>
        <p:nvPicPr>
          <p:cNvPr id="9" name="Picture 8"/>
          <p:cNvPicPr>
            <a:picLocks noChangeAspect="1"/>
          </p:cNvPicPr>
          <p:nvPr/>
        </p:nvPicPr>
        <p:blipFill>
          <a:blip r:embed="rId5"/>
          <a:stretch>
            <a:fillRect/>
          </a:stretch>
        </p:blipFill>
        <p:spPr>
          <a:xfrm>
            <a:off x="1600200" y="4343400"/>
            <a:ext cx="3048000" cy="19685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descr="Day of the Dead.jpg"/>
          <p:cNvPicPr>
            <a:picLocks noChangeAspect="1"/>
          </p:cNvPicPr>
          <p:nvPr/>
        </p:nvPicPr>
        <p:blipFill>
          <a:blip r:embed="rId2"/>
          <a:stretch>
            <a:fillRect/>
          </a:stretch>
        </p:blipFill>
        <p:spPr>
          <a:xfrm>
            <a:off x="685800" y="685800"/>
            <a:ext cx="7957957" cy="59436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Brandes</a:t>
            </a:r>
            <a:r>
              <a:rPr lang="en-GB" dirty="0" smtClean="0"/>
              <a:t> (1997, 1998, 2006)</a:t>
            </a:r>
            <a:endParaRPr lang="en-GB" dirty="0"/>
          </a:p>
        </p:txBody>
      </p:sp>
      <p:sp>
        <p:nvSpPr>
          <p:cNvPr id="3" name="Content Placeholder 2"/>
          <p:cNvSpPr>
            <a:spLocks noGrp="1"/>
          </p:cNvSpPr>
          <p:nvPr>
            <p:ph idx="1"/>
          </p:nvPr>
        </p:nvSpPr>
        <p:spPr/>
        <p:txBody>
          <a:bodyPr>
            <a:normAutofit lnSpcReduction="10000"/>
          </a:bodyPr>
          <a:lstStyle/>
          <a:p>
            <a:r>
              <a:rPr lang="en-GB" dirty="0" smtClean="0"/>
              <a:t>Has written extensively about Day of the Dead </a:t>
            </a:r>
          </a:p>
          <a:p>
            <a:r>
              <a:rPr lang="en-GB" dirty="0" smtClean="0"/>
              <a:t>Origins of the fiesta in Mexico (1997)</a:t>
            </a:r>
          </a:p>
          <a:p>
            <a:pPr lvl="1"/>
            <a:r>
              <a:rPr lang="en-GB" dirty="0" smtClean="0"/>
              <a:t>Interplay of colonial and Aztec influences</a:t>
            </a:r>
          </a:p>
          <a:p>
            <a:r>
              <a:rPr lang="en-GB" dirty="0" smtClean="0"/>
              <a:t>Mexican identity (1998)</a:t>
            </a:r>
          </a:p>
          <a:p>
            <a:pPr lvl="1"/>
            <a:r>
              <a:rPr lang="en-GB" dirty="0" smtClean="0"/>
              <a:t>Symbol of the nation </a:t>
            </a:r>
          </a:p>
          <a:p>
            <a:pPr lvl="1"/>
            <a:r>
              <a:rPr lang="en-GB" dirty="0" smtClean="0"/>
              <a:t>Mesoamerican legacy </a:t>
            </a:r>
          </a:p>
          <a:p>
            <a:pPr lvl="1"/>
            <a:r>
              <a:rPr lang="en-GB" dirty="0" smtClean="0"/>
              <a:t>Influence of tourism and interplay with Halloween</a:t>
            </a:r>
          </a:p>
          <a:p>
            <a:r>
              <a:rPr lang="en-GB" dirty="0" smtClean="0"/>
              <a:t>Situates Day of the Dead within broader historical and global relations</a:t>
            </a:r>
          </a:p>
          <a:p>
            <a:pPr lvl="1"/>
            <a:endParaRPr lang="en-GB" dirty="0" smtClean="0"/>
          </a:p>
          <a:p>
            <a:pPr lvl="1"/>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Historical Continuities?</a:t>
            </a:r>
            <a:endParaRPr lang="en-GB" dirty="0"/>
          </a:p>
        </p:txBody>
      </p:sp>
      <p:sp>
        <p:nvSpPr>
          <p:cNvPr id="4" name="Content Placeholder 3"/>
          <p:cNvSpPr>
            <a:spLocks noGrp="1"/>
          </p:cNvSpPr>
          <p:nvPr>
            <p:ph sz="half" idx="1"/>
          </p:nvPr>
        </p:nvSpPr>
        <p:spPr>
          <a:xfrm>
            <a:off x="762000" y="2595563"/>
            <a:ext cx="3921760" cy="3681412"/>
          </a:xfrm>
        </p:spPr>
        <p:txBody>
          <a:bodyPr>
            <a:normAutofit/>
          </a:bodyPr>
          <a:lstStyle/>
          <a:p>
            <a:r>
              <a:rPr lang="en-GB" dirty="0" smtClean="0"/>
              <a:t>Mexican relationship with death seen as ‘distinct’</a:t>
            </a:r>
          </a:p>
          <a:p>
            <a:r>
              <a:rPr lang="en-GB" dirty="0" smtClean="0"/>
              <a:t>A remnant from pre-colonial, Aztec era </a:t>
            </a:r>
          </a:p>
          <a:p>
            <a:r>
              <a:rPr lang="en-GB" dirty="0" smtClean="0"/>
              <a:t>Make dough images of bodies and eat them </a:t>
            </a:r>
          </a:p>
          <a:p>
            <a:pPr lvl="1"/>
            <a:r>
              <a:rPr lang="en-GB" dirty="0" smtClean="0"/>
              <a:t>Specific classes of the deceased</a:t>
            </a:r>
          </a:p>
          <a:p>
            <a:r>
              <a:rPr lang="en-GB" dirty="0" smtClean="0"/>
              <a:t>Anthropomorphic foods </a:t>
            </a:r>
          </a:p>
          <a:p>
            <a:pPr>
              <a:buNone/>
            </a:pPr>
            <a:endParaRPr lang="en-GB" dirty="0"/>
          </a:p>
        </p:txBody>
      </p:sp>
      <p:pic>
        <p:nvPicPr>
          <p:cNvPr id="6" name="Picture 5"/>
          <p:cNvPicPr>
            <a:picLocks noChangeAspect="1"/>
          </p:cNvPicPr>
          <p:nvPr/>
        </p:nvPicPr>
        <p:blipFill>
          <a:blip r:embed="rId2"/>
          <a:stretch>
            <a:fillRect/>
          </a:stretch>
        </p:blipFill>
        <p:spPr>
          <a:xfrm>
            <a:off x="5181600" y="2743200"/>
            <a:ext cx="3505200" cy="262890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117600" y="1524000"/>
            <a:ext cx="3566160" cy="4752975"/>
          </a:xfrm>
        </p:spPr>
        <p:txBody>
          <a:bodyPr>
            <a:normAutofit/>
          </a:bodyPr>
          <a:lstStyle/>
          <a:p>
            <a:r>
              <a:rPr lang="en-GB" sz="2400" dirty="0" smtClean="0"/>
              <a:t>“There can be no doubt that anthropomorphic foods were a significant part of pre-Columbian sacred traditions in the Valley of Mexico” (</a:t>
            </a:r>
            <a:r>
              <a:rPr lang="en-GB" sz="2400" dirty="0" err="1" smtClean="0"/>
              <a:t>Brandes</a:t>
            </a:r>
            <a:r>
              <a:rPr lang="en-GB" sz="2400" dirty="0" smtClean="0"/>
              <a:t> 1997: 280)</a:t>
            </a:r>
            <a:endParaRPr lang="en-GB" sz="2400" dirty="0"/>
          </a:p>
        </p:txBody>
      </p:sp>
      <p:pic>
        <p:nvPicPr>
          <p:cNvPr id="7" name="Picture 6"/>
          <p:cNvPicPr>
            <a:picLocks noChangeAspect="1"/>
          </p:cNvPicPr>
          <p:nvPr/>
        </p:nvPicPr>
        <p:blipFill>
          <a:blip r:embed="rId2"/>
          <a:stretch>
            <a:fillRect/>
          </a:stretch>
        </p:blipFill>
        <p:spPr>
          <a:xfrm>
            <a:off x="5105400" y="1295400"/>
            <a:ext cx="3505200" cy="4572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533400" y="762000"/>
            <a:ext cx="4064000" cy="5003800"/>
          </a:xfrm>
          <a:prstGeom prst="rect">
            <a:avLst/>
          </a:prstGeom>
        </p:spPr>
      </p:pic>
      <p:sp>
        <p:nvSpPr>
          <p:cNvPr id="11" name="Content Placeholder 10"/>
          <p:cNvSpPr>
            <a:spLocks noGrp="1"/>
          </p:cNvSpPr>
          <p:nvPr>
            <p:ph sz="half" idx="2"/>
          </p:nvPr>
        </p:nvSpPr>
        <p:spPr>
          <a:xfrm>
            <a:off x="5147534" y="609600"/>
            <a:ext cx="3463066" cy="5667375"/>
          </a:xfrm>
        </p:spPr>
        <p:txBody>
          <a:bodyPr>
            <a:normAutofit/>
          </a:bodyPr>
          <a:lstStyle/>
          <a:p>
            <a:r>
              <a:rPr lang="en-GB" sz="2000" dirty="0" smtClean="0"/>
              <a:t>“The presence of European analogues casts doubt on pre-Columbia roots to the Day of the Dead in Mexico” (</a:t>
            </a:r>
            <a:r>
              <a:rPr lang="en-GB" sz="2000" dirty="0" err="1" smtClean="0"/>
              <a:t>Brandes</a:t>
            </a:r>
            <a:r>
              <a:rPr lang="en-GB" sz="2000" dirty="0" smtClean="0"/>
              <a:t> 1997: 285) </a:t>
            </a:r>
          </a:p>
          <a:p>
            <a:r>
              <a:rPr lang="en-GB" sz="2000" dirty="0" smtClean="0"/>
              <a:t>“So, too, does the presence of Mexican-like celebrations in other parts of Latin America, most notably the Andean region” (ibid)</a:t>
            </a:r>
            <a:endParaRPr lang="en-GB" sz="2000"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Brandes</a:t>
            </a:r>
            <a:r>
              <a:rPr lang="en-GB" dirty="0" smtClean="0"/>
              <a:t>’ Conclusions</a:t>
            </a:r>
            <a:endParaRPr lang="en-GB" dirty="0"/>
          </a:p>
        </p:txBody>
      </p:sp>
      <p:sp>
        <p:nvSpPr>
          <p:cNvPr id="6" name="Content Placeholder 5"/>
          <p:cNvSpPr>
            <a:spLocks noGrp="1"/>
          </p:cNvSpPr>
          <p:nvPr>
            <p:ph idx="1"/>
          </p:nvPr>
        </p:nvSpPr>
        <p:spPr/>
        <p:txBody>
          <a:bodyPr/>
          <a:lstStyle/>
          <a:p>
            <a:r>
              <a:rPr lang="en-GB" dirty="0" smtClean="0"/>
              <a:t>“Under the circumstances, it seems realistic to posit tat the Day of the Dead became ritualistically elaborate in Mexico as a by-product of the enormous loss of life during the sixteenth and seventeenth centuries” (1997: 289) </a:t>
            </a:r>
          </a:p>
          <a:p>
            <a:r>
              <a:rPr lang="en-GB" dirty="0" smtClean="0"/>
              <a:t>“The evidence indicates that the Mexican Day of the Dead is neither Spanish nor Indian but, rather, a colonial invention, a unique product of colonial demographic and economic processes” (ibid).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838200"/>
            <a:ext cx="8913813" cy="1200056"/>
          </a:xfrm>
        </p:spPr>
        <p:txBody>
          <a:bodyPr>
            <a:normAutofit/>
          </a:bodyPr>
          <a:lstStyle/>
          <a:p>
            <a:r>
              <a:rPr lang="en-GB" dirty="0" smtClean="0"/>
              <a:t>These processes continue today (</a:t>
            </a:r>
            <a:r>
              <a:rPr lang="en-GB" dirty="0" err="1" smtClean="0"/>
              <a:t>Brandes</a:t>
            </a:r>
            <a:r>
              <a:rPr lang="en-GB" dirty="0" smtClean="0"/>
              <a:t> 1998, 2006)</a:t>
            </a:r>
            <a:endParaRPr lang="en-GB" dirty="0"/>
          </a:p>
        </p:txBody>
      </p:sp>
      <p:sp>
        <p:nvSpPr>
          <p:cNvPr id="4" name="Content Placeholder 3"/>
          <p:cNvSpPr>
            <a:spLocks noGrp="1"/>
          </p:cNvSpPr>
          <p:nvPr>
            <p:ph sz="half" idx="1"/>
          </p:nvPr>
        </p:nvSpPr>
        <p:spPr>
          <a:xfrm>
            <a:off x="685800" y="2595563"/>
            <a:ext cx="3997960" cy="3681412"/>
          </a:xfrm>
        </p:spPr>
        <p:txBody>
          <a:bodyPr>
            <a:normAutofit lnSpcReduction="10000"/>
          </a:bodyPr>
          <a:lstStyle/>
          <a:p>
            <a:r>
              <a:rPr lang="en-GB" dirty="0" smtClean="0"/>
              <a:t>Day of the Dead transformed and changed by, local and global, economic and political relations</a:t>
            </a:r>
          </a:p>
          <a:p>
            <a:r>
              <a:rPr lang="en-GB" dirty="0" smtClean="0"/>
              <a:t>Celebrated ‘at home’ and amongst migrant communities</a:t>
            </a:r>
          </a:p>
          <a:p>
            <a:pPr lvl="1"/>
            <a:r>
              <a:rPr lang="en-GB" dirty="0" smtClean="0"/>
              <a:t>Symbol of ‘ethnic’ identity</a:t>
            </a:r>
          </a:p>
          <a:p>
            <a:r>
              <a:rPr lang="en-GB" dirty="0" smtClean="0"/>
              <a:t>Influence of tourism </a:t>
            </a:r>
          </a:p>
          <a:p>
            <a:r>
              <a:rPr lang="en-GB" dirty="0" smtClean="0"/>
              <a:t>Resistance to, and the interplay between, Day of the Dead and Halloween </a:t>
            </a:r>
          </a:p>
          <a:p>
            <a:pPr lvl="1"/>
            <a:endParaRPr lang="en-GB" dirty="0" smtClean="0"/>
          </a:p>
          <a:p>
            <a:endParaRPr lang="en-GB" dirty="0"/>
          </a:p>
        </p:txBody>
      </p:sp>
      <p:pic>
        <p:nvPicPr>
          <p:cNvPr id="6" name="Picture 5"/>
          <p:cNvPicPr>
            <a:picLocks noChangeAspect="1"/>
          </p:cNvPicPr>
          <p:nvPr/>
        </p:nvPicPr>
        <p:blipFill>
          <a:blip r:embed="rId2"/>
          <a:stretch>
            <a:fillRect/>
          </a:stretch>
        </p:blipFill>
        <p:spPr>
          <a:xfrm>
            <a:off x="5181600" y="2362200"/>
            <a:ext cx="3352800" cy="38862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Ecuadorian Andes</a:t>
            </a:r>
            <a:endParaRPr lang="en-GB" dirty="0"/>
          </a:p>
        </p:txBody>
      </p:sp>
      <p:sp>
        <p:nvSpPr>
          <p:cNvPr id="4" name="Content Placeholder 3"/>
          <p:cNvSpPr>
            <a:spLocks noGrp="1"/>
          </p:cNvSpPr>
          <p:nvPr>
            <p:ph sz="half" idx="1"/>
          </p:nvPr>
        </p:nvSpPr>
        <p:spPr>
          <a:xfrm>
            <a:off x="685800" y="2595563"/>
            <a:ext cx="3997960" cy="3500437"/>
          </a:xfrm>
        </p:spPr>
        <p:txBody>
          <a:bodyPr>
            <a:normAutofit/>
          </a:bodyPr>
          <a:lstStyle/>
          <a:p>
            <a:r>
              <a:rPr lang="en-GB" dirty="0" smtClean="0"/>
              <a:t>Rather low key celebrations</a:t>
            </a:r>
          </a:p>
          <a:p>
            <a:r>
              <a:rPr lang="en-GB" dirty="0" smtClean="0"/>
              <a:t>Bread babies and </a:t>
            </a:r>
            <a:r>
              <a:rPr lang="en-GB" i="1" dirty="0" smtClean="0"/>
              <a:t>colada </a:t>
            </a:r>
            <a:r>
              <a:rPr lang="en-GB" i="1" dirty="0" err="1" smtClean="0"/>
              <a:t>morada</a:t>
            </a:r>
            <a:endParaRPr lang="en-GB" i="1" dirty="0" smtClean="0"/>
          </a:p>
          <a:p>
            <a:r>
              <a:rPr lang="en-GB" dirty="0" smtClean="0"/>
              <a:t>Sit in the cemetery with family </a:t>
            </a:r>
          </a:p>
          <a:p>
            <a:r>
              <a:rPr lang="en-GB" dirty="0" smtClean="0"/>
              <a:t>Catholic mass </a:t>
            </a:r>
          </a:p>
          <a:p>
            <a:r>
              <a:rPr lang="en-GB" dirty="0" smtClean="0"/>
              <a:t>“it helps us remember people”</a:t>
            </a:r>
          </a:p>
        </p:txBody>
      </p:sp>
      <p:pic>
        <p:nvPicPr>
          <p:cNvPr id="10" name="Picture 9"/>
          <p:cNvPicPr>
            <a:picLocks noChangeAspect="1"/>
          </p:cNvPicPr>
          <p:nvPr/>
        </p:nvPicPr>
        <p:blipFill>
          <a:blip r:embed="rId2"/>
          <a:stretch>
            <a:fillRect/>
          </a:stretch>
        </p:blipFill>
        <p:spPr>
          <a:xfrm>
            <a:off x="5334000" y="2514600"/>
            <a:ext cx="3276600" cy="3670300"/>
          </a:xfrm>
          <a:prstGeom prst="rect">
            <a:avLst/>
          </a:prstGeom>
        </p:spPr>
      </p:pic>
      <p:sp>
        <p:nvSpPr>
          <p:cNvPr id="6" name="TextBox 5"/>
          <p:cNvSpPr txBox="1"/>
          <p:nvPr/>
        </p:nvSpPr>
        <p:spPr>
          <a:xfrm>
            <a:off x="-1676400" y="838200"/>
            <a:ext cx="184666" cy="369332"/>
          </a:xfrm>
          <a:prstGeom prst="rect">
            <a:avLst/>
          </a:prstGeom>
          <a:noFill/>
        </p:spPr>
        <p:txBody>
          <a:bodyPr wrap="none" rtlCol="0">
            <a:spAutoFit/>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NV00022"/>
          <p:cNvPicPr>
            <a:picLocks noChangeAspect="1" noChangeArrowheads="1"/>
          </p:cNvPicPr>
          <p:nvPr/>
        </p:nvPicPr>
        <p:blipFill>
          <a:blip r:embed="rId2"/>
          <a:srcRect/>
          <a:stretch>
            <a:fillRect/>
          </a:stretch>
        </p:blipFill>
        <p:spPr bwMode="auto">
          <a:xfrm>
            <a:off x="318685" y="434975"/>
            <a:ext cx="8529638" cy="6423025"/>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descr="CNV00004"/>
          <p:cNvPicPr>
            <a:picLocks noChangeAspect="1" noChangeArrowheads="1"/>
          </p:cNvPicPr>
          <p:nvPr/>
        </p:nvPicPr>
        <p:blipFill>
          <a:blip r:embed="rId2"/>
          <a:srcRect/>
          <a:stretch>
            <a:fillRect/>
          </a:stretch>
        </p:blipFill>
        <p:spPr bwMode="auto">
          <a:xfrm>
            <a:off x="128854" y="602557"/>
            <a:ext cx="8529638" cy="5715000"/>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1986" name="Picture 2" descr="CNV00012"/>
          <p:cNvPicPr>
            <a:picLocks noChangeAspect="1" noChangeArrowheads="1"/>
          </p:cNvPicPr>
          <p:nvPr/>
        </p:nvPicPr>
        <p:blipFill>
          <a:blip r:embed="rId2"/>
          <a:srcRect/>
          <a:stretch>
            <a:fillRect/>
          </a:stretch>
        </p:blipFill>
        <p:spPr bwMode="auto">
          <a:xfrm>
            <a:off x="395288" y="476250"/>
            <a:ext cx="8529637"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3010" name="Picture 2" descr="CNV00020"/>
          <p:cNvPicPr>
            <a:picLocks noChangeAspect="1" noChangeArrowheads="1"/>
          </p:cNvPicPr>
          <p:nvPr/>
        </p:nvPicPr>
        <p:blipFill>
          <a:blip r:embed="rId2"/>
          <a:srcRect/>
          <a:stretch>
            <a:fillRect/>
          </a:stretch>
        </p:blipFill>
        <p:spPr bwMode="auto">
          <a:xfrm>
            <a:off x="781050" y="889000"/>
            <a:ext cx="7581900" cy="508000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3794" name="Picture 2" descr="CNV00011"/>
          <p:cNvPicPr>
            <a:picLocks noChangeAspect="1" noChangeArrowheads="1"/>
          </p:cNvPicPr>
          <p:nvPr/>
        </p:nvPicPr>
        <p:blipFill>
          <a:blip r:embed="rId3"/>
          <a:srcRect/>
          <a:stretch>
            <a:fillRect/>
          </a:stretch>
        </p:blipFill>
        <p:spPr bwMode="auto">
          <a:xfrm>
            <a:off x="1763713" y="0"/>
            <a:ext cx="5616575" cy="68580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5364" name="Picture 4" descr="CNV00008"/>
          <p:cNvPicPr>
            <a:picLocks noChangeAspect="1" noChangeArrowheads="1"/>
          </p:cNvPicPr>
          <p:nvPr/>
        </p:nvPicPr>
        <p:blipFill>
          <a:blip r:embed="rId3"/>
          <a:srcRect/>
          <a:stretch>
            <a:fillRect/>
          </a:stretch>
        </p:blipFill>
        <p:spPr bwMode="auto">
          <a:xfrm>
            <a:off x="250825" y="404813"/>
            <a:ext cx="8529638" cy="6119812"/>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4034" name="Picture 2" descr="CNV00014"/>
          <p:cNvPicPr>
            <a:picLocks noChangeAspect="1" noChangeArrowheads="1"/>
          </p:cNvPicPr>
          <p:nvPr/>
        </p:nvPicPr>
        <p:blipFill>
          <a:blip r:embed="rId2"/>
          <a:srcRect/>
          <a:stretch>
            <a:fillRect/>
          </a:stretch>
        </p:blipFill>
        <p:spPr bwMode="auto">
          <a:xfrm>
            <a:off x="781050" y="889000"/>
            <a:ext cx="7581900" cy="5080000"/>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5847" name="Picture 7" descr="Maruja and Pepe cropped"/>
          <p:cNvPicPr>
            <a:picLocks noChangeAspect="1" noChangeArrowheads="1"/>
          </p:cNvPicPr>
          <p:nvPr/>
        </p:nvPicPr>
        <p:blipFill>
          <a:blip r:embed="rId3"/>
          <a:srcRect/>
          <a:stretch>
            <a:fillRect/>
          </a:stretch>
        </p:blipFill>
        <p:spPr bwMode="auto">
          <a:xfrm>
            <a:off x="2195513" y="260350"/>
            <a:ext cx="5256212" cy="6408738"/>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Sharing a meal with the dead</a:t>
            </a:r>
            <a:endParaRPr lang="en-GB" dirty="0"/>
          </a:p>
        </p:txBody>
      </p:sp>
      <p:sp>
        <p:nvSpPr>
          <p:cNvPr id="4" name="TextBox 3"/>
          <p:cNvSpPr txBox="1"/>
          <p:nvPr/>
        </p:nvSpPr>
        <p:spPr>
          <a:xfrm>
            <a:off x="4038600" y="4495800"/>
            <a:ext cx="4800600" cy="1569660"/>
          </a:xfrm>
          <a:prstGeom prst="rect">
            <a:avLst/>
          </a:prstGeom>
          <a:noFill/>
        </p:spPr>
        <p:txBody>
          <a:bodyPr wrap="square" rtlCol="0">
            <a:spAutoFit/>
          </a:bodyPr>
          <a:lstStyle/>
          <a:p>
            <a:r>
              <a:rPr lang="en-GB" sz="3200" dirty="0" smtClean="0">
                <a:latin typeface="+mn-lt"/>
              </a:rPr>
              <a:t>But what about when the dead are the food? </a:t>
            </a:r>
            <a:endParaRPr lang="en-GB" sz="3200" dirty="0">
              <a:latin typeface="+mn-lt"/>
            </a:endParaRPr>
          </a:p>
        </p:txBody>
      </p:sp>
      <p:pic>
        <p:nvPicPr>
          <p:cNvPr id="5" name="Picture 4"/>
          <p:cNvPicPr>
            <a:picLocks noChangeAspect="1"/>
          </p:cNvPicPr>
          <p:nvPr/>
        </p:nvPicPr>
        <p:blipFill>
          <a:blip r:embed="rId2"/>
          <a:stretch>
            <a:fillRect/>
          </a:stretch>
        </p:blipFill>
        <p:spPr>
          <a:xfrm>
            <a:off x="457200" y="2362200"/>
            <a:ext cx="3187700" cy="3657600"/>
          </a:xfrm>
          <a:prstGeom prst="rect">
            <a:avLst/>
          </a:prstGeom>
        </p:spPr>
      </p:pic>
      <p:pic>
        <p:nvPicPr>
          <p:cNvPr id="6" name="Picture 5"/>
          <p:cNvPicPr>
            <a:picLocks noChangeAspect="1"/>
          </p:cNvPicPr>
          <p:nvPr/>
        </p:nvPicPr>
        <p:blipFill>
          <a:blip r:embed="rId3"/>
          <a:stretch>
            <a:fillRect/>
          </a:stretch>
        </p:blipFill>
        <p:spPr>
          <a:xfrm>
            <a:off x="4343400" y="2286000"/>
            <a:ext cx="4114800" cy="20193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r>
              <a:rPr lang="en-US" sz="2800" u="sng"/>
              <a:t>Beth Conklin (1995):</a:t>
            </a:r>
            <a:r>
              <a:rPr lang="en-US" sz="2800"/>
              <a:t> </a:t>
            </a:r>
            <a:br>
              <a:rPr lang="en-US" sz="2800"/>
            </a:br>
            <a:r>
              <a:rPr lang="en-US" sz="2800"/>
              <a:t>‘</a:t>
            </a:r>
            <a:r>
              <a:rPr lang="en-US" sz="2800" i="1"/>
              <a:t>Thus are our bodies, thus was our custom</a:t>
            </a:r>
            <a:r>
              <a:rPr lang="en-US" sz="2800"/>
              <a:t>’</a:t>
            </a:r>
            <a:r>
              <a:rPr lang="en-US" sz="4000"/>
              <a:t> </a:t>
            </a:r>
          </a:p>
        </p:txBody>
      </p:sp>
      <p:sp>
        <p:nvSpPr>
          <p:cNvPr id="28675" name="Rectangle 4"/>
          <p:cNvSpPr>
            <a:spLocks noGrp="1" noChangeArrowheads="1"/>
          </p:cNvSpPr>
          <p:nvPr>
            <p:ph sz="half" idx="1"/>
          </p:nvPr>
        </p:nvSpPr>
        <p:spPr>
          <a:xfrm>
            <a:off x="762000" y="2595563"/>
            <a:ext cx="3921760" cy="3681412"/>
          </a:xfrm>
        </p:spPr>
        <p:txBody>
          <a:bodyPr>
            <a:normAutofit/>
          </a:bodyPr>
          <a:lstStyle/>
          <a:p>
            <a:pPr>
              <a:lnSpc>
                <a:spcPct val="90000"/>
              </a:lnSpc>
            </a:pPr>
            <a:r>
              <a:rPr lang="en-GB" sz="2400" dirty="0" smtClean="0"/>
              <a:t>Misconceptions </a:t>
            </a:r>
            <a:r>
              <a:rPr lang="en-GB" sz="2400" dirty="0"/>
              <a:t>about cannibalism in Western imagination</a:t>
            </a:r>
            <a:endParaRPr lang="en-GB" sz="2400" dirty="0" smtClean="0"/>
          </a:p>
          <a:p>
            <a:pPr eaLnBrk="1" hangingPunct="1">
              <a:lnSpc>
                <a:spcPct val="90000"/>
              </a:lnSpc>
            </a:pPr>
            <a:r>
              <a:rPr lang="en-GB" sz="2400" dirty="0" smtClean="0"/>
              <a:t>Not </a:t>
            </a:r>
            <a:r>
              <a:rPr lang="en-GB" sz="2400" dirty="0"/>
              <a:t>just practiced in ‘warrior’ </a:t>
            </a:r>
            <a:r>
              <a:rPr lang="en-GB" sz="2400" dirty="0" smtClean="0"/>
              <a:t>societies</a:t>
            </a:r>
          </a:p>
          <a:p>
            <a:pPr eaLnBrk="1" hangingPunct="1">
              <a:lnSpc>
                <a:spcPct val="90000"/>
              </a:lnSpc>
            </a:pPr>
            <a:r>
              <a:rPr lang="en-GB" sz="2400" dirty="0" err="1" smtClean="0"/>
              <a:t>Exocannibalism</a:t>
            </a:r>
            <a:r>
              <a:rPr lang="en-GB" sz="2400" dirty="0" smtClean="0"/>
              <a:t> (outsiders) </a:t>
            </a:r>
            <a:r>
              <a:rPr lang="en-GB" sz="2400" dirty="0"/>
              <a:t>vs. </a:t>
            </a:r>
            <a:r>
              <a:rPr lang="en-GB" sz="2400" dirty="0" err="1" smtClean="0"/>
              <a:t>endocannibalism</a:t>
            </a:r>
            <a:r>
              <a:rPr lang="en-GB" sz="2400" dirty="0" smtClean="0"/>
              <a:t> (kin)</a:t>
            </a:r>
          </a:p>
          <a:p>
            <a:pPr eaLnBrk="1" hangingPunct="1">
              <a:lnSpc>
                <a:spcPct val="90000"/>
              </a:lnSpc>
            </a:pPr>
            <a:endParaRPr lang="en-US" dirty="0"/>
          </a:p>
        </p:txBody>
      </p:sp>
      <p:sp>
        <p:nvSpPr>
          <p:cNvPr id="28676" name="Rectangle 5"/>
          <p:cNvSpPr>
            <a:spLocks noGrp="1" noChangeArrowheads="1"/>
          </p:cNvSpPr>
          <p:nvPr>
            <p:ph sz="half" idx="2"/>
          </p:nvPr>
        </p:nvSpPr>
        <p:spPr/>
        <p:txBody>
          <a:bodyPr>
            <a:normAutofit/>
          </a:bodyPr>
          <a:lstStyle/>
          <a:p>
            <a:pPr eaLnBrk="1" hangingPunct="1">
              <a:lnSpc>
                <a:spcPct val="90000"/>
              </a:lnSpc>
            </a:pPr>
            <a:endParaRPr lang="en-GB"/>
          </a:p>
        </p:txBody>
      </p:sp>
      <p:pic>
        <p:nvPicPr>
          <p:cNvPr id="28677" name="Picture 7" descr="cannibalism"/>
          <p:cNvPicPr>
            <a:picLocks noChangeAspect="1" noChangeArrowheads="1"/>
          </p:cNvPicPr>
          <p:nvPr/>
        </p:nvPicPr>
        <p:blipFill>
          <a:blip r:embed="rId2"/>
          <a:srcRect/>
          <a:stretch>
            <a:fillRect/>
          </a:stretch>
        </p:blipFill>
        <p:spPr bwMode="auto">
          <a:xfrm>
            <a:off x="4953000" y="2667000"/>
            <a:ext cx="3836987" cy="3513137"/>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9698" name="Rectangle 4"/>
          <p:cNvSpPr>
            <a:spLocks noGrp="1" noChangeArrowheads="1"/>
          </p:cNvSpPr>
          <p:nvPr>
            <p:ph type="title"/>
          </p:nvPr>
        </p:nvSpPr>
        <p:spPr/>
        <p:txBody>
          <a:bodyPr>
            <a:normAutofit fontScale="90000"/>
          </a:bodyPr>
          <a:lstStyle/>
          <a:p>
            <a:pPr eaLnBrk="1" hangingPunct="1"/>
            <a:r>
              <a:rPr lang="en-GB" sz="2800" u="sng" dirty="0"/>
              <a:t>Beth Conklin (2004):</a:t>
            </a:r>
            <a:br>
              <a:rPr lang="en-GB" sz="2800" u="sng" dirty="0"/>
            </a:br>
            <a:r>
              <a:rPr lang="en-GB" sz="2800" i="1" dirty="0"/>
              <a:t>Consuming Grief</a:t>
            </a:r>
            <a:endParaRPr lang="en-US" sz="2800" i="1" dirty="0"/>
          </a:p>
        </p:txBody>
      </p:sp>
      <p:sp>
        <p:nvSpPr>
          <p:cNvPr id="29699" name="Rectangle 5"/>
          <p:cNvSpPr>
            <a:spLocks noGrp="1" noChangeArrowheads="1"/>
          </p:cNvSpPr>
          <p:nvPr>
            <p:ph sz="half" idx="1"/>
          </p:nvPr>
        </p:nvSpPr>
        <p:spPr>
          <a:xfrm>
            <a:off x="685800" y="2595563"/>
            <a:ext cx="3997960" cy="3681412"/>
          </a:xfrm>
        </p:spPr>
        <p:txBody>
          <a:bodyPr>
            <a:normAutofit/>
          </a:bodyPr>
          <a:lstStyle/>
          <a:p>
            <a:pPr eaLnBrk="1" hangingPunct="1">
              <a:lnSpc>
                <a:spcPct val="90000"/>
              </a:lnSpc>
              <a:buFontTx/>
              <a:buNone/>
            </a:pPr>
            <a:r>
              <a:rPr lang="en-GB" sz="2000" dirty="0" smtClean="0"/>
              <a:t>	</a:t>
            </a:r>
            <a:r>
              <a:rPr lang="en-GB" sz="2000" u="sng" dirty="0" err="1" smtClean="0"/>
              <a:t>Wari</a:t>
            </a:r>
            <a:r>
              <a:rPr lang="en-GB" sz="2000" u="sng" dirty="0" smtClean="0"/>
              <a:t> </a:t>
            </a:r>
            <a:r>
              <a:rPr lang="en-GB" sz="2000" u="sng" dirty="0"/>
              <a:t>people (</a:t>
            </a:r>
            <a:r>
              <a:rPr lang="en-GB" sz="2000" u="sng" dirty="0" smtClean="0"/>
              <a:t>Brazilian Amazon)</a:t>
            </a:r>
            <a:endParaRPr lang="en-GB" sz="2000" dirty="0" smtClean="0"/>
          </a:p>
          <a:p>
            <a:pPr eaLnBrk="1" hangingPunct="1">
              <a:lnSpc>
                <a:spcPct val="90000"/>
              </a:lnSpc>
            </a:pPr>
            <a:r>
              <a:rPr lang="en-GB" sz="2000" dirty="0"/>
              <a:t>‘Compassionate cannibalism</a:t>
            </a:r>
            <a:r>
              <a:rPr lang="en-GB" sz="2000" dirty="0" smtClean="0"/>
              <a:t>’</a:t>
            </a:r>
          </a:p>
          <a:p>
            <a:pPr eaLnBrk="1" hangingPunct="1">
              <a:lnSpc>
                <a:spcPct val="90000"/>
              </a:lnSpc>
            </a:pPr>
            <a:r>
              <a:rPr lang="en-GB" sz="2000" dirty="0"/>
              <a:t>Consuming human flesh is seen to benefit the </a:t>
            </a:r>
            <a:r>
              <a:rPr lang="en-GB" sz="2000" dirty="0" smtClean="0"/>
              <a:t>deceased</a:t>
            </a:r>
          </a:p>
          <a:p>
            <a:pPr eaLnBrk="1" hangingPunct="1">
              <a:lnSpc>
                <a:spcPct val="90000"/>
              </a:lnSpc>
            </a:pPr>
            <a:r>
              <a:rPr lang="en-GB" sz="2000" dirty="0"/>
              <a:t>Social obligation and emotional detachment for the bereaved</a:t>
            </a:r>
            <a:endParaRPr lang="en-US" sz="2000" dirty="0"/>
          </a:p>
        </p:txBody>
      </p:sp>
      <p:pic>
        <p:nvPicPr>
          <p:cNvPr id="29701" name="Picture 8" descr="0292712367"/>
          <p:cNvPicPr>
            <a:picLocks noChangeAspect="1" noChangeArrowheads="1"/>
          </p:cNvPicPr>
          <p:nvPr/>
        </p:nvPicPr>
        <p:blipFill>
          <a:blip r:embed="rId2"/>
          <a:srcRect/>
          <a:stretch>
            <a:fillRect/>
          </a:stretch>
        </p:blipFill>
        <p:spPr bwMode="auto">
          <a:xfrm>
            <a:off x="5334000" y="1905000"/>
            <a:ext cx="3038475" cy="452437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2" name="Rectangle 4"/>
          <p:cNvSpPr>
            <a:spLocks noGrp="1" noChangeArrowheads="1"/>
          </p:cNvSpPr>
          <p:nvPr>
            <p:ph type="title"/>
          </p:nvPr>
        </p:nvSpPr>
        <p:spPr/>
        <p:txBody>
          <a:bodyPr/>
          <a:lstStyle/>
          <a:p>
            <a:pPr eaLnBrk="1" hangingPunct="1"/>
            <a:r>
              <a:rPr lang="en-GB" sz="3200" dirty="0" err="1"/>
              <a:t>Wari</a:t>
            </a:r>
            <a:r>
              <a:rPr lang="en-GB" sz="3200" dirty="0"/>
              <a:t> </a:t>
            </a:r>
            <a:r>
              <a:rPr lang="en-GB" sz="3200" dirty="0" err="1"/>
              <a:t>endocannibalism</a:t>
            </a:r>
            <a:endParaRPr lang="en-US" sz="3200" dirty="0"/>
          </a:p>
        </p:txBody>
      </p:sp>
      <p:sp>
        <p:nvSpPr>
          <p:cNvPr id="30723" name="Rectangle 5"/>
          <p:cNvSpPr>
            <a:spLocks noGrp="1" noChangeArrowheads="1"/>
          </p:cNvSpPr>
          <p:nvPr>
            <p:ph sz="half" idx="1"/>
          </p:nvPr>
        </p:nvSpPr>
        <p:spPr>
          <a:xfrm>
            <a:off x="685800" y="2595563"/>
            <a:ext cx="3997960" cy="3119437"/>
          </a:xfrm>
        </p:spPr>
        <p:txBody>
          <a:bodyPr>
            <a:normAutofit/>
          </a:bodyPr>
          <a:lstStyle/>
          <a:p>
            <a:pPr>
              <a:lnSpc>
                <a:spcPct val="90000"/>
              </a:lnSpc>
            </a:pPr>
            <a:r>
              <a:rPr lang="en-GB" sz="2400" dirty="0" smtClean="0"/>
              <a:t>The </a:t>
            </a:r>
            <a:r>
              <a:rPr lang="en-GB" sz="2400" dirty="0"/>
              <a:t>practice ceased in the </a:t>
            </a:r>
            <a:r>
              <a:rPr lang="en-GB" sz="2400" dirty="0" smtClean="0"/>
              <a:t>1960s</a:t>
            </a:r>
          </a:p>
          <a:p>
            <a:pPr eaLnBrk="1" hangingPunct="1">
              <a:lnSpc>
                <a:spcPct val="90000"/>
              </a:lnSpc>
            </a:pPr>
            <a:r>
              <a:rPr lang="en-GB" sz="2400" dirty="0"/>
              <a:t>Pressure from the Brazilian </a:t>
            </a:r>
            <a:r>
              <a:rPr lang="en-GB" sz="2400" dirty="0" smtClean="0"/>
              <a:t>state</a:t>
            </a:r>
          </a:p>
          <a:p>
            <a:pPr eaLnBrk="1" hangingPunct="1">
              <a:lnSpc>
                <a:spcPct val="90000"/>
              </a:lnSpc>
            </a:pPr>
            <a:r>
              <a:rPr lang="en-GB" sz="2400" dirty="0"/>
              <a:t>Conklin studied </a:t>
            </a:r>
            <a:r>
              <a:rPr lang="en-GB" sz="2400" dirty="0" err="1"/>
              <a:t>Wari</a:t>
            </a:r>
            <a:r>
              <a:rPr lang="en-GB" sz="2400" dirty="0"/>
              <a:t> memories of past cannibalism</a:t>
            </a:r>
          </a:p>
          <a:p>
            <a:pPr eaLnBrk="1" hangingPunct="1">
              <a:lnSpc>
                <a:spcPct val="90000"/>
              </a:lnSpc>
            </a:pPr>
            <a:endParaRPr lang="en-US" sz="2400" dirty="0"/>
          </a:p>
        </p:txBody>
      </p:sp>
      <p:pic>
        <p:nvPicPr>
          <p:cNvPr id="30725" name="Picture 8" descr="news_cannibalism_main"/>
          <p:cNvPicPr>
            <a:picLocks noChangeAspect="1" noChangeArrowheads="1"/>
          </p:cNvPicPr>
          <p:nvPr/>
        </p:nvPicPr>
        <p:blipFill>
          <a:blip r:embed="rId2"/>
          <a:srcRect/>
          <a:stretch>
            <a:fillRect/>
          </a:stretch>
        </p:blipFill>
        <p:spPr bwMode="auto">
          <a:xfrm>
            <a:off x="4800600" y="2971800"/>
            <a:ext cx="4176712" cy="314325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lstStyle/>
          <a:p>
            <a:pPr eaLnBrk="1" hangingPunct="1"/>
            <a:r>
              <a:rPr lang="en-GB" sz="2800" dirty="0" err="1"/>
              <a:t>Wari</a:t>
            </a:r>
            <a:r>
              <a:rPr lang="en-GB" sz="2800" dirty="0"/>
              <a:t> understandings of the body</a:t>
            </a:r>
            <a:endParaRPr lang="en-US" sz="2800" dirty="0"/>
          </a:p>
        </p:txBody>
      </p:sp>
      <p:sp>
        <p:nvSpPr>
          <p:cNvPr id="31747" name="Rectangle 5"/>
          <p:cNvSpPr>
            <a:spLocks noGrp="1" noChangeArrowheads="1"/>
          </p:cNvSpPr>
          <p:nvPr>
            <p:ph sz="half" idx="1"/>
          </p:nvPr>
        </p:nvSpPr>
        <p:spPr>
          <a:xfrm>
            <a:off x="533400" y="2438400"/>
            <a:ext cx="5410200" cy="3838575"/>
          </a:xfrm>
        </p:spPr>
        <p:txBody>
          <a:bodyPr>
            <a:normAutofit lnSpcReduction="10000"/>
          </a:bodyPr>
          <a:lstStyle/>
          <a:p>
            <a:pPr eaLnBrk="1" hangingPunct="1">
              <a:lnSpc>
                <a:spcPct val="110000"/>
              </a:lnSpc>
            </a:pPr>
            <a:r>
              <a:rPr lang="en-US" sz="1800" dirty="0" smtClean="0"/>
              <a:t>‘</a:t>
            </a:r>
            <a:r>
              <a:rPr lang="en-US" sz="1800" dirty="0"/>
              <a:t>Westerners tend to assume that, with death, the loss of the spirit or consciousness takes away most of a person’s important qualities and leaves behind an empty, almost meaningless, body </a:t>
            </a:r>
            <a:r>
              <a:rPr lang="en-US" sz="1800" dirty="0" smtClean="0"/>
              <a:t>shell….</a:t>
            </a:r>
          </a:p>
          <a:p>
            <a:pPr eaLnBrk="1" hangingPunct="1">
              <a:lnSpc>
                <a:spcPct val="110000"/>
              </a:lnSpc>
            </a:pPr>
            <a:r>
              <a:rPr lang="en-US" sz="1800" dirty="0" smtClean="0"/>
              <a:t>In </a:t>
            </a:r>
            <a:r>
              <a:rPr lang="en-US" sz="1800" dirty="0"/>
              <a:t>contrast, </a:t>
            </a:r>
            <a:r>
              <a:rPr lang="en-US" sz="1800" dirty="0" err="1"/>
              <a:t>Wari</a:t>
            </a:r>
            <a:r>
              <a:rPr lang="en-US" sz="1800" dirty="0"/>
              <a:t> corpses are potent embodiments of identity, social relations, and interpersonal bonds. Body transformations were a primary symbolic focus in traditional mortuary rites that aimed to restructure relations between the dead and the living’ (Conklin 1995: 86).</a:t>
            </a:r>
          </a:p>
        </p:txBody>
      </p:sp>
      <p:pic>
        <p:nvPicPr>
          <p:cNvPr id="31749" name="Picture 8" descr="Wari-Tirbe"/>
          <p:cNvPicPr>
            <a:picLocks noChangeAspect="1" noChangeArrowheads="1"/>
          </p:cNvPicPr>
          <p:nvPr/>
        </p:nvPicPr>
        <p:blipFill>
          <a:blip r:embed="rId2"/>
          <a:srcRect/>
          <a:stretch>
            <a:fillRect/>
          </a:stretch>
        </p:blipFill>
        <p:spPr bwMode="auto">
          <a:xfrm>
            <a:off x="5943600" y="2667000"/>
            <a:ext cx="2895600" cy="3019425"/>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z="2800"/>
              <a:t>Relations between the living and the dead</a:t>
            </a:r>
            <a:endParaRPr lang="en-US" sz="2800"/>
          </a:p>
        </p:txBody>
      </p:sp>
      <p:sp>
        <p:nvSpPr>
          <p:cNvPr id="32771" name="Rectangle 3"/>
          <p:cNvSpPr>
            <a:spLocks noGrp="1" noChangeArrowheads="1"/>
          </p:cNvSpPr>
          <p:nvPr>
            <p:ph idx="1"/>
          </p:nvPr>
        </p:nvSpPr>
        <p:spPr/>
        <p:txBody>
          <a:bodyPr>
            <a:normAutofit fontScale="77500" lnSpcReduction="20000"/>
          </a:bodyPr>
          <a:lstStyle/>
          <a:p>
            <a:pPr eaLnBrk="1" hangingPunct="1">
              <a:lnSpc>
                <a:spcPct val="90000"/>
              </a:lnSpc>
            </a:pPr>
            <a:r>
              <a:rPr lang="en-GB" sz="2800" u="sng" dirty="0"/>
              <a:t>A </a:t>
            </a:r>
            <a:r>
              <a:rPr lang="en-GB" sz="2800" u="sng" dirty="0" err="1"/>
              <a:t>Wari</a:t>
            </a:r>
            <a:r>
              <a:rPr lang="en-GB" sz="2800" u="sng" dirty="0"/>
              <a:t> father</a:t>
            </a:r>
            <a:r>
              <a:rPr lang="en-GB" sz="2800" u="sng" dirty="0" smtClean="0"/>
              <a:t>:</a:t>
            </a:r>
            <a:endParaRPr lang="en-US" sz="2800" dirty="0" smtClean="0"/>
          </a:p>
          <a:p>
            <a:pPr eaLnBrk="1" hangingPunct="1">
              <a:lnSpc>
                <a:spcPct val="110000"/>
              </a:lnSpc>
            </a:pPr>
            <a:r>
              <a:rPr lang="en-US" sz="2800" dirty="0"/>
              <a:t>‘I don’t know if you can understand this, because you have never had a child die. But for a parent, when your child dies, it is a very sad thing to put his body in the earth. It is cold in the earth. We keep remembering our child, lying there, cold. We remember and we are sad. In the old days when the others ate the body, we did not think about his body much. We did not think about our child so much, and we were not so sad’ (pg 88).</a:t>
            </a: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3" name="Content Placeholder 2"/>
          <p:cNvSpPr>
            <a:spLocks noGrp="1"/>
          </p:cNvSpPr>
          <p:nvPr>
            <p:ph idx="1"/>
          </p:nvPr>
        </p:nvSpPr>
        <p:spPr/>
        <p:txBody>
          <a:bodyPr/>
          <a:lstStyle/>
          <a:p>
            <a:r>
              <a:rPr lang="en-GB" dirty="0" smtClean="0"/>
              <a:t>Relations between the living and the dead are enacted in multiple ways </a:t>
            </a:r>
          </a:p>
          <a:p>
            <a:pPr lvl="1"/>
            <a:r>
              <a:rPr lang="en-GB" dirty="0" smtClean="0"/>
              <a:t>Land  and Property Relations </a:t>
            </a:r>
          </a:p>
          <a:p>
            <a:pPr lvl="1"/>
            <a:r>
              <a:rPr lang="en-GB" dirty="0" smtClean="0"/>
              <a:t>Ritual Practices</a:t>
            </a:r>
          </a:p>
          <a:p>
            <a:pPr lvl="1"/>
            <a:r>
              <a:rPr lang="en-GB" dirty="0" smtClean="0"/>
              <a:t>Offerings, food and eating</a:t>
            </a:r>
          </a:p>
          <a:p>
            <a:r>
              <a:rPr lang="en-GB" dirty="0" smtClean="0"/>
              <a:t>These practices are often a product of global and historical process</a:t>
            </a:r>
          </a:p>
          <a:p>
            <a:r>
              <a:rPr lang="en-GB" dirty="0" smtClean="0"/>
              <a:t>To fully comprehend them, they need to be situated within those processes rather than thought of </a:t>
            </a:r>
            <a:r>
              <a:rPr lang="en-GB" smtClean="0"/>
              <a:t>in isolation</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057400" y="2209800"/>
            <a:ext cx="5257800" cy="4206240"/>
          </a:xfrm>
          <a:prstGeom prst="rect">
            <a:avLst/>
          </a:prstGeom>
        </p:spPr>
      </p:pic>
      <p:sp>
        <p:nvSpPr>
          <p:cNvPr id="7" name="Title 6"/>
          <p:cNvSpPr>
            <a:spLocks noGrp="1"/>
          </p:cNvSpPr>
          <p:nvPr>
            <p:ph type="title"/>
          </p:nvPr>
        </p:nvSpPr>
        <p:spPr/>
        <p:txBody>
          <a:bodyPr>
            <a:normAutofit/>
          </a:bodyPr>
          <a:lstStyle/>
          <a:p>
            <a:r>
              <a:rPr lang="en-GB" sz="2800" dirty="0" err="1" smtClean="0"/>
              <a:t>Templo</a:t>
            </a:r>
            <a:r>
              <a:rPr lang="en-GB" sz="2800" dirty="0" smtClean="0"/>
              <a:t> Mayor, </a:t>
            </a:r>
            <a:r>
              <a:rPr lang="en-US" sz="2800" dirty="0" smtClean="0"/>
              <a:t>Tenochtitlan (Mexico City)</a:t>
            </a:r>
            <a:endParaRPr lang="en-GB" sz="2800" dirty="0"/>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Colonial Europe </a:t>
            </a:r>
            <a:endParaRPr lang="en-GB" dirty="0"/>
          </a:p>
        </p:txBody>
      </p:sp>
      <p:sp>
        <p:nvSpPr>
          <p:cNvPr id="3" name="Content Placeholder 2"/>
          <p:cNvSpPr>
            <a:spLocks noGrp="1"/>
          </p:cNvSpPr>
          <p:nvPr>
            <p:ph sz="half" idx="1"/>
          </p:nvPr>
        </p:nvSpPr>
        <p:spPr>
          <a:xfrm>
            <a:off x="838200" y="2595563"/>
            <a:ext cx="3845560" cy="3681412"/>
          </a:xfrm>
        </p:spPr>
        <p:txBody>
          <a:bodyPr>
            <a:normAutofit/>
          </a:bodyPr>
          <a:lstStyle/>
          <a:p>
            <a:r>
              <a:rPr lang="en-GB" sz="2000" dirty="0" smtClean="0"/>
              <a:t>Bread played a significant role in funeral rituals in Spain (and beyond)</a:t>
            </a:r>
          </a:p>
          <a:p>
            <a:r>
              <a:rPr lang="en-GB" sz="2000" dirty="0" smtClean="0"/>
              <a:t>Particularly during All Saints’ and All Souls’ Days</a:t>
            </a:r>
          </a:p>
          <a:p>
            <a:r>
              <a:rPr lang="en-GB" sz="2000" dirty="0" smtClean="0"/>
              <a:t>Bread was carried to tombs</a:t>
            </a:r>
          </a:p>
          <a:p>
            <a:r>
              <a:rPr lang="en-GB" sz="2000" dirty="0" smtClean="0"/>
              <a:t>Sweets were also sold </a:t>
            </a:r>
            <a:endParaRPr lang="en-GB" sz="2000" dirty="0"/>
          </a:p>
        </p:txBody>
      </p:sp>
      <p:pic>
        <p:nvPicPr>
          <p:cNvPr id="5" name="Picture 4"/>
          <p:cNvPicPr>
            <a:picLocks noChangeAspect="1"/>
          </p:cNvPicPr>
          <p:nvPr/>
        </p:nvPicPr>
        <p:blipFill>
          <a:blip r:embed="rId2"/>
          <a:stretch>
            <a:fillRect/>
          </a:stretch>
        </p:blipFill>
        <p:spPr>
          <a:xfrm>
            <a:off x="5105400" y="2590800"/>
            <a:ext cx="3492500" cy="3581400"/>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why so elaborate in Mexico?</a:t>
            </a:r>
            <a:endParaRPr lang="en-GB" dirty="0"/>
          </a:p>
        </p:txBody>
      </p:sp>
      <p:sp>
        <p:nvSpPr>
          <p:cNvPr id="3" name="Content Placeholder 2"/>
          <p:cNvSpPr>
            <a:spLocks noGrp="1"/>
          </p:cNvSpPr>
          <p:nvPr>
            <p:ph sz="half" idx="1"/>
          </p:nvPr>
        </p:nvSpPr>
        <p:spPr/>
        <p:txBody>
          <a:bodyPr>
            <a:normAutofit/>
          </a:bodyPr>
          <a:lstStyle/>
          <a:p>
            <a:r>
              <a:rPr lang="en-GB" dirty="0" smtClean="0"/>
              <a:t>Relationship between sugar, colonialism and death </a:t>
            </a:r>
          </a:p>
          <a:p>
            <a:r>
              <a:rPr lang="en-GB" dirty="0" smtClean="0"/>
              <a:t>Sugar as a colonial product </a:t>
            </a:r>
          </a:p>
          <a:p>
            <a:r>
              <a:rPr lang="en-GB" dirty="0" smtClean="0"/>
              <a:t>The colonial encounter led to a massive loss of life </a:t>
            </a:r>
          </a:p>
          <a:p>
            <a:pPr lvl="1"/>
            <a:r>
              <a:rPr lang="en-GB" dirty="0" smtClean="0"/>
              <a:t>Demographic catastrophe </a:t>
            </a:r>
          </a:p>
        </p:txBody>
      </p:sp>
      <p:pic>
        <p:nvPicPr>
          <p:cNvPr id="5" name="Picture 4"/>
          <p:cNvPicPr>
            <a:picLocks noChangeAspect="1"/>
          </p:cNvPicPr>
          <p:nvPr/>
        </p:nvPicPr>
        <p:blipFill>
          <a:blip r:embed="rId2"/>
          <a:stretch>
            <a:fillRect/>
          </a:stretch>
        </p:blipFill>
        <p:spPr>
          <a:xfrm>
            <a:off x="5105400" y="2590800"/>
            <a:ext cx="3657600" cy="3124200"/>
          </a:xfrm>
          <a:prstGeom prst="rect">
            <a:avLst/>
          </a:prstGeom>
        </p:spPr>
      </p:pic>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3745</TotalTime>
  <Words>1174</Words>
  <Application>Microsoft Macintosh PowerPoint</Application>
  <PresentationFormat>On-screen Show (4:3)</PresentationFormat>
  <Paragraphs>132</Paragraphs>
  <Slides>40</Slides>
  <Notes>4</Notes>
  <HiddenSlides>0</HiddenSlides>
  <MMClips>0</MMClips>
  <ScaleCrop>false</ScaleCrop>
  <HeadingPairs>
    <vt:vector size="4" baseType="variant">
      <vt:variant>
        <vt:lpstr>Design Template</vt:lpstr>
      </vt:variant>
      <vt:variant>
        <vt:i4>1</vt:i4>
      </vt:variant>
      <vt:variant>
        <vt:lpstr>Slide Titles</vt:lpstr>
      </vt:variant>
      <vt:variant>
        <vt:i4>40</vt:i4>
      </vt:variant>
    </vt:vector>
  </HeadingPairs>
  <TitlesOfParts>
    <vt:vector size="41" baseType="lpstr">
      <vt:lpstr>Perspective</vt:lpstr>
      <vt:lpstr>Anthropology</vt:lpstr>
      <vt:lpstr>What is Anthropology?</vt:lpstr>
      <vt:lpstr>Why are things the way they are?</vt:lpstr>
      <vt:lpstr>Culture: Tricky to Define</vt:lpstr>
      <vt:lpstr>Culture and Nature</vt:lpstr>
      <vt:lpstr>Anthropology’s Interest in Death </vt:lpstr>
      <vt:lpstr>Day of the Dead in Latin America</vt:lpstr>
      <vt:lpstr>Mexico</vt:lpstr>
      <vt:lpstr>Slide 9</vt:lpstr>
      <vt:lpstr>Fiesta</vt:lpstr>
      <vt:lpstr>Ofrenda (Offerings) </vt:lpstr>
      <vt:lpstr>Slide 12</vt:lpstr>
      <vt:lpstr>Slide 13</vt:lpstr>
      <vt:lpstr>Slide 14</vt:lpstr>
      <vt:lpstr>Slide 15</vt:lpstr>
      <vt:lpstr>Brandes (1997, 1998, 2006)</vt:lpstr>
      <vt:lpstr>Historical Continuities?</vt:lpstr>
      <vt:lpstr>Slide 18</vt:lpstr>
      <vt:lpstr>Slide 19</vt:lpstr>
      <vt:lpstr>Brandes’ Conclusions</vt:lpstr>
      <vt:lpstr>These processes continue today (Brandes 1998, 2006)</vt:lpstr>
      <vt:lpstr>Ecuadorian Andes</vt:lpstr>
      <vt:lpstr>Slide 23</vt:lpstr>
      <vt:lpstr>Slide 24</vt:lpstr>
      <vt:lpstr>Slide 25</vt:lpstr>
      <vt:lpstr>Slide 26</vt:lpstr>
      <vt:lpstr>Slide 27</vt:lpstr>
      <vt:lpstr>Slide 28</vt:lpstr>
      <vt:lpstr>Slide 29</vt:lpstr>
      <vt:lpstr>Slide 30</vt:lpstr>
      <vt:lpstr>Sharing a meal with the dead</vt:lpstr>
      <vt:lpstr>Beth Conklin (1995):  ‘Thus are our bodies, thus was our custom’ </vt:lpstr>
      <vt:lpstr>Beth Conklin (2004): Consuming Grief</vt:lpstr>
      <vt:lpstr>Wari endocannibalism</vt:lpstr>
      <vt:lpstr>Wari understandings of the body</vt:lpstr>
      <vt:lpstr>Relations between the living and the dead</vt:lpstr>
      <vt:lpstr>Conclusions </vt:lpstr>
      <vt:lpstr>Templo Mayor, Tenochtitlan (Mexico City)</vt:lpstr>
      <vt:lpstr>Colonial Europe </vt:lpstr>
      <vt:lpstr>But why so elaborate in Mexico?</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the Spear: re-imagining Amazonian anthropology and history through film</dc:title>
  <dc:creator>Casey High</dc:creator>
  <cp:lastModifiedBy>Emma-Jayne Abbots</cp:lastModifiedBy>
  <cp:revision>321</cp:revision>
  <dcterms:created xsi:type="dcterms:W3CDTF">2014-04-28T10:01:45Z</dcterms:created>
  <dcterms:modified xsi:type="dcterms:W3CDTF">2014-04-28T10:15:35Z</dcterms:modified>
</cp:coreProperties>
</file>