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5"/>
  </p:notesMasterIdLst>
  <p:sldIdLst>
    <p:sldId id="256" r:id="rId2"/>
    <p:sldId id="273" r:id="rId3"/>
    <p:sldId id="274" r:id="rId4"/>
  </p:sldIdLst>
  <p:sldSz cx="18288000" cy="10287000"/>
  <p:notesSz cx="6858000" cy="9144000"/>
  <p:embeddedFontLst>
    <p:embeddedFont>
      <p:font typeface="DM Serif Display" pitchFamily="2" charset="0"/>
      <p:regular r:id="rId6"/>
      <p:italic r:id="rId7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000000"/>
          </p15:clr>
        </p15:guide>
        <p15:guide id="2" pos="2880">
          <p15:clr>
            <a:srgbClr val="000000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9" d="100"/>
          <a:sy n="69" d="100"/>
        </p:scale>
        <p:origin x="1176" y="-3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font" Target="fonts/font2.fntdata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1.fntdata"/><Relationship Id="rId11" Type="http://schemas.openxmlformats.org/officeDocument/2006/relationships/tableStyles" Target="tableStyles.xml"/><Relationship Id="rId5" Type="http://schemas.openxmlformats.org/officeDocument/2006/relationships/notesMaster" Target="notesMasters/notesMaster1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82" name="Google Shape;8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5" name="Google Shape;285;p2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286" name="Google Shape;286;p2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" name="Google Shape;297;p2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298" name="Google Shape;298;p2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Google Shape;23;p4"/>
          <p:cNvSpPr txBox="1"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4" name="Google Shape;24;p4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25" name="Google Shape;25;p4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4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4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5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0" name="Google Shape;30;p5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31" name="Google Shape;31;p5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5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3" name="Google Shape;33;p5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Google Shape;35;p6"/>
          <p:cNvSpPr txBox="1"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  <a:defRPr sz="4000" b="1" cap="none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6" name="Google Shape;36;p6"/>
          <p:cNvSpPr txBox="1"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marL="914400" lvl="1" indent="-228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7" name="Google Shape;37;p6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6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6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7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7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3" name="Google Shape;43;p7"/>
          <p:cNvSpPr txBox="1">
            <a:spLocks noGrp="1"/>
          </p:cNvSpPr>
          <p:nvPr>
            <p:ph type="body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4" name="Google Shape;44;p7"/>
          <p:cNvSpPr txBox="1">
            <a:spLocks noGrp="1"/>
          </p:cNvSpPr>
          <p:nvPr>
            <p:ph type="body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5" name="Google Shape;45;p7"/>
          <p:cNvSpPr txBox="1">
            <a:spLocks noGrp="1"/>
          </p:cNvSpPr>
          <p:nvPr>
            <p:ph type="body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6" name="Google Shape;46;p7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7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7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8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8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8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8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9"/>
          <p:cNvSpPr txBox="1"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9"/>
          <p:cNvSpPr txBox="1">
            <a:spLocks noGrp="1"/>
          </p:cNvSpPr>
          <p:nvPr>
            <p:ph type="body"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marL="1371600" lvl="2" indent="-3810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marL="2286000" lvl="4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marL="2743200" lvl="5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57" name="Google Shape;57;p9"/>
          <p:cNvSpPr txBox="1">
            <a:spLocks noGrp="1"/>
          </p:cNvSpPr>
          <p:nvPr>
            <p:ph type="body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lnSpc>
                <a:spcPct val="100000"/>
              </a:lnSpc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58" name="Google Shape;58;p9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9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9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0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10"/>
          <p:cNvSpPr>
            <a:spLocks noGrp="1"/>
          </p:cNvSpPr>
          <p:nvPr>
            <p:ph type="pic" idx="2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10"/>
          <p:cNvSpPr txBox="1">
            <a:spLocks noGrp="1"/>
          </p:cNvSpPr>
          <p:nvPr>
            <p:ph type="body" idx="1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lnSpc>
                <a:spcPct val="100000"/>
              </a:lnSpc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65" name="Google Shape;65;p10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10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10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11"/>
          <p:cNvSpPr txBox="1">
            <a:spLocks noGrp="1"/>
          </p:cNvSpPr>
          <p:nvPr>
            <p:ph type="body" idx="1"/>
          </p:nvPr>
        </p:nvSpPr>
        <p:spPr>
          <a:xfrm rot="5400000">
            <a:off x="2309019" y="-251618"/>
            <a:ext cx="4525963" cy="822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1" name="Google Shape;71;p1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1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1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2"/>
          <p:cNvSpPr txBox="1">
            <a:spLocks noGrp="1"/>
          </p:cNvSpPr>
          <p:nvPr>
            <p:ph type="title"/>
          </p:nvPr>
        </p:nvSpPr>
        <p:spPr>
          <a:xfrm rot="5400000">
            <a:off x="4732338" y="2171701"/>
            <a:ext cx="5851525" cy="20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12"/>
          <p:cNvSpPr txBox="1">
            <a:spLocks noGrp="1"/>
          </p:cNvSpPr>
          <p:nvPr>
            <p:ph type="body" idx="1"/>
          </p:nvPr>
        </p:nvSpPr>
        <p:spPr>
          <a:xfrm rot="5400000">
            <a:off x="541338" y="190500"/>
            <a:ext cx="5851525" cy="601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7" name="Google Shape;77;p1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1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1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318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4064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810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" name="Google Shape;9;p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0" name="Google Shape;10;p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EED9"/>
        </a:solidFill>
        <a:effectLst/>
      </p:bgPr>
    </p:bg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4" name="Google Shape;84;p13"/>
          <p:cNvGrpSpPr/>
          <p:nvPr/>
        </p:nvGrpSpPr>
        <p:grpSpPr>
          <a:xfrm>
            <a:off x="-603705" y="2247897"/>
            <a:ext cx="19581289" cy="6114070"/>
            <a:chOff x="0" y="-38100"/>
            <a:chExt cx="5157178" cy="746310"/>
          </a:xfrm>
        </p:grpSpPr>
        <p:sp>
          <p:nvSpPr>
            <p:cNvPr id="85" name="Google Shape;85;p13"/>
            <p:cNvSpPr/>
            <p:nvPr/>
          </p:nvSpPr>
          <p:spPr>
            <a:xfrm>
              <a:off x="0" y="0"/>
              <a:ext cx="5157177" cy="708210"/>
            </a:xfrm>
            <a:custGeom>
              <a:avLst/>
              <a:gdLst/>
              <a:ahLst/>
              <a:cxnLst/>
              <a:rect l="l" t="t" r="r" b="b"/>
              <a:pathLst>
                <a:path w="5157177" h="708210" extrusionOk="0">
                  <a:moveTo>
                    <a:pt x="0" y="0"/>
                  </a:moveTo>
                  <a:lnTo>
                    <a:pt x="5157177" y="0"/>
                  </a:lnTo>
                  <a:lnTo>
                    <a:pt x="5157177" y="708210"/>
                  </a:lnTo>
                  <a:lnTo>
                    <a:pt x="0" y="708210"/>
                  </a:lnTo>
                  <a:close/>
                </a:path>
              </a:pathLst>
            </a:custGeom>
            <a:solidFill>
              <a:srgbClr val="F1B6B0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86" name="Google Shape;86;p13"/>
            <p:cNvSpPr txBox="1"/>
            <p:nvPr/>
          </p:nvSpPr>
          <p:spPr>
            <a:xfrm>
              <a:off x="0" y="-38100"/>
              <a:ext cx="5157178" cy="74631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50800" tIns="50800" rIns="50800" bIns="50800" anchor="ctr" anchorCtr="0">
              <a:noAutofit/>
            </a:bodyPr>
            <a:lstStyle/>
            <a:p>
              <a:pPr marL="0" marR="0" lvl="0" indent="0" algn="ctr" rtl="0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800"/>
                <a:buFont typeface="Arial"/>
                <a:buNone/>
              </a:pPr>
              <a:endPara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87" name="Google Shape;87;p13"/>
          <p:cNvSpPr txBox="1"/>
          <p:nvPr/>
        </p:nvSpPr>
        <p:spPr>
          <a:xfrm>
            <a:off x="546550" y="2762750"/>
            <a:ext cx="16518300" cy="69803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9998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n-US" sz="5400" dirty="0">
                <a:solidFill>
                  <a:srgbClr val="423734"/>
                </a:solidFill>
                <a:latin typeface="DM Serif Display"/>
                <a:ea typeface="DM Serif Display"/>
                <a:cs typeface="DM Serif Display"/>
                <a:sym typeface="DM Serif Display"/>
              </a:rPr>
              <a:t>Module Name: Protecting and Supporting Families in Health and Care</a:t>
            </a:r>
            <a:endParaRPr sz="5400" dirty="0">
              <a:solidFill>
                <a:srgbClr val="423734"/>
              </a:solidFill>
              <a:latin typeface="DM Serif Display"/>
              <a:ea typeface="DM Serif Display"/>
              <a:cs typeface="DM Serif Display"/>
              <a:sym typeface="DM Serif Display"/>
            </a:endParaRPr>
          </a:p>
          <a:p>
            <a:pPr marL="0" marR="0" lvl="0" indent="0" algn="ctr" rtl="0">
              <a:lnSpc>
                <a:spcPct val="139998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n-US" sz="5400" dirty="0">
                <a:solidFill>
                  <a:srgbClr val="423734"/>
                </a:solidFill>
                <a:latin typeface="DM Serif Display"/>
                <a:ea typeface="DM Serif Display"/>
                <a:cs typeface="DM Serif Display"/>
                <a:sym typeface="DM Serif Display"/>
              </a:rPr>
              <a:t>Module Code: BMHP5021</a:t>
            </a:r>
          </a:p>
          <a:p>
            <a:pPr lvl="0" algn="ctr">
              <a:lnSpc>
                <a:spcPct val="139998"/>
              </a:lnSpc>
              <a:buSzPts val="1100"/>
            </a:pPr>
            <a:r>
              <a:rPr lang="en-US" sz="5400" dirty="0">
                <a:solidFill>
                  <a:srgbClr val="423734"/>
                </a:solidFill>
                <a:latin typeface="DM Serif Display"/>
                <a:ea typeface="DM Serif Display"/>
                <a:cs typeface="DM Serif Display"/>
                <a:sym typeface="DM Serif Display"/>
              </a:rPr>
              <a:t>Student </a:t>
            </a:r>
            <a:r>
              <a:rPr lang="en-US" sz="5400" dirty="0" err="1">
                <a:solidFill>
                  <a:srgbClr val="423734"/>
                </a:solidFill>
                <a:latin typeface="DM Serif Display"/>
                <a:ea typeface="DM Serif Display"/>
                <a:cs typeface="DM Serif Display"/>
                <a:sym typeface="DM Serif Display"/>
              </a:rPr>
              <a:t>Name:Andreea</a:t>
            </a:r>
            <a:r>
              <a:rPr lang="en-US" sz="5400" dirty="0">
                <a:solidFill>
                  <a:srgbClr val="423734"/>
                </a:solidFill>
                <a:latin typeface="DM Serif Display"/>
                <a:ea typeface="DM Serif Display"/>
                <a:cs typeface="DM Serif Display"/>
                <a:sym typeface="DM Serif Display"/>
              </a:rPr>
              <a:t> Anca</a:t>
            </a:r>
          </a:p>
          <a:p>
            <a:pPr lvl="0" algn="ctr">
              <a:lnSpc>
                <a:spcPct val="139998"/>
              </a:lnSpc>
              <a:buSzPts val="1100"/>
            </a:pPr>
            <a:r>
              <a:rPr lang="en-US" sz="5400" dirty="0">
                <a:solidFill>
                  <a:srgbClr val="423734"/>
                </a:solidFill>
                <a:latin typeface="DM Serif Display"/>
                <a:ea typeface="DM Serif Display"/>
                <a:cs typeface="DM Serif Display"/>
                <a:sym typeface="DM Serif Display"/>
              </a:rPr>
              <a:t>Lecture’s </a:t>
            </a:r>
            <a:r>
              <a:rPr lang="en-US" sz="5400" dirty="0" err="1">
                <a:solidFill>
                  <a:srgbClr val="423734"/>
                </a:solidFill>
                <a:latin typeface="DM Serif Display"/>
                <a:ea typeface="DM Serif Display"/>
                <a:cs typeface="DM Serif Display"/>
                <a:sym typeface="DM Serif Display"/>
              </a:rPr>
              <a:t>Name:Laila</a:t>
            </a:r>
            <a:r>
              <a:rPr lang="en-US" sz="5400" dirty="0">
                <a:solidFill>
                  <a:srgbClr val="423734"/>
                </a:solidFill>
                <a:latin typeface="DM Serif Display"/>
                <a:ea typeface="DM Serif Display"/>
                <a:cs typeface="DM Serif Display"/>
                <a:sym typeface="DM Serif Display"/>
              </a:rPr>
              <a:t> Surani</a:t>
            </a:r>
          </a:p>
          <a:p>
            <a:pPr lvl="0" algn="ctr">
              <a:lnSpc>
                <a:spcPct val="139998"/>
              </a:lnSpc>
              <a:buSzPts val="1100"/>
            </a:pPr>
            <a:r>
              <a:rPr lang="en-US" sz="5400" dirty="0">
                <a:solidFill>
                  <a:srgbClr val="423734"/>
                </a:solidFill>
                <a:latin typeface="DM Serif Display"/>
                <a:ea typeface="DM Serif Display"/>
                <a:cs typeface="DM Serif Display"/>
                <a:sym typeface="DM Serif Display"/>
              </a:rPr>
              <a:t>Student ID:2327259</a:t>
            </a:r>
            <a:endParaRPr sz="5400" dirty="0">
              <a:solidFill>
                <a:srgbClr val="423734"/>
              </a:solidFill>
              <a:latin typeface="DM Serif Display"/>
              <a:ea typeface="DM Serif Display"/>
              <a:cs typeface="DM Serif Display"/>
              <a:sym typeface="DM Serif Display"/>
            </a:endParaRPr>
          </a:p>
        </p:txBody>
      </p:sp>
      <p:sp>
        <p:nvSpPr>
          <p:cNvPr id="88" name="Google Shape;88;p13"/>
          <p:cNvSpPr/>
          <p:nvPr/>
        </p:nvSpPr>
        <p:spPr>
          <a:xfrm flipH="1">
            <a:off x="2501993" y="8856325"/>
            <a:ext cx="1458698" cy="4135485"/>
          </a:xfrm>
          <a:custGeom>
            <a:avLst/>
            <a:gdLst/>
            <a:ahLst/>
            <a:cxnLst/>
            <a:rect l="l" t="t" r="r" b="b"/>
            <a:pathLst>
              <a:path w="1458698" h="4135485" extrusionOk="0">
                <a:moveTo>
                  <a:pt x="1458698" y="0"/>
                </a:moveTo>
                <a:lnTo>
                  <a:pt x="0" y="0"/>
                </a:lnTo>
                <a:lnTo>
                  <a:pt x="0" y="4135484"/>
                </a:lnTo>
                <a:lnTo>
                  <a:pt x="1458698" y="4135484"/>
                </a:lnTo>
                <a:lnTo>
                  <a:pt x="1458698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89" name="Google Shape;89;p13"/>
          <p:cNvSpPr/>
          <p:nvPr/>
        </p:nvSpPr>
        <p:spPr>
          <a:xfrm>
            <a:off x="-1166918" y="8065692"/>
            <a:ext cx="3463913" cy="4114800"/>
          </a:xfrm>
          <a:custGeom>
            <a:avLst/>
            <a:gdLst/>
            <a:ahLst/>
            <a:cxnLst/>
            <a:rect l="l" t="t" r="r" b="b"/>
            <a:pathLst>
              <a:path w="3463913" h="4114800" extrusionOk="0">
                <a:moveTo>
                  <a:pt x="0" y="0"/>
                </a:moveTo>
                <a:lnTo>
                  <a:pt x="3463913" y="0"/>
                </a:lnTo>
                <a:lnTo>
                  <a:pt x="3463913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90" name="Google Shape;90;p13"/>
          <p:cNvSpPr/>
          <p:nvPr/>
        </p:nvSpPr>
        <p:spPr>
          <a:xfrm rot="6097409" flipH="1">
            <a:off x="-2417166" y="5963280"/>
            <a:ext cx="3549007" cy="3255080"/>
          </a:xfrm>
          <a:custGeom>
            <a:avLst/>
            <a:gdLst/>
            <a:ahLst/>
            <a:cxnLst/>
            <a:rect l="l" t="t" r="r" b="b"/>
            <a:pathLst>
              <a:path w="3549007" h="3255080" extrusionOk="0">
                <a:moveTo>
                  <a:pt x="0" y="3255080"/>
                </a:moveTo>
                <a:lnTo>
                  <a:pt x="3549007" y="3255080"/>
                </a:lnTo>
                <a:lnTo>
                  <a:pt x="3549007" y="0"/>
                </a:lnTo>
                <a:lnTo>
                  <a:pt x="0" y="0"/>
                </a:lnTo>
                <a:lnTo>
                  <a:pt x="0" y="3255080"/>
                </a:lnTo>
                <a:close/>
              </a:path>
            </a:pathLst>
          </a:custGeom>
          <a:blipFill rotWithShape="1">
            <a:blip r:embed="rId5">
              <a:alphaModFix/>
            </a:blip>
            <a:stretch>
              <a:fillRect/>
            </a:stretch>
          </a:blip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91" name="Google Shape;91;p13"/>
          <p:cNvSpPr/>
          <p:nvPr/>
        </p:nvSpPr>
        <p:spPr>
          <a:xfrm>
            <a:off x="15768689" y="-1352055"/>
            <a:ext cx="2366010" cy="4114800"/>
          </a:xfrm>
          <a:custGeom>
            <a:avLst/>
            <a:gdLst/>
            <a:ahLst/>
            <a:cxnLst/>
            <a:rect l="l" t="t" r="r" b="b"/>
            <a:pathLst>
              <a:path w="2366010" h="4114800" extrusionOk="0">
                <a:moveTo>
                  <a:pt x="0" y="0"/>
                </a:moveTo>
                <a:lnTo>
                  <a:pt x="2366010" y="0"/>
                </a:lnTo>
                <a:lnTo>
                  <a:pt x="236601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6">
              <a:alphaModFix/>
            </a:blip>
            <a:stretch>
              <a:fillRect/>
            </a:stretch>
          </a:blip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92" name="Google Shape;92;p13"/>
          <p:cNvSpPr/>
          <p:nvPr/>
        </p:nvSpPr>
        <p:spPr>
          <a:xfrm rot="5018448">
            <a:off x="13099502" y="-2438006"/>
            <a:ext cx="4683794" cy="4114800"/>
          </a:xfrm>
          <a:custGeom>
            <a:avLst/>
            <a:gdLst/>
            <a:ahLst/>
            <a:cxnLst/>
            <a:rect l="l" t="t" r="r" b="b"/>
            <a:pathLst>
              <a:path w="4683794" h="4114800" extrusionOk="0">
                <a:moveTo>
                  <a:pt x="0" y="0"/>
                </a:moveTo>
                <a:lnTo>
                  <a:pt x="4683795" y="0"/>
                </a:lnTo>
                <a:lnTo>
                  <a:pt x="4683795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7">
              <a:alphaModFix/>
            </a:blip>
            <a:stretch>
              <a:fillRect/>
            </a:stretch>
          </a:blipFill>
          <a:ln>
            <a:noFill/>
          </a:ln>
        </p:spPr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98F7B50-8D71-C4EA-8D75-1A90A2AB56E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21479"/>
            <a:ext cx="4109006" cy="2465403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EED9"/>
        </a:solidFill>
        <a:effectLst/>
      </p:bgPr>
    </p:bg>
    <p:spTree>
      <p:nvGrpSpPr>
        <p:cNvPr id="1" name="Shape 2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8" name="Google Shape;288;p30"/>
          <p:cNvSpPr/>
          <p:nvPr/>
        </p:nvSpPr>
        <p:spPr>
          <a:xfrm>
            <a:off x="15681695" y="-1394081"/>
            <a:ext cx="2366010" cy="4114800"/>
          </a:xfrm>
          <a:custGeom>
            <a:avLst/>
            <a:gdLst/>
            <a:ahLst/>
            <a:cxnLst/>
            <a:rect l="l" t="t" r="r" b="b"/>
            <a:pathLst>
              <a:path w="2366010" h="4114800" extrusionOk="0">
                <a:moveTo>
                  <a:pt x="0" y="0"/>
                </a:moveTo>
                <a:lnTo>
                  <a:pt x="2366010" y="0"/>
                </a:lnTo>
                <a:lnTo>
                  <a:pt x="236601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89" name="Google Shape;289;p30"/>
          <p:cNvSpPr txBox="1"/>
          <p:nvPr/>
        </p:nvSpPr>
        <p:spPr>
          <a:xfrm>
            <a:off x="1960425" y="1014300"/>
            <a:ext cx="13254000" cy="30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endParaRPr sz="20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90" name="Google Shape;290;p30"/>
          <p:cNvSpPr txBox="1"/>
          <p:nvPr/>
        </p:nvSpPr>
        <p:spPr>
          <a:xfrm>
            <a:off x="4572006" y="1166689"/>
            <a:ext cx="9865500" cy="846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9992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n-US" sz="5500" b="1" i="0" u="none" strike="noStrike" cap="none">
                <a:solidFill>
                  <a:srgbClr val="423734"/>
                </a:solidFill>
                <a:latin typeface="DM Serif Display"/>
                <a:ea typeface="DM Serif Display"/>
                <a:cs typeface="DM Serif Display"/>
                <a:sym typeface="DM Serif Display"/>
              </a:rPr>
              <a:t>References</a:t>
            </a:r>
            <a:endParaRPr sz="5500" b="1" i="0" u="none" strike="noStrike" cap="none">
              <a:solidFill>
                <a:srgbClr val="423734"/>
              </a:solidFill>
              <a:latin typeface="DM Serif Display"/>
              <a:ea typeface="DM Serif Display"/>
              <a:cs typeface="DM Serif Display"/>
              <a:sym typeface="DM Serif Display"/>
            </a:endParaRPr>
          </a:p>
        </p:txBody>
      </p:sp>
      <p:sp>
        <p:nvSpPr>
          <p:cNvPr id="291" name="Google Shape;291;p30"/>
          <p:cNvSpPr/>
          <p:nvPr/>
        </p:nvSpPr>
        <p:spPr>
          <a:xfrm flipH="1">
            <a:off x="1960427" y="6363135"/>
            <a:ext cx="1010148" cy="3897695"/>
          </a:xfrm>
          <a:custGeom>
            <a:avLst/>
            <a:gdLst/>
            <a:ahLst/>
            <a:cxnLst/>
            <a:rect l="l" t="t" r="r" b="b"/>
            <a:pathLst>
              <a:path w="1458698" h="4135485" extrusionOk="0">
                <a:moveTo>
                  <a:pt x="1458699" y="0"/>
                </a:moveTo>
                <a:lnTo>
                  <a:pt x="0" y="0"/>
                </a:lnTo>
                <a:lnTo>
                  <a:pt x="0" y="4135485"/>
                </a:lnTo>
                <a:lnTo>
                  <a:pt x="1458699" y="4135485"/>
                </a:lnTo>
                <a:lnTo>
                  <a:pt x="1458699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92" name="Google Shape;292;p30"/>
          <p:cNvSpPr/>
          <p:nvPr/>
        </p:nvSpPr>
        <p:spPr>
          <a:xfrm>
            <a:off x="-84653" y="6765258"/>
            <a:ext cx="2398760" cy="3878199"/>
          </a:xfrm>
          <a:custGeom>
            <a:avLst/>
            <a:gdLst/>
            <a:ahLst/>
            <a:cxnLst/>
            <a:rect l="l" t="t" r="r" b="b"/>
            <a:pathLst>
              <a:path w="3463913" h="4114800" extrusionOk="0">
                <a:moveTo>
                  <a:pt x="0" y="0"/>
                </a:moveTo>
                <a:lnTo>
                  <a:pt x="3463914" y="0"/>
                </a:lnTo>
                <a:lnTo>
                  <a:pt x="3463914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5">
              <a:alphaModFix/>
            </a:blip>
            <a:stretch>
              <a:fillRect/>
            </a:stretch>
          </a:blip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93" name="Google Shape;293;p30"/>
          <p:cNvSpPr/>
          <p:nvPr/>
        </p:nvSpPr>
        <p:spPr>
          <a:xfrm>
            <a:off x="-498810" y="4008852"/>
            <a:ext cx="2457687" cy="3067913"/>
          </a:xfrm>
          <a:custGeom>
            <a:avLst/>
            <a:gdLst/>
            <a:ahLst/>
            <a:cxnLst/>
            <a:rect l="l" t="t" r="r" b="b"/>
            <a:pathLst>
              <a:path w="3549007" h="3255080" extrusionOk="0">
                <a:moveTo>
                  <a:pt x="0" y="0"/>
                </a:moveTo>
                <a:lnTo>
                  <a:pt x="3549006" y="0"/>
                </a:lnTo>
                <a:lnTo>
                  <a:pt x="3549006" y="3255080"/>
                </a:lnTo>
                <a:lnTo>
                  <a:pt x="0" y="325508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6">
              <a:alphaModFix/>
            </a:blip>
            <a:stretch>
              <a:fillRect/>
            </a:stretch>
          </a:blip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94" name="Google Shape;294;p30"/>
          <p:cNvSpPr/>
          <p:nvPr/>
        </p:nvSpPr>
        <p:spPr>
          <a:xfrm>
            <a:off x="-1079500" y="-197925"/>
            <a:ext cx="3243527" cy="3878199"/>
          </a:xfrm>
          <a:custGeom>
            <a:avLst/>
            <a:gdLst/>
            <a:ahLst/>
            <a:cxnLst/>
            <a:rect l="l" t="t" r="r" b="b"/>
            <a:pathLst>
              <a:path w="4683794" h="4114800" extrusionOk="0">
                <a:moveTo>
                  <a:pt x="0" y="0"/>
                </a:moveTo>
                <a:lnTo>
                  <a:pt x="4683794" y="0"/>
                </a:lnTo>
                <a:lnTo>
                  <a:pt x="4683794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7">
              <a:alphaModFix/>
            </a:blip>
            <a:stretch>
              <a:fillRect/>
            </a:stretch>
          </a:blip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95" name="Google Shape;295;p30"/>
          <p:cNvSpPr txBox="1"/>
          <p:nvPr/>
        </p:nvSpPr>
        <p:spPr>
          <a:xfrm>
            <a:off x="2164025" y="2222175"/>
            <a:ext cx="15263400" cy="7703400"/>
          </a:xfrm>
          <a:prstGeom prst="rect">
            <a:avLst/>
          </a:prstGeom>
          <a:solidFill>
            <a:srgbClr val="FDEED9"/>
          </a:solidFill>
          <a:ln>
            <a:noFill/>
          </a:ln>
        </p:spPr>
        <p:txBody>
          <a:bodyPr spcFirstLastPara="1" wrap="square" lIns="91425" tIns="91425" rIns="91425" bIns="91425" anchor="t" anchorCtr="0">
            <a:normAutofit fontScale="92500" lnSpcReduction="20000"/>
          </a:bodyPr>
          <a:lstStyle/>
          <a:p>
            <a:pPr marL="457200" marR="0" lvl="0" indent="-328453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Calibri"/>
              <a:buChar char="●"/>
            </a:pPr>
            <a:r>
              <a:rPr lang="en-US" sz="17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World Health Organization, (2021). Minimum technical standards and recommendations for reproductive, maternal, newborn and child health care for emergency medical teams. World Health Organization.</a:t>
            </a:r>
            <a:endParaRPr sz="17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457200" marR="0" lvl="0" indent="-328453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Calibri"/>
              <a:buChar char="●"/>
            </a:pPr>
            <a:r>
              <a:rPr lang="en-US" sz="17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Legislation.gov.uk. (2020). Children Act 2004. [online] Available at: https://www.legislation.gov.uk/ukpga/2004/31/section/10 [Accessed 31 Oct. 2025].</a:t>
            </a:r>
            <a:endParaRPr sz="17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457200" marR="0" lvl="0" indent="-328453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Calibri"/>
              <a:buChar char="●"/>
            </a:pPr>
            <a:r>
              <a:rPr lang="en-US" sz="17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Saini, Y. and Sharma, R.K., (2025). Navigating Life with Type 1 Diabetes: Challenges, Innovations, and Daily Resilience.</a:t>
            </a:r>
            <a:endParaRPr sz="17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457200" marR="0" lvl="0" indent="-328453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Calibri"/>
              <a:buChar char="●"/>
            </a:pPr>
            <a:r>
              <a:rPr lang="en-US" sz="17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Prakash, N., Alagarsamy, S. and Hawaldar, A., (2022). Demographic characteristics influencing financial wellbeing: a multigroup analysis. Managerial Finance, 48(9/10), pp.1334-1351.</a:t>
            </a:r>
            <a:endParaRPr sz="17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457200" marR="0" lvl="0" indent="-328453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Calibri"/>
              <a:buChar char="●"/>
            </a:pPr>
            <a:r>
              <a:rPr lang="en-US" sz="17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NHS England. (2025). NHS England» NHS Long Term Workforce Plan. [online] England.nhs.uk. Available at: https://www.england.nhs.uk/ltwp/ [Accessed 31 Oct. 2025].</a:t>
            </a:r>
            <a:endParaRPr sz="17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457200" marR="0" lvl="0" indent="-328453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Calibri"/>
              <a:buChar char="●"/>
            </a:pPr>
            <a:r>
              <a:rPr lang="en-US" sz="17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Ware, V., Dawes, A.L., Pariyar, M. and Cree, A., (2025). Relocation, relocation, relocation. In England’s military heartland (pp. 91-112). Manchester University Press.</a:t>
            </a:r>
            <a:endParaRPr sz="17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457200" marR="0" lvl="0" indent="-328453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Calibri"/>
              <a:buChar char="●"/>
            </a:pPr>
            <a:r>
              <a:rPr lang="en-US" sz="17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Amali, N.K., Ridzuan, M.M., Rahmat, N.H., Seng, H.Z. and Mustafa, N.C., (2023). Exploring learning environment through Bronfenbrenner’s ecological systems theory. Journal of Academic Research in Progressive Education and Development, 12(2), pp.144-162.</a:t>
            </a:r>
            <a:endParaRPr sz="17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457200" marR="0" lvl="0" indent="-328453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Calibri"/>
              <a:buChar char="●"/>
            </a:pPr>
            <a:r>
              <a:rPr lang="en-US" sz="17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Barnes, M., Szilassy, E., Herbert, A., Heron, J., Feder, G., Fraser, A., Howe, L.D. and Barter, C., (2022). Being silenced, loneliness and being heard: understanding pathways to intimate partner violence &amp; abuse in young adults. a mixed-methods study. BMC public health, 22(1), p.1562.</a:t>
            </a:r>
            <a:endParaRPr sz="17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457200" marR="0" lvl="0" indent="-328453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Calibri"/>
              <a:buChar char="●"/>
            </a:pPr>
            <a:r>
              <a:rPr lang="en-US" sz="17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Nice.org.uk. (2023). Overview | Diabetes (type 1 and type 2) in children and young people: diagnosis and management | Guidance | NICE. [online] Available at: https://www.nice.org.uk/guidance/ng18 [Accessed 31 Oct. 2025].</a:t>
            </a:r>
            <a:endParaRPr sz="17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457200" marR="0" lvl="0" indent="-328453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Calibri"/>
              <a:buChar char="●"/>
            </a:pPr>
            <a:r>
              <a:rPr lang="en-US" sz="17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Legislation.gov.uk. (2021). Domestic Abuse Act 2021. [online] Available at: https://www.legislation.gov.uk/ukpga/2021/17/contents [Accessed 31 Oct. 2025].</a:t>
            </a:r>
            <a:endParaRPr sz="17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457200" marR="0" lvl="0" indent="-328453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Calibri"/>
              <a:buChar char="●"/>
            </a:pPr>
            <a:r>
              <a:rPr lang="en-US" sz="17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Adindu, K.N., Ameh, E.O., Anadu, J.U., Akubue, N., Onakoya, A., Ajah, O.N., Anthony, E.B., Chukwunonye, C., Opawale, O., Ayodele10, I.M. and Okoawoh11, A.I., (2025). Early Detection and Intervention for Adolescent Mental Health Disorders: Evaluating the Effectiveness of School Mental Health Leads vs. Nhs Child and Adolescent Mental Health Services (Camhs).</a:t>
            </a:r>
            <a:endParaRPr sz="17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457200" marR="0" lvl="0" indent="-328453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Calibri"/>
              <a:buChar char="●"/>
            </a:pPr>
            <a:r>
              <a:rPr lang="en-US" sz="17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Legislation.gov.uk. (2025). Children Act 2004. [online] Available at: https://www.legislation.gov.uk/ukpga/2004/31/contents [Accessed 31 Oct. 2025].</a:t>
            </a:r>
            <a:endParaRPr sz="17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457200" marR="0" lvl="0" indent="-328453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Calibri"/>
              <a:buChar char="●"/>
            </a:pPr>
            <a:r>
              <a:rPr lang="en-US" sz="17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Welsh, K., (2023). Long-term partners–Reflections on the shifts in partnership responses to domestic violence. International review of victimology, 29(1), pp.27-51.</a:t>
            </a:r>
            <a:endParaRPr sz="17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457200" marR="0" lvl="0" indent="-328453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Calibri"/>
              <a:buChar char="●"/>
            </a:pPr>
            <a:r>
              <a:rPr lang="en-US" sz="17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Agrawal, P. and Abimbola, S., (2024). People and sites as community resources for preventing and managing chronic health conditions: A conceptual analysis. PLOS global public health, 4(7), p.e0003415.</a:t>
            </a:r>
            <a:endParaRPr sz="17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457200" marR="0" lvl="0" indent="-328453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Calibri"/>
              <a:buChar char="●"/>
            </a:pPr>
            <a:r>
              <a:rPr lang="en-US" sz="17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Bachkirova, T., Jackson, P. and Clutterbuck, D., (2021). Coaching and Mentoring Supervision: Theory and Practice, 2e. McGraw-Hill Education (UK).</a:t>
            </a:r>
            <a:endParaRPr sz="17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EED9"/>
        </a:solidFill>
        <a:effectLst/>
      </p:bgPr>
    </p:bg>
    <p:spTree>
      <p:nvGrpSpPr>
        <p:cNvPr id="1" name="Shape 2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Google Shape;300;p31"/>
          <p:cNvSpPr txBox="1"/>
          <p:nvPr/>
        </p:nvSpPr>
        <p:spPr>
          <a:xfrm>
            <a:off x="1747583" y="3275455"/>
            <a:ext cx="14792835" cy="42409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7801"/>
              <a:buFont typeface="Arial"/>
              <a:buNone/>
            </a:pPr>
            <a:r>
              <a:rPr lang="en-US" sz="17801" b="0" i="0" u="none" strike="noStrike" cap="none">
                <a:solidFill>
                  <a:srgbClr val="423734"/>
                </a:solidFill>
                <a:latin typeface="DM Serif Display"/>
                <a:ea typeface="DM Serif Display"/>
                <a:cs typeface="DM Serif Display"/>
                <a:sym typeface="DM Serif Display"/>
              </a:rPr>
              <a:t>Thank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7801"/>
              <a:buFont typeface="Arial"/>
              <a:buNone/>
            </a:pPr>
            <a:r>
              <a:rPr lang="en-US" sz="17801" b="0" i="0" u="none" strike="noStrike" cap="none">
                <a:solidFill>
                  <a:srgbClr val="423734"/>
                </a:solidFill>
                <a:latin typeface="DM Serif Display"/>
                <a:ea typeface="DM Serif Display"/>
                <a:cs typeface="DM Serif Display"/>
                <a:sym typeface="DM Serif Display"/>
              </a:rPr>
              <a:t>You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01" name="Google Shape;301;p31"/>
          <p:cNvSpPr/>
          <p:nvPr/>
        </p:nvSpPr>
        <p:spPr>
          <a:xfrm flipH="1">
            <a:off x="2762974" y="7991533"/>
            <a:ext cx="1458698" cy="4135485"/>
          </a:xfrm>
          <a:custGeom>
            <a:avLst/>
            <a:gdLst/>
            <a:ahLst/>
            <a:cxnLst/>
            <a:rect l="l" t="t" r="r" b="b"/>
            <a:pathLst>
              <a:path w="1458698" h="4135485" extrusionOk="0">
                <a:moveTo>
                  <a:pt x="1458699" y="0"/>
                </a:moveTo>
                <a:lnTo>
                  <a:pt x="0" y="0"/>
                </a:lnTo>
                <a:lnTo>
                  <a:pt x="0" y="4135484"/>
                </a:lnTo>
                <a:lnTo>
                  <a:pt x="1458699" y="4135484"/>
                </a:lnTo>
                <a:lnTo>
                  <a:pt x="1458699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302" name="Google Shape;302;p31"/>
          <p:cNvSpPr/>
          <p:nvPr/>
        </p:nvSpPr>
        <p:spPr>
          <a:xfrm>
            <a:off x="-905937" y="7200900"/>
            <a:ext cx="3463913" cy="4114800"/>
          </a:xfrm>
          <a:custGeom>
            <a:avLst/>
            <a:gdLst/>
            <a:ahLst/>
            <a:cxnLst/>
            <a:rect l="l" t="t" r="r" b="b"/>
            <a:pathLst>
              <a:path w="3463913" h="4114800" extrusionOk="0">
                <a:moveTo>
                  <a:pt x="0" y="0"/>
                </a:moveTo>
                <a:lnTo>
                  <a:pt x="3463914" y="0"/>
                </a:lnTo>
                <a:lnTo>
                  <a:pt x="3463914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/>
            </a:stretch>
          </a:blip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303" name="Google Shape;303;p31"/>
          <p:cNvSpPr/>
          <p:nvPr/>
        </p:nvSpPr>
        <p:spPr>
          <a:xfrm rot="6097409" flipH="1">
            <a:off x="-2156185" y="5098488"/>
            <a:ext cx="3549007" cy="3255080"/>
          </a:xfrm>
          <a:custGeom>
            <a:avLst/>
            <a:gdLst/>
            <a:ahLst/>
            <a:cxnLst/>
            <a:rect l="l" t="t" r="r" b="b"/>
            <a:pathLst>
              <a:path w="3549007" h="3255080" extrusionOk="0">
                <a:moveTo>
                  <a:pt x="0" y="3255080"/>
                </a:moveTo>
                <a:lnTo>
                  <a:pt x="3549007" y="3255080"/>
                </a:lnTo>
                <a:lnTo>
                  <a:pt x="3549007" y="0"/>
                </a:lnTo>
                <a:lnTo>
                  <a:pt x="0" y="0"/>
                </a:lnTo>
                <a:lnTo>
                  <a:pt x="0" y="3255080"/>
                </a:lnTo>
                <a:close/>
              </a:path>
            </a:pathLst>
          </a:custGeom>
          <a:blipFill rotWithShape="1">
            <a:blip r:embed="rId5">
              <a:alphaModFix/>
            </a:blip>
            <a:stretch>
              <a:fillRect/>
            </a:stretch>
          </a:blip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304" name="Google Shape;304;p31"/>
          <p:cNvSpPr/>
          <p:nvPr/>
        </p:nvSpPr>
        <p:spPr>
          <a:xfrm>
            <a:off x="15768689" y="-1352055"/>
            <a:ext cx="2366010" cy="4114800"/>
          </a:xfrm>
          <a:custGeom>
            <a:avLst/>
            <a:gdLst/>
            <a:ahLst/>
            <a:cxnLst/>
            <a:rect l="l" t="t" r="r" b="b"/>
            <a:pathLst>
              <a:path w="2366010" h="4114800" extrusionOk="0">
                <a:moveTo>
                  <a:pt x="0" y="0"/>
                </a:moveTo>
                <a:lnTo>
                  <a:pt x="2366010" y="0"/>
                </a:lnTo>
                <a:lnTo>
                  <a:pt x="236601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6">
              <a:alphaModFix/>
            </a:blip>
            <a:stretch>
              <a:fillRect/>
            </a:stretch>
          </a:blip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305" name="Google Shape;305;p31"/>
          <p:cNvSpPr/>
          <p:nvPr/>
        </p:nvSpPr>
        <p:spPr>
          <a:xfrm rot="5018448">
            <a:off x="13099502" y="-2438006"/>
            <a:ext cx="4683794" cy="4114800"/>
          </a:xfrm>
          <a:custGeom>
            <a:avLst/>
            <a:gdLst/>
            <a:ahLst/>
            <a:cxnLst/>
            <a:rect l="l" t="t" r="r" b="b"/>
            <a:pathLst>
              <a:path w="4683794" h="4114800" extrusionOk="0">
                <a:moveTo>
                  <a:pt x="0" y="0"/>
                </a:moveTo>
                <a:lnTo>
                  <a:pt x="4683795" y="0"/>
                </a:lnTo>
                <a:lnTo>
                  <a:pt x="4683795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7">
              <a:alphaModFix/>
            </a:blip>
            <a:stretch>
              <a:fillRect/>
            </a:stretch>
          </a:blip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306" name="Google Shape;306;p31"/>
          <p:cNvSpPr/>
          <p:nvPr/>
        </p:nvSpPr>
        <p:spPr>
          <a:xfrm rot="-8456978">
            <a:off x="17680160" y="702888"/>
            <a:ext cx="1458698" cy="4135485"/>
          </a:xfrm>
          <a:custGeom>
            <a:avLst/>
            <a:gdLst/>
            <a:ahLst/>
            <a:cxnLst/>
            <a:rect l="l" t="t" r="r" b="b"/>
            <a:pathLst>
              <a:path w="1458698" h="4135485" extrusionOk="0">
                <a:moveTo>
                  <a:pt x="1458698" y="4135485"/>
                </a:moveTo>
                <a:lnTo>
                  <a:pt x="0" y="4135485"/>
                </a:lnTo>
                <a:lnTo>
                  <a:pt x="0" y="0"/>
                </a:lnTo>
                <a:lnTo>
                  <a:pt x="1458698" y="0"/>
                </a:lnTo>
                <a:lnTo>
                  <a:pt x="1458698" y="4135485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/>
            </a:stretch>
          </a:blipFill>
          <a:ln>
            <a:noFill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727</Words>
  <Application>Microsoft Office PowerPoint</Application>
  <PresentationFormat>Custom</PresentationFormat>
  <Paragraphs>23</Paragraphs>
  <Slides>3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Calibri</vt:lpstr>
      <vt:lpstr>Arial</vt:lpstr>
      <vt:lpstr>DM Serif Display</vt:lpstr>
      <vt:lpstr>Office Theme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Anca Anael Andru</cp:lastModifiedBy>
  <cp:revision>2</cp:revision>
  <dcterms:modified xsi:type="dcterms:W3CDTF">2025-11-26T19:54:17Z</dcterms:modified>
</cp:coreProperties>
</file>