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6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40" d="100"/>
          <a:sy n="40" d="100"/>
        </p:scale>
        <p:origin x="1397" y="-18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dan Moore" userId="ad510ce29a0f7e60" providerId="LiveId" clId="{3360F724-AF7F-493C-B253-DF4AB5B89886}"/>
    <pc:docChg chg="modSld">
      <pc:chgData name="Aidan Moore" userId="ad510ce29a0f7e60" providerId="LiveId" clId="{3360F724-AF7F-493C-B253-DF4AB5B89886}" dt="2025-05-04T04:20:56.154" v="41" actId="20577"/>
      <pc:docMkLst>
        <pc:docMk/>
      </pc:docMkLst>
      <pc:sldChg chg="modSp mod">
        <pc:chgData name="Aidan Moore" userId="ad510ce29a0f7e60" providerId="LiveId" clId="{3360F724-AF7F-493C-B253-DF4AB5B89886}" dt="2025-05-04T04:20:56.154" v="41" actId="20577"/>
        <pc:sldMkLst>
          <pc:docMk/>
          <pc:sldMk cId="1032727246" sldId="256"/>
        </pc:sldMkLst>
        <pc:spChg chg="mod">
          <ac:chgData name="Aidan Moore" userId="ad510ce29a0f7e60" providerId="LiveId" clId="{3360F724-AF7F-493C-B253-DF4AB5B89886}" dt="2025-05-04T04:20:56.154" v="41" actId="20577"/>
          <ac:spMkLst>
            <pc:docMk/>
            <pc:sldMk cId="1032727246" sldId="256"/>
            <ac:spMk id="52" creationId="{FB2D6DC4-6B9B-F58E-B13B-38C7CBDE03B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ydrogeninsight.com/transport/first-e-fuel-made-from-green-hydrogen-and-co2-is-100-times-more-expensive-than-petrol-but-costs-should-plummet/2-1-1423373?zephr_sso_ott=w2LWzs" TargetMode="External"/><Relationship Id="rId13" Type="http://schemas.openxmlformats.org/officeDocument/2006/relationships/image" Target="../media/image4.jpg"/><Relationship Id="rId3" Type="http://schemas.openxmlformats.org/officeDocument/2006/relationships/image" Target="../media/image2.png"/><Relationship Id="rId7" Type="http://schemas.openxmlformats.org/officeDocument/2006/relationships/hyperlink" Target="https://www.energy.gov/sites/default/files/2023-03/h2iqhour-02222023.pdf%202023%20SL6" TargetMode="External"/><Relationship Id="rId12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oguard.uk/how-many-hydrogen-fuel-stations-uk" TargetMode="External"/><Relationship Id="rId11" Type="http://schemas.openxmlformats.org/officeDocument/2006/relationships/hyperlink" Target="https://www.nytimes.com/2021/03/02/climate/electric-vehicles-environment.html" TargetMode="External"/><Relationship Id="rId5" Type="http://schemas.openxmlformats.org/officeDocument/2006/relationships/hyperlink" Target="https://iea.blob.core.windows.net/assets/9e3a3493-b9a6-4b7d-b499-7ca48e357561/The_Future_of_Hydrogen.pdf" TargetMode="External"/><Relationship Id="rId10" Type="http://schemas.openxmlformats.org/officeDocument/2006/relationships/hyperlink" Target="https://competition.totalenergies.com/en/auto/goodyear-fia-etrc/totalenergies-et-letrc" TargetMode="External"/><Relationship Id="rId4" Type="http://schemas.openxmlformats.org/officeDocument/2006/relationships/hyperlink" Target="https://www.reuters.com/business/autos-transportation/global-electric-vehicle-sales-up-25-record-2024-2025-01-14/" TargetMode="External"/><Relationship Id="rId9" Type="http://schemas.openxmlformats.org/officeDocument/2006/relationships/hyperlink" Target="https://cleanfuelsforall.eu/clean-fuels-for-all-at-wr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40292" y="2143977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The Future of Internal Combustion (ACHA4009 </a:t>
            </a:r>
            <a:r>
              <a:rPr lang="en-GB" altLang="en-US" sz="4800" dirty="0" err="1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Int.Auto.Eng</a:t>
            </a: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)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Aidan Samuel Moore (2404386)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Andrew Noble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Science &amp; Art</a:t>
            </a:r>
            <a:endParaRPr lang="en-GB" altLang="en-US" sz="36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Motorsport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7551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With the environmental considerations coming to the forefront of design processes more than ever, there has been a great shift in market share as EVs (electric vehicles) grow in popularity with a </a:t>
            </a:r>
            <a:r>
              <a:rPr lang="en-AU" altLang="en-US" sz="2800" b="1" dirty="0"/>
              <a:t>24% growth </a:t>
            </a:r>
            <a:r>
              <a:rPr lang="en-AU" altLang="en-US" sz="2800" dirty="0"/>
              <a:t>in Ev sales in 2024 Globally </a:t>
            </a:r>
            <a:r>
              <a:rPr lang="en-AU" altLang="en-US" sz="2800" i="1" dirty="0"/>
              <a:t>(Parodi,2025).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However, with advancements in sustainable fuels, hydrogen technology and questions over the true sustainability of EVs there may still be a place for internal combustion engines. </a:t>
            </a: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57049" y="13426622"/>
            <a:ext cx="6415087" cy="16169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Alternative Propulsion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Hydrogen could offer an alternative through fuel cells, or from converting current ICE platforms. That being said, fuel cells can be close to twice as efficient compared to H</a:t>
            </a:r>
            <a:r>
              <a:rPr lang="en-AU" altLang="en-US" sz="1800" dirty="0"/>
              <a:t>2</a:t>
            </a:r>
            <a:r>
              <a:rPr lang="en-AU" altLang="en-US" sz="2800" dirty="0"/>
              <a:t>ICEs (4.51 </a:t>
            </a:r>
            <a:r>
              <a:rPr lang="en-AU" altLang="en-US" sz="2800" dirty="0" err="1"/>
              <a:t>KWh</a:t>
            </a:r>
            <a:r>
              <a:rPr lang="en-AU" altLang="en-US" sz="2800" dirty="0"/>
              <a:t>/Km) compared to 2.37KWh/Km (Magino,2024) for HGVs.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However, hydrogen is highly volatile and must be stored at high pressures offering safety concerns. </a:t>
            </a:r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Hydrogen ICEs release little CO</a:t>
            </a:r>
            <a:r>
              <a:rPr lang="en-AU" altLang="en-US" sz="1600" dirty="0"/>
              <a:t>2, </a:t>
            </a:r>
            <a:r>
              <a:rPr lang="en-AU" altLang="en-US" sz="2800" dirty="0"/>
              <a:t>it still releases Nox 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Hydrogen is very expensive to source at the moment with it costing </a:t>
            </a:r>
            <a:r>
              <a:rPr lang="en-AU" altLang="en-US" sz="2800" b="1" dirty="0"/>
              <a:t>10$–40$/MWh </a:t>
            </a:r>
            <a:r>
              <a:rPr lang="en-AU" altLang="en-US" sz="2800" dirty="0"/>
              <a:t>(International Energy Agency,2019)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Converting current ICE engines offers a cheaper option relative to developing fuel cells and building a lot of infrastructure for EVs.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There is limited refuelling infrastructure for hydrogen, with 11 in the UK, </a:t>
            </a:r>
            <a:r>
              <a:rPr lang="en-AU" altLang="en-US" sz="2800" b="1" dirty="0"/>
              <a:t>5 of which</a:t>
            </a:r>
            <a:r>
              <a:rPr lang="en-AU" altLang="en-US" sz="2800" dirty="0"/>
              <a:t> are on the M25 as of 2022 (</a:t>
            </a:r>
            <a:r>
              <a:rPr lang="en-AU" altLang="en-US" sz="2800" dirty="0" err="1"/>
              <a:t>Soguard</a:t>
            </a:r>
            <a:r>
              <a:rPr lang="en-AU" altLang="en-US" sz="2800" dirty="0"/>
              <a:t> Hydrogen,2022)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Refuelling takes the same time as fossil fuelled vehicles compared to charging an EV.</a:t>
            </a:r>
          </a:p>
          <a:p>
            <a:pPr>
              <a:spcBef>
                <a:spcPct val="20000"/>
              </a:spcBef>
            </a:pPr>
            <a:endParaRPr lang="en-AU" altLang="en-US" sz="2800" dirty="0"/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AU" altLang="en-US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3534583" y="20411907"/>
            <a:ext cx="6415087" cy="8198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400" dirty="0" err="1">
                <a:ea typeface="Arial" charset="0"/>
                <a:cs typeface="Arial" charset="0"/>
              </a:rPr>
              <a:t>Magino</a:t>
            </a:r>
            <a:r>
              <a:rPr lang="en-AU" altLang="en-US" sz="1400" dirty="0">
                <a:ea typeface="Arial" charset="0"/>
                <a:cs typeface="Arial" charset="0"/>
              </a:rPr>
              <a:t>, “</a:t>
            </a:r>
            <a:r>
              <a:rPr lang="en-GB" sz="1400" b="1" dirty="0"/>
              <a:t>Total cost of ownership analysis for hydrogen and battery powertrains: A comparative study in Finnish heavy-duty transport” https://www.sciencedirect.com/science/article/pii/S2352152X24028019</a:t>
            </a:r>
          </a:p>
          <a:p>
            <a:pPr marL="0" indent="0">
              <a:spcBef>
                <a:spcPct val="50000"/>
              </a:spcBef>
            </a:pPr>
            <a:r>
              <a:rPr lang="en-GB" sz="1400" b="1" dirty="0"/>
              <a:t>pp.6 2024</a:t>
            </a:r>
          </a:p>
          <a:p>
            <a:pPr marL="0" indent="0">
              <a:spcBef>
                <a:spcPct val="50000"/>
              </a:spcBef>
            </a:pPr>
            <a:r>
              <a:rPr lang="en-GB" sz="1400" b="1" dirty="0"/>
              <a:t>Parodi, Reuters “Global electric vehicle sales up 25% in record 2024” </a:t>
            </a:r>
            <a:r>
              <a:rPr lang="en-GB" sz="1400" b="1" dirty="0">
                <a:hlinkClick r:id="rId4"/>
              </a:rPr>
              <a:t>https://www.reuters.com/business/autos-transportation/global-electric-vehicle-sales-up-25-record-2024-2025-01-14/</a:t>
            </a:r>
            <a:endParaRPr lang="en-GB" sz="1400" b="1" dirty="0"/>
          </a:p>
          <a:p>
            <a:pPr marL="0" indent="0">
              <a:spcBef>
                <a:spcPct val="50000"/>
              </a:spcBef>
            </a:pPr>
            <a:r>
              <a:rPr lang="en-AU" altLang="en-US" sz="1400" dirty="0"/>
              <a:t>International Energy Agency “The Future of Hydrogen” </a:t>
            </a:r>
            <a:r>
              <a:rPr lang="en-AU" altLang="en-US" sz="1400" dirty="0">
                <a:hlinkClick r:id="rId5"/>
              </a:rPr>
              <a:t>https://iea.blob.core.windows.net/assets/9e3a3493-b9a6-4b7d-b499-7ca48e357561/The_Future_of_Hydrogen.pdf</a:t>
            </a:r>
            <a:endParaRPr lang="en-AU" altLang="en-US" sz="1400" dirty="0"/>
          </a:p>
          <a:p>
            <a:pPr marL="0" indent="0">
              <a:spcBef>
                <a:spcPct val="50000"/>
              </a:spcBef>
            </a:pPr>
            <a:r>
              <a:rPr lang="en-AU" sz="1400" b="1" dirty="0"/>
              <a:t>p.37 2019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400" dirty="0" err="1"/>
              <a:t>Soguard</a:t>
            </a:r>
            <a:r>
              <a:rPr lang="en-AU" altLang="en-US" sz="1400" dirty="0"/>
              <a:t> Hydrogen </a:t>
            </a:r>
            <a:r>
              <a:rPr lang="en-GB" sz="1400" dirty="0">
                <a:hlinkClick r:id="rId6"/>
              </a:rPr>
              <a:t>How Many Hydrogen Fuel Stations Are There In The UK?</a:t>
            </a:r>
            <a:r>
              <a:rPr lang="en-GB" sz="1400" dirty="0"/>
              <a:t> 2022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400" dirty="0">
                <a:latin typeface="Times New Roman" charset="0"/>
              </a:rPr>
              <a:t>U.S Department of Energy </a:t>
            </a:r>
            <a:r>
              <a:rPr lang="en-AU" altLang="en-US" sz="1400" dirty="0">
                <a:latin typeface="Times New Roman" charset="0"/>
                <a:hlinkClick r:id="rId7"/>
              </a:rPr>
              <a:t>https://www.energy.gov/sites/default/files/2023-03/h2iqhour-02222023.pdf 2023 SL6</a:t>
            </a:r>
            <a:endParaRPr lang="en-AU" altLang="en-US" sz="1400" dirty="0">
              <a:latin typeface="Times New Roman" charset="0"/>
            </a:endParaRPr>
          </a:p>
          <a:p>
            <a:pPr marL="0" indent="0">
              <a:spcBef>
                <a:spcPct val="50000"/>
              </a:spcBef>
            </a:pPr>
            <a:r>
              <a:rPr lang="en-AU" altLang="en-US" sz="1400" dirty="0"/>
              <a:t>Hydrogen Insight  </a:t>
            </a:r>
            <a:r>
              <a:rPr lang="en-AU" altLang="en-US" sz="1400" dirty="0">
                <a:hlinkClick r:id="rId8"/>
              </a:rPr>
              <a:t>https://www.hydrogeninsight.com/transport/first-e-fuel-made-from-green-hydrogen-and-co2-is-100-times-more-expensive-than-petrol-but-costs-should-plummet/2-1-1423373?zephr_sso_ott=w2LWzs</a:t>
            </a:r>
            <a:r>
              <a:rPr lang="en-AU" altLang="en-US" sz="1400" dirty="0"/>
              <a:t> 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400" dirty="0"/>
              <a:t>Clean Fuels for All </a:t>
            </a:r>
            <a:r>
              <a:rPr lang="en-AU" altLang="en-US" sz="1400" dirty="0">
                <a:hlinkClick r:id="rId9"/>
              </a:rPr>
              <a:t>https://cleanfuelsforall.eu/clean-fuels-for-all-at-wrc/</a:t>
            </a:r>
            <a:r>
              <a:rPr lang="en-AU" altLang="en-US" sz="1400" dirty="0"/>
              <a:t> 2022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400" dirty="0"/>
              <a:t>Total Energies 2025 </a:t>
            </a:r>
            <a:r>
              <a:rPr lang="en-AU" altLang="en-US" sz="1400" dirty="0">
                <a:hlinkClick r:id="rId10"/>
              </a:rPr>
              <a:t>https://competition.totalenergies.com/en/auto/goodyear-fia-etrc/totalenergies-et-letrc</a:t>
            </a:r>
            <a:r>
              <a:rPr lang="en-AU" altLang="en-US" sz="1400" dirty="0"/>
              <a:t> </a:t>
            </a:r>
          </a:p>
          <a:p>
            <a:pPr marL="0" indent="0">
              <a:spcBef>
                <a:spcPct val="50000"/>
              </a:spcBef>
            </a:pPr>
            <a:r>
              <a:rPr lang="en-AU" sz="1400" dirty="0"/>
              <a:t>J.Jolly,2025 </a:t>
            </a:r>
            <a:r>
              <a:rPr lang="en-AU" sz="1400" dirty="0">
                <a:hlinkClick r:id="rId11"/>
              </a:rPr>
              <a:t>https://www.nytimes.com/2021/03/02/climate/electric-vehicles-environment.html</a:t>
            </a:r>
            <a:r>
              <a:rPr lang="en-AU" sz="1400" dirty="0"/>
              <a:t> 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400" dirty="0"/>
              <a:t>Plumer,2023 </a:t>
            </a:r>
            <a:r>
              <a:rPr lang="en-AU" altLang="en-US" sz="1400" dirty="0">
                <a:hlinkClick r:id="rId11"/>
              </a:rPr>
              <a:t>https://www.nytimes.com/2021/03/02/climate/electric-vehicles-environment.html</a:t>
            </a:r>
            <a:r>
              <a:rPr lang="en-AU" altLang="en-US" sz="1400" dirty="0"/>
              <a:t> </a:t>
            </a:r>
            <a:endParaRPr lang="en-GB" sz="1400" b="1" dirty="0"/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</a:t>
            </a:r>
            <a:r>
              <a:rPr lang="en-GB" altLang="en-US" sz="3200" dirty="0">
                <a:solidFill>
                  <a:srgbClr val="002060"/>
                </a:solidFill>
                <a:latin typeface="Eras Bold ITC" panose="020B0907030504020204" pitchFamily="34" charset="0"/>
                <a:ea typeface="Calibri" charset="0"/>
                <a:cs typeface="Calibri" charset="0"/>
              </a:rPr>
              <a:t>Science &amp; Art</a:t>
            </a:r>
            <a:endParaRPr lang="en-GB" sz="3200" dirty="0">
              <a:latin typeface="Eras Bold ITC" panose="020B0907030504020204" pitchFamily="34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FA8E4C29-5867-21F1-5D61-8CEF25294C5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1872" y="7269351"/>
            <a:ext cx="5769323" cy="4212245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A2901AED-0321-2BD0-FCFF-79A201AA39C6}"/>
              </a:ext>
            </a:extLst>
          </p:cNvPr>
          <p:cNvSpPr txBox="1"/>
          <p:nvPr/>
        </p:nvSpPr>
        <p:spPr>
          <a:xfrm>
            <a:off x="7661872" y="6257121"/>
            <a:ext cx="570907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Table 1 comparing hydrogen fuel cells and hydrogen internal combustion engines. (U.S Department of Energy,2023)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678303E-A37F-C016-EDE7-5320883DDCDF}"/>
              </a:ext>
            </a:extLst>
          </p:cNvPr>
          <p:cNvSpPr txBox="1"/>
          <p:nvPr/>
        </p:nvSpPr>
        <p:spPr>
          <a:xfrm>
            <a:off x="7661871" y="11481596"/>
            <a:ext cx="5709077" cy="109876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en-AU" altLang="en-US" sz="3600" b="1" dirty="0"/>
              <a:t>Sustainable Fuels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Sustainable fuels come in a quite a few forms: biofuels from crops/ biomass, and synthetic fuels. These can be used in normal ICEs with little to no modifications.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The combination of sustainable fuels and EVs are predicted to offset </a:t>
            </a:r>
            <a:r>
              <a:rPr lang="en-AU" altLang="en-US" sz="2800" b="1" dirty="0"/>
              <a:t>4 million barrels </a:t>
            </a:r>
            <a:r>
              <a:rPr lang="en-AU" altLang="en-US" sz="2800" dirty="0"/>
              <a:t>of oil of per day by 2028 (International Energy Agency,2024)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The cost of blended  biofuel increases the price of diesel/petrol by</a:t>
            </a:r>
            <a:r>
              <a:rPr lang="en-AU" altLang="en-US" sz="2800" b="1" dirty="0"/>
              <a:t> only 1-4 US cent per litre </a:t>
            </a:r>
            <a:r>
              <a:rPr lang="en-AU" altLang="en-US" sz="2800" dirty="0"/>
              <a:t>(International Energy Agency,2024),but pure e fuel was €50 per litre in 2023 (Hydrogen Insight,2023)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Clean fuels for all states that renewable fuels could enable </a:t>
            </a:r>
            <a:r>
              <a:rPr lang="en-AU" altLang="en-US" sz="2800" b="1" dirty="0"/>
              <a:t>all road transport vehicles</a:t>
            </a:r>
            <a:r>
              <a:rPr lang="en-AU" altLang="en-US" sz="2800" dirty="0"/>
              <a:t> to be climate neutral by 2050 (Clean Fuels for All,2022)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AU" altLang="en-US" sz="2800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991514D-4C8E-5EA8-4531-D55245810B17}"/>
              </a:ext>
            </a:extLst>
          </p:cNvPr>
          <p:cNvSpPr txBox="1"/>
          <p:nvPr/>
        </p:nvSpPr>
        <p:spPr>
          <a:xfrm>
            <a:off x="13788861" y="12165352"/>
            <a:ext cx="5906532" cy="5903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en-AU" altLang="en-US" sz="3600" b="1" dirty="0"/>
              <a:t>Electric Vehicles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EVs are the easiest way to access a vehicle that doesn’t produce emissions. Concerns have been raised about the source of the electricity used to charge, the “</a:t>
            </a:r>
            <a:r>
              <a:rPr lang="en-AU" altLang="en-US" sz="2800" b="1" dirty="0"/>
              <a:t>hazardous</a:t>
            </a:r>
            <a:r>
              <a:rPr lang="en-AU" altLang="en-US" sz="2800" dirty="0"/>
              <a:t>” sourcing of raw materials polluting nearby communities, recycling [percentage] is very low” (Plumer,2023).Highly efficient, up to </a:t>
            </a:r>
            <a:r>
              <a:rPr lang="en-AU" altLang="en-US" sz="2800" b="1" dirty="0"/>
              <a:t>80%</a:t>
            </a:r>
            <a:r>
              <a:rPr lang="en-AU" altLang="en-US" sz="2800" dirty="0"/>
              <a:t> of the energy going to the wheels with less moving parts means less wear/maintenance but has longer charge times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1C02E13-9567-9536-C47E-9BE848B3D8D5}"/>
              </a:ext>
            </a:extLst>
          </p:cNvPr>
          <p:cNvSpPr txBox="1"/>
          <p:nvPr/>
        </p:nvSpPr>
        <p:spPr>
          <a:xfrm>
            <a:off x="7691995" y="22469219"/>
            <a:ext cx="5709076" cy="56815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en-AU" altLang="en-US" sz="3600" b="1" dirty="0"/>
              <a:t>Current Applications/ Innovations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There are a lot of production/ prototype vehicles currently pushing the envelope for Fuelling and battery technology. 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dirty="0"/>
              <a:t>Series such as WRC/BTCC are using 100% sustainable fuels with the HVO100 biodiesel used in the European Truck Racing Series </a:t>
            </a:r>
            <a:r>
              <a:rPr lang="en-AU" altLang="en-US" sz="2800" b="1" dirty="0"/>
              <a:t>available to the public </a:t>
            </a:r>
            <a:r>
              <a:rPr lang="en-AU" altLang="en-US" sz="2800" dirty="0"/>
              <a:t>(Total Energies 2025)</a:t>
            </a:r>
          </a:p>
        </p:txBody>
      </p:sp>
      <p:pic>
        <p:nvPicPr>
          <p:cNvPr id="46" name="Picture 45" descr="A race car on a track&#10;&#10;AI-generated content may be incorrect.">
            <a:extLst>
              <a:ext uri="{FF2B5EF4-FFF2-40B4-BE49-F238E27FC236}">
                <a16:creationId xmlns:a16="http://schemas.microsoft.com/office/drawing/2014/main" id="{B04069F8-C3C9-27CA-3B59-AA3C02D524CB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b="23916"/>
          <a:stretch/>
        </p:blipFill>
        <p:spPr>
          <a:xfrm>
            <a:off x="13887589" y="8514420"/>
            <a:ext cx="5709077" cy="2819336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06418EBD-E027-4019-7854-FCF2FE5C75A1}"/>
              </a:ext>
            </a:extLst>
          </p:cNvPr>
          <p:cNvSpPr txBox="1"/>
          <p:nvPr/>
        </p:nvSpPr>
        <p:spPr>
          <a:xfrm>
            <a:off x="13512862" y="4099051"/>
            <a:ext cx="6182531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altLang="en-US" sz="2800" dirty="0"/>
              <a:t>BYD has recently unveiled a battery supposedly capable </a:t>
            </a:r>
            <a:r>
              <a:rPr lang="en-AU" sz="2800" dirty="0"/>
              <a:t>of charging at 1000KW, giving it </a:t>
            </a:r>
            <a:r>
              <a:rPr lang="en-AU" sz="2800" b="1" dirty="0"/>
              <a:t>250 miles of range in 5 minutes </a:t>
            </a:r>
            <a:r>
              <a:rPr lang="en-AU" sz="2800" dirty="0"/>
              <a:t>(J.Jolly,2025)   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AU" sz="2800" dirty="0"/>
              <a:t>The </a:t>
            </a:r>
            <a:r>
              <a:rPr lang="en-AU" sz="2800" dirty="0" err="1"/>
              <a:t>Forze</a:t>
            </a:r>
            <a:r>
              <a:rPr lang="en-AU" sz="2800" dirty="0"/>
              <a:t> VIII was a dual cell hydrogen powered protype car that was a podium finisher and </a:t>
            </a:r>
            <a:r>
              <a:rPr lang="en-AU" sz="2800" b="1" dirty="0"/>
              <a:t>fastest lap setter in an ICE field of 43 cars</a:t>
            </a:r>
            <a:r>
              <a:rPr lang="en-AU" sz="2800" dirty="0"/>
              <a:t>. With the </a:t>
            </a:r>
            <a:r>
              <a:rPr lang="en-AU" sz="2800" dirty="0" err="1"/>
              <a:t>Forze</a:t>
            </a:r>
            <a:r>
              <a:rPr lang="en-AU" sz="2800" dirty="0"/>
              <a:t> IX in development with double the power (Shell)</a:t>
            </a:r>
          </a:p>
          <a:p>
            <a:endParaRPr lang="en-GB" sz="2800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66396718-F003-2B74-E814-AADA29EE8C4B}"/>
              </a:ext>
            </a:extLst>
          </p:cNvPr>
          <p:cNvSpPr txBox="1"/>
          <p:nvPr/>
        </p:nvSpPr>
        <p:spPr>
          <a:xfrm>
            <a:off x="13887589" y="11481596"/>
            <a:ext cx="618253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Image 1, The </a:t>
            </a:r>
            <a:r>
              <a:rPr lang="en-AU" altLang="en-US" sz="2000" i="1" dirty="0" err="1">
                <a:latin typeface="Times New Roman" charset="0"/>
              </a:rPr>
              <a:t>Forze</a:t>
            </a:r>
            <a:r>
              <a:rPr lang="en-AU" altLang="en-US" sz="2000" i="1" dirty="0">
                <a:latin typeface="Times New Roman" charset="0"/>
              </a:rPr>
              <a:t> VIII on its way to a podium finish (innovation origins)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FB2D6DC4-6B9B-F58E-B13B-38C7CBDE03B8}"/>
              </a:ext>
            </a:extLst>
          </p:cNvPr>
          <p:cNvSpPr txBox="1"/>
          <p:nvPr/>
        </p:nvSpPr>
        <p:spPr>
          <a:xfrm>
            <a:off x="13713753" y="17846826"/>
            <a:ext cx="5826522" cy="28869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en-AU" altLang="en-US" sz="3600" b="1" dirty="0"/>
              <a:t>Conclusion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In conclusion each from of propulsion has it’s own benefits and negatives, meaning the optimal solution is to use all of the above in the correct context so there should be a place for engines </a:t>
            </a:r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2" ma:contentTypeDescription="Create a new document." ma:contentTypeScope="" ma:versionID="2c7c707af1c8c0c28aed74a539c137b0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338d808b2e269ca01ce8fadea1244192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1d19a78a-70e4-426d-ab3d-d6a0d6bda715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B798FE8-F25D-4DFB-8579-E07AFE59D00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B687D36-0FC2-4295-A780-590997288791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customXml/itemProps3.xml><?xml version="1.0" encoding="utf-8"?>
<ds:datastoreItem xmlns:ds="http://schemas.openxmlformats.org/officeDocument/2006/customXml" ds:itemID="{C6F73BFC-C7E3-4FDA-9EBD-C2C1D5C465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551</TotalTime>
  <Words>946</Words>
  <Application>Microsoft Office PowerPoint</Application>
  <PresentationFormat>Custom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Eras Bold ITC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Aidan Moore</cp:lastModifiedBy>
  <cp:revision>23</cp:revision>
  <dcterms:created xsi:type="dcterms:W3CDTF">2016-02-25T08:27:32Z</dcterms:created>
  <dcterms:modified xsi:type="dcterms:W3CDTF">2025-05-04T04:21:02Z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</Properties>
</file>