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371" r:id="rId2"/>
    <p:sldId id="654" r:id="rId3"/>
    <p:sldId id="658" r:id="rId4"/>
    <p:sldId id="639" r:id="rId5"/>
    <p:sldId id="642" r:id="rId6"/>
    <p:sldId id="614" r:id="rId7"/>
    <p:sldId id="633" r:id="rId8"/>
    <p:sldId id="650" r:id="rId9"/>
    <p:sldId id="615" r:id="rId10"/>
    <p:sldId id="618" r:id="rId11"/>
    <p:sldId id="616" r:id="rId12"/>
    <p:sldId id="617" r:id="rId13"/>
    <p:sldId id="619" r:id="rId14"/>
    <p:sldId id="621" r:id="rId15"/>
    <p:sldId id="622" r:id="rId16"/>
    <p:sldId id="649" r:id="rId17"/>
    <p:sldId id="623" r:id="rId18"/>
    <p:sldId id="624" r:id="rId19"/>
    <p:sldId id="625" r:id="rId20"/>
    <p:sldId id="627" r:id="rId21"/>
    <p:sldId id="629" r:id="rId22"/>
  </p:sldIdLst>
  <p:sldSz cx="12190413" cy="6859588"/>
  <p:notesSz cx="9144000" cy="6858000"/>
  <p:defaultTextStyle>
    <a:defPPr>
      <a:defRPr lang="zh-CN"/>
    </a:defPPr>
    <a:lvl1pPr marL="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06" autoAdjust="0"/>
    <p:restoredTop sz="94181" autoAdjust="0"/>
  </p:normalViewPr>
  <p:slideViewPr>
    <p:cSldViewPr>
      <p:cViewPr varScale="1">
        <p:scale>
          <a:sx n="58" d="100"/>
          <a:sy n="58" d="100"/>
        </p:scale>
        <p:origin x="504" y="27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2" y="5981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915022-A997-4DF3-8499-075E49A52474}" type="datetimeFigureOut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DF80B7-87AD-4D22-82DF-3074D172CF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731B-CE8C-46D1-AE18-5115C7560FE6}" type="datetimeFigureOut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7588" y="514350"/>
            <a:ext cx="4568825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3FA80-F00C-4A7E-884D-8773B4EA9B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32132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2255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3" y="2130919"/>
            <a:ext cx="10361851" cy="147036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4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09EC-57E2-404F-85A6-5BD9FEAB1787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1EB6F-1D34-AB4D-AA80-22D269F95281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61" y="4407922"/>
            <a:ext cx="10361851" cy="1362390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61" y="2907388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24D9-D21A-7C40-A680-405A948FFC92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F7683-F025-B44E-AE06-E33914094DCF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471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2" y="1535471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2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CD85D-A002-D84D-8524-D85E87E005ED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C96D-1B80-A24D-973F-DCD017EFAAA7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DB423-F4EB-1244-AC62-4B4A08009BC0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3" y="273114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114"/>
            <a:ext cx="6814779" cy="585446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3" y="1435436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A494E-93C7-DF40-A7EF-8902FB8B9286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7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3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71EA-63BC-D448-8BB3-CC8128F1A6E9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Slide Number Placeholder 5"/>
          <p:cNvSpPr txBox="1"/>
          <p:nvPr userDrawn="1"/>
        </p:nvSpPr>
        <p:spPr>
          <a:xfrm>
            <a:off x="-62129" y="6238108"/>
            <a:ext cx="779665" cy="6214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pPr marL="0" marR="0" lvl="0" indent="0" algn="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4C8EF-C26B-584E-9CEF-AD13F86556E4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3" y="274702"/>
            <a:ext cx="8025355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EA9FA-7BEF-1148-A3D2-9F0C72892EB9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574"/>
            <a:ext cx="10971372" cy="4527011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EA20B-5F01-614A-AE90-09D6BDF5EBFA}" type="datetime1">
              <a:rPr lang="zh-CN" altLang="en-US" smtClean="0"/>
              <a:t>2025/10/3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60" y="6357822"/>
            <a:ext cx="3860297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 txBox="1"/>
          <p:nvPr userDrawn="1"/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12192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9713D151-9717-9270-6C22-4F5CFE9E0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17" b="91367" l="9462" r="89462">
                        <a14:foregroundMark x1="17419" y1="50839" x2="17204" y2="51559"/>
                        <a14:foregroundMark x1="85161" y1="48921" x2="86237" y2="49400"/>
                        <a14:foregroundMark x1="74624" y1="22542" x2="75699" y2="22542"/>
                        <a14:foregroundMark x1="70753" y1="20863" x2="70538" y2="21343"/>
                        <a14:foregroundMark x1="68602" y1="18705" x2="68602" y2="18705"/>
                        <a14:foregroundMark x1="69462" y1="12230" x2="69892" y2="12230"/>
                        <a14:foregroundMark x1="74839" y1="16787" x2="74839" y2="17506"/>
                        <a14:foregroundMark x1="55054" y1="10791" x2="56129" y2="11271"/>
                        <a14:foregroundMark x1="49677" y1="11271" x2="50108" y2="11751"/>
                        <a14:foregroundMark x1="55914" y1="5995" x2="56559" y2="6715"/>
                        <a14:foregroundMark x1="59355" y1="6235" x2="59355" y2="6235"/>
                        <a14:foregroundMark x1="62151" y1="7434" x2="62151" y2="7434"/>
                        <a14:foregroundMark x1="52043" y1="4556" x2="52043" y2="4556"/>
                        <a14:foregroundMark x1="44301" y1="6235" x2="44516" y2="6235"/>
                        <a14:foregroundMark x1="46667" y1="14388" x2="46667" y2="14868"/>
                        <a14:foregroundMark x1="42581" y1="15588" x2="42581" y2="15588"/>
                        <a14:foregroundMark x1="35699" y1="13429" x2="35269" y2="13189"/>
                        <a14:foregroundMark x1="39785" y1="15348" x2="39785" y2="15348"/>
                        <a14:foregroundMark x1="39785" y1="15348" x2="39785" y2="15348"/>
                        <a14:foregroundMark x1="33978" y1="15827" x2="33978" y2="15827"/>
                        <a14:foregroundMark x1="33978" y1="15827" x2="33978" y2="15827"/>
                        <a14:foregroundMark x1="34409" y1="17266" x2="34409" y2="17266"/>
                        <a14:foregroundMark x1="38710" y1="10791" x2="38710" y2="10791"/>
                        <a14:foregroundMark x1="35699" y1="7914" x2="35699" y2="7914"/>
                        <a14:foregroundMark x1="31183" y1="9353" x2="31183" y2="9353"/>
                        <a14:foregroundMark x1="23011" y1="72902" x2="23011" y2="73141"/>
                        <a14:foregroundMark x1="47097" y1="91127" x2="47527" y2="91367"/>
                        <a14:foregroundMark x1="69892" y1="74580" x2="71613" y2="75060"/>
                        <a14:foregroundMark x1="17849" y1="43165" x2="17849" y2="43165"/>
                        <a14:foregroundMark x1="10323" y1="39089" x2="10323" y2="39089"/>
                        <a14:foregroundMark x1="15699" y1="43645" x2="15699" y2="43645"/>
                        <a14:foregroundMark x1="14409" y1="43645" x2="14409" y2="43645"/>
                        <a14:foregroundMark x1="16559" y1="33813" x2="16559" y2="33813"/>
                        <a14:foregroundMark x1="24086" y1="21343" x2="24086" y2="21343"/>
                        <a14:foregroundMark x1="80860" y1="29496" x2="80860" y2="29496"/>
                        <a14:foregroundMark x1="82151" y1="38129" x2="82151" y2="38129"/>
                        <a14:foregroundMark x1="83011" y1="27098" x2="83011" y2="27098"/>
                        <a14:foregroundMark x1="83226" y1="28537" x2="83226" y2="28537"/>
                        <a14:foregroundMark x1="83871" y1="29496" x2="83871" y2="29496"/>
                        <a14:foregroundMark x1="80000" y1="25659" x2="80000" y2="25659"/>
                        <a14:foregroundMark x1="80430" y1="24460" x2="80430" y2="24460"/>
                        <a14:foregroundMark x1="80645" y1="23741" x2="80645" y2="23741"/>
                        <a14:foregroundMark x1="81075" y1="27338" x2="81075" y2="27338"/>
                        <a14:foregroundMark x1="70323" y1="27578" x2="70323" y2="27578"/>
                        <a14:foregroundMark x1="24301" y1="12710" x2="24301" y2="12710"/>
                        <a14:foregroundMark x1="12258" y1="34772" x2="12258" y2="34772"/>
                        <a14:foregroundMark x1="38710" y1="5995" x2="38710" y2="5995"/>
                        <a14:foregroundMark x1="36344" y1="10072" x2="36344" y2="10072"/>
                        <a14:foregroundMark x1="34194" y1="9353" x2="34194" y2="9353"/>
                        <a14:foregroundMark x1="9462" y1="52758" x2="9462" y2="52758"/>
                        <a14:backgroundMark x1="84731" y1="53717" x2="84731" y2="53717"/>
                        <a14:backgroundMark x1="83441" y1="48921" x2="83441" y2="489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24659" y="0"/>
            <a:ext cx="4302795" cy="7102202"/>
          </a:xfrm>
          <a:prstGeom prst="rect">
            <a:avLst/>
          </a:prstGeom>
          <a:effectLst>
            <a:glow rad="12700">
              <a:schemeClr val="bg1"/>
            </a:glow>
          </a:effectLst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56DCE52C-A9DD-BCB8-D8F8-087B8AA0EE96}"/>
              </a:ext>
            </a:extLst>
          </p:cNvPr>
          <p:cNvSpPr txBox="1"/>
          <p:nvPr/>
        </p:nvSpPr>
        <p:spPr>
          <a:xfrm>
            <a:off x="5633541" y="1989634"/>
            <a:ext cx="923330" cy="3816424"/>
          </a:xfrm>
          <a:prstGeom prst="rect">
            <a:avLst/>
          </a:prstGeom>
          <a:noFill/>
          <a:effectLst>
            <a:glow>
              <a:schemeClr val="bg1"/>
            </a:glow>
          </a:effectLst>
        </p:spPr>
        <p:txBody>
          <a:bodyPr vert="eaVert" wrap="squar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</a:rPr>
              <a:t>無量壽</a:t>
            </a:r>
            <a:r>
              <a:rPr lang="zh-TW" altLang="en-US" sz="4800" b="1" dirty="0">
                <a:solidFill>
                  <a:schemeClr val="bg1"/>
                </a:solidFill>
              </a:rPr>
              <a:t>經</a:t>
            </a:r>
          </a:p>
        </p:txBody>
      </p:sp>
    </p:spTree>
    <p:extLst>
      <p:ext uri="{BB962C8B-B14F-4D97-AF65-F5344CB8AC3E}">
        <p14:creationId xmlns:p14="http://schemas.microsoft.com/office/powerpoint/2010/main" val="3909152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77F431E6-AE89-8289-73A8-421EE870ABB5}"/>
              </a:ext>
            </a:extLst>
          </p:cNvPr>
          <p:cNvSpPr txBox="1"/>
          <p:nvPr/>
        </p:nvSpPr>
        <p:spPr>
          <a:xfrm>
            <a:off x="0" y="706793"/>
            <a:ext cx="8263801" cy="512926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「我作佛時。光明無量。普照十方。絕勝諸佛。勝於日月之明。千萬億倍。」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此為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為第十三「光明無量願」。淨影稱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此願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與第十五「壽命無量願」為「攝法身願」，以其攝法身成就也。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甄解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以此二願，為真報身之德，又謂此光壽無量二願為「方便法身大悲之本」。蓋無量壽則豎窮三際，佛身常住，眾生有依；無量光則橫遍十方，德用遍周，攝化無盡；故為大悲方便之本，報身之實德也。故知願中自誓光壽無量，實為一切眾生悉皆光壽無量。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620C2B30-6EDC-E804-A02C-77BB28018CC1}"/>
              </a:ext>
            </a:extLst>
          </p:cNvPr>
          <p:cNvSpPr txBox="1"/>
          <p:nvPr/>
        </p:nvSpPr>
        <p:spPr>
          <a:xfrm>
            <a:off x="8301414" y="706793"/>
            <a:ext cx="3698448" cy="5551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我作佛時。光明無量。普照十方。絕勝諸佛。勝於日月之明。千萬億倍。若有眾生。見我光明。照觸其身。莫不安樂。慈心作善。來生我國。若不爾者。不取正覺。</a:t>
            </a:r>
            <a:endParaRPr lang="en-US" altLang="zh-TW" sz="3000" b="1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400"/>
              </a:lnSpc>
            </a:pP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十三、光明無量願。十四、觸光安樂願。</a:t>
            </a:r>
          </a:p>
        </p:txBody>
      </p:sp>
    </p:spTree>
    <p:extLst>
      <p:ext uri="{BB962C8B-B14F-4D97-AF65-F5344CB8AC3E}">
        <p14:creationId xmlns:p14="http://schemas.microsoft.com/office/powerpoint/2010/main" val="8922724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FCC21013-3094-63BC-CD29-6F7FB9BA7FEC}"/>
              </a:ext>
            </a:extLst>
          </p:cNvPr>
          <p:cNvSpPr txBox="1"/>
          <p:nvPr/>
        </p:nvSpPr>
        <p:spPr>
          <a:xfrm>
            <a:off x="8978135" y="891512"/>
            <a:ext cx="2877711" cy="50765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願意為：我法藏成佛時，願我之光明無量無邊，「普照十方」之一切淨穢國土。「絕勝諸佛」者，蓋因前生願力超絕，故今自然得之。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B4A69017-A836-F06F-8399-B9A9DB45F75A}"/>
              </a:ext>
            </a:extLst>
          </p:cNvPr>
          <p:cNvSpPr txBox="1"/>
          <p:nvPr/>
        </p:nvSpPr>
        <p:spPr>
          <a:xfrm>
            <a:off x="3873980" y="855508"/>
            <a:ext cx="5032147" cy="50765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  <a:spcBef>
                <a:spcPts val="1200"/>
              </a:spcBef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「絕勝諸佛，勝於日月之明千萬億倍」。本經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光明遍照品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諸佛光明所照遠近，本其前世求道所願功德大小不同，至作佛時各自得之，自在所作，不為預計。阿彌陀佛光明善好，勝於日月之明千億萬倍。」可見彌陀光明「絕勝諸佛」者，蓋因前生願力超絕，故今自然得之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97FC57DA-2AEC-4E4E-3A96-A1D2F32BE4E0}"/>
              </a:ext>
            </a:extLst>
          </p:cNvPr>
          <p:cNvSpPr txBox="1"/>
          <p:nvPr/>
        </p:nvSpPr>
        <p:spPr>
          <a:xfrm>
            <a:off x="294209" y="837506"/>
            <a:ext cx="3416320" cy="50765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  <a:spcBef>
                <a:spcPts val="1200"/>
              </a:spcBef>
            </a:pP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大法炬陀羅尼經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謂諸佛有兩種光明：㈠常光。㈡放光。常光者，謂圓明無礙，無時不照也。放光者，謂以光（使人）驚悟，有時而照，或現或收隨宜自在也。今願所指是常光。</a:t>
            </a:r>
          </a:p>
        </p:txBody>
      </p:sp>
    </p:spTree>
    <p:extLst>
      <p:ext uri="{BB962C8B-B14F-4D97-AF65-F5344CB8AC3E}">
        <p14:creationId xmlns:p14="http://schemas.microsoft.com/office/powerpoint/2010/main" val="10680192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匾額 8" descr="佛學概要十四講表 習講">
            <a:extLst>
              <a:ext uri="{FF2B5EF4-FFF2-40B4-BE49-F238E27FC236}">
                <a16:creationId xmlns:a16="http://schemas.microsoft.com/office/drawing/2014/main" id="{0A639303-070A-479E-DE66-B1D34E621B90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第十二講</a:t>
            </a:r>
            <a:endParaRPr lang="en-US" altLang="zh-TW" dirty="0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4B95864B-70FC-473F-F236-26E3F0FFB06A}"/>
              </a:ext>
            </a:extLst>
          </p:cNvPr>
          <p:cNvSpPr txBox="1"/>
          <p:nvPr/>
        </p:nvSpPr>
        <p:spPr>
          <a:xfrm>
            <a:off x="6095206" y="693490"/>
            <a:ext cx="4596130" cy="5400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3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「若有眾生。見我光明。照觸其身。莫不安樂。慈心作善。來生我國。若不爾者。不取正覺。」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此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為第十四「觸光安樂願」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顯佛光所具利生之妙德。「見我光明，照觸其身」，凡見佛光者及蒙佛光照及之人，「莫不安樂，慈心作善，來生我國。」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EFC49242-AEDB-0110-DFAD-CE5B89E3F933}"/>
              </a:ext>
            </a:extLst>
          </p:cNvPr>
          <p:cNvSpPr txBox="1"/>
          <p:nvPr/>
        </p:nvSpPr>
        <p:spPr>
          <a:xfrm>
            <a:off x="2854846" y="621482"/>
            <a:ext cx="2941831" cy="5400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300"/>
              </a:lnSpc>
            </a:pP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云：「光明遍照十方世界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念佛眾生，攝取不捨。」光明攝取，正指今願。遇此光者，皆得往生，故云「來生我國」。此正顯光之德益，不可思議。</a:t>
            </a:r>
          </a:p>
        </p:txBody>
      </p:sp>
    </p:spTree>
    <p:extLst>
      <p:ext uri="{BB962C8B-B14F-4D97-AF65-F5344CB8AC3E}">
        <p14:creationId xmlns:p14="http://schemas.microsoft.com/office/powerpoint/2010/main" val="7608860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7DAB6D81-5E24-DF0D-67F2-2F144431F815}"/>
              </a:ext>
            </a:extLst>
          </p:cNvPr>
          <p:cNvSpPr txBox="1"/>
          <p:nvPr/>
        </p:nvSpPr>
        <p:spPr>
          <a:xfrm>
            <a:off x="4607418" y="588988"/>
            <a:ext cx="3493264" cy="5551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3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「我作佛時。壽命無量。國中聲聞天人無數。壽命亦皆無量。」此章含第十五「壽命無量願」及第十六「聲聞無數願」。至於壽命無量願中，既指佛之壽命無量，兼明國中無數聲聞天人壽命亦皆無量。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40627464-8B6B-EB66-CED5-72DAB436DD1A}"/>
              </a:ext>
            </a:extLst>
          </p:cNvPr>
          <p:cNvSpPr txBox="1"/>
          <p:nvPr/>
        </p:nvSpPr>
        <p:spPr>
          <a:xfrm>
            <a:off x="8280702" y="621482"/>
            <a:ext cx="3647152" cy="5551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我作佛時。壽命無量。國中聲聞天人無數。壽命亦皆無量。假令三千大千世界眾生。悉成緣覺。於百千劫。悉共計校。若能知其量數者。不取正覺。</a:t>
            </a:r>
            <a:endParaRPr lang="en-US" altLang="zh-TW" sz="3000" b="1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000"/>
              </a:lnSpc>
            </a:pP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十五、壽命無量願。十六、聲聞無數願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F15DCB4-8218-0577-2966-A3F4A2B5E132}"/>
              </a:ext>
            </a:extLst>
          </p:cNvPr>
          <p:cNvSpPr txBox="1"/>
          <p:nvPr/>
        </p:nvSpPr>
        <p:spPr>
          <a:xfrm>
            <a:off x="431205" y="621482"/>
            <a:ext cx="4044697" cy="5551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3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假令三千大千世界眾生。悉成緣覺。於百千劫。悉共計校。若能知其量數者。不取正覺。」澄憲云：「阿彌陀佛，弟子無量。三無量中，其一也。」三無量者，光明無量，壽命無量，眷屬無量也。願云聲聞兼攝緣覺。</a:t>
            </a:r>
          </a:p>
        </p:txBody>
      </p:sp>
    </p:spTree>
    <p:extLst>
      <p:ext uri="{BB962C8B-B14F-4D97-AF65-F5344CB8AC3E}">
        <p14:creationId xmlns:p14="http://schemas.microsoft.com/office/powerpoint/2010/main" val="13962985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B731993D-6365-D47C-CB24-FF9D26DF3F6B}"/>
              </a:ext>
            </a:extLst>
          </p:cNvPr>
          <p:cNvSpPr txBox="1"/>
          <p:nvPr/>
        </p:nvSpPr>
        <p:spPr>
          <a:xfrm>
            <a:off x="1990750" y="837506"/>
            <a:ext cx="8648521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或疑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悲華經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謂彼佛國土，「無有聲聞，辟支佛乘。所有大眾，純是菩薩，無量無邊。」今經何云「聲聞無數」耶？蓋此二者，文雖相左，而義實無違。今經三輩往生，俱云「發菩提心，一向專念」。三輩生者，既已悉發菩提心，所行必是菩薩乘。故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悲華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云「純是菩薩」也。至於彼國聲聞緣覺，只是就其斷惑之情況而言。雖斷見思，未破塵沙與無明惑，是稱聲聞，非是只求自度之二乘。若只求自度，不願度他，則是未發菩提心。不發菩提心，即不能往生矣。</a:t>
            </a:r>
          </a:p>
        </p:txBody>
      </p:sp>
      <p:sp>
        <p:nvSpPr>
          <p:cNvPr id="3" name="匾額 2" descr="佛學概要十四講表 習講">
            <a:extLst>
              <a:ext uri="{FF2B5EF4-FFF2-40B4-BE49-F238E27FC236}">
                <a16:creationId xmlns:a16="http://schemas.microsoft.com/office/drawing/2014/main" id="{079113AE-6CC9-DB01-90D7-3763BB8C87F6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第十二講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4864054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2E477A0F-0FE9-615A-294D-5412D0C77D94}"/>
              </a:ext>
            </a:extLst>
          </p:cNvPr>
          <p:cNvSpPr txBox="1"/>
          <p:nvPr/>
        </p:nvSpPr>
        <p:spPr>
          <a:xfrm>
            <a:off x="2278782" y="782458"/>
            <a:ext cx="8648521" cy="52946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證諸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宋譯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此意甚顯。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宋譯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我得菩提成正覺已，所有眾生，令生我剎。雖住聲聞緣覺之位，往百千俱胝那由他寶剎之內，徧作佛事，悉皆令得阿耨多羅三藐三菩提。」按聲聞不聞他方佛名，但求小乘涅槃，不取佛果。今極樂人民所謂為「聲聞」者，能遠至無數佛國，作無量佛事，度無邊眾生，悉令成佛，正是大菩薩之行徑，豈能視為一般聲聞耶？是所謂之「聲聞」，皆已發菩薩之大心，行菩薩之大行，趣無上之大果，其實正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悲華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所謂「純是菩薩」也。</a:t>
            </a: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95257F61-319B-3866-1831-1597DD79B0B4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第十二講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660380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B2F65634-701A-7A10-75A3-8D09CFD5636C}"/>
              </a:ext>
            </a:extLst>
          </p:cNvPr>
          <p:cNvSpPr txBox="1"/>
          <p:nvPr/>
        </p:nvSpPr>
        <p:spPr>
          <a:xfrm>
            <a:off x="2998862" y="830818"/>
            <a:ext cx="9123010" cy="51845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本章下云：「假令三千大千世界眾生，悉成緣覺。於百千劫，悉共計校，若能知其量數者，不取正覺。」總顯佛壽無量，人民壽命無量，國中弟子無量。「三千大千世界」者，乃一佛所化之境。以須彌山為中心，合四大洲日月諸天為一世界。如是之世界積至一千，名為小千世界。積一千個小千世界，名為中千世界。積一千個中千世界，名為大千世界。因大千世界，先以一千乘世界，得小千。又以一千乘小千，得中千。最後又以一千乘中千，乃得大千。如是三度以千乘之，故曰三千大千世界。實際只是一個大千世界，而非三千個大千世界也。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7018F6FF-A624-09B3-ECB3-1724FE8D4750}"/>
              </a:ext>
            </a:extLst>
          </p:cNvPr>
          <p:cNvSpPr txBox="1"/>
          <p:nvPr/>
        </p:nvSpPr>
        <p:spPr>
          <a:xfrm>
            <a:off x="113263" y="830818"/>
            <a:ext cx="2813591" cy="5335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願文大意為：三千大千世界之一切眾生，皆成緣覺，以其神通之力，共同計算，皆不能知阿彌陀佛壽量，其國人民壽量，及國中人之數量。</a:t>
            </a:r>
          </a:p>
        </p:txBody>
      </p:sp>
    </p:spTree>
    <p:extLst>
      <p:ext uri="{BB962C8B-B14F-4D97-AF65-F5344CB8AC3E}">
        <p14:creationId xmlns:p14="http://schemas.microsoft.com/office/powerpoint/2010/main" val="37107207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4344E991-A420-96FF-3CBD-98F0DAD7091A}"/>
              </a:ext>
            </a:extLst>
          </p:cNvPr>
          <p:cNvSpPr txBox="1"/>
          <p:nvPr/>
        </p:nvSpPr>
        <p:spPr>
          <a:xfrm>
            <a:off x="3748938" y="765498"/>
            <a:ext cx="4134465" cy="51845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右第十七，「諸佛稱歎願」。稱者，稱揚。歎者，讚歎。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漢譯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曰：「我作佛時，令我名聞八方上下無數佛國。諸佛各於弟子眾中，歎我功德國土之善。諸天人民蠕動之類，聞我名字，皆悉踴躍來生我國。」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吳譯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類之。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A5931653-DAC2-B0AF-C476-6D2B3A55D1CB}"/>
              </a:ext>
            </a:extLst>
          </p:cNvPr>
          <p:cNvSpPr txBox="1"/>
          <p:nvPr/>
        </p:nvSpPr>
        <p:spPr>
          <a:xfrm>
            <a:off x="8159432" y="654142"/>
            <a:ext cx="2544286" cy="5551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我作佛時。十方世界無量剎中。無數諸佛。若不共稱歎我名。說我功德國土之善者。不取正覺。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十七、諸佛稱歎願。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728975E-71CC-E8B4-A4AC-D979AF4E7760}"/>
              </a:ext>
            </a:extLst>
          </p:cNvPr>
          <p:cNvSpPr txBox="1"/>
          <p:nvPr/>
        </p:nvSpPr>
        <p:spPr>
          <a:xfrm>
            <a:off x="1003714" y="765498"/>
            <a:ext cx="2441694" cy="51845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望西云：「六八願中，此願至要」，「若無此願，何聞十方。我等今值往生教者，偏此願恩。善思念之。」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8AD255A9-38E3-9254-7DC8-B181B98B764F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第十二講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79828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30EC8051-8474-91D2-C7A1-FD440487AF0D}"/>
              </a:ext>
            </a:extLst>
          </p:cNvPr>
          <p:cNvSpPr txBox="1"/>
          <p:nvPr/>
        </p:nvSpPr>
        <p:spPr>
          <a:xfrm>
            <a:off x="4006974" y="909514"/>
            <a:ext cx="8084264" cy="51845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望西意為，若無此願，則我等身在娑婆穢土，如何能聞彼土之教主與佛剎之名字，彼佛彼土，勝妙功德，清淨莊嚴。若未曾聞，又何由發起求生彼土之勝願。故今日我等能聞淨土法門，實由此願之力。故本師釋尊於此穢土，稱揚讚歎阿彌陀佛，及其國土不可思議功德，令我得聞。故讚曰，四十八願中「此願至要」。法藏求願名聞十方者，只為普攝十方一切眾生，往生極樂，究竟成佛。若無此願，則十念必生之願便同虛設，蓋聞名方能持名也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E0EF683-EA51-B3D6-081D-7728E74B6D78}"/>
              </a:ext>
            </a:extLst>
          </p:cNvPr>
          <p:cNvSpPr txBox="1"/>
          <p:nvPr/>
        </p:nvSpPr>
        <p:spPr>
          <a:xfrm>
            <a:off x="436766" y="909514"/>
            <a:ext cx="3570208" cy="51845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會疏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解「稱歎我名」曰：「稱我名者，此有三義：㈠諸佛稱揚彼佛德號。㈡諸佛咨嗟稱名之人。如彼小經，六方諸佛，證誠護念稱名之人。㈢諸佛亦咨嗟，亦自稱彼佛名。」</a:t>
            </a:r>
          </a:p>
        </p:txBody>
      </p:sp>
    </p:spTree>
    <p:extLst>
      <p:ext uri="{BB962C8B-B14F-4D97-AF65-F5344CB8AC3E}">
        <p14:creationId xmlns:p14="http://schemas.microsoft.com/office/powerpoint/2010/main" val="35660714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635584CB-831E-CDAD-C34B-3B782D3CC8B7}"/>
              </a:ext>
            </a:extLst>
          </p:cNvPr>
          <p:cNvSpPr txBox="1"/>
          <p:nvPr/>
        </p:nvSpPr>
        <p:spPr>
          <a:xfrm>
            <a:off x="5477326" y="758810"/>
            <a:ext cx="3570208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右第十八，「十念必生願」。日淨宗古德較量諸經，餘經中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華嚴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獨真實；若與此經相較，則此經為真。又本經諸大願與此願相較，則此願最為真實，蓋表此願乃真實中之真實也。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1300A05F-5D1E-95B7-1A0D-11E39729112D}"/>
              </a:ext>
            </a:extLst>
          </p:cNvPr>
          <p:cNvSpPr txBox="1"/>
          <p:nvPr/>
        </p:nvSpPr>
        <p:spPr>
          <a:xfrm>
            <a:off x="9081695" y="758810"/>
            <a:ext cx="3134191" cy="55513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  <a:spcBef>
                <a:spcPts val="2400"/>
              </a:spcBef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我作佛時。十方眾生。聞我名號。至心信樂。所有善根。心心回向。願生我國。乃至十念。若不生者。不取正覺。唯除五逆。誹謗正法。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十八、十念必生願。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9C022FD-A2EC-A4B7-146D-2623AA73B571}"/>
              </a:ext>
            </a:extLst>
          </p:cNvPr>
          <p:cNvSpPr txBox="1"/>
          <p:nvPr/>
        </p:nvSpPr>
        <p:spPr>
          <a:xfrm>
            <a:off x="-384071" y="582134"/>
            <a:ext cx="5827236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至心」者，至誠之心也，至極之心也。「信樂」者，信順所聞之法，而愛樂之，即信心歡喜也。「善根」者，身口意三業之善，固不可拔，又善能生妙果，生餘善，故謂之善根。「心心」者，純一之心也，淨念相繼之心也。「回向」者，回者回轉，向者趣向，回轉自身所修功德，而趣向於所期，謂之回向。</a:t>
            </a:r>
          </a:p>
        </p:txBody>
      </p:sp>
    </p:spTree>
    <p:extLst>
      <p:ext uri="{BB962C8B-B14F-4D97-AF65-F5344CB8AC3E}">
        <p14:creationId xmlns:p14="http://schemas.microsoft.com/office/powerpoint/2010/main" val="35187783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>
            <a:extLst>
              <a:ext uri="{FF2B5EF4-FFF2-40B4-BE49-F238E27FC236}">
                <a16:creationId xmlns:a16="http://schemas.microsoft.com/office/drawing/2014/main" id="{6C3A9EA9-F4AF-B4D4-0FDA-64D312264E5E}"/>
              </a:ext>
            </a:extLst>
          </p:cNvPr>
          <p:cNvSpPr txBox="1"/>
          <p:nvPr/>
        </p:nvSpPr>
        <p:spPr>
          <a:xfrm>
            <a:off x="1930544" y="860697"/>
            <a:ext cx="4493538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「願生我國」即回向之鵠的，願我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</a:rPr>
              <a:t>與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一切眾生，往生極樂國土也。「十念」者，如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觀無量壽佛經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曰：「具足十念，稱南無阿彌陀佛。」「乃至十念」者，指稱念名號，下至僅得十念者，亦得往生。此乃指其至下者，故云「乃至」。若能多念，則多多益善矣。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0B2951E-1884-09A1-A3E3-5948D73B0469}"/>
              </a:ext>
            </a:extLst>
          </p:cNvPr>
          <p:cNvSpPr txBox="1"/>
          <p:nvPr/>
        </p:nvSpPr>
        <p:spPr>
          <a:xfrm>
            <a:off x="6743616" y="862607"/>
            <a:ext cx="4134465" cy="5367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華嚴大疏鈔廿三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曰：「回者轉也，向者趣也。轉自萬行，趣向三處，故名回向。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…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三處，謂眾生、菩提以及實際。」又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往生論註下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曰：「回向者，回己功德，普施眾生，共見阿彌陀如來，生安樂國。」</a:t>
            </a: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4C39181E-1777-06F1-07AA-EFA36D4057AA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第十二講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323022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9E088552-5FB5-0BD4-C33A-949BFBAC8EFE}"/>
              </a:ext>
            </a:extLst>
          </p:cNvPr>
          <p:cNvSpPr txBox="1"/>
          <p:nvPr/>
        </p:nvSpPr>
        <p:spPr>
          <a:xfrm>
            <a:off x="190550" y="513470"/>
            <a:ext cx="11764759" cy="583264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3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或有疑問，文中但云「十念」，何以逕謂為稱佛名號，而非他種念佛耶？答曰：「十念」中之「念」，即指口念佛名之念，實有明證。本經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宋譯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曰：「所有眾生，求生我剎，念吾名號，發志誠心，堅固不退。彼命終時，我令無數苾芻（比丘）現前圍繞，來迎彼人。經須臾間，得生我剎。」其中「念吾名號」只能解作念佛洪名也。又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般舟經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曰：「爾時阿彌陀佛語是菩薩言，欲來生我國者，常念我名，莫有休息，如是得來生我國土。」又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言，下品下生者，或有眾生，作不善業，五逆十惡，具諸不善。臨命終時，遇善知識，為說妙法，教令念佛（觀想念佛）。若不能念者，應稱佛號。「如是至心，令聲不絕，具足十念，稱南無阿彌陀佛。稱佛名故，於念念中，除八十億劫生死之罪。」命終之後，即得往生。由上經義可證，所云「十念」者，直是持名念佛也。</a:t>
            </a:r>
          </a:p>
        </p:txBody>
      </p:sp>
    </p:spTree>
    <p:extLst>
      <p:ext uri="{BB962C8B-B14F-4D97-AF65-F5344CB8AC3E}">
        <p14:creationId xmlns:p14="http://schemas.microsoft.com/office/powerpoint/2010/main" val="29342227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>
            <a:extLst>
              <a:ext uri="{FF2B5EF4-FFF2-40B4-BE49-F238E27FC236}">
                <a16:creationId xmlns:a16="http://schemas.microsoft.com/office/drawing/2014/main" id="{3B6FAF1F-C707-C6AD-E306-21B4958CC3BA}"/>
              </a:ext>
            </a:extLst>
          </p:cNvPr>
          <p:cNvSpPr txBox="1"/>
          <p:nvPr/>
        </p:nvSpPr>
        <p:spPr>
          <a:xfrm>
            <a:off x="550590" y="765498"/>
            <a:ext cx="11226150" cy="547260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古注經家，於此願文，亦有異解。有曰此是「攝上品願，有說下品非也。」又有曰：「此是上三品。此中十念，是依十法起十念，非是稱名十念。」所云「依十法起十念」，指彌勒所問十念。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彌勒發問經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言：「具足如是念，即得往生安養國土。凡有十念。何等為十？一者，於一切眾生，常生慈心。於一切眾生，不毀其行。若毀其行，終不往生。二者，於一切眾生，深起悲心，除殘害意。三者，發護法心，不惜身命。於一切法，不生誹謗。四者，於忍辱中生決定心。五者，深心清淨，不染利養。六者，發一切種智心，日日常念，無有廢忘。七者，於一切眾生，起尊重心，除我慢意，謙下言說。八者，於世談話，不生味著心。九者，近於覺意，深起種種善根因緣，遠離憒鬧散亂之心。十者，正念觀佛，</a:t>
            </a:r>
            <a:r>
              <a:rPr lang="zh-TW" altLang="en-US" sz="2800" u="sng" dirty="0">
                <a:solidFill>
                  <a:schemeClr val="bg1">
                    <a:lumMod val="95000"/>
                  </a:schemeClr>
                </a:solidFill>
              </a:rPr>
              <a:t>除去諸根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。 」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61036A19-1D6B-0E01-68EC-189C218D4CB0}"/>
              </a:ext>
            </a:extLst>
          </p:cNvPr>
          <p:cNvSpPr txBox="1"/>
          <p:nvPr/>
        </p:nvSpPr>
        <p:spPr>
          <a:xfrm>
            <a:off x="46534" y="2709714"/>
            <a:ext cx="748923" cy="51845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CN" altLang="en-US" sz="2800" dirty="0">
                <a:solidFill>
                  <a:srgbClr val="FFFF00"/>
                </a:solidFill>
              </a:rPr>
              <a:t>攝護根門，不生雜染。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8136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匾額 2" descr="佛學概要十四講表 習講">
            <a:extLst>
              <a:ext uri="{FF2B5EF4-FFF2-40B4-BE49-F238E27FC236}">
                <a16:creationId xmlns:a16="http://schemas.microsoft.com/office/drawing/2014/main" id="{BC993E86-45C3-C762-D538-F8B2859FEC47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第十二講</a:t>
            </a:r>
            <a:endParaRPr lang="en-US" altLang="zh-TW" dirty="0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3D2C6AC0-9326-5F08-A402-9D73C86C047C}"/>
              </a:ext>
            </a:extLst>
          </p:cNvPr>
          <p:cNvSpPr txBox="1"/>
          <p:nvPr/>
        </p:nvSpPr>
        <p:spPr>
          <a:xfrm>
            <a:off x="7054581" y="801502"/>
            <a:ext cx="3865161" cy="51845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宗要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曰：「如是十念，既非凡夫（所能），當知初地以上菩薩乃能具足十念。」以上諸說咸以此願專為上品，甚至地上菩薩乃能具足，則中下凡夫何由得生？可見以上諸家之議，未契淨宗他力果教之真諦。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96CD8C7-CBF6-5DE0-E575-915BD4621BA5}"/>
              </a:ext>
            </a:extLst>
          </p:cNvPr>
          <p:cNvSpPr txBox="1"/>
          <p:nvPr/>
        </p:nvSpPr>
        <p:spPr>
          <a:xfrm>
            <a:off x="416480" y="837506"/>
            <a:ext cx="6494085" cy="51845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至於義寂以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下品下生之十念，注本經第十八願之十念，深有見地。望西云：「宗家不爾（宗家指善導）。今之十念，但是口稱，上盡一形，下至一念，通於三輩，攝於九品，莫不皆往。」意為今願文中之十念，只是口念。上者盡一生之形壽，唯念佛名。下者僅念一聲，皆可往生。（僅念一聲者，指臨終一念，或「獲得一念淨心，發一念心念於彼佛」，亦皆得往生。）</a:t>
            </a:r>
          </a:p>
        </p:txBody>
      </p:sp>
    </p:spTree>
    <p:extLst>
      <p:ext uri="{BB962C8B-B14F-4D97-AF65-F5344CB8AC3E}">
        <p14:creationId xmlns:p14="http://schemas.microsoft.com/office/powerpoint/2010/main" val="250935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31A4BF12-873A-5B11-1901-2AF373ED6DDD}"/>
              </a:ext>
            </a:extLst>
          </p:cNvPr>
          <p:cNvSpPr txBox="1"/>
          <p:nvPr/>
        </p:nvSpPr>
        <p:spPr>
          <a:xfrm>
            <a:off x="262558" y="729494"/>
            <a:ext cx="11495455" cy="5400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本願文曰「至心信樂」。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亦曰「如是至心，令聲不絕，具足十念」。如何名為「至心」，又如何名為「具足十念」？</a:t>
            </a:r>
            <a:endParaRPr lang="en-US" altLang="zh-TW" sz="2800" dirty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此乃本願之關要。羅什大師於此，有最極精要之論。師曰：「譬如有人，於曠野中，值遇惡賊，揮戈拔劍，直來欲殺。其人勤走，視渡一河。若不渡河，首領難全。爾時但念渡河方便。我至河岸，為著衣渡？為脫衣渡？若著衣衲，恐不得過；若脫衣衲，恐不得暇。但有此念，更無他意。當念渡河，即是一念。此等十念，不雜餘念。行者亦爾。若念佛名，若念佛相等，無間念佛，乃至十念，如是至心，名為十念。」蓋謂此時心中所思，唯是如何渡河，更無別念。如是之念，即是一念。如是念佛，即是至心。相繼至十，即是十念。</a:t>
            </a:r>
          </a:p>
        </p:txBody>
      </p:sp>
    </p:spTree>
    <p:extLst>
      <p:ext uri="{BB962C8B-B14F-4D97-AF65-F5344CB8AC3E}">
        <p14:creationId xmlns:p14="http://schemas.microsoft.com/office/powerpoint/2010/main" val="6880461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DF9EE6E5-3752-AE9E-1D24-D5350116AFD6}"/>
              </a:ext>
            </a:extLst>
          </p:cNvPr>
          <p:cNvSpPr txBox="1"/>
          <p:nvPr/>
        </p:nvSpPr>
        <p:spPr>
          <a:xfrm>
            <a:off x="548270" y="817646"/>
            <a:ext cx="10341293" cy="54204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宗要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又曰：「今經說十念，具此隱密、顯了二義。」顯了十念，即上文羅什大師所譬之十念；隱密義之十念，即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彌勒發問經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中，慈心等十念。義寂云：「一一念中，自然具足慈等十念。」意謂，能如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所說或什師所譬之十念，一一念中自然具足彌勒所問之十念，蓋於顯了中自然含攝隱密之深意。此語道破淨宗玄微，世人多慕玄妙，而不知最極玄妙祇在平常中，故云「平常心是道」。但當平平常常，老老實實，綿密念去，自然暗合道妙，念念離念。以凡夫心入諸法實相，唯持名與持咒為最易。念佛何以有如是功德，因念念暗合實相故。</a:t>
            </a:r>
          </a:p>
        </p:txBody>
      </p:sp>
      <p:sp>
        <p:nvSpPr>
          <p:cNvPr id="3" name="匾額 2" descr="佛學概要十四講表 習講">
            <a:extLst>
              <a:ext uri="{FF2B5EF4-FFF2-40B4-BE49-F238E27FC236}">
                <a16:creationId xmlns:a16="http://schemas.microsoft.com/office/drawing/2014/main" id="{76EAA546-2244-CEBE-213F-A95F796CBE04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第十二講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1361140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2A07E869-897C-3D2F-3647-0C18F139AD57}"/>
              </a:ext>
            </a:extLst>
          </p:cNvPr>
          <p:cNvSpPr txBox="1"/>
          <p:nvPr/>
        </p:nvSpPr>
        <p:spPr>
          <a:xfrm>
            <a:off x="406574" y="864509"/>
            <a:ext cx="10341293" cy="513057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「唯除五逆，誹謗正法」。「五逆」者，罪惡極逆於理，故謂之逆。是為感無間地獄苦果之惡業，故又名無間業。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阿闍世王問五逆經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曰：「有五逆罪，若族姓子、族姓女，為此五不救罪者，必入地獄不疑。云何為五？謂殺父，殺母，害阿羅漢，鬪亂眾僧，起惡意於如來所。」又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華嚴孔目章三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「五逆，謂害父，害母，害阿羅漢，破僧，出佛身血。初二背恩養，次三壞福田，故名為逆。」至於常言之五逆，則為殺父、殺母、殺阿羅漢、出佛身血、破和合僧。（以上三者同義。）犯此逆者，身壞命終，必墮無間地獄，一大劫中，受無間苦。</a:t>
            </a:r>
          </a:p>
        </p:txBody>
      </p:sp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8891D28F-01B6-6005-D9B7-47699C60FE24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第十二講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700349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30C4EDA8-C0A4-22B9-E6BD-FBA9CF9D95A1}"/>
              </a:ext>
            </a:extLst>
          </p:cNvPr>
          <p:cNvSpPr txBox="1"/>
          <p:nvPr/>
        </p:nvSpPr>
        <p:spPr>
          <a:xfrm>
            <a:off x="7342564" y="513470"/>
            <a:ext cx="4801314" cy="583264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「誹謗」者，誹義同謗。謗者，毀也。言人之惡而過其實曰謗。誹謗正法，即誹謗佛法。此十念必生之大願，普被一切，但除既犯五逆又謗正法之人。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曰：五逆十惡，臨終十念，亦得往生。今經所除，蓋既犯五逆重罪，復誹謗正法，罪上加罪；且謗法罪最重，謗法之人稱為謗法闡提，故不能往生矣。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65735D64-CE67-B982-8D0B-0D14BDBEC849}"/>
              </a:ext>
            </a:extLst>
          </p:cNvPr>
          <p:cNvSpPr txBox="1"/>
          <p:nvPr/>
        </p:nvSpPr>
        <p:spPr>
          <a:xfrm>
            <a:off x="-46777" y="494927"/>
            <a:ext cx="7366119" cy="583264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或問，若人犯五逆罪，而不誹謗正法，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觀經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謂可往生。若有一人，但誹謗正法，而不犯五逆，可往生否？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往生論註上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答曰：「但令誹謗正法，雖更無餘罪，必不得生。何以言之？經云：五逆罪人墮阿鼻大地獄中，具受一劫重罪（但劫盡得出）。誹謗正法人墮阿鼻大地獄中，此劫若盡，復轉至他方阿鼻大地獄中，如是展轉經百千阿鼻大地獄，佛不記得出時節。以誹謗正法，罪極重故。」又曰：「汝但知五逆罪為重，而不知五逆罪從無正法生，是故謗正法人其罪最重。」</a:t>
            </a:r>
          </a:p>
        </p:txBody>
      </p:sp>
    </p:spTree>
    <p:extLst>
      <p:ext uri="{BB962C8B-B14F-4D97-AF65-F5344CB8AC3E}">
        <p14:creationId xmlns:p14="http://schemas.microsoft.com/office/powerpoint/2010/main" val="19748557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F689C793-860E-3A7E-812B-A53013D9C85A}"/>
              </a:ext>
            </a:extLst>
          </p:cNvPr>
          <p:cNvSpPr txBox="1"/>
          <p:nvPr/>
        </p:nvSpPr>
        <p:spPr>
          <a:xfrm>
            <a:off x="2206774" y="756079"/>
            <a:ext cx="8456161" cy="534743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3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但善導大師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觀經疏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另有一解。謂五逆謗法不得往生者，乃佛止惡之意、方便之說。疏云：「此義仰就抑止門中解。如四十八願中，除謗法五逆者，然此之二業，其障極重；眾生若造，直入阿鼻，歷劫周慞，無由可出。但如來恐其造斯二過，方便止言，不得往生，亦不是不攝也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……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若造還攝得生。雖得生彼，華合逕（過也，至也，見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字匯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）於多劫。此等罪人，在華內時，有三種障：一者不得見佛及諸聖眾。二者不得聽聞正法。三者不得歷事供養。除此已外，更無諸苦。」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1B0CB613-50C3-518A-24F6-D7789E2D0B64}"/>
              </a:ext>
            </a:extLst>
          </p:cNvPr>
          <p:cNvSpPr/>
          <p:nvPr/>
        </p:nvSpPr>
        <p:spPr>
          <a:xfrm>
            <a:off x="11207774" y="117426"/>
            <a:ext cx="717985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中國佛典研究一</a:t>
            </a:r>
            <a:endParaRPr lang="en-US" altLang="zh-CN" dirty="0"/>
          </a:p>
          <a:p>
            <a:pPr algn="ctr"/>
            <a:r>
              <a:rPr lang="en-US" altLang="zh-CN" dirty="0"/>
              <a:t>  </a:t>
            </a:r>
            <a:r>
              <a:rPr lang="zh-CN" altLang="en-US" dirty="0"/>
              <a:t>：無量壽</a:t>
            </a:r>
            <a:r>
              <a:rPr lang="zh-TW" altLang="en-US" dirty="0"/>
              <a:t>經</a:t>
            </a:r>
            <a:endParaRPr lang="en-US" altLang="zh-TW" dirty="0"/>
          </a:p>
          <a:p>
            <a:pPr algn="ctr"/>
            <a:endParaRPr lang="en-US" altLang="zh-TW" dirty="0"/>
          </a:p>
          <a:p>
            <a:pPr algn="ctr"/>
            <a:r>
              <a:rPr lang="zh-CN" altLang="en-US" dirty="0"/>
              <a:t>第十二講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4371858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C922CA1F-C50F-BA02-D1EE-3A9FB07637F0}"/>
              </a:ext>
            </a:extLst>
          </p:cNvPr>
          <p:cNvSpPr txBox="1"/>
          <p:nvPr/>
        </p:nvSpPr>
        <p:spPr>
          <a:xfrm>
            <a:off x="6664875" y="765498"/>
            <a:ext cx="5262979" cy="51845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合贊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宗之亦云：「言唯除五逆誹謗正法，是乃就未造之機，且抑止之而已。若有已造機、已迴心，則還攝取，莫有漏也。」意為：所言除者，實為止惡之意，使未造惡者，不敢造也。若是已造者，但能迴心，懺悔念佛，則仍舊攝取，無有遺漏也。可見彌陀大願，攝機無盡。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A7C98A5F-DDDA-DC36-BA4F-FE61C2883777}"/>
              </a:ext>
            </a:extLst>
          </p:cNvPr>
          <p:cNvSpPr txBox="1"/>
          <p:nvPr/>
        </p:nvSpPr>
        <p:spPr>
          <a:xfrm>
            <a:off x="201374" y="765498"/>
            <a:ext cx="6391493" cy="51845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以上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往生論註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與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觀經疏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之說，殊似相違。實則亦可會通。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論註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正符如來抑止之意，令人慎莫謗法也。論中復云：「此愚癡人既生誹謗，安有願生佛土之理。」是故經云五逆謗法不得往生。至於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《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觀經疏</a:t>
            </a:r>
            <a:r>
              <a:rPr lang="en-US" altLang="zh-TW" sz="2800" dirty="0">
                <a:solidFill>
                  <a:schemeClr val="bg1">
                    <a:lumMod val="95000"/>
                  </a:schemeClr>
                </a:solidFill>
              </a:rPr>
              <a:t>》</a:t>
            </a:r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</a:rPr>
              <a:t>則顯彌陀悲願無盡。五逆謗法，果能臨終念佛，是即懺悔發心，如是之人，億億中亦難一二，故佛慈憫，仍然攝受。</a:t>
            </a:r>
          </a:p>
        </p:txBody>
      </p:sp>
    </p:spTree>
    <p:extLst>
      <p:ext uri="{BB962C8B-B14F-4D97-AF65-F5344CB8AC3E}">
        <p14:creationId xmlns:p14="http://schemas.microsoft.com/office/powerpoint/2010/main" val="25715307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37334</TotalTime>
  <Words>4563</Words>
  <Application>Microsoft Office PowerPoint</Application>
  <PresentationFormat>自訂</PresentationFormat>
  <Paragraphs>78</Paragraphs>
  <Slides>21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Shengmiao</cp:lastModifiedBy>
  <cp:revision>815</cp:revision>
  <dcterms:created xsi:type="dcterms:W3CDTF">2019-12-17T19:51:00Z</dcterms:created>
  <dcterms:modified xsi:type="dcterms:W3CDTF">2025-10-03T20:55:04Z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