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5" r:id="rId10"/>
    <p:sldId id="267" r:id="rId11"/>
    <p:sldId id="264" r:id="rId12"/>
    <p:sldId id="268" r:id="rId13"/>
    <p:sldId id="270"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7034C6-3CBA-01BF-39AE-63E570A5D34B}" v="10" dt="2026-03-16T21:16:00.136"/>
    <p1510:client id="{65AB770D-5BDC-1385-093C-0F84581517DD}" v="102" dt="2026-03-16T21:03:18.064"/>
    <p1510:client id="{66A3CB72-A7B2-81F6-62C9-958FE140BACA}" v="122" dt="2026-03-16T21:14:20.316"/>
    <p1510:client id="{70AF6864-1C3F-94F4-64E8-D17DF14306C0}" v="1258" dt="2026-03-16T18:11:21.543"/>
    <p1510:client id="{8A79A709-1B86-A3D3-41D1-40D74A6EC214}" v="580" dt="2026-03-16T20:40:28.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3/16/2026</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69101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25941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8167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76798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31677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46338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3/16/2026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77721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93393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76725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05552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27824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3/16/2026</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3927617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Code G of Police and Criminal Evidence Act 1984</a:t>
            </a:r>
          </a:p>
        </p:txBody>
      </p:sp>
      <p:sp>
        <p:nvSpPr>
          <p:cNvPr id="3" name="Subtitle 2"/>
          <p:cNvSpPr>
            <a:spLocks noGrp="1"/>
          </p:cNvSpPr>
          <p:nvPr>
            <p:ph type="subTitle" idx="1"/>
          </p:nvPr>
        </p:nvSpPr>
        <p:spPr/>
        <p:txBody>
          <a:bodyPr vert="horz" lIns="91440" tIns="45720" rIns="91440" bIns="45720" rtlCol="0" anchor="t">
            <a:normAutofit/>
          </a:bodyPr>
          <a:lstStyle/>
          <a:p>
            <a:r>
              <a:rPr lang="en-GB"/>
              <a:t>Jack Garbutt 2500901</a:t>
            </a:r>
          </a:p>
          <a:p>
            <a:r>
              <a:rPr lang="en-GB"/>
              <a:t>Policing and the Criminal Justice System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EA384-BA98-9796-A922-77318A7008B0}"/>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5789276F-9CCA-386F-7DC9-E3C8D1355834}"/>
              </a:ext>
            </a:extLst>
          </p:cNvPr>
          <p:cNvSpPr>
            <a:spLocks noGrp="1"/>
          </p:cNvSpPr>
          <p:nvPr>
            <p:ph idx="1"/>
          </p:nvPr>
        </p:nvSpPr>
        <p:spPr/>
        <p:txBody>
          <a:bodyPr vert="horz" lIns="91440" tIns="45720" rIns="91440" bIns="45720" rtlCol="0" anchor="t">
            <a:noAutofit/>
          </a:bodyPr>
          <a:lstStyle/>
          <a:p>
            <a:r>
              <a:rPr lang="en-GB">
                <a:latin typeface="Calibri"/>
                <a:ea typeface="Calibri"/>
                <a:cs typeface="Calibri"/>
              </a:rPr>
              <a:t>In modern policing it is essential that police powers are exercised in a manner that balances effective crime control with the protection of individual rights. </a:t>
            </a:r>
            <a:endParaRPr lang="en-US"/>
          </a:p>
          <a:p>
            <a:r>
              <a:rPr lang="en-GB">
                <a:latin typeface="Calibri"/>
                <a:ea typeface="Calibri"/>
                <a:cs typeface="Calibri"/>
              </a:rPr>
              <a:t>Historically, police powers such as arrest and stop and search were criticised for being and inconsistent and disproportionate against minority communities (Newborn, 2017). </a:t>
            </a:r>
            <a:endParaRPr lang="en-GB"/>
          </a:p>
          <a:p>
            <a:r>
              <a:rPr lang="en-GB">
                <a:latin typeface="Calibri"/>
                <a:ea typeface="Calibri"/>
                <a:cs typeface="Calibri"/>
              </a:rPr>
              <a:t>As a result, the Police and Criminal Evidence Act 1984 (PACE) was introduced in order to provide a clear and structured framework for police powers and procedures.</a:t>
            </a:r>
          </a:p>
          <a:p>
            <a:r>
              <a:rPr lang="en-GB">
                <a:latin typeface="Calibri"/>
                <a:ea typeface="Calibri"/>
                <a:cs typeface="Calibri"/>
              </a:rPr>
              <a:t>Code G serves as a key piece of legislation in PACE as it regulates the statutory power of arrest and requires officers to demonstrate the arrest is both </a:t>
            </a:r>
            <a:r>
              <a:rPr lang="en-GB" err="1">
                <a:latin typeface="Calibri"/>
                <a:ea typeface="Calibri"/>
                <a:cs typeface="Calibri"/>
              </a:rPr>
              <a:t>necessar</a:t>
            </a:r>
            <a:r>
              <a:rPr lang="en-GB">
                <a:latin typeface="Calibri"/>
                <a:ea typeface="Calibri"/>
                <a:cs typeface="Calibri"/>
              </a:rPr>
              <a:t>y and proportionate to the crime committed (Home Office, 2023).</a:t>
            </a:r>
          </a:p>
          <a:p>
            <a:r>
              <a:rPr lang="en-GB">
                <a:latin typeface="Calibri"/>
                <a:ea typeface="Calibri"/>
                <a:cs typeface="Calibri"/>
              </a:rPr>
              <a:t>Within this presentation I aim to evaluate the usefulness of Code G in improving the process of dealing with prisoners in a fair and lawful manner.</a:t>
            </a:r>
          </a:p>
          <a:p>
            <a:endParaRPr lang="en-GB" sz="2400">
              <a:latin typeface="Calibri"/>
              <a:ea typeface="Calibri"/>
              <a:cs typeface="Calibri"/>
            </a:endParaRPr>
          </a:p>
          <a:p>
            <a:endParaRPr lang="en-GB" sz="2400">
              <a:latin typeface="Calibri"/>
              <a:ea typeface="Calibri"/>
              <a:cs typeface="Calibri"/>
            </a:endParaRPr>
          </a:p>
          <a:p>
            <a:endParaRPr lang="en-GB">
              <a:ea typeface="+mn-lt"/>
              <a:cs typeface="+mn-lt"/>
            </a:endParaRPr>
          </a:p>
        </p:txBody>
      </p:sp>
    </p:spTree>
    <p:extLst>
      <p:ext uri="{BB962C8B-B14F-4D97-AF65-F5344CB8AC3E}">
        <p14:creationId xmlns:p14="http://schemas.microsoft.com/office/powerpoint/2010/main" val="3369356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iotous  riot stock pictures, royalty-free photos &amp; images">
            <a:extLst>
              <a:ext uri="{FF2B5EF4-FFF2-40B4-BE49-F238E27FC236}">
                <a16:creationId xmlns:a16="http://schemas.microsoft.com/office/drawing/2014/main" id="{DB56C0F8-E5AC-6A78-198E-3D52B45C2602}"/>
              </a:ext>
            </a:extLst>
          </p:cNvPr>
          <p:cNvPicPr>
            <a:picLocks noChangeAspect="1"/>
          </p:cNvPicPr>
          <p:nvPr/>
        </p:nvPicPr>
        <p:blipFill>
          <a:blip r:embed="rId2">
            <a:alphaModFix amt="35000"/>
          </a:blip>
          <a:srcRect b="8678"/>
          <a:stretch>
            <a:fillRect/>
          </a:stretch>
        </p:blipFill>
        <p:spPr>
          <a:xfrm>
            <a:off x="20" y="10"/>
            <a:ext cx="11292820" cy="6857990"/>
          </a:xfrm>
          <a:prstGeom prst="rect">
            <a:avLst/>
          </a:prstGeom>
        </p:spPr>
      </p:pic>
      <p:sp>
        <p:nvSpPr>
          <p:cNvPr id="2" name="Title 1">
            <a:extLst>
              <a:ext uri="{FF2B5EF4-FFF2-40B4-BE49-F238E27FC236}">
                <a16:creationId xmlns:a16="http://schemas.microsoft.com/office/drawing/2014/main" id="{DD6D00D6-1A80-92AB-12CB-D3736EE25A6A}"/>
              </a:ext>
            </a:extLst>
          </p:cNvPr>
          <p:cNvSpPr>
            <a:spLocks noGrp="1"/>
          </p:cNvSpPr>
          <p:nvPr>
            <p:ph type="title"/>
          </p:nvPr>
        </p:nvSpPr>
        <p:spPr>
          <a:xfrm>
            <a:off x="1261872" y="365760"/>
            <a:ext cx="9692640" cy="1325562"/>
          </a:xfrm>
        </p:spPr>
        <p:txBody>
          <a:bodyPr>
            <a:normAutofit/>
          </a:bodyPr>
          <a:lstStyle/>
          <a:p>
            <a:r>
              <a:rPr lang="en-GB">
                <a:solidFill>
                  <a:schemeClr val="bg1"/>
                </a:solidFill>
              </a:rPr>
              <a:t>Context:</a:t>
            </a:r>
          </a:p>
        </p:txBody>
      </p:sp>
      <p:sp>
        <p:nvSpPr>
          <p:cNvPr id="3" name="Content Placeholder 2">
            <a:extLst>
              <a:ext uri="{FF2B5EF4-FFF2-40B4-BE49-F238E27FC236}">
                <a16:creationId xmlns:a16="http://schemas.microsoft.com/office/drawing/2014/main" id="{B952F7D3-6D0F-25BF-4A6F-0532D81232C3}"/>
              </a:ext>
            </a:extLst>
          </p:cNvPr>
          <p:cNvSpPr>
            <a:spLocks noGrp="1"/>
          </p:cNvSpPr>
          <p:nvPr>
            <p:ph idx="1"/>
          </p:nvPr>
        </p:nvSpPr>
        <p:spPr>
          <a:xfrm>
            <a:off x="1261872" y="2005739"/>
            <a:ext cx="8595360" cy="4174398"/>
          </a:xfrm>
        </p:spPr>
        <p:txBody>
          <a:bodyPr vert="horz" lIns="91440" tIns="45720" rIns="91440" bIns="45720" rtlCol="0">
            <a:normAutofit/>
          </a:bodyPr>
          <a:lstStyle/>
          <a:p>
            <a:r>
              <a:rPr lang="en-GB" sz="1500">
                <a:solidFill>
                  <a:schemeClr val="bg1"/>
                </a:solidFill>
                <a:latin typeface="Calibri"/>
                <a:ea typeface="Calibri"/>
                <a:cs typeface="Calibri"/>
              </a:rPr>
              <a:t>The introduction of reforms to police powers cannot be understood without understanding the historical tension between police and ethnic communities. Research indicates that policing practices during the late 20th century contributed to strained relationships between Police and Black communities, particularly in urban areas (Bowling and Phillips, 2020).</a:t>
            </a:r>
          </a:p>
          <a:p>
            <a:r>
              <a:rPr lang="en-GB" sz="1500">
                <a:solidFill>
                  <a:schemeClr val="bg1"/>
                </a:solidFill>
                <a:latin typeface="Calibri"/>
                <a:ea typeface="Calibri"/>
                <a:cs typeface="Calibri"/>
              </a:rPr>
              <a:t>A significant example that highlights concerns surrounding police powers are the Brixton riots of London 1981. The chaos was largely linked to tensions between police and local Black communities, particularly following the use of stop and search powers under the ‘sus law’, which many believed were used disproportionately against young Black men (College of Policing, 2023).</a:t>
            </a:r>
          </a:p>
          <a:p>
            <a:r>
              <a:rPr lang="en-GB" sz="1500">
                <a:solidFill>
                  <a:schemeClr val="bg1"/>
                </a:solidFill>
                <a:latin typeface="Calibri"/>
                <a:ea typeface="Calibri"/>
                <a:cs typeface="Calibri"/>
              </a:rPr>
              <a:t>The Brixton riots highlighted serious concerns about the misuse of police powers and the lack of clear safeguards regulating these practices. In response, reforms were introduced to improve accountability and fairness within policing. This contributed to the introduction of the Police and Criminal Evidence Act 1984 (PACE), which established a legal framework governing police powers such as arrest and detention (Home Office, 2023). </a:t>
            </a:r>
          </a:p>
        </p:txBody>
      </p:sp>
    </p:spTree>
    <p:extLst>
      <p:ext uri="{BB962C8B-B14F-4D97-AF65-F5344CB8AC3E}">
        <p14:creationId xmlns:p14="http://schemas.microsoft.com/office/powerpoint/2010/main" val="4250512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50703-67DF-57FB-7C2A-E22751C29D57}"/>
              </a:ext>
            </a:extLst>
          </p:cNvPr>
          <p:cNvSpPr>
            <a:spLocks noGrp="1"/>
          </p:cNvSpPr>
          <p:nvPr>
            <p:ph type="title"/>
          </p:nvPr>
        </p:nvSpPr>
        <p:spPr>
          <a:xfrm>
            <a:off x="1229032" y="365760"/>
            <a:ext cx="5997678" cy="1325562"/>
          </a:xfrm>
        </p:spPr>
        <p:txBody>
          <a:bodyPr>
            <a:normAutofit/>
          </a:bodyPr>
          <a:lstStyle/>
          <a:p>
            <a:r>
              <a:rPr lang="en-GB"/>
              <a:t>Overview of Code G:</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8E76DAE-ABF9-233C-1AA8-B8C91AC776F2}"/>
              </a:ext>
            </a:extLst>
          </p:cNvPr>
          <p:cNvSpPr>
            <a:spLocks noGrp="1"/>
          </p:cNvSpPr>
          <p:nvPr>
            <p:ph idx="1"/>
          </p:nvPr>
        </p:nvSpPr>
        <p:spPr>
          <a:xfrm>
            <a:off x="1211139" y="2005739"/>
            <a:ext cx="6015571" cy="4174398"/>
          </a:xfrm>
        </p:spPr>
        <p:txBody>
          <a:bodyPr vert="horz" lIns="91440" tIns="45720" rIns="91440" bIns="45720" rtlCol="0">
            <a:normAutofit/>
          </a:bodyPr>
          <a:lstStyle/>
          <a:p>
            <a:r>
              <a:rPr lang="en-GB" sz="1700">
                <a:latin typeface="Calibri"/>
                <a:ea typeface="Calibri"/>
                <a:cs typeface="Calibri"/>
              </a:rPr>
              <a:t>Code G outlines how police officers should apply the statutory power of arrest under Section 24 of the Police and Criminal Evidence Act 1984. The code states that arrest should only be used when it is lawful, necessary and proportionate, which is commonly referred to as the necessity test (Home Office, 2023). </a:t>
            </a:r>
            <a:endParaRPr lang="en-US" sz="1700"/>
          </a:p>
          <a:p>
            <a:r>
              <a:rPr lang="en-GB" sz="1700">
                <a:latin typeface="Calibri"/>
                <a:ea typeface="Calibri"/>
                <a:cs typeface="Calibri"/>
              </a:rPr>
              <a:t>This means officers must justify why arrest is required rather than treating it as a routine response during investigations. For example, arrest may be necessary to allow a prompt and effective investigation, prevent harm or protect vulnerable individuals. </a:t>
            </a:r>
            <a:endParaRPr lang="en-GB" sz="1700"/>
          </a:p>
          <a:p>
            <a:r>
              <a:rPr lang="en-GB" sz="1700">
                <a:latin typeface="Calibri"/>
                <a:ea typeface="Calibri"/>
                <a:cs typeface="Calibri"/>
              </a:rPr>
              <a:t>Joyce (2021) highlights that these safeguards were introduced to reduce unnecessary detention and ensure suspects are treated fairly and lawfully during the investigative process.</a:t>
            </a:r>
          </a:p>
          <a:p>
            <a:endParaRPr lang="en-GB" sz="1700">
              <a:latin typeface="Calibri"/>
              <a:ea typeface="Calibri"/>
              <a:cs typeface="Calibri"/>
            </a:endParaRPr>
          </a:p>
          <a:p>
            <a:endParaRPr lang="en-GB" sz="1700">
              <a:latin typeface="Calibri"/>
              <a:ea typeface="Calibri"/>
              <a:cs typeface="Calibri"/>
            </a:endParaRPr>
          </a:p>
        </p:txBody>
      </p:sp>
      <p:pic>
        <p:nvPicPr>
          <p:cNvPr id="4" name="Picture 3" descr="uk policeman: a uniformed officer taking notes from a case - metropolitan-police stock pictures, royalty-free photos &amp; images">
            <a:extLst>
              <a:ext uri="{FF2B5EF4-FFF2-40B4-BE49-F238E27FC236}">
                <a16:creationId xmlns:a16="http://schemas.microsoft.com/office/drawing/2014/main" id="{9C4238AC-0D00-D5FE-384B-90AC45CA6C32}"/>
              </a:ext>
            </a:extLst>
          </p:cNvPr>
          <p:cNvPicPr>
            <a:picLocks noChangeAspect="1"/>
          </p:cNvPicPr>
          <p:nvPr/>
        </p:nvPicPr>
        <p:blipFill>
          <a:blip r:embed="rId2"/>
          <a:srcRect r="-1" b="1624"/>
          <a:stretch>
            <a:fillRect/>
          </a:stretch>
        </p:blipFill>
        <p:spPr>
          <a:xfrm>
            <a:off x="7538689" y="10"/>
            <a:ext cx="4653311" cy="6857990"/>
          </a:xfrm>
          <a:prstGeom prst="rect">
            <a:avLst/>
          </a:prstGeom>
        </p:spPr>
      </p:pic>
    </p:spTree>
    <p:extLst>
      <p:ext uri="{BB962C8B-B14F-4D97-AF65-F5344CB8AC3E}">
        <p14:creationId xmlns:p14="http://schemas.microsoft.com/office/powerpoint/2010/main" val="1844881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7C8B9-8D65-A70C-DA6C-0851275700E0}"/>
              </a:ext>
            </a:extLst>
          </p:cNvPr>
          <p:cNvSpPr>
            <a:spLocks noGrp="1"/>
          </p:cNvSpPr>
          <p:nvPr>
            <p:ph type="title"/>
          </p:nvPr>
        </p:nvSpPr>
        <p:spPr>
          <a:xfrm>
            <a:off x="1261872" y="365760"/>
            <a:ext cx="9692640" cy="1325562"/>
          </a:xfrm>
        </p:spPr>
        <p:txBody>
          <a:bodyPr>
            <a:normAutofit/>
          </a:bodyPr>
          <a:lstStyle/>
          <a:p>
            <a:r>
              <a:rPr lang="en-GB"/>
              <a:t>IDCOPLAN:</a:t>
            </a:r>
          </a:p>
        </p:txBody>
      </p:sp>
      <p:sp>
        <p:nvSpPr>
          <p:cNvPr id="3" name="Content Placeholder 2">
            <a:extLst>
              <a:ext uri="{FF2B5EF4-FFF2-40B4-BE49-F238E27FC236}">
                <a16:creationId xmlns:a16="http://schemas.microsoft.com/office/drawing/2014/main" id="{4C9DDA07-2F9D-6268-12FF-2030EDCC520A}"/>
              </a:ext>
            </a:extLst>
          </p:cNvPr>
          <p:cNvSpPr>
            <a:spLocks noGrp="1"/>
          </p:cNvSpPr>
          <p:nvPr>
            <p:ph idx="1"/>
          </p:nvPr>
        </p:nvSpPr>
        <p:spPr>
          <a:xfrm>
            <a:off x="1261873" y="1933575"/>
            <a:ext cx="5649579" cy="4246562"/>
          </a:xfrm>
        </p:spPr>
        <p:txBody>
          <a:bodyPr vert="horz" lIns="91440" tIns="45720" rIns="91440" bIns="45720" rtlCol="0">
            <a:normAutofit/>
          </a:bodyPr>
          <a:lstStyle/>
          <a:p>
            <a:r>
              <a:rPr lang="en-GB">
                <a:latin typeface="Calibri"/>
                <a:ea typeface="Calibri"/>
                <a:cs typeface="Calibri"/>
              </a:rPr>
              <a:t>Officers often use the IDCOPLAN mnemonic to apply the necessity test required under Code G when deciding whether arrest is required. IDCOPLAN outlines several reasons for lawful arrest: to allow a prompt investigation, prevent a suspect's disappearance, to protect a child or vulnerable person, prevent obstruction of highway, to prevent physical injury or loss/damage to property, or to obtain a suspect's address or name (College of Policing, 2023).</a:t>
            </a:r>
          </a:p>
          <a:p>
            <a:r>
              <a:rPr lang="en-GB">
                <a:latin typeface="Calibri"/>
                <a:ea typeface="Calibri"/>
                <a:cs typeface="Calibri"/>
              </a:rPr>
              <a:t>By requiring officers to identify a clear reason before making an arrest, this approach helps prevent unnecessary detention and supports fair treatment of prisoners as individuals should only be taken into custody when it is necessary and legally justified.</a:t>
            </a:r>
            <a:endParaRPr lang="en-GB"/>
          </a:p>
          <a:p>
            <a:endParaRPr lang="en-GB">
              <a:latin typeface="Calibri"/>
              <a:ea typeface="Calibri"/>
              <a:cs typeface="Calibri"/>
            </a:endParaRPr>
          </a:p>
          <a:p>
            <a:endParaRPr lang="en-GB">
              <a:latin typeface="Calibri"/>
              <a:ea typeface="Calibri"/>
              <a:cs typeface="Calibri"/>
            </a:endParaRPr>
          </a:p>
          <a:p>
            <a:endParaRPr lang="en-GB"/>
          </a:p>
        </p:txBody>
      </p:sp>
      <p:pic>
        <p:nvPicPr>
          <p:cNvPr id="4" name="Picture 3" descr="police women putting on handcuffs on possible criminal in the street - police arrest uk stock pictures, royalty-free photos &amp; images">
            <a:extLst>
              <a:ext uri="{FF2B5EF4-FFF2-40B4-BE49-F238E27FC236}">
                <a16:creationId xmlns:a16="http://schemas.microsoft.com/office/drawing/2014/main" id="{62E5AF85-0373-7C65-6A04-4C1A7DF38AD0}"/>
              </a:ext>
            </a:extLst>
          </p:cNvPr>
          <p:cNvPicPr>
            <a:picLocks noChangeAspect="1"/>
          </p:cNvPicPr>
          <p:nvPr/>
        </p:nvPicPr>
        <p:blipFill>
          <a:blip r:embed="rId2"/>
          <a:srcRect l="36914" r="2482" b="-4"/>
          <a:stretch>
            <a:fillRect/>
          </a:stretch>
        </p:blipFill>
        <p:spPr>
          <a:xfrm>
            <a:off x="7449835" y="1933575"/>
            <a:ext cx="3304622" cy="3639872"/>
          </a:xfrm>
          <a:prstGeom prst="rect">
            <a:avLst/>
          </a:prstGeom>
        </p:spPr>
      </p:pic>
    </p:spTree>
    <p:extLst>
      <p:ext uri="{BB962C8B-B14F-4D97-AF65-F5344CB8AC3E}">
        <p14:creationId xmlns:p14="http://schemas.microsoft.com/office/powerpoint/2010/main" val="60422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8B384-0D60-9BD2-4714-3AE972612F1B}"/>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JPLANE: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FC07E8-2142-D32D-73B2-8A362980E871}"/>
              </a:ext>
            </a:extLst>
          </p:cNvPr>
          <p:cNvSpPr>
            <a:spLocks noGrp="1"/>
          </p:cNvSpPr>
          <p:nvPr>
            <p:ph idx="1"/>
          </p:nvPr>
        </p:nvSpPr>
        <p:spPr>
          <a:xfrm>
            <a:off x="4821898" y="643466"/>
            <a:ext cx="5827472" cy="5571067"/>
          </a:xfrm>
        </p:spPr>
        <p:txBody>
          <a:bodyPr vert="horz" lIns="91440" tIns="45720" rIns="91440" bIns="45720" rtlCol="0">
            <a:normAutofit/>
          </a:bodyPr>
          <a:lstStyle/>
          <a:p>
            <a:r>
              <a:rPr lang="en-GB" sz="2200">
                <a:latin typeface="Calibri"/>
                <a:ea typeface="Calibri"/>
                <a:cs typeface="Calibri"/>
              </a:rPr>
              <a:t>JPLANE is a decision-making framework used by police officers to ensure their actions are Justified, Proportionate, Lawful, Accountable and Necessary when exercising police powers. These principles closely reflect the requirements of Code G, which states that arrest must only be used when it is necessary and proportionate (College of Policing, 2023). </a:t>
            </a:r>
            <a:endParaRPr lang="en-US" sz="2200"/>
          </a:p>
          <a:p>
            <a:r>
              <a:rPr lang="en-GB" sz="2200">
                <a:latin typeface="Calibri"/>
                <a:ea typeface="Calibri"/>
                <a:cs typeface="Calibri"/>
              </a:rPr>
              <a:t>By encouraging officers to carefully assess whether arrest is justified before detaining a suspect, JPLANE supports the correct application of Code G in practice. This helps improve fairness when dealing with prisoners, as individuals should only be taken into custody where there is a clear lawful reason.</a:t>
            </a:r>
            <a:endParaRPr lang="en-GB" sz="2200"/>
          </a:p>
        </p:txBody>
      </p:sp>
    </p:spTree>
    <p:extLst>
      <p:ext uri="{BB962C8B-B14F-4D97-AF65-F5344CB8AC3E}">
        <p14:creationId xmlns:p14="http://schemas.microsoft.com/office/powerpoint/2010/main" val="3713212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udge holding gavel in courtroom - uk-courtroom stock pictures, royalty-free photos &amp; images">
            <a:extLst>
              <a:ext uri="{FF2B5EF4-FFF2-40B4-BE49-F238E27FC236}">
                <a16:creationId xmlns:a16="http://schemas.microsoft.com/office/drawing/2014/main" id="{E4392436-8B8D-515C-5F58-4B7FD2A18A80}"/>
              </a:ext>
            </a:extLst>
          </p:cNvPr>
          <p:cNvPicPr>
            <a:picLocks noChangeAspect="1"/>
          </p:cNvPicPr>
          <p:nvPr/>
        </p:nvPicPr>
        <p:blipFill>
          <a:blip r:embed="rId2">
            <a:alphaModFix amt="35000"/>
          </a:blip>
          <a:srcRect t="19028"/>
          <a:stretch>
            <a:fillRect/>
          </a:stretch>
        </p:blipFill>
        <p:spPr>
          <a:xfrm>
            <a:off x="20" y="10"/>
            <a:ext cx="11292820" cy="6857990"/>
          </a:xfrm>
          <a:prstGeom prst="rect">
            <a:avLst/>
          </a:prstGeom>
        </p:spPr>
      </p:pic>
      <p:sp>
        <p:nvSpPr>
          <p:cNvPr id="2" name="Title 1">
            <a:extLst>
              <a:ext uri="{FF2B5EF4-FFF2-40B4-BE49-F238E27FC236}">
                <a16:creationId xmlns:a16="http://schemas.microsoft.com/office/drawing/2014/main" id="{B17158CC-48FF-E028-4769-72DF95A2EE18}"/>
              </a:ext>
            </a:extLst>
          </p:cNvPr>
          <p:cNvSpPr>
            <a:spLocks noGrp="1"/>
          </p:cNvSpPr>
          <p:nvPr>
            <p:ph type="title"/>
          </p:nvPr>
        </p:nvSpPr>
        <p:spPr>
          <a:xfrm>
            <a:off x="1261872" y="365760"/>
            <a:ext cx="9692640" cy="1325562"/>
          </a:xfrm>
        </p:spPr>
        <p:txBody>
          <a:bodyPr>
            <a:normAutofit/>
          </a:bodyPr>
          <a:lstStyle/>
          <a:p>
            <a:r>
              <a:rPr lang="en-GB">
                <a:solidFill>
                  <a:schemeClr val="bg1"/>
                </a:solidFill>
              </a:rPr>
              <a:t>Case Study:</a:t>
            </a:r>
          </a:p>
        </p:txBody>
      </p:sp>
      <p:sp>
        <p:nvSpPr>
          <p:cNvPr id="3" name="Content Placeholder 2">
            <a:extLst>
              <a:ext uri="{FF2B5EF4-FFF2-40B4-BE49-F238E27FC236}">
                <a16:creationId xmlns:a16="http://schemas.microsoft.com/office/drawing/2014/main" id="{F43805A6-3689-AB52-07AF-5F87FDECA527}"/>
              </a:ext>
            </a:extLst>
          </p:cNvPr>
          <p:cNvSpPr>
            <a:spLocks noGrp="1"/>
          </p:cNvSpPr>
          <p:nvPr>
            <p:ph idx="1"/>
          </p:nvPr>
        </p:nvSpPr>
        <p:spPr>
          <a:xfrm>
            <a:off x="1261872" y="2005739"/>
            <a:ext cx="8595360" cy="4174398"/>
          </a:xfrm>
        </p:spPr>
        <p:txBody>
          <a:bodyPr vert="horz" lIns="91440" tIns="45720" rIns="91440" bIns="45720" rtlCol="0">
            <a:normAutofit/>
          </a:bodyPr>
          <a:lstStyle/>
          <a:p>
            <a:r>
              <a:rPr lang="en-GB">
                <a:solidFill>
                  <a:schemeClr val="bg1"/>
                </a:solidFill>
                <a:latin typeface="Calibri"/>
                <a:ea typeface="Calibri"/>
                <a:cs typeface="Calibri"/>
              </a:rPr>
              <a:t>In Hayes v Chief Constable of Merseyside Police, police officers arrested Hayes following allegations of harassment and assault made by his former partner (Hayes v Chief Constable of Merseyside Police, 2011). However, the court later questioned whether arrest was actually necessary in the circumstances. </a:t>
            </a:r>
          </a:p>
          <a:p>
            <a:r>
              <a:rPr lang="en-GB">
                <a:solidFill>
                  <a:schemeClr val="bg1"/>
                </a:solidFill>
                <a:latin typeface="Calibri"/>
                <a:ea typeface="Calibri"/>
                <a:cs typeface="Calibri"/>
              </a:rPr>
              <a:t>The Court of Appeal clarified that although officers may suspect someone of committing an offence they must also justify why arrest is required. In this case, the officer failed to properly demonstrate that arrest was necessary under S24 of PACE. </a:t>
            </a:r>
          </a:p>
          <a:p>
            <a:r>
              <a:rPr lang="en-GB">
                <a:solidFill>
                  <a:schemeClr val="bg1"/>
                </a:solidFill>
                <a:latin typeface="Calibri"/>
                <a:ea typeface="Calibri"/>
                <a:cs typeface="Calibri"/>
              </a:rPr>
              <a:t>This case highlights the importance of Code G as the Officer failed to demonstrate the necessity for the arrest resulting in the court ruling it unlawful.</a:t>
            </a:r>
          </a:p>
          <a:p>
            <a:endParaRPr lang="en-GB">
              <a:solidFill>
                <a:schemeClr val="bg1"/>
              </a:solidFill>
              <a:latin typeface="Calibri"/>
              <a:ea typeface="Calibri"/>
              <a:cs typeface="Calibri"/>
            </a:endParaRPr>
          </a:p>
        </p:txBody>
      </p:sp>
    </p:spTree>
    <p:extLst>
      <p:ext uri="{BB962C8B-B14F-4D97-AF65-F5344CB8AC3E}">
        <p14:creationId xmlns:p14="http://schemas.microsoft.com/office/powerpoint/2010/main" val="1953429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DE554-0AF4-678E-AFD3-7951DB88F90E}"/>
              </a:ext>
            </a:extLst>
          </p:cNvPr>
          <p:cNvSpPr>
            <a:spLocks noGrp="1"/>
          </p:cNvSpPr>
          <p:nvPr>
            <p:ph type="title"/>
          </p:nvPr>
        </p:nvSpPr>
        <p:spPr>
          <a:xfrm>
            <a:off x="1261872" y="365760"/>
            <a:ext cx="9692640" cy="1325562"/>
          </a:xfrm>
        </p:spPr>
        <p:txBody>
          <a:bodyPr>
            <a:normAutofit/>
          </a:bodyPr>
          <a:lstStyle/>
          <a:p>
            <a:r>
              <a:rPr lang="en-GB"/>
              <a:t>Benefits of Code G in Policing:</a:t>
            </a:r>
          </a:p>
        </p:txBody>
      </p:sp>
      <p:sp>
        <p:nvSpPr>
          <p:cNvPr id="3" name="Content Placeholder 2">
            <a:extLst>
              <a:ext uri="{FF2B5EF4-FFF2-40B4-BE49-F238E27FC236}">
                <a16:creationId xmlns:a16="http://schemas.microsoft.com/office/drawing/2014/main" id="{883E92FC-5DAC-7592-EEB9-823F33BF1EDC}"/>
              </a:ext>
            </a:extLst>
          </p:cNvPr>
          <p:cNvSpPr>
            <a:spLocks noGrp="1"/>
          </p:cNvSpPr>
          <p:nvPr>
            <p:ph idx="1"/>
          </p:nvPr>
        </p:nvSpPr>
        <p:spPr>
          <a:xfrm>
            <a:off x="1261872" y="1933575"/>
            <a:ext cx="4401509" cy="4246562"/>
          </a:xfrm>
        </p:spPr>
        <p:txBody>
          <a:bodyPr vert="horz" lIns="91440" tIns="45720" rIns="91440" bIns="45720" rtlCol="0" anchor="t">
            <a:normAutofit/>
          </a:bodyPr>
          <a:lstStyle/>
          <a:p>
            <a:r>
              <a:rPr lang="en-GB" sz="1300" dirty="0">
                <a:latin typeface="Calibri"/>
                <a:ea typeface="Calibri"/>
                <a:cs typeface="Calibri"/>
              </a:rPr>
              <a:t>Code G requires officers to demonstrate that arrest is necessary rather than simply convenient, which has helped ensure arrest powers are applied more proportionately and consistently (Zander, 2015).</a:t>
            </a:r>
            <a:endParaRPr lang="en-US" sz="1300" dirty="0"/>
          </a:p>
          <a:p>
            <a:r>
              <a:rPr lang="en-GB" sz="1300" dirty="0">
                <a:latin typeface="Calibri"/>
                <a:ea typeface="Calibri"/>
                <a:cs typeface="Calibri"/>
              </a:rPr>
              <a:t>Encouraged alternatives to arrest, Police increasingly use voluntary interviews where appropriate reducing unnecessary detention and allowing investigations to proceed without immediately taking suspects into custody (Sanders, Young and Burton, 2019).</a:t>
            </a:r>
          </a:p>
          <a:p>
            <a:r>
              <a:rPr lang="en-GB" sz="1300">
                <a:latin typeface="Calibri"/>
                <a:ea typeface="Calibri"/>
                <a:cs typeface="Calibri"/>
              </a:rPr>
              <a:t>Improved accountability and transparency, Officers must clearly record and justify the grounds for arrest. meaning decisions can be reviewed by supervisors, courts or third parties.</a:t>
            </a:r>
          </a:p>
          <a:p>
            <a:r>
              <a:rPr lang="en-GB" sz="1300">
                <a:latin typeface="Calibri"/>
                <a:ea typeface="Calibri"/>
                <a:cs typeface="Calibri"/>
              </a:rPr>
              <a:t>Strengthened protection of suspects’ rights, by requiring lawful justification before detention Code G helps protect individuals from unnecessary arrest and supports fair treatment within the criminal justice process (Joyce, 2021). </a:t>
            </a:r>
          </a:p>
          <a:p>
            <a:endParaRPr lang="en-GB" sz="1300"/>
          </a:p>
        </p:txBody>
      </p:sp>
      <p:pic>
        <p:nvPicPr>
          <p:cNvPr id="4" name="Picture 3" descr="Green thumbs up hand gesture for positive feedback png">
            <a:extLst>
              <a:ext uri="{FF2B5EF4-FFF2-40B4-BE49-F238E27FC236}">
                <a16:creationId xmlns:a16="http://schemas.microsoft.com/office/drawing/2014/main" id="{29060F85-994A-49FC-DEA5-2E9FCFADFDD3}"/>
              </a:ext>
            </a:extLst>
          </p:cNvPr>
          <p:cNvPicPr>
            <a:picLocks noChangeAspect="1"/>
          </p:cNvPicPr>
          <p:nvPr/>
        </p:nvPicPr>
        <p:blipFill>
          <a:blip r:embed="rId2"/>
          <a:stretch>
            <a:fillRect/>
          </a:stretch>
        </p:blipFill>
        <p:spPr>
          <a:xfrm>
            <a:off x="6095999" y="2151082"/>
            <a:ext cx="4807287" cy="3204858"/>
          </a:xfrm>
          <a:prstGeom prst="rect">
            <a:avLst/>
          </a:prstGeom>
        </p:spPr>
      </p:pic>
    </p:spTree>
    <p:extLst>
      <p:ext uri="{BB962C8B-B14F-4D97-AF65-F5344CB8AC3E}">
        <p14:creationId xmlns:p14="http://schemas.microsoft.com/office/powerpoint/2010/main" val="3650597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8E3D8-34A2-0E9A-E401-9DFDA27E5501}"/>
              </a:ext>
            </a:extLst>
          </p:cNvPr>
          <p:cNvSpPr>
            <a:spLocks noGrp="1"/>
          </p:cNvSpPr>
          <p:nvPr>
            <p:ph type="title"/>
          </p:nvPr>
        </p:nvSpPr>
        <p:spPr>
          <a:xfrm>
            <a:off x="1261872" y="365760"/>
            <a:ext cx="9692640" cy="1325562"/>
          </a:xfrm>
        </p:spPr>
        <p:txBody>
          <a:bodyPr>
            <a:normAutofit/>
          </a:bodyPr>
          <a:lstStyle/>
          <a:p>
            <a:r>
              <a:rPr lang="en-GB"/>
              <a:t>Limitations of Code G in Policing:</a:t>
            </a:r>
          </a:p>
        </p:txBody>
      </p:sp>
      <p:sp>
        <p:nvSpPr>
          <p:cNvPr id="3" name="Content Placeholder 2">
            <a:extLst>
              <a:ext uri="{FF2B5EF4-FFF2-40B4-BE49-F238E27FC236}">
                <a16:creationId xmlns:a16="http://schemas.microsoft.com/office/drawing/2014/main" id="{B3A869AF-1FA7-324F-855D-72A0D343BA74}"/>
              </a:ext>
            </a:extLst>
          </p:cNvPr>
          <p:cNvSpPr>
            <a:spLocks noGrp="1"/>
          </p:cNvSpPr>
          <p:nvPr>
            <p:ph idx="1"/>
          </p:nvPr>
        </p:nvSpPr>
        <p:spPr>
          <a:xfrm>
            <a:off x="1261872" y="1933575"/>
            <a:ext cx="4401509" cy="4246562"/>
          </a:xfrm>
        </p:spPr>
        <p:txBody>
          <a:bodyPr vert="horz" lIns="91440" tIns="45720" rIns="91440" bIns="45720" rtlCol="0">
            <a:normAutofit/>
          </a:bodyPr>
          <a:lstStyle/>
          <a:p>
            <a:r>
              <a:rPr lang="en-GB" sz="1100">
                <a:latin typeface="Calibri"/>
                <a:ea typeface="Calibri"/>
                <a:cs typeface="Calibri"/>
              </a:rPr>
              <a:t>Reliance on officer judgement, Code G requires officers to justify an arrest using the necessity test. However, the decision still depends largely on the individual officer’s judgement. This can result in variations in how the necessity test is applied in different situations (Sanders, Young and Burton, 2019).</a:t>
            </a:r>
          </a:p>
          <a:p>
            <a:r>
              <a:rPr lang="en-GB" sz="1100">
                <a:latin typeface="Calibri"/>
                <a:ea typeface="Calibri"/>
                <a:cs typeface="Calibri"/>
              </a:rPr>
              <a:t>Subjective interpretation of necessity, Key terms within Code G such as “necessary” or “prompt and effective investigation” can be interpreted differently by officers. This means that arrest may still be used even where less intrusive alternatives such as voluntary attendance may be appropriate.</a:t>
            </a:r>
          </a:p>
          <a:p>
            <a:r>
              <a:rPr lang="en-GB" sz="1100">
                <a:latin typeface="Calibri"/>
                <a:ea typeface="Calibri"/>
                <a:cs typeface="Calibri"/>
              </a:rPr>
              <a:t>Disproportionality concerns remain, Although Code G aims to regulate arrest powers, wider concerns about disproportionate use of certain policing powers still exist. Research suggests that legal safeguards alone cannot fully address broader structural issues within policing practices (Bowling and Phillips, 2020).</a:t>
            </a:r>
          </a:p>
          <a:p>
            <a:r>
              <a:rPr lang="en-GB" sz="1100">
                <a:latin typeface="Calibri"/>
                <a:ea typeface="Calibri"/>
                <a:cs typeface="Calibri"/>
              </a:rPr>
              <a:t>Administrative and procedural demands, The requirement to justify and record arrest decisions can place additional administrative pressure on officers. It could be argued that this may slow investigative processes in certain circumstances.</a:t>
            </a:r>
          </a:p>
          <a:p>
            <a:endParaRPr lang="en-GB" sz="1100"/>
          </a:p>
        </p:txBody>
      </p:sp>
      <p:pic>
        <p:nvPicPr>
          <p:cNvPr id="4" name="Picture 3" descr="Isolated Red Thumbs Down Icon Negative Feedback Symbol Isolated Red Thumbs Down Icon Negative Feedback Symbol red thumbs down stock pictures, royalty-free photos &amp; images">
            <a:extLst>
              <a:ext uri="{FF2B5EF4-FFF2-40B4-BE49-F238E27FC236}">
                <a16:creationId xmlns:a16="http://schemas.microsoft.com/office/drawing/2014/main" id="{4C4F05F8-AC65-D9F6-77F4-B778563C1908}"/>
              </a:ext>
            </a:extLst>
          </p:cNvPr>
          <p:cNvPicPr>
            <a:picLocks noChangeAspect="1"/>
          </p:cNvPicPr>
          <p:nvPr/>
        </p:nvPicPr>
        <p:blipFill>
          <a:blip r:embed="rId2"/>
          <a:stretch>
            <a:fillRect/>
          </a:stretch>
        </p:blipFill>
        <p:spPr>
          <a:xfrm>
            <a:off x="6095999" y="2070961"/>
            <a:ext cx="4807287" cy="3365100"/>
          </a:xfrm>
          <a:prstGeom prst="rect">
            <a:avLst/>
          </a:prstGeom>
        </p:spPr>
      </p:pic>
    </p:spTree>
    <p:extLst>
      <p:ext uri="{BB962C8B-B14F-4D97-AF65-F5344CB8AC3E}">
        <p14:creationId xmlns:p14="http://schemas.microsoft.com/office/powerpoint/2010/main" val="3639124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653A-0922-249D-2572-6C01F37108F8}"/>
              </a:ext>
            </a:extLst>
          </p:cNvPr>
          <p:cNvSpPr>
            <a:spLocks noGrp="1"/>
          </p:cNvSpPr>
          <p:nvPr>
            <p:ph type="title"/>
          </p:nvPr>
        </p:nvSpPr>
        <p:spPr>
          <a:xfrm>
            <a:off x="1261872" y="365760"/>
            <a:ext cx="9692640" cy="1325562"/>
          </a:xfrm>
        </p:spPr>
        <p:txBody>
          <a:bodyPr>
            <a:normAutofit/>
          </a:bodyPr>
          <a:lstStyle/>
          <a:p>
            <a:r>
              <a:rPr lang="en-GB"/>
              <a:t>Evaluation:</a:t>
            </a:r>
          </a:p>
        </p:txBody>
      </p:sp>
      <p:sp>
        <p:nvSpPr>
          <p:cNvPr id="3" name="Content Placeholder 2">
            <a:extLst>
              <a:ext uri="{FF2B5EF4-FFF2-40B4-BE49-F238E27FC236}">
                <a16:creationId xmlns:a16="http://schemas.microsoft.com/office/drawing/2014/main" id="{580B0B72-4283-37AF-10A1-68396269CF83}"/>
              </a:ext>
            </a:extLst>
          </p:cNvPr>
          <p:cNvSpPr>
            <a:spLocks noGrp="1"/>
          </p:cNvSpPr>
          <p:nvPr>
            <p:ph idx="1"/>
          </p:nvPr>
        </p:nvSpPr>
        <p:spPr>
          <a:xfrm>
            <a:off x="1261872" y="1933575"/>
            <a:ext cx="4401509" cy="4246562"/>
          </a:xfrm>
        </p:spPr>
        <p:txBody>
          <a:bodyPr vert="horz" lIns="91440" tIns="45720" rIns="91440" bIns="45720" rtlCol="0">
            <a:normAutofit/>
          </a:bodyPr>
          <a:lstStyle/>
          <a:p>
            <a:r>
              <a:rPr lang="en-GB" sz="1400">
                <a:latin typeface="Calibri"/>
                <a:ea typeface="Calibri"/>
                <a:cs typeface="Calibri"/>
              </a:rPr>
              <a:t>Code G has improved how police officers approach arrest decisions by requiring them to justify why arrest is necessary rather than simply convenient. Decision-making frameworks such as JPLANE and IDCOPLAN support this process by encouraging officers to consider whether their actions are justified, lawful and proportionate before detaining a suspect (College of Policing, 2023). However, a key limitation of Code G is that its effectiveness relies heavily on the judgement of individual officers. This can lead to inconsistent application in practice. </a:t>
            </a:r>
          </a:p>
          <a:p>
            <a:r>
              <a:rPr lang="en-GB" sz="1400">
                <a:latin typeface="Calibri"/>
                <a:ea typeface="Calibri"/>
                <a:cs typeface="Calibri"/>
              </a:rPr>
              <a:t>The case of Hayes v Chief Constable of Merseyside Police demonstrates this limitation, as the arrest was ruled unlawful after officers failed to properly justify why arrest was necessary (Hayes v Chief Constable of Merseyside Police, 2011). This highlights that although Code G provides a clear framework for lawful arrest, its success ultimately depends on officers applying the necessity test correctly in real situations.</a:t>
            </a:r>
          </a:p>
        </p:txBody>
      </p:sp>
      <p:pic>
        <p:nvPicPr>
          <p:cNvPr id="4" name="Picture 3" descr="Free Photo symbol of justice: scales in balance">
            <a:extLst>
              <a:ext uri="{FF2B5EF4-FFF2-40B4-BE49-F238E27FC236}">
                <a16:creationId xmlns:a16="http://schemas.microsoft.com/office/drawing/2014/main" id="{DB154318-513C-3E2E-2C9A-48BB4328CF67}"/>
              </a:ext>
            </a:extLst>
          </p:cNvPr>
          <p:cNvPicPr>
            <a:picLocks noChangeAspect="1"/>
          </p:cNvPicPr>
          <p:nvPr/>
        </p:nvPicPr>
        <p:blipFill>
          <a:blip r:embed="rId2"/>
          <a:stretch>
            <a:fillRect/>
          </a:stretch>
        </p:blipFill>
        <p:spPr>
          <a:xfrm>
            <a:off x="6095999" y="1950778"/>
            <a:ext cx="4807287" cy="3605465"/>
          </a:xfrm>
          <a:prstGeom prst="rect">
            <a:avLst/>
          </a:prstGeom>
        </p:spPr>
      </p:pic>
    </p:spTree>
    <p:extLst>
      <p:ext uri="{BB962C8B-B14F-4D97-AF65-F5344CB8AC3E}">
        <p14:creationId xmlns:p14="http://schemas.microsoft.com/office/powerpoint/2010/main" val="1033955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9AE33-203C-8C72-4363-1DE9ADCD950C}"/>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2DAD2E40-3C00-C049-7817-2E7535C73296}"/>
              </a:ext>
            </a:extLst>
          </p:cNvPr>
          <p:cNvSpPr>
            <a:spLocks noGrp="1"/>
          </p:cNvSpPr>
          <p:nvPr>
            <p:ph idx="1"/>
          </p:nvPr>
        </p:nvSpPr>
        <p:spPr/>
        <p:txBody>
          <a:bodyPr vert="horz" lIns="91440" tIns="45720" rIns="91440" bIns="45720" rtlCol="0" anchor="t">
            <a:normAutofit/>
          </a:bodyPr>
          <a:lstStyle/>
          <a:p>
            <a:r>
              <a:rPr lang="en-GB">
                <a:latin typeface="Calibri"/>
                <a:ea typeface="Calibri"/>
                <a:cs typeface="Calibri"/>
              </a:rPr>
              <a:t>Concerns about policing practices and tensions between police and minority communities, such as the Brixton riots, led to increased scrutiny of police powers.</a:t>
            </a:r>
          </a:p>
          <a:p>
            <a:r>
              <a:rPr lang="en-GB">
                <a:latin typeface="Calibri"/>
                <a:ea typeface="Calibri"/>
                <a:cs typeface="Calibri"/>
              </a:rPr>
              <a:t>The introduction of PACE 1984 and Code G created a clearer legal framework regulating arrest powers and introduced the necessity test.</a:t>
            </a:r>
            <a:endParaRPr lang="en-US">
              <a:latin typeface="Calibri"/>
              <a:ea typeface="Calibri"/>
              <a:cs typeface="Calibri"/>
            </a:endParaRPr>
          </a:p>
          <a:p>
            <a:r>
              <a:rPr lang="en-GB">
                <a:latin typeface="Calibri"/>
                <a:ea typeface="Calibri"/>
                <a:cs typeface="Calibri"/>
              </a:rPr>
              <a:t>Decision-making frameworks such as IDCOPLAN and JPLANE support officers in applying the necessity test and encourage lawful and proportionate arrest decisions.</a:t>
            </a:r>
          </a:p>
          <a:p>
            <a:r>
              <a:rPr lang="en-GB">
                <a:latin typeface="Calibri"/>
                <a:ea typeface="Calibri"/>
                <a:cs typeface="Calibri"/>
              </a:rPr>
              <a:t>Case law such as Hayes v Chief Constable of Merseyside Police demonstrates the importance of properly justifying arrest and applying the necessity test correctly.</a:t>
            </a:r>
            <a:endParaRPr lang="en-US">
              <a:latin typeface="Calibri"/>
              <a:ea typeface="Calibri"/>
              <a:cs typeface="Calibri"/>
            </a:endParaRPr>
          </a:p>
          <a:p>
            <a:r>
              <a:rPr lang="en-GB">
                <a:latin typeface="Calibri"/>
                <a:ea typeface="Calibri"/>
                <a:cs typeface="Calibri"/>
              </a:rPr>
              <a:t>Overall, Code G has strengthened safeguards and accountability when dealing with prisoners, although its effectiveness ultimately depends on how consistently officers apply the guidance in practice.</a:t>
            </a:r>
          </a:p>
          <a:p>
            <a:endParaRPr lang="en-GB"/>
          </a:p>
          <a:p>
            <a:endParaRPr lang="en-GB"/>
          </a:p>
        </p:txBody>
      </p:sp>
    </p:spTree>
    <p:extLst>
      <p:ext uri="{BB962C8B-B14F-4D97-AF65-F5344CB8AC3E}">
        <p14:creationId xmlns:p14="http://schemas.microsoft.com/office/powerpoint/2010/main" val="2427769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A61FD-2F21-4E66-CBEF-039FA20FE56B}"/>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4DC027F2-07A5-72E8-11FD-A0E3BB35B96E}"/>
              </a:ext>
            </a:extLst>
          </p:cNvPr>
          <p:cNvSpPr>
            <a:spLocks noGrp="1"/>
          </p:cNvSpPr>
          <p:nvPr>
            <p:ph idx="1"/>
          </p:nvPr>
        </p:nvSpPr>
        <p:spPr/>
        <p:txBody>
          <a:bodyPr vert="horz" lIns="91440" tIns="45720" rIns="91440" bIns="45720" rtlCol="0" anchor="t">
            <a:normAutofit/>
          </a:bodyPr>
          <a:lstStyle/>
          <a:p>
            <a:r>
              <a:rPr lang="en-GB" sz="1200" dirty="0">
                <a:latin typeface="Calibri"/>
                <a:ea typeface="Calibri"/>
                <a:cs typeface="Calibri"/>
              </a:rPr>
              <a:t>Bowling, B.</a:t>
            </a:r>
            <a:r>
              <a:rPr lang="en-GB" sz="1200">
                <a:latin typeface="Calibri"/>
                <a:ea typeface="Calibri"/>
                <a:cs typeface="Calibri"/>
              </a:rPr>
              <a:t> and Philips,  C (2020)</a:t>
            </a:r>
            <a:r>
              <a:rPr lang="en-GB" sz="1200" i="1">
                <a:latin typeface="Calibri"/>
                <a:ea typeface="Calibri"/>
                <a:cs typeface="Calibri"/>
              </a:rPr>
              <a:t> Race, Crime and Justice. </a:t>
            </a:r>
            <a:r>
              <a:rPr lang="en-GB" sz="1200">
                <a:latin typeface="Calibri"/>
                <a:ea typeface="Calibri"/>
                <a:cs typeface="Calibri"/>
              </a:rPr>
              <a:t>London: Routledge. (Accessed 10th March 2026)</a:t>
            </a:r>
            <a:endParaRPr lang="en-GB" sz="1200" dirty="0">
              <a:latin typeface="Calibri"/>
              <a:ea typeface="Calibri"/>
              <a:cs typeface="Calibri"/>
            </a:endParaRPr>
          </a:p>
          <a:p>
            <a:r>
              <a:rPr lang="en-GB" sz="1200" dirty="0">
                <a:latin typeface="Calibri"/>
                <a:ea typeface="Calibri"/>
                <a:cs typeface="Calibri"/>
              </a:rPr>
              <a:t>College of Policing (2023) Response, arrest and detention: Authorised Professional Practice. Available at: </a:t>
            </a:r>
            <a:r>
              <a:rPr lang="en-GB" sz="1200">
                <a:latin typeface="Calibri"/>
                <a:ea typeface="Calibri"/>
                <a:cs typeface="Calibri"/>
              </a:rPr>
              <a:t>www.college.police.uk/app/detention-and-custody/response-arrest-and-detention (Accessed: 12th March 2026).</a:t>
            </a:r>
            <a:endParaRPr lang="en-GB"/>
          </a:p>
          <a:p>
            <a:r>
              <a:rPr lang="en-GB" sz="1200" dirty="0">
                <a:latin typeface="Calibri"/>
                <a:ea typeface="Calibri"/>
                <a:cs typeface="Calibri"/>
              </a:rPr>
              <a:t>Hayes v Chief Constable of Merseyside Police [2011] EWCA </a:t>
            </a:r>
            <a:r>
              <a:rPr lang="en-GB" sz="1200" dirty="0" err="1">
                <a:latin typeface="Calibri"/>
                <a:ea typeface="Calibri"/>
                <a:cs typeface="Calibri"/>
              </a:rPr>
              <a:t>Civ</a:t>
            </a:r>
            <a:r>
              <a:rPr lang="en-GB" sz="1200" dirty="0">
                <a:latin typeface="Calibri"/>
                <a:ea typeface="Calibri"/>
                <a:cs typeface="Calibri"/>
              </a:rPr>
              <a:t> 911. Available at: </a:t>
            </a:r>
            <a:r>
              <a:rPr lang="en-GB" sz="1200">
                <a:latin typeface="Calibri"/>
                <a:ea typeface="Calibri"/>
                <a:cs typeface="Calibri"/>
              </a:rPr>
              <a:t>www.bailii.org/ew/cases/EWCA/Civ/2011/911.html (Accessed: 11th March 2026).</a:t>
            </a:r>
            <a:endParaRPr lang="en-GB"/>
          </a:p>
          <a:p>
            <a:r>
              <a:rPr lang="en-GB" sz="1200">
                <a:latin typeface="Calibri"/>
                <a:ea typeface="Calibri"/>
                <a:cs typeface="Calibri"/>
              </a:rPr>
              <a:t>Home Office (2023) Police and Criminal Evidence Act 1984: Code G – Code of Practice for the statutory power of arrest. London: Home Office. Available at: www.gov.uk/government/publications/pace-code-g-2012 (Accessed: 10th March 2026).</a:t>
            </a:r>
            <a:endParaRPr lang="en-GB"/>
          </a:p>
          <a:p>
            <a:r>
              <a:rPr lang="en-GB" sz="1200">
                <a:latin typeface="Calibri"/>
                <a:ea typeface="Calibri"/>
                <a:cs typeface="Calibri"/>
              </a:rPr>
              <a:t>Joyce, P. (2021) Criminal Justice: An introduction to crime and the criminal justice system. 4th ed. London: Routledge. (Accessed: 11th March 2026).</a:t>
            </a:r>
            <a:endParaRPr lang="en-GB"/>
          </a:p>
          <a:p>
            <a:r>
              <a:rPr lang="en-GB" sz="1200">
                <a:latin typeface="Calibri"/>
                <a:ea typeface="Calibri"/>
                <a:cs typeface="Calibri"/>
              </a:rPr>
              <a:t>Newburn, T. (2017) Criminology. 3rd ed. London: Routledge. (Accessed: 12th March 2026).</a:t>
            </a:r>
            <a:endParaRPr lang="en-GB"/>
          </a:p>
          <a:p>
            <a:r>
              <a:rPr lang="en-GB" sz="1200" dirty="0">
                <a:latin typeface="Calibri"/>
                <a:ea typeface="Calibri"/>
                <a:cs typeface="Calibri"/>
              </a:rPr>
              <a:t>Sanders, A., Young, R.</a:t>
            </a:r>
            <a:r>
              <a:rPr lang="en-GB" sz="1200">
                <a:latin typeface="Calibri"/>
                <a:ea typeface="Calibri"/>
                <a:cs typeface="Calibri"/>
              </a:rPr>
              <a:t> and Burton, M. (2019) Criminal Justice. 5th ed. Oxford: Oxford University Press. (Accessed: 10th March 2026).</a:t>
            </a:r>
            <a:endParaRPr lang="en-GB"/>
          </a:p>
          <a:p>
            <a:r>
              <a:rPr lang="en-GB" sz="1200">
                <a:latin typeface="Calibri"/>
                <a:ea typeface="Calibri"/>
                <a:cs typeface="Calibri"/>
              </a:rPr>
              <a:t>Zander, M. (2015) The Police and Criminal Evidence Act 1984. 7th ed. London: Sweet &amp; Maxwell. (Accessed: 11th March 2026).</a:t>
            </a:r>
            <a:endParaRPr lang="en-GB"/>
          </a:p>
          <a:p>
            <a:endParaRPr lang="en-GB" sz="1200" dirty="0">
              <a:latin typeface="Calibri"/>
              <a:ea typeface="Calibri"/>
              <a:cs typeface="Calibri"/>
            </a:endParaRPr>
          </a:p>
        </p:txBody>
      </p:sp>
    </p:spTree>
    <p:extLst>
      <p:ext uri="{BB962C8B-B14F-4D97-AF65-F5344CB8AC3E}">
        <p14:creationId xmlns:p14="http://schemas.microsoft.com/office/powerpoint/2010/main" val="1558411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69342-35FD-E12C-9003-7DDC88DB9C9F}"/>
              </a:ext>
            </a:extLst>
          </p:cNvPr>
          <p:cNvSpPr>
            <a:spLocks noGrp="1"/>
          </p:cNvSpPr>
          <p:nvPr>
            <p:ph type="title"/>
          </p:nvPr>
        </p:nvSpPr>
        <p:spPr/>
        <p:txBody>
          <a:bodyPr/>
          <a:lstStyle/>
          <a:p>
            <a:r>
              <a:rPr lang="en-GB"/>
              <a:t>Image Reference List:</a:t>
            </a:r>
          </a:p>
        </p:txBody>
      </p:sp>
      <p:sp>
        <p:nvSpPr>
          <p:cNvPr id="3" name="Content Placeholder 2">
            <a:extLst>
              <a:ext uri="{FF2B5EF4-FFF2-40B4-BE49-F238E27FC236}">
                <a16:creationId xmlns:a16="http://schemas.microsoft.com/office/drawing/2014/main" id="{60ABCE3F-50FA-252C-D181-62ECCBCDE734}"/>
              </a:ext>
            </a:extLst>
          </p:cNvPr>
          <p:cNvSpPr>
            <a:spLocks noGrp="1"/>
          </p:cNvSpPr>
          <p:nvPr>
            <p:ph idx="1"/>
          </p:nvPr>
        </p:nvSpPr>
        <p:spPr/>
        <p:txBody>
          <a:bodyPr vert="horz" lIns="91440" tIns="45720" rIns="91440" bIns="45720" rtlCol="0" anchor="t">
            <a:normAutofit fontScale="92500" lnSpcReduction="10000"/>
          </a:bodyPr>
          <a:lstStyle/>
          <a:p>
            <a:r>
              <a:rPr lang="en-GB" dirty="0" err="1">
                <a:ea typeface="+mn-lt"/>
                <a:cs typeface="+mn-lt"/>
              </a:rPr>
              <a:t>Freepik</a:t>
            </a:r>
            <a:r>
              <a:rPr lang="en-GB" dirty="0">
                <a:ea typeface="+mn-lt"/>
                <a:cs typeface="+mn-lt"/>
              </a:rPr>
              <a:t> (2026) Scales of justice illustration. Available at: https://www.freepik.com/free-photos-vectors/scales (Accessed: 12 March 2026).</a:t>
            </a:r>
            <a:endParaRPr lang="en-GB" dirty="0"/>
          </a:p>
          <a:p>
            <a:r>
              <a:rPr lang="en-GB">
                <a:ea typeface="+mn-lt"/>
                <a:cs typeface="+mn-lt"/>
              </a:rPr>
              <a:t>iStock (2026) Riot / protest crowd stock images. Available at: </a:t>
            </a:r>
            <a:r>
              <a:rPr lang="en-GB" dirty="0">
                <a:ea typeface="+mn-lt"/>
                <a:cs typeface="+mn-lt"/>
              </a:rPr>
              <a:t>https://www.istockphoto.com/photos/riot</a:t>
            </a:r>
            <a:r>
              <a:rPr lang="en-GB">
                <a:ea typeface="+mn-lt"/>
                <a:cs typeface="+mn-lt"/>
              </a:rPr>
              <a:t> (Accessed: 12 March 2026).</a:t>
            </a:r>
            <a:endParaRPr lang="en-GB"/>
          </a:p>
          <a:p>
            <a:r>
              <a:rPr lang="en-GB">
                <a:ea typeface="+mn-lt"/>
                <a:cs typeface="+mn-lt"/>
              </a:rPr>
              <a:t>iStock (2026) Isolated red thumbs down icon negative feedback. Available at: </a:t>
            </a:r>
            <a:r>
              <a:rPr lang="en-GB" dirty="0">
                <a:ea typeface="+mn-lt"/>
                <a:cs typeface="+mn-lt"/>
              </a:rPr>
              <a:t>https://www.istockphoto.com</a:t>
            </a:r>
            <a:r>
              <a:rPr lang="en-GB">
                <a:ea typeface="+mn-lt"/>
                <a:cs typeface="+mn-lt"/>
              </a:rPr>
              <a:t> (Accessed: 12 March 2026).</a:t>
            </a:r>
            <a:endParaRPr lang="en-GB"/>
          </a:p>
          <a:p>
            <a:r>
              <a:rPr lang="en-GB">
                <a:ea typeface="+mn-lt"/>
                <a:cs typeface="+mn-lt"/>
              </a:rPr>
              <a:t>Getty Images (2026) UK courtroom stock photographs. Available at: </a:t>
            </a:r>
            <a:r>
              <a:rPr lang="en-GB" dirty="0">
                <a:ea typeface="+mn-lt"/>
                <a:cs typeface="+mn-lt"/>
              </a:rPr>
              <a:t>https://www.gettyimages.co.uk/photos/uk-courtroom</a:t>
            </a:r>
            <a:r>
              <a:rPr lang="en-GB">
                <a:ea typeface="+mn-lt"/>
                <a:cs typeface="+mn-lt"/>
              </a:rPr>
              <a:t> (Accessed: 11 March 2026).</a:t>
            </a:r>
            <a:endParaRPr lang="en-GB"/>
          </a:p>
          <a:p>
            <a:r>
              <a:rPr lang="en-GB">
                <a:ea typeface="+mn-lt"/>
                <a:cs typeface="+mn-lt"/>
              </a:rPr>
              <a:t>Getty Images (2026) Police arrest UK stock photographs. Available at: </a:t>
            </a:r>
            <a:r>
              <a:rPr lang="en-GB" dirty="0">
                <a:ea typeface="+mn-lt"/>
                <a:cs typeface="+mn-lt"/>
              </a:rPr>
              <a:t>https://www.gettyimages.co.uk/photos/police-arrest-uk</a:t>
            </a:r>
            <a:r>
              <a:rPr lang="en-GB">
                <a:ea typeface="+mn-lt"/>
                <a:cs typeface="+mn-lt"/>
              </a:rPr>
              <a:t> (Accessed: 11 March 2026).</a:t>
            </a:r>
            <a:endParaRPr lang="en-GB"/>
          </a:p>
          <a:p>
            <a:r>
              <a:rPr lang="en-GB">
                <a:ea typeface="+mn-lt"/>
                <a:cs typeface="+mn-lt"/>
              </a:rPr>
              <a:t>Getty Images (2026) Metropolitan police images. Available at: </a:t>
            </a:r>
            <a:r>
              <a:rPr lang="en-GB" dirty="0">
                <a:ea typeface="+mn-lt"/>
                <a:cs typeface="+mn-lt"/>
              </a:rPr>
              <a:t>https://www.gettyimages.co.uk/photos/metropolitan-police</a:t>
            </a:r>
            <a:r>
              <a:rPr lang="en-GB">
                <a:ea typeface="+mn-lt"/>
                <a:cs typeface="+mn-lt"/>
              </a:rPr>
              <a:t> (Accessed: 11 March 2026).</a:t>
            </a:r>
            <a:endParaRPr lang="en-GB"/>
          </a:p>
          <a:p>
            <a:endParaRPr lang="en-GB" dirty="0"/>
          </a:p>
        </p:txBody>
      </p:sp>
    </p:spTree>
    <p:extLst>
      <p:ext uri="{BB962C8B-B14F-4D97-AF65-F5344CB8AC3E}">
        <p14:creationId xmlns:p14="http://schemas.microsoft.com/office/powerpoint/2010/main" val="291461168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View</vt:lpstr>
      <vt:lpstr>Code G of Police and Criminal Evidence Act 1984</vt:lpstr>
      <vt:lpstr>Introduction:</vt:lpstr>
      <vt:lpstr>Context:</vt:lpstr>
      <vt:lpstr>Overview of Code G:</vt:lpstr>
      <vt:lpstr>IDCOPLAN:</vt:lpstr>
      <vt:lpstr>JPLANE:</vt:lpstr>
      <vt:lpstr>Case Study:</vt:lpstr>
      <vt:lpstr>Benefits of Code G in Policing:</vt:lpstr>
      <vt:lpstr>Limitations of Code G in Policing:</vt:lpstr>
      <vt:lpstr>Evaluation:</vt:lpstr>
      <vt:lpstr>Conclusion:</vt:lpstr>
      <vt:lpstr>Reference list: </vt:lpstr>
      <vt:lpstr>Image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49</cp:revision>
  <dcterms:created xsi:type="dcterms:W3CDTF">2026-03-16T15:41:38Z</dcterms:created>
  <dcterms:modified xsi:type="dcterms:W3CDTF">2026-03-16T21:16:33Z</dcterms:modified>
</cp:coreProperties>
</file>