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8"/>
  </p:notesMasterIdLst>
  <p:handoutMasterIdLst>
    <p:handoutMasterId r:id="rId19"/>
  </p:handoutMasterIdLst>
  <p:sldIdLst>
    <p:sldId id="256" r:id="rId4"/>
    <p:sldId id="257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69" r:id="rId13"/>
    <p:sldId id="258" r:id="rId14"/>
    <p:sldId id="266" r:id="rId15"/>
    <p:sldId id="267" r:id="rId16"/>
    <p:sldId id="268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1037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" TargetMode="External"/><Relationship Id="rId7" Type="http://schemas.openxmlformats.org/officeDocument/2006/relationships/hyperlink" Target="https://docs.angularjs.org/guide" TargetMode="External"/><Relationship Id="rId2" Type="http://schemas.openxmlformats.org/officeDocument/2006/relationships/hyperlink" Target="https://www.w3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onicframework.com/" TargetMode="External"/><Relationship Id="rId5" Type="http://schemas.openxmlformats.org/officeDocument/2006/relationships/hyperlink" Target="http://cordova.apache.org/docs/en/latest/" TargetMode="External"/><Relationship Id="rId4" Type="http://schemas.openxmlformats.org/officeDocument/2006/relationships/hyperlink" Target="http://taco.visualstudio.com/en-us/docs/get-started-first-mobile-app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mix.office.com/watch/gp7cdidjhts3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1: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10-Oct-2016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HTML and CSS Recap</a:t>
            </a:r>
          </a:p>
          <a:p>
            <a:r>
              <a:rPr lang="en-GB" dirty="0"/>
              <a:t>Coursework 1</a:t>
            </a:r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aim of this module is to provide you with an understanding of adaptable websites that are responsive and automatically adjust to the requirements of a variety of platforms and devices.</a:t>
            </a:r>
          </a:p>
          <a:p>
            <a:r>
              <a:rPr lang="en-GB" dirty="0"/>
              <a:t>The module content will cover two main areas:</a:t>
            </a:r>
          </a:p>
          <a:p>
            <a:pPr lvl="1"/>
            <a:r>
              <a:rPr lang="en-GB" dirty="0"/>
              <a:t>Responsive Web Design and Development – HTML, CSS and JavaScript.</a:t>
            </a:r>
          </a:p>
          <a:p>
            <a:pPr lvl="1"/>
            <a:r>
              <a:rPr lang="en-GB" dirty="0"/>
              <a:t>Cross-platform Mobile Development using web development technologies – Apache Cordova / </a:t>
            </a:r>
            <a:r>
              <a:rPr lang="en-GB" dirty="0" err="1"/>
              <a:t>PhoneGap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62951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pPr lvl="1"/>
            <a:r>
              <a:rPr lang="en-GB" dirty="0"/>
              <a:t>Coursework 1</a:t>
            </a:r>
          </a:p>
          <a:p>
            <a:pPr lvl="2"/>
            <a:r>
              <a:rPr lang="en-GB" dirty="0"/>
              <a:t>Hand out:	Today</a:t>
            </a:r>
          </a:p>
          <a:p>
            <a:pPr lvl="2"/>
            <a:r>
              <a:rPr lang="en-GB" dirty="0"/>
              <a:t>Hand in:	December 2016</a:t>
            </a:r>
          </a:p>
          <a:p>
            <a:pPr lvl="1"/>
            <a:r>
              <a:rPr lang="en-GB" dirty="0"/>
              <a:t>Coursework 2</a:t>
            </a:r>
          </a:p>
          <a:p>
            <a:pPr lvl="2"/>
            <a:r>
              <a:rPr lang="en-GB" dirty="0"/>
              <a:t>Hand out:	October 2016</a:t>
            </a:r>
          </a:p>
          <a:p>
            <a:pPr lvl="2"/>
            <a:r>
              <a:rPr lang="en-GB" dirty="0"/>
              <a:t>Hand in:	January 2017</a:t>
            </a:r>
          </a:p>
        </p:txBody>
      </p:sp>
    </p:spTree>
    <p:extLst>
      <p:ext uri="{BB962C8B-B14F-4D97-AF65-F5344CB8AC3E}">
        <p14:creationId xmlns:p14="http://schemas.microsoft.com/office/powerpoint/2010/main" val="2369766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 - Books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Responsive Web Design with HTML5 and CSS3, 2</a:t>
            </a:r>
            <a:r>
              <a:rPr lang="en-GB" baseline="30000" dirty="0"/>
              <a:t>nd</a:t>
            </a:r>
            <a:r>
              <a:rPr lang="en-GB" dirty="0"/>
              <a:t> Edition, </a:t>
            </a:r>
            <a:r>
              <a:rPr lang="en-GB" dirty="0" err="1"/>
              <a:t>Packt</a:t>
            </a:r>
            <a:r>
              <a:rPr lang="en-GB" dirty="0"/>
              <a:t> (2015), By Ben Frain</a:t>
            </a:r>
          </a:p>
          <a:p>
            <a:pPr>
              <a:spcBef>
                <a:spcPts val="1200"/>
              </a:spcBef>
            </a:pPr>
            <a:r>
              <a:rPr lang="en-GB" dirty="0"/>
              <a:t>Web Design with HTML, CSS, JavaScript and jQuery Set, Wiley (2014) By Jon </a:t>
            </a:r>
            <a:r>
              <a:rPr lang="en-GB" dirty="0" err="1"/>
              <a:t>Duckett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/>
              <a:t>Don’t Make Me Think Revisited, Pearson (2014) By Steve Krug</a:t>
            </a:r>
          </a:p>
          <a:p>
            <a:r>
              <a:rPr lang="en-GB" dirty="0" err="1"/>
              <a:t>PhoneGap</a:t>
            </a:r>
            <a:r>
              <a:rPr lang="en-GB" dirty="0"/>
              <a:t> and AngularJS for Cross-platform Development, </a:t>
            </a:r>
            <a:r>
              <a:rPr lang="en-GB" dirty="0" err="1"/>
              <a:t>Packt</a:t>
            </a:r>
            <a:r>
              <a:rPr lang="en-GB" dirty="0"/>
              <a:t> (2014), By </a:t>
            </a:r>
            <a:r>
              <a:rPr lang="en-GB" dirty="0" err="1"/>
              <a:t>Yuxian</a:t>
            </a:r>
            <a:r>
              <a:rPr lang="en-GB" dirty="0"/>
              <a:t>, Eugene Liang</a:t>
            </a:r>
          </a:p>
        </p:txBody>
      </p:sp>
    </p:spTree>
    <p:extLst>
      <p:ext uri="{BB962C8B-B14F-4D97-AF65-F5344CB8AC3E}">
        <p14:creationId xmlns:p14="http://schemas.microsoft.com/office/powerpoint/2010/main" val="1288295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 - Books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PhoneGap</a:t>
            </a:r>
            <a:r>
              <a:rPr lang="en-GB" dirty="0"/>
              <a:t>: Beginner's Guide, 3</a:t>
            </a:r>
            <a:r>
              <a:rPr lang="en-GB" baseline="30000" dirty="0"/>
              <a:t>rd</a:t>
            </a:r>
            <a:r>
              <a:rPr lang="en-GB" dirty="0"/>
              <a:t> Edition, </a:t>
            </a:r>
            <a:r>
              <a:rPr lang="en-GB" dirty="0" err="1"/>
              <a:t>Packt</a:t>
            </a:r>
            <a:r>
              <a:rPr lang="en-GB" dirty="0"/>
              <a:t> (2015), By P. </a:t>
            </a:r>
            <a:r>
              <a:rPr lang="en-GB" dirty="0" err="1"/>
              <a:t>Ramanujam</a:t>
            </a:r>
            <a:r>
              <a:rPr lang="en-GB" dirty="0"/>
              <a:t>, G. </a:t>
            </a:r>
            <a:r>
              <a:rPr lang="en-GB" dirty="0" err="1"/>
              <a:t>Natili</a:t>
            </a:r>
            <a:endParaRPr lang="en-GB" dirty="0"/>
          </a:p>
          <a:p>
            <a:r>
              <a:rPr lang="en-GB" dirty="0"/>
              <a:t>Apache </a:t>
            </a:r>
            <a:r>
              <a:rPr lang="en-GB"/>
              <a:t>Cordova 4 </a:t>
            </a:r>
            <a:r>
              <a:rPr lang="en-GB" dirty="0"/>
              <a:t>Programming, Addison-Wesley </a:t>
            </a:r>
            <a:r>
              <a:rPr lang="en-GB"/>
              <a:t>(2015), </a:t>
            </a:r>
            <a:r>
              <a:rPr lang="en-GB" dirty="0"/>
              <a:t>By John M. </a:t>
            </a:r>
            <a:r>
              <a:rPr lang="en-GB" dirty="0" err="1"/>
              <a:t>Wargo</a:t>
            </a:r>
            <a:endParaRPr lang="en-GB" dirty="0"/>
          </a:p>
          <a:p>
            <a:r>
              <a:rPr lang="en-GB" dirty="0"/>
              <a:t>Learning Ionic 2, 2</a:t>
            </a:r>
            <a:r>
              <a:rPr lang="en-GB" baseline="30000" dirty="0"/>
              <a:t>nd</a:t>
            </a:r>
            <a:r>
              <a:rPr lang="en-GB" dirty="0"/>
              <a:t> Edition, </a:t>
            </a:r>
            <a:r>
              <a:rPr lang="en-GB" dirty="0" err="1"/>
              <a:t>Packt</a:t>
            </a:r>
            <a:r>
              <a:rPr lang="en-GB" dirty="0"/>
              <a:t> (2016), By Arvind </a:t>
            </a:r>
            <a:r>
              <a:rPr lang="en-GB" dirty="0" err="1"/>
              <a:t>Ravulavaru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212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Reading Materials – Online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W3C</a:t>
            </a:r>
            <a:endParaRPr lang="en-GB" dirty="0"/>
          </a:p>
          <a:p>
            <a:r>
              <a:rPr lang="en-GB" dirty="0">
                <a:hlinkClick r:id="rId3"/>
              </a:rPr>
              <a:t>W3 Schools.com</a:t>
            </a:r>
            <a:endParaRPr lang="en-GB" dirty="0"/>
          </a:p>
          <a:p>
            <a:r>
              <a:rPr lang="en-GB" dirty="0">
                <a:hlinkClick r:id="rId4"/>
              </a:rPr>
              <a:t>Visual Studio Tools for Apache Cordova</a:t>
            </a:r>
            <a:endParaRPr lang="en-GB" dirty="0"/>
          </a:p>
          <a:p>
            <a:r>
              <a:rPr lang="en-GB" dirty="0">
                <a:hlinkClick r:id="rId5"/>
              </a:rPr>
              <a:t>Apache Cordova Documentation Guide</a:t>
            </a:r>
            <a:endParaRPr lang="en-GB" dirty="0"/>
          </a:p>
          <a:p>
            <a:r>
              <a:rPr lang="en-GB" dirty="0">
                <a:hlinkClick r:id="rId6"/>
              </a:rPr>
              <a:t>Ionic Enterprise Framework</a:t>
            </a:r>
            <a:endParaRPr lang="en-GB" dirty="0"/>
          </a:p>
          <a:p>
            <a:r>
              <a:rPr lang="en-GB" dirty="0">
                <a:hlinkClick r:id="rId7"/>
              </a:rPr>
              <a:t>AngularJS Developer Guide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864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 Development IDE</a:t>
            </a:r>
          </a:p>
          <a:p>
            <a:r>
              <a:rPr lang="en-GB" dirty="0"/>
              <a:t>Microsoft Visual Studio 2015. Make sure the following options are selected:</a:t>
            </a:r>
          </a:p>
          <a:p>
            <a:pPr lvl="1"/>
            <a:r>
              <a:rPr lang="en-GB" dirty="0"/>
              <a:t>Microsoft Web Developer Tools</a:t>
            </a:r>
          </a:p>
          <a:p>
            <a:pPr lvl="1"/>
            <a:r>
              <a:rPr lang="en-GB" dirty="0"/>
              <a:t>Cross Platform Mobile Development</a:t>
            </a:r>
          </a:p>
          <a:p>
            <a:pPr marL="365760" lvl="1" indent="0">
              <a:buNone/>
            </a:pPr>
            <a:r>
              <a:rPr lang="en-GB" i="1" dirty="0"/>
              <a:t>Warning: Be patient, it is a long install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r>
              <a:rPr lang="en-GB" dirty="0"/>
              <a:t>Other third-party libraries, which you will be told to download during lectures.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325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HTML and CSS Recap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426595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and CSS Recap Exercise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 anchor="ctr"/>
          <a:lstStyle/>
          <a:p>
            <a:pPr marL="0" indent="0" algn="ctr">
              <a:buNone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linkClick r:id="rId2"/>
              </a:rPr>
              <a:t>https://mix.office.com/watch/gp7cdidjhts3</a:t>
            </a:r>
            <a:endParaRPr lang="en-US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27595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does HTML stand for?</a:t>
            </a:r>
          </a:p>
          <a:p>
            <a:r>
              <a:rPr lang="en-GB" dirty="0"/>
              <a:t>What is the basic structure of a HTML document?</a:t>
            </a:r>
          </a:p>
          <a:p>
            <a:r>
              <a:rPr lang="en-GB" dirty="0"/>
              <a:t>What are the HTML grouping tags/elements?</a:t>
            </a:r>
          </a:p>
          <a:p>
            <a:r>
              <a:rPr lang="en-GB" dirty="0"/>
              <a:t>What are semantic HTML elements for page layout and why should you use them?</a:t>
            </a:r>
          </a:p>
        </p:txBody>
      </p:sp>
    </p:spTree>
    <p:extLst>
      <p:ext uri="{BB962C8B-B14F-4D97-AF65-F5344CB8AC3E}">
        <p14:creationId xmlns:p14="http://schemas.microsoft.com/office/powerpoint/2010/main" val="39207687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does CSS stand for?</a:t>
            </a:r>
          </a:p>
          <a:p>
            <a:r>
              <a:rPr lang="en-GB" dirty="0"/>
              <a:t>What are the different ways you can add CSS to your HTML web page and what is the preferred method?</a:t>
            </a:r>
          </a:p>
          <a:p>
            <a:r>
              <a:rPr lang="en-GB" dirty="0"/>
              <a:t>What are the three main types of CSS selectors, and indicate when each should be used?</a:t>
            </a:r>
          </a:p>
          <a:p>
            <a:r>
              <a:rPr lang="en-GB" dirty="0"/>
              <a:t>Write out the HTML statement to add a stylesheet called ‘styles.css’ to your web page.</a:t>
            </a:r>
          </a:p>
        </p:txBody>
      </p:sp>
    </p:spTree>
    <p:extLst>
      <p:ext uri="{BB962C8B-B14F-4D97-AF65-F5344CB8AC3E}">
        <p14:creationId xmlns:p14="http://schemas.microsoft.com/office/powerpoint/2010/main" val="2482589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Development IDE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Introduction to Visual Studio as a Web Development IDE</a:t>
            </a:r>
          </a:p>
        </p:txBody>
      </p:sp>
    </p:spTree>
    <p:extLst>
      <p:ext uri="{BB962C8B-B14F-4D97-AF65-F5344CB8AC3E}">
        <p14:creationId xmlns:p14="http://schemas.microsoft.com/office/powerpoint/2010/main" val="28417164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HTML Refresher Tutorial Exercise – </a:t>
            </a:r>
            <a:r>
              <a:rPr lang="en-GB" b="1" u="sng" dirty="0"/>
              <a:t>note</a:t>
            </a:r>
            <a:r>
              <a:rPr lang="en-GB" dirty="0"/>
              <a:t> that it is part of Coursework 1 (10%).</a:t>
            </a:r>
          </a:p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7590</TotalTime>
  <Words>458</Words>
  <Application>Microsoft Office PowerPoint</Application>
  <PresentationFormat>On-screen Show (4:3)</PresentationFormat>
  <Paragraphs>65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Aim</vt:lpstr>
      <vt:lpstr>Module Assessment</vt:lpstr>
      <vt:lpstr>Reading Materials - Books</vt:lpstr>
      <vt:lpstr>Reading Materials - Books</vt:lpstr>
      <vt:lpstr>Reading Materials – Online Resources</vt:lpstr>
      <vt:lpstr>Software Tools</vt:lpstr>
      <vt:lpstr>Introduction</vt:lpstr>
      <vt:lpstr>HTML and CSS Recap Exercise</vt:lpstr>
      <vt:lpstr>HTML Recap</vt:lpstr>
      <vt:lpstr>CSS Recap</vt:lpstr>
      <vt:lpstr>Web Development IDE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1042</cp:revision>
  <cp:lastPrinted>2014-09-29T16:21:25Z</cp:lastPrinted>
  <dcterms:created xsi:type="dcterms:W3CDTF">2013-09-18T07:00:31Z</dcterms:created>
  <dcterms:modified xsi:type="dcterms:W3CDTF">2016-10-09T15:24:23Z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