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handoutMasterIdLst>
    <p:handoutMasterId r:id="rId30"/>
  </p:handoutMasterIdLst>
  <p:sldIdLst>
    <p:sldId id="256" r:id="rId2"/>
    <p:sldId id="326" r:id="rId3"/>
    <p:sldId id="276" r:id="rId4"/>
    <p:sldId id="306" r:id="rId5"/>
    <p:sldId id="329" r:id="rId6"/>
    <p:sldId id="330" r:id="rId7"/>
    <p:sldId id="331" r:id="rId8"/>
    <p:sldId id="333" r:id="rId9"/>
    <p:sldId id="353" r:id="rId10"/>
    <p:sldId id="334" r:id="rId11"/>
    <p:sldId id="335" r:id="rId12"/>
    <p:sldId id="303" r:id="rId13"/>
    <p:sldId id="336" r:id="rId14"/>
    <p:sldId id="337" r:id="rId15"/>
    <p:sldId id="338" r:id="rId16"/>
    <p:sldId id="339" r:id="rId17"/>
    <p:sldId id="340" r:id="rId18"/>
    <p:sldId id="342" r:id="rId19"/>
    <p:sldId id="343" r:id="rId20"/>
    <p:sldId id="351" r:id="rId21"/>
    <p:sldId id="345" r:id="rId22"/>
    <p:sldId id="346" r:id="rId23"/>
    <p:sldId id="352" r:id="rId24"/>
    <p:sldId id="348" r:id="rId25"/>
    <p:sldId id="349" r:id="rId26"/>
    <p:sldId id="350" r:id="rId27"/>
    <p:sldId id="341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ADBA30"/>
    <a:srgbClr val="FFFFFF"/>
    <a:srgbClr val="86E581"/>
    <a:srgbClr val="A4D6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56C9CF-A75F-432C-BA23-6DFF96F9420A}" type="datetimeFigureOut">
              <a:rPr lang="en-GB" smtClean="0"/>
              <a:pPr/>
              <a:t>02/02/2018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F182EF-8A74-460F-8024-CC3A79277E0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228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079268-2EA5-4222-B867-A2CFA562465F}" type="datetimeFigureOut">
              <a:rPr lang="en-GB" smtClean="0"/>
              <a:pPr/>
              <a:t>02/02/2018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BF2A9D-7BBA-4306-8C99-4DB4A3CF534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548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7213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1221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783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4560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1214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33903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5344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BF2A9D-7BBA-4306-8C99-4DB4A3CF534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2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02/02/2018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02/02/2018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769DD50-218B-49BA-8601-88B9A6D997B3}" type="datetimeFigureOut">
              <a:rPr lang="en-GB" smtClean="0"/>
              <a:pPr/>
              <a:t>02/02/2018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02/02/2018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02/02/2018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02/02/2018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769DD50-218B-49BA-8601-88B9A6D997B3}" type="datetimeFigureOut">
              <a:rPr lang="en-GB" smtClean="0"/>
              <a:pPr/>
              <a:t>02/02/2018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9DD50-218B-49BA-8601-88B9A6D997B3}" type="datetimeFigureOut">
              <a:rPr lang="en-GB" smtClean="0"/>
              <a:pPr/>
              <a:t>02/02/2018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4D6F8">
            <a:alpha val="5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769DD50-218B-49BA-8601-88B9A6D997B3}" type="datetimeFigureOut">
              <a:rPr lang="en-GB" smtClean="0"/>
              <a:pPr/>
              <a:t>02/02/2018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91DF0B7-261D-4245-9DED-470947D5676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381000"/>
            <a:ext cx="8640960" cy="17526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CLCL5005</a:t>
            </a:r>
            <a:br>
              <a:rPr lang="en-GB" dirty="0" smtClean="0"/>
            </a:br>
            <a:r>
              <a:rPr lang="en-GB" dirty="0" smtClean="0"/>
              <a:t>Classics Independent Research Project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Module Purpose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628800"/>
            <a:ext cx="8784976" cy="475252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Main purpose of the module is t0 do a 4000 word essay of your own choosing within the set themes.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Useful precursor to the third year dissertation.</a:t>
            </a:r>
          </a:p>
          <a:p>
            <a:pPr lvl="2"/>
            <a:r>
              <a:rPr lang="en-GB" dirty="0" smtClean="0"/>
              <a:t>Learn what (and what not) to do on an assessment that is a much smaller percentage of your overall grade than the dissertation. 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To give you the chance to focus on a piece of research of your own choosing (rather than being completely fixed questions). </a:t>
            </a:r>
          </a:p>
          <a:p>
            <a:endParaRPr lang="en-GB" sz="500" dirty="0" smtClean="0"/>
          </a:p>
          <a:p>
            <a:r>
              <a:rPr lang="en-GB" dirty="0" smtClean="0"/>
              <a:t>We </a:t>
            </a:r>
            <a:r>
              <a:rPr lang="en-GB" dirty="0"/>
              <a:t>have </a:t>
            </a:r>
            <a:r>
              <a:rPr lang="en-GB" dirty="0" smtClean="0"/>
              <a:t>1 </a:t>
            </a:r>
            <a:r>
              <a:rPr lang="en-GB" dirty="0"/>
              <a:t>sessions per </a:t>
            </a:r>
            <a:r>
              <a:rPr lang="en-GB" dirty="0" smtClean="0"/>
              <a:t>week</a:t>
            </a:r>
            <a:r>
              <a:rPr lang="en-GB" dirty="0"/>
              <a:t> </a:t>
            </a:r>
            <a:r>
              <a:rPr lang="en-GB" dirty="0" smtClean="0"/>
              <a:t>from </a:t>
            </a:r>
            <a:r>
              <a:rPr lang="en-GB" b="1" dirty="0" smtClean="0"/>
              <a:t>Friday 9-12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Some lecture/workshop sessions – including one to one or group discussion. This means working on the Project at a steady pace.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Occasional “external sessions”.  </a:t>
            </a:r>
          </a:p>
          <a:p>
            <a:pPr lvl="1"/>
            <a:endParaRPr lang="en-GB" sz="500" dirty="0" smtClean="0"/>
          </a:p>
          <a:p>
            <a:r>
              <a:rPr lang="en-GB" dirty="0" smtClean="0"/>
              <a:t>Remember to check Moodle for useful information.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STRONG EMPHASIS ON INDEPENDENT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4885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51520" y="692696"/>
            <a:ext cx="8534400" cy="648072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Course Work: </a:t>
            </a:r>
            <a:br>
              <a:rPr lang="en-GB" b="1" dirty="0" smtClean="0"/>
            </a:b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301752" y="1628800"/>
            <a:ext cx="8503920" cy="4896544"/>
          </a:xfrm>
        </p:spPr>
        <p:txBody>
          <a:bodyPr>
            <a:normAutofit fontScale="85000" lnSpcReduction="20000"/>
          </a:bodyPr>
          <a:lstStyle/>
          <a:p>
            <a:r>
              <a:rPr lang="en-GB" sz="3200" dirty="0" smtClean="0"/>
              <a:t>Coursework 1: A project plan: draft structure, abstract and bibliography  (equivalent of 1,000 words) 20%:</a:t>
            </a:r>
          </a:p>
          <a:p>
            <a:pPr lvl="1"/>
            <a:r>
              <a:rPr lang="en-GB" sz="2400" dirty="0" smtClean="0">
                <a:solidFill>
                  <a:schemeClr val="tx1"/>
                </a:solidFill>
              </a:rPr>
              <a:t>To be submitted by 16/2/18 by 23:59.</a:t>
            </a:r>
            <a:endParaRPr lang="en-GB" sz="2400" dirty="0" smtClean="0"/>
          </a:p>
          <a:p>
            <a:endParaRPr lang="en-GB" sz="1400" dirty="0" smtClean="0"/>
          </a:p>
          <a:p>
            <a:r>
              <a:rPr lang="en-GB" sz="3200" dirty="0" smtClean="0"/>
              <a:t>Coursework 2: A 4,000-word essay on student’s chosen topic on one of the subjects below 80%:</a:t>
            </a:r>
          </a:p>
          <a:p>
            <a:pPr lvl="1"/>
            <a:r>
              <a:rPr lang="en-GB" sz="2400" dirty="0" smtClean="0">
                <a:solidFill>
                  <a:schemeClr val="tx1"/>
                </a:solidFill>
              </a:rPr>
              <a:t>To be submitted by </a:t>
            </a:r>
            <a:r>
              <a:rPr lang="en-GB" sz="2400" dirty="0">
                <a:solidFill>
                  <a:schemeClr val="tx1"/>
                </a:solidFill>
              </a:rPr>
              <a:t>4</a:t>
            </a:r>
            <a:r>
              <a:rPr lang="en-GB" sz="2400" dirty="0" smtClean="0">
                <a:solidFill>
                  <a:schemeClr val="tx1"/>
                </a:solidFill>
              </a:rPr>
              <a:t>/5/18 by 23:59. </a:t>
            </a:r>
          </a:p>
          <a:p>
            <a:pPr lvl="1"/>
            <a:endParaRPr lang="en-GB" sz="13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900" dirty="0" smtClean="0"/>
              <a:t>TOPICS</a:t>
            </a:r>
          </a:p>
          <a:p>
            <a:pPr lvl="0"/>
            <a:r>
              <a:rPr lang="en-GB" sz="3200" dirty="0" smtClean="0"/>
              <a:t>Ancient Sicily </a:t>
            </a:r>
            <a:endParaRPr lang="en-GB" sz="3200" dirty="0"/>
          </a:p>
          <a:p>
            <a:pPr lvl="0"/>
            <a:r>
              <a:rPr lang="en-GB" sz="3200" dirty="0" smtClean="0"/>
              <a:t>Medicine</a:t>
            </a:r>
            <a:endParaRPr lang="en-GB" sz="3200" dirty="0"/>
          </a:p>
          <a:p>
            <a:pPr lvl="0"/>
            <a:r>
              <a:rPr lang="en-GB" sz="3200" dirty="0" smtClean="0"/>
              <a:t>Heroism </a:t>
            </a:r>
            <a:endParaRPr lang="en-GB" sz="3200" dirty="0"/>
          </a:p>
          <a:p>
            <a:pPr lvl="0"/>
            <a:r>
              <a:rPr lang="en-GB" sz="3200" dirty="0" smtClean="0"/>
              <a:t>Utopias  </a:t>
            </a:r>
            <a:endParaRPr lang="en-GB" sz="3200" dirty="0"/>
          </a:p>
          <a:p>
            <a:pPr marL="0" indent="0">
              <a:buNone/>
            </a:pPr>
            <a:endParaRPr lang="en-GB" sz="2900" dirty="0" smtClean="0"/>
          </a:p>
          <a:p>
            <a:pPr marL="0" indent="0">
              <a:buNone/>
            </a:pPr>
            <a:endParaRPr lang="en-GB" sz="2900" dirty="0" smtClean="0"/>
          </a:p>
          <a:p>
            <a:pPr marL="0" indent="0">
              <a:buNone/>
            </a:pPr>
            <a:endParaRPr lang="en-GB" sz="2900" dirty="0" smtClean="0">
              <a:solidFill>
                <a:schemeClr val="tx1"/>
              </a:solidFill>
            </a:endParaRP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MARKING CRITERIA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00808"/>
            <a:ext cx="8503920" cy="4398240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Marking Criteria both for the Project essay and the Project Plan are available on Moodle (you can also look at it through the Turn-it-in tab).</a:t>
            </a:r>
          </a:p>
          <a:p>
            <a:pPr lvl="1"/>
            <a:r>
              <a:rPr lang="en-GB" sz="2800" dirty="0" smtClean="0">
                <a:solidFill>
                  <a:schemeClr val="tx1"/>
                </a:solidFill>
              </a:rPr>
              <a:t>In particular make sure you check out the Plan, Abstract and Bibliography marking criteria.</a:t>
            </a:r>
          </a:p>
          <a:p>
            <a:endParaRPr lang="en-GB" sz="1600" dirty="0" smtClean="0"/>
          </a:p>
          <a:p>
            <a:r>
              <a:rPr lang="en-GB" sz="3200" dirty="0" smtClean="0"/>
              <a:t>Make sure that you read them carefully and use them when preparing and writing your essay and plan.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Upcoming Session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26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WEEK 1 and 2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712968" cy="5142312"/>
          </a:xfrm>
        </p:spPr>
        <p:txBody>
          <a:bodyPr>
            <a:normAutofit/>
          </a:bodyPr>
          <a:lstStyle/>
          <a:p>
            <a:r>
              <a:rPr lang="en-GB" dirty="0" smtClean="0"/>
              <a:t>Over the course of this you should think about the topic you wish to do. Considering the following issues:</a:t>
            </a:r>
          </a:p>
          <a:p>
            <a:pPr lvl="1"/>
            <a:r>
              <a:rPr lang="en-GB" dirty="0" smtClean="0"/>
              <a:t>What are your </a:t>
            </a:r>
            <a:r>
              <a:rPr lang="en-GB" dirty="0"/>
              <a:t>interests and strengths </a:t>
            </a:r>
            <a:r>
              <a:rPr lang="en-GB" dirty="0" smtClean="0"/>
              <a:t>(do </a:t>
            </a:r>
            <a:r>
              <a:rPr lang="en-GB" dirty="0"/>
              <a:t>you enjoy literary criticism or is archaeology more your thing – Greek vs. </a:t>
            </a:r>
            <a:r>
              <a:rPr lang="en-GB" dirty="0" smtClean="0"/>
              <a:t>Roman)?</a:t>
            </a:r>
          </a:p>
          <a:p>
            <a:pPr lvl="1"/>
            <a:r>
              <a:rPr lang="en-GB" dirty="0"/>
              <a:t>Some preliminary reading on the four subjects is available on Moodle. This is to give you some ideas of the subjects themselves</a:t>
            </a:r>
            <a:r>
              <a:rPr lang="en-GB" dirty="0" smtClean="0"/>
              <a:t>.</a:t>
            </a:r>
          </a:p>
          <a:p>
            <a:pPr lvl="1"/>
            <a:endParaRPr lang="en-GB" sz="500" dirty="0"/>
          </a:p>
          <a:p>
            <a:r>
              <a:rPr lang="en-GB" dirty="0" smtClean="0"/>
              <a:t>You will need to submit a title suggestion to the “titles forum” (on Moodle) by next Tuesday </a:t>
            </a:r>
            <a:r>
              <a:rPr lang="en-GB" dirty="0" smtClean="0"/>
              <a:t>(7</a:t>
            </a:r>
            <a:r>
              <a:rPr lang="en-GB" baseline="30000" dirty="0" smtClean="0"/>
              <a:t>th</a:t>
            </a:r>
            <a:r>
              <a:rPr lang="en-GB" dirty="0" smtClean="0"/>
              <a:t>) – </a:t>
            </a:r>
            <a:r>
              <a:rPr lang="en-GB" dirty="0" smtClean="0"/>
              <a:t>12 noon.  </a:t>
            </a:r>
            <a:endParaRPr lang="en-GB" dirty="0" smtClean="0"/>
          </a:p>
          <a:p>
            <a:endParaRPr lang="en-GB" sz="500" dirty="0"/>
          </a:p>
          <a:p>
            <a:r>
              <a:rPr lang="en-GB" dirty="0" smtClean="0"/>
              <a:t>Week 2 Friday session – Preparatory session on the Plan, Abstract and Bibliography. 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808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WEEK 3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6085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FIRST PART OF THE SESSION</a:t>
            </a:r>
          </a:p>
          <a:p>
            <a:r>
              <a:rPr lang="en-GB" dirty="0" smtClean="0"/>
              <a:t>Library session from Rachael Whitfield?</a:t>
            </a:r>
          </a:p>
          <a:p>
            <a:pPr lvl="1"/>
            <a:endParaRPr lang="en-GB" sz="2000" dirty="0" smtClean="0"/>
          </a:p>
          <a:p>
            <a:pPr marL="274320" lvl="1" indent="0">
              <a:buNone/>
            </a:pPr>
            <a:endParaRPr lang="en-GB" sz="2000" dirty="0" smtClean="0"/>
          </a:p>
          <a:p>
            <a:pPr marL="0" indent="0">
              <a:buNone/>
            </a:pPr>
            <a:r>
              <a:rPr lang="en-GB" dirty="0" smtClean="0"/>
              <a:t>REMAINING PART OF THE SESSION</a:t>
            </a:r>
          </a:p>
          <a:p>
            <a:r>
              <a:rPr lang="en-GB" dirty="0" smtClean="0"/>
              <a:t>Opportunities for one-to-one discussions.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0771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WEEKS 4 and 5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8712968" cy="518457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WEEK 4 - FIRST </a:t>
            </a:r>
            <a:r>
              <a:rPr lang="en-GB" dirty="0"/>
              <a:t>PART OF THE SESSION</a:t>
            </a:r>
          </a:p>
          <a:p>
            <a:r>
              <a:rPr lang="en-GB" dirty="0"/>
              <a:t>The Ancient Sources:</a:t>
            </a:r>
          </a:p>
          <a:p>
            <a:pPr lvl="1"/>
            <a:r>
              <a:rPr lang="en-GB" dirty="0"/>
              <a:t>Practicalities – finding and getting access to ancient sources (literary, pictorial, epigraphic, archaeological, numismatic).  </a:t>
            </a:r>
          </a:p>
          <a:p>
            <a:pPr lvl="1"/>
            <a:r>
              <a:rPr lang="en-GB" dirty="0"/>
              <a:t>Analysis and approach.</a:t>
            </a:r>
          </a:p>
          <a:p>
            <a:pPr marL="0" indent="0">
              <a:buNone/>
            </a:pPr>
            <a:r>
              <a:rPr lang="en-GB" dirty="0"/>
              <a:t>REMAINING PART OF THE SESSION</a:t>
            </a:r>
          </a:p>
          <a:p>
            <a:r>
              <a:rPr lang="en-GB" dirty="0"/>
              <a:t>Opportunities for one-to-one discussions.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WEEK 5 - Week commencing after Reading Week (i.e. the week 5 session is on the 5th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of March). </a:t>
            </a:r>
          </a:p>
          <a:p>
            <a:endParaRPr lang="en-GB" sz="500" dirty="0"/>
          </a:p>
          <a:p>
            <a:pPr marL="0" indent="0">
              <a:buNone/>
            </a:pPr>
            <a:r>
              <a:rPr lang="en-GB" dirty="0"/>
              <a:t>FIRST PART OF THE SESSION</a:t>
            </a:r>
          </a:p>
          <a:p>
            <a:r>
              <a:rPr lang="en-GB" dirty="0" smtClean="0"/>
              <a:t>Working with Modern Scholarship:</a:t>
            </a:r>
            <a:endParaRPr lang="en-GB" dirty="0"/>
          </a:p>
          <a:p>
            <a:pPr lvl="1"/>
            <a:r>
              <a:rPr lang="en-GB" dirty="0" smtClean="0"/>
              <a:t>Assessing scholarship.</a:t>
            </a:r>
            <a:endParaRPr lang="en-GB" dirty="0"/>
          </a:p>
          <a:p>
            <a:pPr lvl="1"/>
            <a:r>
              <a:rPr lang="en-GB" dirty="0" smtClean="0"/>
              <a:t>Critically engaging with scholarship.</a:t>
            </a:r>
            <a:endParaRPr lang="en-GB" dirty="0"/>
          </a:p>
          <a:p>
            <a:pPr marL="274320" lvl="1" indent="0">
              <a:buNone/>
            </a:pPr>
            <a:endParaRPr lang="en-GB" sz="500" dirty="0"/>
          </a:p>
          <a:p>
            <a:pPr marL="0" indent="0">
              <a:buNone/>
            </a:pPr>
            <a:r>
              <a:rPr lang="en-GB" dirty="0"/>
              <a:t>REMAINING PART OF THE SESSION</a:t>
            </a:r>
          </a:p>
          <a:p>
            <a:r>
              <a:rPr lang="en-GB" dirty="0"/>
              <a:t>Opportunities for one-to-one discussions.</a:t>
            </a:r>
          </a:p>
          <a:p>
            <a:endParaRPr lang="en-GB" sz="1000" dirty="0" smtClean="0"/>
          </a:p>
        </p:txBody>
      </p:sp>
    </p:spTree>
    <p:extLst>
      <p:ext uri="{BB962C8B-B14F-4D97-AF65-F5344CB8AC3E}">
        <p14:creationId xmlns:p14="http://schemas.microsoft.com/office/powerpoint/2010/main" val="2877343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WEEK </a:t>
            </a:r>
            <a:r>
              <a:rPr lang="en-GB" b="1" dirty="0" smtClean="0"/>
              <a:t>6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9829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NO FRIDAY 9-12 session.</a:t>
            </a:r>
          </a:p>
          <a:p>
            <a:pPr marL="0" indent="0">
              <a:buNone/>
            </a:pPr>
            <a:r>
              <a:rPr lang="en-GB" b="1" dirty="0"/>
              <a:t>Instead</a:t>
            </a:r>
            <a:r>
              <a:rPr lang="en-GB" dirty="0"/>
              <a:t> there is an unofficial and entirely </a:t>
            </a:r>
            <a:r>
              <a:rPr lang="en-GB" u="sng" dirty="0"/>
              <a:t>OPTIONAL</a:t>
            </a:r>
            <a:r>
              <a:rPr lang="en-GB" dirty="0"/>
              <a:t> opportunity for those that wish to take a tour of the National Library in Aberystwyth on </a:t>
            </a:r>
            <a:r>
              <a:rPr lang="en-GB" dirty="0" smtClean="0">
                <a:solidFill>
                  <a:srgbClr val="FF0000"/>
                </a:solidFill>
              </a:rPr>
              <a:t>Tuesday 13</a:t>
            </a:r>
            <a:r>
              <a:rPr lang="en-GB" baseline="30000" dirty="0" smtClean="0">
                <a:solidFill>
                  <a:srgbClr val="FF0000"/>
                </a:solidFill>
              </a:rPr>
              <a:t>th</a:t>
            </a:r>
            <a:r>
              <a:rPr lang="en-GB" dirty="0" smtClean="0">
                <a:solidFill>
                  <a:srgbClr val="FF0000"/>
                </a:solidFill>
              </a:rPr>
              <a:t> March.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dirty="0"/>
              <a:t>The only cost involved is a bus ticket (all day traveller, c. £8) – you can of course make your own arrangements if you have a car. </a:t>
            </a:r>
          </a:p>
          <a:p>
            <a:r>
              <a:rPr lang="en-GB" dirty="0"/>
              <a:t>You will need to inform me of your interest so I can let the library know numbers. Email me by 9</a:t>
            </a:r>
            <a:r>
              <a:rPr lang="en-GB" baseline="30000" dirty="0"/>
              <a:t>th</a:t>
            </a:r>
            <a:r>
              <a:rPr lang="en-GB" dirty="0"/>
              <a:t> of February. </a:t>
            </a:r>
          </a:p>
          <a:p>
            <a:r>
              <a:rPr lang="en-GB" dirty="0"/>
              <a:t>Opportunity to get membership of the library. </a:t>
            </a:r>
          </a:p>
          <a:p>
            <a:r>
              <a:rPr lang="en-GB" dirty="0"/>
              <a:t>The tour will take place at </a:t>
            </a:r>
            <a:r>
              <a:rPr lang="en-GB" dirty="0">
                <a:solidFill>
                  <a:srgbClr val="FF0000"/>
                </a:solidFill>
              </a:rPr>
              <a:t>4</a:t>
            </a:r>
            <a:r>
              <a:rPr lang="en-GB" dirty="0" smtClean="0">
                <a:solidFill>
                  <a:srgbClr val="FF0000"/>
                </a:solidFill>
              </a:rPr>
              <a:t>pm</a:t>
            </a:r>
            <a:r>
              <a:rPr lang="en-GB" dirty="0" smtClean="0"/>
              <a:t>.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7441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WEEK 7 and 8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484784"/>
            <a:ext cx="8662736" cy="5142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WEEK 7</a:t>
            </a:r>
          </a:p>
          <a:p>
            <a:r>
              <a:rPr lang="en-GB" dirty="0" smtClean="0"/>
              <a:t>In </a:t>
            </a:r>
            <a:r>
              <a:rPr lang="en-GB" dirty="0"/>
              <a:t>small groups giving a 3-5 minute presentation to each other (you will need to prepare this in advance) on your progress so far, what you still need to do, and the various issues you face. </a:t>
            </a:r>
            <a:endParaRPr lang="en-GB" dirty="0" smtClean="0"/>
          </a:p>
          <a:p>
            <a:r>
              <a:rPr lang="en-GB" dirty="0"/>
              <a:t>Opportunities for one-to-one discussion. </a:t>
            </a:r>
          </a:p>
          <a:p>
            <a:pPr marL="0" indent="0">
              <a:buNone/>
            </a:pPr>
            <a:endParaRPr lang="en-GB" sz="600" dirty="0" smtClean="0"/>
          </a:p>
          <a:p>
            <a:pPr marL="0" indent="0">
              <a:buNone/>
            </a:pPr>
            <a:endParaRPr lang="en-GB" sz="600" dirty="0" smtClean="0"/>
          </a:p>
          <a:p>
            <a:pPr marL="0" indent="0">
              <a:buNone/>
            </a:pPr>
            <a:r>
              <a:rPr lang="en-GB" dirty="0" smtClean="0"/>
              <a:t>WEEK 8</a:t>
            </a:r>
          </a:p>
          <a:p>
            <a:r>
              <a:rPr lang="en-GB" dirty="0" smtClean="0"/>
              <a:t>Taking Stock</a:t>
            </a:r>
          </a:p>
          <a:p>
            <a:r>
              <a:rPr lang="en-GB" dirty="0"/>
              <a:t>Opportunities for one-to-one discussion. </a:t>
            </a:r>
          </a:p>
          <a:p>
            <a:endParaRPr lang="en-GB" sz="500" dirty="0"/>
          </a:p>
        </p:txBody>
      </p:sp>
    </p:spTree>
    <p:extLst>
      <p:ext uri="{BB962C8B-B14F-4D97-AF65-F5344CB8AC3E}">
        <p14:creationId xmlns:p14="http://schemas.microsoft.com/office/powerpoint/2010/main" val="18374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WEEK 9 and 10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98296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After the Easter break.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WEEK 9</a:t>
            </a:r>
          </a:p>
          <a:p>
            <a:r>
              <a:rPr lang="en-GB" dirty="0"/>
              <a:t>Critical Engagement, Originality and YOUR OWN voice</a:t>
            </a:r>
          </a:p>
          <a:p>
            <a:r>
              <a:rPr lang="en-GB" dirty="0"/>
              <a:t> Opportunities for one-to-one </a:t>
            </a:r>
            <a:r>
              <a:rPr lang="en-GB" dirty="0" smtClean="0"/>
              <a:t>discussion.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WEEK 10 </a:t>
            </a:r>
          </a:p>
          <a:p>
            <a:r>
              <a:rPr lang="en-GB" dirty="0"/>
              <a:t>Opportunities for one-to-one discussion.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6387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Topics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4029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ANCIENT SICILY</a:t>
            </a:r>
            <a:endParaRPr lang="en-GB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1837" y="1896714"/>
            <a:ext cx="2139060" cy="1604294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025" y="3741846"/>
            <a:ext cx="4078266" cy="2424536"/>
          </a:xfrm>
          <a:prstGeom prst="rect">
            <a:avLst/>
          </a:prstGeom>
        </p:spPr>
      </p:pic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251520" y="1412776"/>
            <a:ext cx="4176464" cy="525658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Sicilian tyrants (forms of government; biographical tradition; self-presentation).</a:t>
            </a:r>
          </a:p>
          <a:p>
            <a:endParaRPr lang="en-GB" sz="500" dirty="0"/>
          </a:p>
          <a:p>
            <a:r>
              <a:rPr lang="en-GB" dirty="0" smtClean="0"/>
              <a:t>Wars on Sicily (e.g. wars between the Greek poleis and Carthage; Sicilian expedition of the Athenians; First Punic War; First and Second Servile wars).</a:t>
            </a:r>
          </a:p>
          <a:p>
            <a:endParaRPr lang="en-GB" sz="500" dirty="0"/>
          </a:p>
          <a:p>
            <a:r>
              <a:rPr lang="en-GB" dirty="0" smtClean="0"/>
              <a:t>Poetry and Sicily (e.g. some of Pindar’s work; Theocritus; Aeschylus and drama in Sicily).</a:t>
            </a:r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3323" y="1556793"/>
            <a:ext cx="2590398" cy="1944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23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MEDICINE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179513" y="1536578"/>
            <a:ext cx="4325612" cy="4900797"/>
          </a:xfrm>
        </p:spPr>
        <p:txBody>
          <a:bodyPr>
            <a:normAutofit/>
          </a:bodyPr>
          <a:lstStyle/>
          <a:p>
            <a:r>
              <a:rPr lang="en-GB" dirty="0" smtClean="0"/>
              <a:t>The development of Greek medicine (e.g. Hippocratic tradition).</a:t>
            </a:r>
          </a:p>
          <a:p>
            <a:endParaRPr lang="en-GB" sz="500" dirty="0"/>
          </a:p>
          <a:p>
            <a:r>
              <a:rPr lang="en-GB" dirty="0" smtClean="0"/>
              <a:t>Hellenistic medicine (e.g. medical practices in Ptolemaic Egypt).</a:t>
            </a:r>
          </a:p>
          <a:p>
            <a:endParaRPr lang="en-GB" sz="500" dirty="0"/>
          </a:p>
          <a:p>
            <a:r>
              <a:rPr lang="en-GB" dirty="0" smtClean="0"/>
              <a:t>Healing sanctuaries (e.g. Epidaurus; Tiber Island).</a:t>
            </a:r>
          </a:p>
          <a:p>
            <a:endParaRPr lang="en-GB" sz="500" dirty="0"/>
          </a:p>
          <a:p>
            <a:r>
              <a:rPr lang="en-GB" dirty="0" smtClean="0"/>
              <a:t>Medical practices (e.g. diet; drugs; surgery). 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99297" y="2996952"/>
            <a:ext cx="1489917" cy="33097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9297" y="1556792"/>
            <a:ext cx="4088106" cy="136815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0232" y="3036283"/>
            <a:ext cx="2028505" cy="3085179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5459" y="4651824"/>
            <a:ext cx="2391944" cy="1735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60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HEROISM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301752" y="1471382"/>
            <a:ext cx="4126232" cy="496599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Hero cults in the Greek world (e.g</a:t>
            </a:r>
            <a:r>
              <a:rPr lang="en-GB" dirty="0"/>
              <a:t>. </a:t>
            </a:r>
            <a:r>
              <a:rPr lang="en-GB" dirty="0" err="1"/>
              <a:t>Herakleion</a:t>
            </a:r>
            <a:r>
              <a:rPr lang="en-GB" dirty="0"/>
              <a:t> at </a:t>
            </a:r>
            <a:r>
              <a:rPr lang="en-GB" dirty="0" err="1" smtClean="0"/>
              <a:t>Sounion</a:t>
            </a:r>
            <a:r>
              <a:rPr lang="en-GB" dirty="0" smtClean="0"/>
              <a:t>).</a:t>
            </a:r>
          </a:p>
          <a:p>
            <a:endParaRPr lang="en-GB" sz="500" dirty="0"/>
          </a:p>
          <a:p>
            <a:r>
              <a:rPr lang="en-GB" dirty="0" smtClean="0"/>
              <a:t>Representations of heroes in ancient art (e.g. mosaics, coinage, wall paintings). </a:t>
            </a:r>
          </a:p>
          <a:p>
            <a:endParaRPr lang="en-GB" sz="500" dirty="0"/>
          </a:p>
          <a:p>
            <a:r>
              <a:rPr lang="en-GB" dirty="0" smtClean="0"/>
              <a:t>Moral character of heroes (hubris, flaws, virtues, etc.). </a:t>
            </a:r>
          </a:p>
          <a:p>
            <a:endParaRPr lang="en-GB" sz="500" dirty="0"/>
          </a:p>
          <a:p>
            <a:r>
              <a:rPr lang="en-GB" dirty="0" smtClean="0"/>
              <a:t>Heroes and Heroines in the Greek novels.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4600876" y="5684588"/>
            <a:ext cx="44356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Fresco depicting a wounded Aeneas, Pompeii, Naples Archaeological Museum 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7807" y="1556791"/>
            <a:ext cx="3382625" cy="4020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75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UTOPIAS</a:t>
            </a:r>
            <a:endParaRPr lang="en-GB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01752" y="1556792"/>
            <a:ext cx="4198240" cy="5040560"/>
          </a:xfrm>
        </p:spPr>
        <p:txBody>
          <a:bodyPr>
            <a:normAutofit/>
          </a:bodyPr>
          <a:lstStyle/>
          <a:p>
            <a:r>
              <a:rPr lang="en-GB" dirty="0" smtClean="0"/>
              <a:t>Philosophical ideas (e.g. Plato’s Republic).</a:t>
            </a:r>
          </a:p>
          <a:p>
            <a:endParaRPr lang="en-GB" sz="500" dirty="0" smtClean="0"/>
          </a:p>
          <a:p>
            <a:r>
              <a:rPr lang="en-GB" dirty="0" smtClean="0"/>
              <a:t>Fantasy island (e.g. Euhemeros’ Island of the </a:t>
            </a:r>
            <a:r>
              <a:rPr lang="en-GB" dirty="0" err="1" smtClean="0"/>
              <a:t>Panchaeans</a:t>
            </a:r>
            <a:r>
              <a:rPr lang="en-GB" dirty="0" smtClean="0"/>
              <a:t>; Iambulos, Island(s) of the Sun). </a:t>
            </a:r>
          </a:p>
          <a:p>
            <a:endParaRPr lang="en-GB" sz="500" dirty="0"/>
          </a:p>
          <a:p>
            <a:r>
              <a:rPr lang="en-GB" dirty="0" err="1" smtClean="0"/>
              <a:t>Hyperboreans</a:t>
            </a:r>
            <a:r>
              <a:rPr lang="en-GB" dirty="0" smtClean="0"/>
              <a:t> in Graeco-Roman literature.</a:t>
            </a:r>
          </a:p>
          <a:p>
            <a:endParaRPr lang="en-GB" sz="500" dirty="0"/>
          </a:p>
          <a:p>
            <a:r>
              <a:rPr lang="en-GB" dirty="0" smtClean="0"/>
              <a:t>Parody (e.g. Lucan’s A True History).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085" y="1700809"/>
            <a:ext cx="4271062" cy="396044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4748464" y="5805264"/>
            <a:ext cx="439553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/>
              <a:t>Hyperborea, Gerardus </a:t>
            </a:r>
            <a:r>
              <a:rPr lang="en-GB" sz="1600" dirty="0"/>
              <a:t>Mercator map of 1595</a:t>
            </a:r>
          </a:p>
        </p:txBody>
      </p:sp>
    </p:spTree>
    <p:extLst>
      <p:ext uri="{BB962C8B-B14F-4D97-AF65-F5344CB8AC3E}">
        <p14:creationId xmlns:p14="http://schemas.microsoft.com/office/powerpoint/2010/main" val="282236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Part 2: Choosing a Topics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121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Considerations: The Material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14231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What ANCIENT sources are there relating to your subject area?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How do you find out?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Are there enough of them? (And what </a:t>
            </a:r>
            <a:r>
              <a:rPr lang="en-GB" i="1" dirty="0" smtClean="0">
                <a:solidFill>
                  <a:schemeClr val="tx1"/>
                </a:solidFill>
              </a:rPr>
              <a:t>is</a:t>
            </a:r>
            <a:r>
              <a:rPr lang="en-GB" dirty="0" smtClean="0">
                <a:solidFill>
                  <a:schemeClr val="tx1"/>
                </a:solidFill>
              </a:rPr>
              <a:t> enough, anyway?)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Can you access them?</a:t>
            </a:r>
          </a:p>
          <a:p>
            <a:pPr lvl="2"/>
            <a:r>
              <a:rPr lang="en-GB" dirty="0" smtClean="0"/>
              <a:t>Availability in library? online resources?</a:t>
            </a:r>
          </a:p>
          <a:p>
            <a:pPr lvl="2"/>
            <a:r>
              <a:rPr lang="en-GB" dirty="0" smtClean="0"/>
              <a:t>Language skills – not only ancient, but modern languages too!</a:t>
            </a:r>
          </a:p>
          <a:p>
            <a:pPr lvl="2"/>
            <a:endParaRPr lang="en-GB" sz="600" dirty="0"/>
          </a:p>
          <a:p>
            <a:r>
              <a:rPr lang="en-GB" dirty="0"/>
              <a:t>What MODERN SCHOLARSHIP relates to your area of study?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How do you find out?</a:t>
            </a:r>
          </a:p>
          <a:p>
            <a:pPr lvl="1"/>
            <a:r>
              <a:rPr lang="en-GB" dirty="0">
                <a:solidFill>
                  <a:schemeClr val="tx1"/>
                </a:solidFill>
              </a:rPr>
              <a:t>How do you avoid getting bogged down by scholarship</a:t>
            </a:r>
            <a:r>
              <a:rPr lang="en-GB" dirty="0" smtClean="0">
                <a:solidFill>
                  <a:schemeClr val="tx1"/>
                </a:solidFill>
              </a:rPr>
              <a:t>? </a:t>
            </a:r>
            <a:r>
              <a:rPr lang="en-GB" smtClean="0">
                <a:solidFill>
                  <a:schemeClr val="tx1"/>
                </a:solidFill>
              </a:rPr>
              <a:t>…</a:t>
            </a:r>
            <a:r>
              <a:rPr lang="en-GB" dirty="0">
                <a:solidFill>
                  <a:schemeClr val="tx1"/>
                </a:solidFill>
              </a:rPr>
              <a:t>and what can that tell you?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Again can </a:t>
            </a:r>
            <a:r>
              <a:rPr lang="en-GB" dirty="0">
                <a:solidFill>
                  <a:schemeClr val="tx1"/>
                </a:solidFill>
              </a:rPr>
              <a:t>you access the necessary </a:t>
            </a:r>
            <a:r>
              <a:rPr lang="en-GB" dirty="0" smtClean="0">
                <a:solidFill>
                  <a:schemeClr val="tx1"/>
                </a:solidFill>
              </a:rPr>
              <a:t>scholarly works on </a:t>
            </a:r>
            <a:r>
              <a:rPr lang="en-GB" dirty="0">
                <a:solidFill>
                  <a:schemeClr val="tx1"/>
                </a:solidFill>
              </a:rPr>
              <a:t>your subject area? </a:t>
            </a:r>
          </a:p>
          <a:p>
            <a:pPr lvl="2"/>
            <a:r>
              <a:rPr lang="en-GB" dirty="0"/>
              <a:t>Availability in the Library/LRC, online resources,…</a:t>
            </a:r>
          </a:p>
          <a:p>
            <a:pPr lvl="2"/>
            <a:r>
              <a:rPr lang="en-GB" dirty="0"/>
              <a:t>Language skills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4527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Considerations: About you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52257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Do you have pre-conceptions about your area?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Have you studied it before? Have you </a:t>
            </a:r>
            <a:r>
              <a:rPr lang="en-GB" u="sng" dirty="0" smtClean="0">
                <a:solidFill>
                  <a:schemeClr val="tx1"/>
                </a:solidFill>
              </a:rPr>
              <a:t>not</a:t>
            </a:r>
            <a:r>
              <a:rPr lang="en-GB" dirty="0" smtClean="0">
                <a:solidFill>
                  <a:schemeClr val="tx1"/>
                </a:solidFill>
              </a:rPr>
              <a:t> studied it before?</a:t>
            </a:r>
          </a:p>
          <a:p>
            <a:r>
              <a:rPr lang="en-GB" dirty="0" smtClean="0"/>
              <a:t>Can you </a:t>
            </a:r>
            <a:r>
              <a:rPr lang="en-GB" u="sng" dirty="0" smtClean="0"/>
              <a:t>let </a:t>
            </a:r>
            <a:r>
              <a:rPr lang="en-GB" dirty="0" smtClean="0"/>
              <a:t>g</a:t>
            </a:r>
            <a:r>
              <a:rPr lang="en-GB" u="sng" dirty="0" smtClean="0"/>
              <a:t>o</a:t>
            </a:r>
            <a:r>
              <a:rPr lang="en-GB" dirty="0" smtClean="0"/>
              <a:t> of those preconceptions?</a:t>
            </a:r>
          </a:p>
          <a:p>
            <a:r>
              <a:rPr lang="en-GB" dirty="0" smtClean="0"/>
              <a:t>Or else: 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You will read ANCIENT and MODERN evidence with BLINKERS on</a:t>
            </a:r>
          </a:p>
          <a:p>
            <a:pPr lvl="1"/>
            <a:r>
              <a:rPr lang="en-GB" dirty="0" smtClean="0">
                <a:solidFill>
                  <a:schemeClr val="tx1"/>
                </a:solidFill>
              </a:rPr>
              <a:t>Your readings will be vulnerable to criticism</a:t>
            </a:r>
          </a:p>
          <a:p>
            <a:endParaRPr lang="en-GB" dirty="0" smtClean="0"/>
          </a:p>
          <a:p>
            <a:endParaRPr lang="en-GB" dirty="0" smtClean="0"/>
          </a:p>
          <a:p>
            <a:pPr lvl="1"/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 descr="http://upload.wikimedia.org/wikipedia/commons/2/28/Horses_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301" b="97785" l="3108" r="96707">
                        <a14:foregroundMark x1="83349" y1="43745" x2="83349" y2="43745"/>
                        <a14:foregroundMark x1="91837" y1="43136" x2="91837" y2="43136"/>
                        <a14:foregroundMark x1="61178" y1="23892" x2="61178" y2="23892"/>
                        <a14:foregroundMark x1="64100" y1="21460" x2="64100" y2="21460"/>
                        <a14:foregroundMark x1="69341" y1="20547" x2="69341" y2="20547"/>
                        <a14:foregroundMark x1="72263" y1="20547" x2="72263" y2="20547"/>
                        <a14:foregroundMark x1="76206" y1="20243" x2="76206" y2="20243"/>
                        <a14:foregroundMark x1="58256" y1="36403" x2="58256" y2="36403"/>
                        <a14:foregroundMark x1="65724" y1="4344" x2="65724" y2="4344"/>
                        <a14:foregroundMark x1="82375" y1="33058" x2="82375" y2="33058"/>
                        <a14:foregroundMark x1="89239" y1="74283" x2="89239" y2="74283"/>
                        <a14:foregroundMark x1="96753" y1="78584" x2="96753" y2="78584"/>
                        <a14:foregroundMark x1="87941" y1="97785" x2="87941" y2="97785"/>
                        <a14:foregroundMark x1="78479" y1="95048" x2="78479" y2="95048"/>
                        <a14:foregroundMark x1="45176" y1="77020" x2="45176" y2="77020"/>
                        <a14:foregroundMark x1="6354" y1="62076" x2="6354" y2="62076"/>
                        <a14:foregroundMark x1="3108" y1="54431" x2="3108" y2="54431"/>
                        <a14:foregroundMark x1="23006" y1="45569" x2="23006" y2="45569"/>
                        <a14:foregroundMark x1="58581" y1="38879" x2="58581" y2="38879"/>
                        <a14:foregroundMark x1="5705" y1="87098" x2="5705" y2="87098"/>
                        <a14:foregroundMark x1="33117" y1="87706" x2="33117" y2="87706"/>
                        <a14:foregroundMark x1="19434" y1="47089" x2="19434" y2="47089"/>
                        <a14:foregroundMark x1="19434" y1="45569" x2="19434" y2="45569"/>
                        <a14:foregroundMark x1="8024" y1="45265" x2="8024" y2="45265"/>
                        <a14:foregroundMark x1="6354" y1="43745" x2="6354" y2="43745"/>
                        <a14:foregroundMark x1="18135" y1="49566" x2="18135" y2="4956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00808"/>
            <a:ext cx="4392488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2240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have chosen your subject area…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51520" y="2852936"/>
            <a:ext cx="8554152" cy="3246112"/>
          </a:xfrm>
          <a:prstGeom prst="rect">
            <a:avLst/>
          </a:prstGeom>
        </p:spPr>
        <p:txBody>
          <a:bodyPr vert="horz" anchor="t">
            <a:normAutofit/>
          </a:bodyPr>
          <a:lstStyle>
            <a:lvl1pPr marL="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600" b="1" kern="1200" cap="all" spc="25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0" dirty="0" smtClean="0"/>
              <a:t>NOW WHAT?</a:t>
            </a:r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270379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Narrowing down your ideas (1)</a:t>
            </a:r>
            <a:endParaRPr lang="en-GB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268097" y="3103633"/>
            <a:ext cx="2808312" cy="134041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5" name="Rounded Rectangle 4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600" kern="1200" dirty="0" smtClean="0"/>
                <a:t>Medicine</a:t>
              </a:r>
              <a:endParaRPr lang="en-GB" sz="3600" kern="1200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172445" y="4167028"/>
            <a:ext cx="473612" cy="554037"/>
            <a:chOff x="2464900" y="2008981"/>
            <a:chExt cx="473612" cy="554037"/>
          </a:xfrm>
        </p:grpSpPr>
        <p:sp>
          <p:nvSpPr>
            <p:cNvPr id="8" name="Right Arrow 7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3172445" y="2826614"/>
            <a:ext cx="473612" cy="554037"/>
            <a:chOff x="2464900" y="2008981"/>
            <a:chExt cx="473612" cy="554037"/>
          </a:xfrm>
        </p:grpSpPr>
        <p:sp>
          <p:nvSpPr>
            <p:cNvPr id="11" name="Right Arrow 10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3807510" y="2156407"/>
            <a:ext cx="2808312" cy="134041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17" name="Rounded Rectangle 16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600" kern="1200" dirty="0" smtClean="0"/>
                <a:t>Greek</a:t>
              </a:r>
              <a:endParaRPr lang="en-GB" sz="3600" kern="1200" dirty="0"/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3807510" y="4226999"/>
            <a:ext cx="2808312" cy="134041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20" name="Rounded Rectangle 19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600" kern="1200" dirty="0" smtClean="0"/>
                <a:t>Roman</a:t>
              </a:r>
              <a:endParaRPr lang="en-GB" sz="3600" kern="1200" dirty="0"/>
            </a:p>
          </p:txBody>
        </p:sp>
      </p:grpSp>
      <p:sp>
        <p:nvSpPr>
          <p:cNvPr id="27" name="&quot;No&quot; Symbol 26"/>
          <p:cNvSpPr/>
          <p:nvPr/>
        </p:nvSpPr>
        <p:spPr>
          <a:xfrm>
            <a:off x="4568952" y="2126647"/>
            <a:ext cx="1183294" cy="1454081"/>
          </a:xfrm>
          <a:prstGeom prst="noSmoking">
            <a:avLst>
              <a:gd name="adj" fmla="val 9884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3883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Narrowing down your ideas (2)</a:t>
            </a:r>
            <a:endParaRPr lang="en-GB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" y="3069484"/>
            <a:ext cx="2369372" cy="1063395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5" name="Rounded Rectangle 4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600" dirty="0" smtClean="0"/>
                <a:t>Medicine</a:t>
              </a:r>
              <a:endParaRPr lang="en-GB" sz="3600" kern="1200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292747" y="1939452"/>
            <a:ext cx="473612" cy="554037"/>
            <a:chOff x="2464900" y="2008981"/>
            <a:chExt cx="473612" cy="554037"/>
          </a:xfrm>
        </p:grpSpPr>
        <p:sp>
          <p:nvSpPr>
            <p:cNvPr id="8" name="Right Arrow 7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401252" y="3323726"/>
            <a:ext cx="473612" cy="554037"/>
            <a:chOff x="2464900" y="2008981"/>
            <a:chExt cx="473612" cy="554037"/>
          </a:xfrm>
        </p:grpSpPr>
        <p:sp>
          <p:nvSpPr>
            <p:cNvPr id="11" name="Right Arrow 10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2900744" y="3043501"/>
            <a:ext cx="2351631" cy="1091002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17" name="Rounded Rectangle 16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600" dirty="0" smtClean="0"/>
                <a:t>Roman Medicine</a:t>
              </a:r>
              <a:endParaRPr lang="en-GB" sz="3600" kern="1200" dirty="0"/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6027840" y="1569276"/>
            <a:ext cx="2808312" cy="134041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20" name="Rounded Rectangle 19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600" dirty="0" smtClean="0"/>
                <a:t>5</a:t>
              </a:r>
              <a:r>
                <a:rPr lang="en-GB" sz="3600" baseline="30000" dirty="0" smtClean="0"/>
                <a:t>th</a:t>
              </a:r>
              <a:r>
                <a:rPr lang="en-GB" sz="3600" dirty="0" smtClean="0"/>
                <a:t> to 4</a:t>
              </a:r>
              <a:r>
                <a:rPr lang="en-GB" sz="3600" baseline="30000" dirty="0" smtClean="0"/>
                <a:t>th</a:t>
              </a:r>
              <a:r>
                <a:rPr lang="en-GB" sz="3600" dirty="0" smtClean="0"/>
                <a:t> century BC</a:t>
              </a:r>
              <a:endParaRPr lang="en-GB" sz="3600" kern="1200" dirty="0"/>
            </a:p>
          </p:txBody>
        </p:sp>
      </p:grpSp>
      <p:sp>
        <p:nvSpPr>
          <p:cNvPr id="22" name="Rounded Rectangle 4"/>
          <p:cNvSpPr/>
          <p:nvPr/>
        </p:nvSpPr>
        <p:spPr>
          <a:xfrm>
            <a:off x="6077191" y="3100629"/>
            <a:ext cx="2709610" cy="1261896"/>
          </a:xfrm>
          <a:prstGeom prst="rect">
            <a:avLst/>
          </a:prstGeom>
          <a:solidFill>
            <a:srgbClr val="00B0F0"/>
          </a:solidFill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156210" tIns="156210" rIns="156210" bIns="156210" numCol="1" spcCol="1270" anchor="ctr" anchorCtr="0">
            <a:noAutofit/>
          </a:bodyPr>
          <a:lstStyle/>
          <a:p>
            <a:pPr lvl="0" algn="ctr" defTabSz="1822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3600" kern="1200" dirty="0" smtClean="0"/>
              <a:t>Hellenistic Period</a:t>
            </a:r>
            <a:endParaRPr lang="en-GB" sz="3600" kern="1200" dirty="0"/>
          </a:p>
        </p:txBody>
      </p:sp>
      <p:grpSp>
        <p:nvGrpSpPr>
          <p:cNvPr id="23" name="Group 22"/>
          <p:cNvGrpSpPr/>
          <p:nvPr/>
        </p:nvGrpSpPr>
        <p:grpSpPr>
          <a:xfrm>
            <a:off x="6031415" y="4553464"/>
            <a:ext cx="2808312" cy="134041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24" name="Rounded Rectangle 23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600" kern="1200" dirty="0" smtClean="0"/>
                <a:t>Roman Period</a:t>
              </a:r>
              <a:endParaRPr lang="en-GB" sz="3600" kern="1200" dirty="0"/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5294012" y="3349778"/>
            <a:ext cx="473612" cy="554037"/>
            <a:chOff x="2464900" y="2008981"/>
            <a:chExt cx="473612" cy="554037"/>
          </a:xfrm>
        </p:grpSpPr>
        <p:sp>
          <p:nvSpPr>
            <p:cNvPr id="28" name="Right Arrow 27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5298954" y="4890845"/>
            <a:ext cx="473612" cy="554037"/>
            <a:chOff x="2464900" y="2008981"/>
            <a:chExt cx="473612" cy="554037"/>
          </a:xfrm>
        </p:grpSpPr>
        <p:sp>
          <p:nvSpPr>
            <p:cNvPr id="31" name="Right Arrow 30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sp>
        <p:nvSpPr>
          <p:cNvPr id="33" name="&quot;No&quot; Symbol 32"/>
          <p:cNvSpPr/>
          <p:nvPr/>
        </p:nvSpPr>
        <p:spPr>
          <a:xfrm>
            <a:off x="6840349" y="3070436"/>
            <a:ext cx="1183294" cy="1454081"/>
          </a:xfrm>
          <a:prstGeom prst="noSmoking">
            <a:avLst>
              <a:gd name="adj" fmla="val 9884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4" name="&quot;No&quot; Symbol 33"/>
          <p:cNvSpPr/>
          <p:nvPr/>
        </p:nvSpPr>
        <p:spPr>
          <a:xfrm>
            <a:off x="6823342" y="4568645"/>
            <a:ext cx="1183294" cy="1454081"/>
          </a:xfrm>
          <a:prstGeom prst="noSmoking">
            <a:avLst>
              <a:gd name="adj" fmla="val 9884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008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33" grpId="0" animBg="1"/>
      <p:bldP spid="34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You have hit a snag!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34400" cy="4572000"/>
          </a:xfrm>
        </p:spPr>
        <p:txBody>
          <a:bodyPr>
            <a:normAutofit/>
          </a:bodyPr>
          <a:lstStyle/>
          <a:p>
            <a:r>
              <a:rPr lang="en-GB" u="sng" dirty="0" smtClean="0"/>
              <a:t>Evidential basis for studying medical practices in the early Republic is very weak. What can I do?</a:t>
            </a:r>
          </a:p>
          <a:p>
            <a:endParaRPr lang="en-GB" dirty="0" smtClean="0"/>
          </a:p>
          <a:p>
            <a:r>
              <a:rPr lang="en-GB" dirty="0" smtClean="0"/>
              <a:t>Switch period?</a:t>
            </a:r>
          </a:p>
          <a:p>
            <a:pPr lvl="1"/>
            <a:r>
              <a:rPr lang="en-GB" dirty="0" smtClean="0"/>
              <a:t>Much more concrete evidence for the Roman Imperial period.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Switch societal focus, e.g. from Roman to Greek?</a:t>
            </a:r>
          </a:p>
          <a:p>
            <a:pPr lvl="1"/>
            <a:r>
              <a:rPr lang="en-GB" dirty="0"/>
              <a:t>More feasible to look at Greek medicine in the Classical period.</a:t>
            </a:r>
          </a:p>
          <a:p>
            <a:pPr lvl="1"/>
            <a:endParaRPr lang="en-GB" u="sng" dirty="0" smtClean="0"/>
          </a:p>
          <a:p>
            <a:r>
              <a:rPr lang="en-GB" b="1" dirty="0"/>
              <a:t>What is most important to me?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36248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Narrowing down your ideas (3)</a:t>
            </a:r>
            <a:endParaRPr lang="en-GB" b="1" dirty="0"/>
          </a:p>
        </p:txBody>
      </p:sp>
      <p:grpSp>
        <p:nvGrpSpPr>
          <p:cNvPr id="4" name="Group 3"/>
          <p:cNvGrpSpPr/>
          <p:nvPr/>
        </p:nvGrpSpPr>
        <p:grpSpPr>
          <a:xfrm>
            <a:off x="1" y="3323726"/>
            <a:ext cx="1638094" cy="809153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5" name="Rounded Rectangle 4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dirty="0" smtClean="0"/>
                <a:t>Medicine</a:t>
              </a:r>
              <a:endParaRPr lang="en-GB" sz="2400" kern="1200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944024" y="3370462"/>
            <a:ext cx="473612" cy="554037"/>
            <a:chOff x="2464900" y="2008981"/>
            <a:chExt cx="473612" cy="554037"/>
          </a:xfrm>
        </p:grpSpPr>
        <p:sp>
          <p:nvSpPr>
            <p:cNvPr id="8" name="Right Arrow 7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1710855" y="3442102"/>
            <a:ext cx="473612" cy="554037"/>
            <a:chOff x="2464900" y="2008981"/>
            <a:chExt cx="473612" cy="554037"/>
          </a:xfrm>
        </p:grpSpPr>
        <p:sp>
          <p:nvSpPr>
            <p:cNvPr id="11" name="Right Arrow 10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2198535" y="3323726"/>
            <a:ext cx="1680893" cy="80915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17" name="Rounded Rectangle 16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8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 smtClean="0"/>
                <a:t>Roman Medicine</a:t>
              </a:r>
              <a:endParaRPr lang="en-GB" sz="2400" kern="1200" dirty="0"/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4425800" y="3323726"/>
            <a:ext cx="1732246" cy="809153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20" name="Rounded Rectangle 19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1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100" dirty="0" smtClean="0"/>
                <a:t>Roman Imperial Period</a:t>
              </a:r>
              <a:endParaRPr lang="en-GB" sz="2100" kern="1200" dirty="0"/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6660232" y="1657756"/>
            <a:ext cx="2304256" cy="116873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24" name="Rounded Rectangle 23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dirty="0" smtClean="0"/>
                <a:t>Diet</a:t>
              </a:r>
              <a:endParaRPr lang="en-GB" sz="2400" kern="1200" dirty="0"/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6181785" y="1948451"/>
            <a:ext cx="473612" cy="554037"/>
            <a:chOff x="2464900" y="2008981"/>
            <a:chExt cx="473612" cy="554037"/>
          </a:xfrm>
        </p:grpSpPr>
        <p:sp>
          <p:nvSpPr>
            <p:cNvPr id="28" name="Right Arrow 27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30" name="Group 29"/>
          <p:cNvGrpSpPr/>
          <p:nvPr/>
        </p:nvGrpSpPr>
        <p:grpSpPr>
          <a:xfrm>
            <a:off x="6208701" y="3401863"/>
            <a:ext cx="473612" cy="554037"/>
            <a:chOff x="2464900" y="2008981"/>
            <a:chExt cx="473612" cy="554037"/>
          </a:xfrm>
        </p:grpSpPr>
        <p:sp>
          <p:nvSpPr>
            <p:cNvPr id="31" name="Right Arrow 30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35" name="Group 34"/>
          <p:cNvGrpSpPr/>
          <p:nvPr/>
        </p:nvGrpSpPr>
        <p:grpSpPr>
          <a:xfrm>
            <a:off x="6677303" y="3134753"/>
            <a:ext cx="2287185" cy="116873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36" name="Rounded Rectangle 35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dirty="0" smtClean="0"/>
                <a:t>Medicaments</a:t>
              </a:r>
              <a:endParaRPr lang="en-GB" sz="2400" kern="1200" dirty="0"/>
            </a:p>
          </p:txBody>
        </p:sp>
      </p:grpSp>
      <p:grpSp>
        <p:nvGrpSpPr>
          <p:cNvPr id="38" name="Group 37"/>
          <p:cNvGrpSpPr/>
          <p:nvPr/>
        </p:nvGrpSpPr>
        <p:grpSpPr>
          <a:xfrm>
            <a:off x="6222390" y="4855275"/>
            <a:ext cx="473612" cy="554037"/>
            <a:chOff x="2464900" y="2008981"/>
            <a:chExt cx="473612" cy="554037"/>
          </a:xfrm>
        </p:grpSpPr>
        <p:sp>
          <p:nvSpPr>
            <p:cNvPr id="39" name="Right Arrow 38"/>
            <p:cNvSpPr/>
            <p:nvPr/>
          </p:nvSpPr>
          <p:spPr>
            <a:xfrm>
              <a:off x="2464900" y="2008981"/>
              <a:ext cx="473612" cy="554037"/>
            </a:xfrm>
            <a:prstGeom prst="rightArrow">
              <a:avLst>
                <a:gd name="adj1" fmla="val 60000"/>
                <a:gd name="adj2" fmla="val 50000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Right Arrow 4"/>
            <p:cNvSpPr/>
            <p:nvPr/>
          </p:nvSpPr>
          <p:spPr>
            <a:xfrm>
              <a:off x="2464900" y="2119788"/>
              <a:ext cx="331528" cy="33242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0" tIns="0" rIns="0" bIns="0" numCol="1" spcCol="1270" anchor="ctr" anchorCtr="0">
              <a:noAutofit/>
            </a:bodyPr>
            <a:lstStyle/>
            <a:p>
              <a:pPr lvl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2500" kern="1200"/>
            </a:p>
          </p:txBody>
        </p:sp>
      </p:grpSp>
      <p:grpSp>
        <p:nvGrpSpPr>
          <p:cNvPr id="41" name="Group 40"/>
          <p:cNvGrpSpPr/>
          <p:nvPr/>
        </p:nvGrpSpPr>
        <p:grpSpPr>
          <a:xfrm>
            <a:off x="6696002" y="4547926"/>
            <a:ext cx="2268486" cy="1168734"/>
            <a:chOff x="7474" y="1615792"/>
            <a:chExt cx="2234023" cy="1340414"/>
          </a:xfrm>
          <a:solidFill>
            <a:srgbClr val="00B0F0"/>
          </a:solidFill>
        </p:grpSpPr>
        <p:sp>
          <p:nvSpPr>
            <p:cNvPr id="42" name="Rounded Rectangle 41"/>
            <p:cNvSpPr/>
            <p:nvPr/>
          </p:nvSpPr>
          <p:spPr>
            <a:xfrm>
              <a:off x="7474" y="1615792"/>
              <a:ext cx="2234023" cy="1340414"/>
            </a:xfrm>
            <a:prstGeom prst="roundRect">
              <a:avLst>
                <a:gd name="adj" fmla="val 10000"/>
              </a:avLst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Rounded Rectangle 4"/>
            <p:cNvSpPr/>
            <p:nvPr/>
          </p:nvSpPr>
          <p:spPr>
            <a:xfrm>
              <a:off x="46733" y="1655051"/>
              <a:ext cx="2155505" cy="1261896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56210" tIns="156210" rIns="156210" bIns="156210" numCol="1" spcCol="1270" anchor="ctr" anchorCtr="0">
              <a:noAutofit/>
            </a:bodyPr>
            <a:lstStyle/>
            <a:p>
              <a:pPr lvl="0" algn="ctr" defTabSz="18224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dirty="0" smtClean="0"/>
                <a:t>Surgery </a:t>
              </a:r>
              <a:endParaRPr lang="en-GB" sz="2400" kern="1200" dirty="0"/>
            </a:p>
          </p:txBody>
        </p:sp>
      </p:grpSp>
      <p:sp>
        <p:nvSpPr>
          <p:cNvPr id="45" name="&quot;No&quot; Symbol 44"/>
          <p:cNvSpPr/>
          <p:nvPr/>
        </p:nvSpPr>
        <p:spPr>
          <a:xfrm>
            <a:off x="7384718" y="4507018"/>
            <a:ext cx="872353" cy="1209642"/>
          </a:xfrm>
          <a:prstGeom prst="noSmoking">
            <a:avLst>
              <a:gd name="adj" fmla="val 9884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6" name="&quot;No&quot; Symbol 45"/>
          <p:cNvSpPr/>
          <p:nvPr/>
        </p:nvSpPr>
        <p:spPr>
          <a:xfrm>
            <a:off x="7228673" y="1665409"/>
            <a:ext cx="872353" cy="1209642"/>
          </a:xfrm>
          <a:prstGeom prst="noSmoking">
            <a:avLst>
              <a:gd name="adj" fmla="val 9884"/>
            </a:avLst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4533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4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 think I have a topic, now I need a title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56792"/>
            <a:ext cx="8534400" cy="5157192"/>
          </a:xfrm>
        </p:spPr>
        <p:txBody>
          <a:bodyPr>
            <a:normAutofit/>
          </a:bodyPr>
          <a:lstStyle/>
          <a:p>
            <a:r>
              <a:rPr lang="en-GB" sz="3000" dirty="0" smtClean="0"/>
              <a:t>A </a:t>
            </a:r>
            <a:r>
              <a:rPr lang="en-GB" sz="3000" b="1" dirty="0" smtClean="0"/>
              <a:t>working title </a:t>
            </a:r>
            <a:r>
              <a:rPr lang="en-GB" sz="3000" dirty="0" smtClean="0"/>
              <a:t>needs to tell you and the reader what the topic is about.</a:t>
            </a:r>
          </a:p>
          <a:p>
            <a:r>
              <a:rPr lang="en-GB" sz="3000" dirty="0" smtClean="0"/>
              <a:t>It needs to have the possibility of an answer.</a:t>
            </a:r>
          </a:p>
          <a:p>
            <a:r>
              <a:rPr lang="en-GB" sz="3000" dirty="0" smtClean="0"/>
              <a:t>It needs to create the need for an </a:t>
            </a:r>
            <a:r>
              <a:rPr lang="en-GB" sz="3000" b="1" dirty="0" smtClean="0"/>
              <a:t>argument</a:t>
            </a:r>
            <a:r>
              <a:rPr lang="en-GB" sz="3000" dirty="0" smtClean="0"/>
              <a:t> or </a:t>
            </a:r>
            <a:r>
              <a:rPr lang="en-GB" sz="3000" b="1" dirty="0" smtClean="0"/>
              <a:t>discussion</a:t>
            </a:r>
            <a:r>
              <a:rPr lang="en-GB" sz="3000" dirty="0" smtClean="0"/>
              <a:t> rather than merely be </a:t>
            </a:r>
            <a:r>
              <a:rPr lang="en-GB" sz="3000" b="1" dirty="0" smtClean="0"/>
              <a:t>descriptive</a:t>
            </a:r>
            <a:r>
              <a:rPr lang="en-GB" sz="3000" dirty="0" smtClean="0"/>
              <a:t>.</a:t>
            </a:r>
            <a:endParaRPr lang="en-GB" sz="3000" b="1" dirty="0" smtClean="0"/>
          </a:p>
          <a:p>
            <a:r>
              <a:rPr lang="en-GB" sz="3000" dirty="0" smtClean="0"/>
              <a:t>For example: To what extent did the import of aromatics and spices impact on Roman pharmacopeia (“drug-making”) in the early </a:t>
            </a:r>
            <a:r>
              <a:rPr lang="en-GB" sz="3000" dirty="0"/>
              <a:t>Imperial period</a:t>
            </a:r>
            <a:r>
              <a:rPr lang="en-GB" sz="3000" dirty="0" smtClean="0"/>
              <a:t>?</a:t>
            </a:r>
            <a:endParaRPr lang="en-GB" sz="30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899592" y="5229200"/>
            <a:ext cx="7560840" cy="96584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6894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Working titles and the Eye-catcher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" y="1582816"/>
            <a:ext cx="4198240" cy="4798511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working title (or subtitle) is there to tell the reader specifically what your work is about.</a:t>
            </a:r>
          </a:p>
          <a:p>
            <a:endParaRPr lang="en-GB" sz="500" dirty="0" smtClean="0"/>
          </a:p>
          <a:p>
            <a:r>
              <a:rPr lang="en-GB" dirty="0" smtClean="0"/>
              <a:t>The “eye-catcher” is there to seduce the reader into picking up your work with interest.</a:t>
            </a:r>
          </a:p>
          <a:p>
            <a:endParaRPr lang="en-GB" sz="500" dirty="0" smtClean="0"/>
          </a:p>
          <a:p>
            <a:r>
              <a:rPr lang="en-GB" dirty="0" smtClean="0"/>
              <a:t>The “eye-catcher” is best written when you are nearing the completion of your work.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20072" y="1564328"/>
            <a:ext cx="3081668" cy="4681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572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REMEMBER: Working Titles</a:t>
            </a:r>
            <a:endParaRPr lang="en-GB" b="1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772816"/>
            <a:ext cx="8503920" cy="4326232"/>
          </a:xfrm>
        </p:spPr>
        <p:txBody>
          <a:bodyPr/>
          <a:lstStyle/>
          <a:p>
            <a:r>
              <a:rPr lang="en-GB" dirty="0" smtClean="0"/>
              <a:t>You will need to have a working title by this WEDNESDAY (7</a:t>
            </a:r>
            <a:r>
              <a:rPr lang="en-GB" baseline="30000" dirty="0" smtClean="0"/>
              <a:t>th</a:t>
            </a:r>
            <a:r>
              <a:rPr lang="en-GB" dirty="0" smtClean="0"/>
              <a:t>) </a:t>
            </a:r>
            <a:r>
              <a:rPr lang="en-GB" dirty="0"/>
              <a:t>– </a:t>
            </a:r>
            <a:r>
              <a:rPr lang="en-GB" smtClean="0"/>
              <a:t>12 noon.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It is essential that you work think over the next several days about your chosen topic and do some preliminary reading.</a:t>
            </a:r>
          </a:p>
          <a:p>
            <a:endParaRPr lang="en-GB" dirty="0" smtClean="0"/>
          </a:p>
          <a:p>
            <a:r>
              <a:rPr lang="en-GB" dirty="0" smtClean="0"/>
              <a:t>The working titles are submitted via Moodle on the titles forum.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262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2816</TotalTime>
  <Words>1429</Words>
  <Application>Microsoft Office PowerPoint</Application>
  <PresentationFormat>On-screen Show (4:3)</PresentationFormat>
  <Paragraphs>207</Paragraphs>
  <Slides>27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Calibri</vt:lpstr>
      <vt:lpstr>Georgia</vt:lpstr>
      <vt:lpstr>Wingdings</vt:lpstr>
      <vt:lpstr>Wingdings 2</vt:lpstr>
      <vt:lpstr>Civic</vt:lpstr>
      <vt:lpstr>CLCL5005 Classics Independent Research Project</vt:lpstr>
      <vt:lpstr>Module Purpose</vt:lpstr>
      <vt:lpstr>Course Work:  </vt:lpstr>
      <vt:lpstr>MARKING CRITERIA</vt:lpstr>
      <vt:lpstr>Upcoming Session</vt:lpstr>
      <vt:lpstr>WEEK 1 and 2</vt:lpstr>
      <vt:lpstr>WEEK 3</vt:lpstr>
      <vt:lpstr>WEEKS 4 and 5</vt:lpstr>
      <vt:lpstr>WEEK 6</vt:lpstr>
      <vt:lpstr>WEEK 7 and 8</vt:lpstr>
      <vt:lpstr>WEEK 9 and 10</vt:lpstr>
      <vt:lpstr>The Topics</vt:lpstr>
      <vt:lpstr>ANCIENT SICILY</vt:lpstr>
      <vt:lpstr>MEDICINE</vt:lpstr>
      <vt:lpstr>HEROISM</vt:lpstr>
      <vt:lpstr>UTOPIAS</vt:lpstr>
      <vt:lpstr>Part 2: Choosing a Topics</vt:lpstr>
      <vt:lpstr>Considerations: The Material</vt:lpstr>
      <vt:lpstr>Considerations: About you</vt:lpstr>
      <vt:lpstr>You have chosen your subject area…</vt:lpstr>
      <vt:lpstr>Narrowing down your ideas (1)</vt:lpstr>
      <vt:lpstr>Narrowing down your ideas (2)</vt:lpstr>
      <vt:lpstr>You have hit a snag!</vt:lpstr>
      <vt:lpstr>Narrowing down your ideas (3)</vt:lpstr>
      <vt:lpstr>I think I have a topic, now I need a title</vt:lpstr>
      <vt:lpstr>Working titles and the Eye-catcher</vt:lpstr>
      <vt:lpstr>REMEMBER: Working Titles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Errietta Bissa</dc:creator>
  <cp:lastModifiedBy>Matthew Cobb</cp:lastModifiedBy>
  <cp:revision>363</cp:revision>
  <dcterms:created xsi:type="dcterms:W3CDTF">2010-12-26T08:27:55Z</dcterms:created>
  <dcterms:modified xsi:type="dcterms:W3CDTF">2018-02-02T17:03:51Z</dcterms:modified>
</cp:coreProperties>
</file>