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23" r:id="rId2"/>
  </p:sldMasterIdLst>
  <p:notesMasterIdLst>
    <p:notesMasterId r:id="rId35"/>
  </p:notesMasterIdLst>
  <p:handoutMasterIdLst>
    <p:handoutMasterId r:id="rId36"/>
  </p:handoutMasterIdLst>
  <p:sldIdLst>
    <p:sldId id="277" r:id="rId3"/>
    <p:sldId id="372" r:id="rId4"/>
    <p:sldId id="300" r:id="rId5"/>
    <p:sldId id="316" r:id="rId6"/>
    <p:sldId id="373" r:id="rId7"/>
    <p:sldId id="334" r:id="rId8"/>
    <p:sldId id="335" r:id="rId9"/>
    <p:sldId id="336" r:id="rId10"/>
    <p:sldId id="337" r:id="rId11"/>
    <p:sldId id="338" r:id="rId12"/>
    <p:sldId id="340" r:id="rId13"/>
    <p:sldId id="341" r:id="rId14"/>
    <p:sldId id="344" r:id="rId15"/>
    <p:sldId id="345" r:id="rId16"/>
    <p:sldId id="347" r:id="rId17"/>
    <p:sldId id="349" r:id="rId18"/>
    <p:sldId id="352" r:id="rId19"/>
    <p:sldId id="353" r:id="rId20"/>
    <p:sldId id="350" r:id="rId21"/>
    <p:sldId id="362" r:id="rId22"/>
    <p:sldId id="296" r:id="rId23"/>
    <p:sldId id="294" r:id="rId24"/>
    <p:sldId id="365" r:id="rId25"/>
    <p:sldId id="366" r:id="rId26"/>
    <p:sldId id="367" r:id="rId27"/>
    <p:sldId id="360" r:id="rId28"/>
    <p:sldId id="371" r:id="rId29"/>
    <p:sldId id="364" r:id="rId30"/>
    <p:sldId id="369" r:id="rId31"/>
    <p:sldId id="267" r:id="rId32"/>
    <p:sldId id="329" r:id="rId33"/>
    <p:sldId id="358" r:id="rId3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576" autoAdjust="0"/>
  </p:normalViewPr>
  <p:slideViewPr>
    <p:cSldViewPr>
      <p:cViewPr varScale="1">
        <p:scale>
          <a:sx n="104" d="100"/>
          <a:sy n="104" d="100"/>
        </p:scale>
        <p:origin x="83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488C29E0-C7A5-05B5-8846-F60415605E6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5EC2783F-53B6-11EB-7B21-E7811AC5A365}"/>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57D9784-D79C-E874-FF99-79887116FC81}"/>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F8A76B68-3436-D65C-18D5-86839264C584}"/>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A0BCD96-5D4B-47A3-8B0E-192F318C9255}"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432944E6-CA27-7356-061F-540C29C21D0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BDF4BF1F-D47A-4D3F-A288-E071FF1ED9EC}"/>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2C124762-04BF-3FE2-0571-03101A5DE5EE}"/>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FBDF732-F40E-63E5-C149-854295955378}"/>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FD92B3A3-152F-E4A1-2C53-D5D795755BF3}"/>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F29A2CA8-237F-AEAC-7F42-2A69BEF44945}"/>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77EA0FB5-E96F-4B62-AD48-1C8C32F8351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B931B384-E6E6-4C63-7582-9271FC212321}"/>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E6B38963-46AB-FD25-F7E5-9C1CEDF726C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9220" name="Slide Number Placeholder 3">
            <a:extLst>
              <a:ext uri="{FF2B5EF4-FFF2-40B4-BE49-F238E27FC236}">
                <a16:creationId xmlns:a16="http://schemas.microsoft.com/office/drawing/2014/main" id="{E2820236-0541-E9DA-DC8F-96136F401F7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A9E5DACC-EC34-4D9B-84F0-1073958AC9C2}" type="slidenum">
              <a:rPr kumimoji="0" lang="en-GB" altLang="en-US" smtClean="0">
                <a:latin typeface="Times New Roman" panose="02020603050405020304" pitchFamily="18" charset="0"/>
                <a:ea typeface="MS PGothic" panose="020B0600070205080204" pitchFamily="34" charset="-128"/>
              </a:rPr>
              <a:pPr>
                <a:spcBef>
                  <a:spcPct val="0"/>
                </a:spcBef>
              </a:pPr>
              <a:t>4</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29D2B854-FFFF-19E3-CE34-76152A09401C}"/>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FA23FA1F-A17A-C423-6FC3-A5694DA0F6B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11268" name="Slide Number Placeholder 3">
            <a:extLst>
              <a:ext uri="{FF2B5EF4-FFF2-40B4-BE49-F238E27FC236}">
                <a16:creationId xmlns:a16="http://schemas.microsoft.com/office/drawing/2014/main" id="{18BEC3B0-D81A-4B45-A054-C33E1707A2B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FBE38105-6FEB-445E-9FD4-437F498F8BBF}" type="slidenum">
              <a:rPr kumimoji="0" lang="en-GB" altLang="en-US" smtClean="0">
                <a:latin typeface="Times New Roman" panose="02020603050405020304" pitchFamily="18" charset="0"/>
                <a:ea typeface="MS PGothic" panose="020B0600070205080204" pitchFamily="34" charset="-128"/>
              </a:rPr>
              <a:pPr>
                <a:spcBef>
                  <a:spcPct val="0"/>
                </a:spcBef>
              </a:pPr>
              <a:t>6</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EA898BE0-4B52-0905-6A3B-4B52F8BCDCA4}"/>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64431473-AB60-BCF1-66DC-DFA1D80B8AE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13316" name="Slide Number Placeholder 3">
            <a:extLst>
              <a:ext uri="{FF2B5EF4-FFF2-40B4-BE49-F238E27FC236}">
                <a16:creationId xmlns:a16="http://schemas.microsoft.com/office/drawing/2014/main" id="{94F00BC7-1429-90F5-A960-5DFF04F1EF7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5418BE37-1D83-41B5-82E2-D9DBB2F2B0FC}" type="slidenum">
              <a:rPr kumimoji="0" lang="en-GB" altLang="en-US" smtClean="0">
                <a:latin typeface="Times New Roman" panose="02020603050405020304" pitchFamily="18" charset="0"/>
                <a:ea typeface="MS PGothic" panose="020B0600070205080204" pitchFamily="34" charset="-128"/>
              </a:rPr>
              <a:pPr>
                <a:spcBef>
                  <a:spcPct val="0"/>
                </a:spcBef>
              </a:pPr>
              <a:t>7</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1C8E0075-DADC-F5E3-54F5-7BA6F8C9AE2F}"/>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438FABAF-A6FE-E4C7-09A5-6B21A57750D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15364" name="Slide Number Placeholder 3">
            <a:extLst>
              <a:ext uri="{FF2B5EF4-FFF2-40B4-BE49-F238E27FC236}">
                <a16:creationId xmlns:a16="http://schemas.microsoft.com/office/drawing/2014/main" id="{74A8A7D9-BC1F-2A58-5C68-AD995BFD6FF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C774F170-00A4-4456-B08A-0F36E5E98AEC}" type="slidenum">
              <a:rPr kumimoji="0" lang="en-GB" altLang="en-US" smtClean="0">
                <a:latin typeface="Times New Roman" panose="02020603050405020304" pitchFamily="18" charset="0"/>
                <a:ea typeface="MS PGothic" panose="020B0600070205080204" pitchFamily="34" charset="-128"/>
              </a:rPr>
              <a:pPr>
                <a:spcBef>
                  <a:spcPct val="0"/>
                </a:spcBef>
              </a:pPr>
              <a:t>8</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BAED985-6B25-4A32-1061-9EE603F1CCEC}"/>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9A3E5617-7CD5-7693-64A9-2B4AB6B95CA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17412" name="Slide Number Placeholder 3">
            <a:extLst>
              <a:ext uri="{FF2B5EF4-FFF2-40B4-BE49-F238E27FC236}">
                <a16:creationId xmlns:a16="http://schemas.microsoft.com/office/drawing/2014/main" id="{7CB8CB15-46BA-F42D-B365-9ADEA2228F68}"/>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BF69B971-E5B3-4B5E-8789-EA015458BDF9}" type="slidenum">
              <a:rPr kumimoji="0" lang="en-GB" altLang="en-US" smtClean="0">
                <a:latin typeface="Times New Roman" panose="02020603050405020304" pitchFamily="18" charset="0"/>
                <a:ea typeface="MS PGothic" panose="020B0600070205080204" pitchFamily="34" charset="-128"/>
              </a:rPr>
              <a:pPr>
                <a:spcBef>
                  <a:spcPct val="0"/>
                </a:spcBef>
              </a:pPr>
              <a:t>9</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BEC66F16-7B4A-F8F9-6423-CB7CB96D7500}"/>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4B3A19D4-1882-4DF7-4000-B40DC9529E7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19460" name="Slide Number Placeholder 3">
            <a:extLst>
              <a:ext uri="{FF2B5EF4-FFF2-40B4-BE49-F238E27FC236}">
                <a16:creationId xmlns:a16="http://schemas.microsoft.com/office/drawing/2014/main" id="{173ACAA6-4919-4528-825F-C1C85CE91EE9}"/>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E2D85086-72BA-4370-9677-0735B123945F}" type="slidenum">
              <a:rPr kumimoji="0" lang="en-GB" altLang="en-US" smtClean="0">
                <a:latin typeface="Times New Roman" panose="02020603050405020304" pitchFamily="18" charset="0"/>
                <a:ea typeface="MS PGothic" panose="020B0600070205080204" pitchFamily="34" charset="-128"/>
              </a:rPr>
              <a:pPr>
                <a:spcBef>
                  <a:spcPct val="0"/>
                </a:spcBef>
              </a:pPr>
              <a:t>10</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597D649A-7ABC-9BA2-6F15-AF5F144321D5}"/>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16DA579A-6EC7-F019-7DDB-C363BB1EDB79}"/>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21508" name="Slide Number Placeholder 3">
            <a:extLst>
              <a:ext uri="{FF2B5EF4-FFF2-40B4-BE49-F238E27FC236}">
                <a16:creationId xmlns:a16="http://schemas.microsoft.com/office/drawing/2014/main" id="{B64FE51F-1B4A-A138-FCD6-A13F16377115}"/>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4D16D53-43E4-4E1C-939B-31ABBBC4CA07}" type="slidenum">
              <a:rPr kumimoji="0" lang="en-GB" altLang="en-US" smtClean="0">
                <a:latin typeface="Times New Roman" panose="02020603050405020304" pitchFamily="18" charset="0"/>
                <a:ea typeface="MS PGothic" panose="020B0600070205080204" pitchFamily="34" charset="-128"/>
              </a:rPr>
              <a:pPr>
                <a:spcBef>
                  <a:spcPct val="0"/>
                </a:spcBef>
              </a:pPr>
              <a:t>11</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FA921EEA-CE6D-0E9A-1CDE-3BF5F3317FC4}"/>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C22C0F03-7C22-77AB-A9EB-5E21D6016C6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23556" name="Slide Number Placeholder 3">
            <a:extLst>
              <a:ext uri="{FF2B5EF4-FFF2-40B4-BE49-F238E27FC236}">
                <a16:creationId xmlns:a16="http://schemas.microsoft.com/office/drawing/2014/main" id="{EB5BCC7A-F7D0-2162-03E1-5D5423061848}"/>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2606547-C95C-4A55-8978-7DD214A64999}" type="slidenum">
              <a:rPr kumimoji="0" lang="en-GB" altLang="en-US" smtClean="0">
                <a:latin typeface="Times New Roman" panose="02020603050405020304" pitchFamily="18" charset="0"/>
                <a:ea typeface="MS PGothic" panose="020B0600070205080204" pitchFamily="34" charset="-128"/>
              </a:rPr>
              <a:pPr>
                <a:spcBef>
                  <a:spcPct val="0"/>
                </a:spcBef>
              </a:pPr>
              <a:t>12</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90C8F0D7-B7A0-C0C9-0E34-7EC3EB5F3B31}"/>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F1DF232A-990C-E87B-0116-729BFE52328D}"/>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25604" name="Slide Number Placeholder 3">
            <a:extLst>
              <a:ext uri="{FF2B5EF4-FFF2-40B4-BE49-F238E27FC236}">
                <a16:creationId xmlns:a16="http://schemas.microsoft.com/office/drawing/2014/main" id="{7DDF2B76-EE8C-FF89-D18A-4CCBA2FCB50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AC6AD01B-2551-4BA6-85CD-A4E9758E3EAE}" type="slidenum">
              <a:rPr kumimoji="0" lang="en-GB" altLang="en-US" smtClean="0">
                <a:latin typeface="Times New Roman" panose="02020603050405020304" pitchFamily="18" charset="0"/>
                <a:ea typeface="MS PGothic" panose="020B0600070205080204" pitchFamily="34" charset="-128"/>
              </a:rPr>
              <a:pPr>
                <a:spcBef>
                  <a:spcPct val="0"/>
                </a:spcBef>
              </a:pPr>
              <a:t>13</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B0C091E5-3BC4-56DA-16AD-3D8B0C4733C1}"/>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F0EF0AE3-C5FC-975F-1C8B-EF3F7302A55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27652" name="Slide Number Placeholder 3">
            <a:extLst>
              <a:ext uri="{FF2B5EF4-FFF2-40B4-BE49-F238E27FC236}">
                <a16:creationId xmlns:a16="http://schemas.microsoft.com/office/drawing/2014/main" id="{9530448C-BB8B-F826-F9C2-5C21FD26F1B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0899A038-400D-4A86-9608-34BEAE9194E3}" type="slidenum">
              <a:rPr kumimoji="0" lang="en-GB" altLang="en-US" smtClean="0">
                <a:latin typeface="Times New Roman" panose="02020603050405020304" pitchFamily="18" charset="0"/>
                <a:ea typeface="MS PGothic" panose="020B0600070205080204" pitchFamily="34" charset="-128"/>
              </a:rPr>
              <a:pPr>
                <a:spcBef>
                  <a:spcPct val="0"/>
                </a:spcBef>
              </a:pPr>
              <a:t>14</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85EB7B9-8A3C-DFF1-F9B3-2F23973FD2E6}"/>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A35297EB-9467-D2E6-4EEF-924B43199B4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29700" name="Slide Number Placeholder 3">
            <a:extLst>
              <a:ext uri="{FF2B5EF4-FFF2-40B4-BE49-F238E27FC236}">
                <a16:creationId xmlns:a16="http://schemas.microsoft.com/office/drawing/2014/main" id="{86D5BF26-08BA-9BFF-62D2-85DA4E0431F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71F226DA-EE89-4FFB-838A-8B559BBB341E}" type="slidenum">
              <a:rPr kumimoji="0" lang="en-GB" altLang="en-US" smtClean="0">
                <a:latin typeface="Times New Roman" panose="02020603050405020304" pitchFamily="18" charset="0"/>
                <a:ea typeface="MS PGothic" panose="020B0600070205080204" pitchFamily="34" charset="-128"/>
              </a:rPr>
              <a:pPr>
                <a:spcBef>
                  <a:spcPct val="0"/>
                </a:spcBef>
              </a:pPr>
              <a:t>15</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1377FFE1-2075-D3C1-8185-5D7A86439661}"/>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E5C8DF94-45C8-0025-E239-F468149F930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31748" name="Slide Number Placeholder 3">
            <a:extLst>
              <a:ext uri="{FF2B5EF4-FFF2-40B4-BE49-F238E27FC236}">
                <a16:creationId xmlns:a16="http://schemas.microsoft.com/office/drawing/2014/main" id="{8EDEBF4D-AB7D-89C5-566B-62579611260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A3CC470D-99A8-4056-A71C-1686B0C8E75A}" type="slidenum">
              <a:rPr kumimoji="0" lang="en-GB" altLang="en-US" smtClean="0">
                <a:latin typeface="Times New Roman" panose="02020603050405020304" pitchFamily="18" charset="0"/>
                <a:ea typeface="MS PGothic" panose="020B0600070205080204" pitchFamily="34" charset="-128"/>
              </a:rPr>
              <a:pPr>
                <a:spcBef>
                  <a:spcPct val="0"/>
                </a:spcBef>
              </a:pPr>
              <a:t>16</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250B877F-2F14-085B-F793-1F7DB56049DB}"/>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041FD493-EF3A-8D7B-9377-979AB5F3F48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35844" name="Slide Number Placeholder 3">
            <a:extLst>
              <a:ext uri="{FF2B5EF4-FFF2-40B4-BE49-F238E27FC236}">
                <a16:creationId xmlns:a16="http://schemas.microsoft.com/office/drawing/2014/main" id="{6852A299-7033-929C-A700-62E27243548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A4B05910-CECB-4A11-A3D9-B8BEF8D439D8}" type="slidenum">
              <a:rPr kumimoji="0" lang="en-GB" altLang="en-US" smtClean="0">
                <a:latin typeface="Times New Roman" panose="02020603050405020304" pitchFamily="18" charset="0"/>
                <a:ea typeface="MS PGothic" panose="020B0600070205080204" pitchFamily="34" charset="-128"/>
              </a:rPr>
              <a:pPr>
                <a:spcBef>
                  <a:spcPct val="0"/>
                </a:spcBef>
              </a:pPr>
              <a:t>17</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F3167B07-A56A-A2E3-E625-BA54EE691E3E}"/>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45BC6F5B-7676-67DA-250B-FEE34CFABC4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37892" name="Slide Number Placeholder 3">
            <a:extLst>
              <a:ext uri="{FF2B5EF4-FFF2-40B4-BE49-F238E27FC236}">
                <a16:creationId xmlns:a16="http://schemas.microsoft.com/office/drawing/2014/main" id="{E17A2CE8-35B9-CA77-41FC-4944C0CF508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8CD260E3-4EF3-4085-92F1-1D9618FF3DDB}" type="slidenum">
              <a:rPr kumimoji="0" lang="en-GB" altLang="en-US" smtClean="0">
                <a:latin typeface="Times New Roman" panose="02020603050405020304" pitchFamily="18" charset="0"/>
                <a:ea typeface="MS PGothic" panose="020B0600070205080204" pitchFamily="34" charset="-128"/>
              </a:rPr>
              <a:pPr>
                <a:spcBef>
                  <a:spcPct val="0"/>
                </a:spcBef>
              </a:pPr>
              <a:t>18</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F5A1597E-19BA-E80F-4C58-71BD673330D3}"/>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98E9F156-2CC4-B6CB-255E-36F986C1123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MS PGothic" panose="020B0600070205080204" pitchFamily="34" charset="-128"/>
            </a:endParaRPr>
          </a:p>
        </p:txBody>
      </p:sp>
      <p:sp>
        <p:nvSpPr>
          <p:cNvPr id="39940" name="Slide Number Placeholder 3">
            <a:extLst>
              <a:ext uri="{FF2B5EF4-FFF2-40B4-BE49-F238E27FC236}">
                <a16:creationId xmlns:a16="http://schemas.microsoft.com/office/drawing/2014/main" id="{1E4CC6BF-3829-91EC-2253-6CB6C37DC51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2131674D-C2B2-4A6A-BD89-5E5D89ED63D5}" type="slidenum">
              <a:rPr kumimoji="0" lang="en-GB" altLang="en-US" smtClean="0">
                <a:latin typeface="Times New Roman" panose="02020603050405020304" pitchFamily="18" charset="0"/>
                <a:ea typeface="MS PGothic" panose="020B0600070205080204" pitchFamily="34" charset="-128"/>
              </a:rPr>
              <a:pPr>
                <a:spcBef>
                  <a:spcPct val="0"/>
                </a:spcBef>
              </a:pPr>
              <a:t>19</a:t>
            </a:fld>
            <a:endParaRPr kumimoji="0" lang="en-GB" altLang="en-US">
              <a:latin typeface="Times New Roman" panose="02020603050405020304" pitchFamily="18" charset="0"/>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9B757B-2C32-780D-BBB0-B8001022BA6D}"/>
              </a:ext>
            </a:extLst>
          </p:cNvPr>
          <p:cNvSpPr>
            <a:spLocks noGrp="1"/>
          </p:cNvSpPr>
          <p:nvPr>
            <p:ph type="dt" sz="half" idx="10"/>
          </p:nvPr>
        </p:nvSpPr>
        <p:spPr>
          <a:xfrm>
            <a:off x="395288" y="6524625"/>
            <a:ext cx="971550" cy="219075"/>
          </a:xfrm>
        </p:spPr>
        <p:txBody>
          <a:bodyPr/>
          <a:lstStyle>
            <a:lvl1pPr>
              <a:defRPr/>
            </a:lvl1pPr>
          </a:lstStyle>
          <a:p>
            <a:pPr>
              <a:defRPr/>
            </a:pPr>
            <a:fld id="{E25F6A1D-B283-4F2A-BB69-E074D1DD84C6}" type="datetime1">
              <a:rPr lang="en-GB" altLang="en-US"/>
              <a:pPr>
                <a:defRPr/>
              </a:pPr>
              <a:t>16/06/2026</a:t>
            </a:fld>
            <a:endParaRPr lang="en-GB" altLang="en-US" dirty="0"/>
          </a:p>
        </p:txBody>
      </p:sp>
      <p:sp>
        <p:nvSpPr>
          <p:cNvPr id="5" name="Footer Placeholder 4">
            <a:extLst>
              <a:ext uri="{FF2B5EF4-FFF2-40B4-BE49-F238E27FC236}">
                <a16:creationId xmlns:a16="http://schemas.microsoft.com/office/drawing/2014/main" id="{0F888BC1-CAC4-F383-D0BD-D4EEC783E38A}"/>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C053815-F8B3-2279-9FD6-D1C972B0BCD4}"/>
              </a:ext>
            </a:extLst>
          </p:cNvPr>
          <p:cNvSpPr>
            <a:spLocks noGrp="1"/>
          </p:cNvSpPr>
          <p:nvPr>
            <p:ph type="sldNum" sz="quarter" idx="12"/>
          </p:nvPr>
        </p:nvSpPr>
        <p:spPr/>
        <p:txBody>
          <a:bodyPr/>
          <a:lstStyle>
            <a:lvl1pPr>
              <a:defRPr/>
            </a:lvl1pPr>
          </a:lstStyle>
          <a:p>
            <a:pPr>
              <a:defRPr/>
            </a:pPr>
            <a:fld id="{252A9FC4-71B6-414F-A7B8-7FC62E240670}" type="slidenum">
              <a:rPr lang="en-GB" altLang="en-US"/>
              <a:pPr>
                <a:defRPr/>
              </a:pPr>
              <a:t>‹#›</a:t>
            </a:fld>
            <a:endParaRPr lang="en-GB" altLang="en-US"/>
          </a:p>
        </p:txBody>
      </p:sp>
    </p:spTree>
    <p:extLst>
      <p:ext uri="{BB962C8B-B14F-4D97-AF65-F5344CB8AC3E}">
        <p14:creationId xmlns:p14="http://schemas.microsoft.com/office/powerpoint/2010/main" val="173619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98147-94A7-F411-D3A7-8B7D4B77FC26}"/>
              </a:ext>
            </a:extLst>
          </p:cNvPr>
          <p:cNvSpPr>
            <a:spLocks noGrp="1"/>
          </p:cNvSpPr>
          <p:nvPr>
            <p:ph type="dt" sz="half" idx="10"/>
          </p:nvPr>
        </p:nvSpPr>
        <p:spPr/>
        <p:txBody>
          <a:bodyPr/>
          <a:lstStyle>
            <a:lvl1pPr>
              <a:defRPr/>
            </a:lvl1pPr>
          </a:lstStyle>
          <a:p>
            <a:pPr>
              <a:defRPr/>
            </a:pPr>
            <a:fld id="{757A3D87-BB7F-4A08-9372-AF5D7041694F}" type="datetime1">
              <a:rPr lang="en-GB" altLang="en-US"/>
              <a:pPr>
                <a:defRPr/>
              </a:pPr>
              <a:t>16/06/2026</a:t>
            </a:fld>
            <a:endParaRPr lang="en-GB" altLang="en-US" dirty="0"/>
          </a:p>
        </p:txBody>
      </p:sp>
      <p:sp>
        <p:nvSpPr>
          <p:cNvPr id="5" name="Footer Placeholder 4">
            <a:extLst>
              <a:ext uri="{FF2B5EF4-FFF2-40B4-BE49-F238E27FC236}">
                <a16:creationId xmlns:a16="http://schemas.microsoft.com/office/drawing/2014/main" id="{97AE68DF-93BB-C31A-E5D1-1E1B5D0D5C0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84EC9C7-136A-B2AB-6D69-B03AFBBE62EE}"/>
              </a:ext>
            </a:extLst>
          </p:cNvPr>
          <p:cNvSpPr>
            <a:spLocks noGrp="1"/>
          </p:cNvSpPr>
          <p:nvPr>
            <p:ph type="sldNum" sz="quarter" idx="12"/>
          </p:nvPr>
        </p:nvSpPr>
        <p:spPr/>
        <p:txBody>
          <a:bodyPr/>
          <a:lstStyle>
            <a:lvl1pPr>
              <a:defRPr/>
            </a:lvl1pPr>
          </a:lstStyle>
          <a:p>
            <a:pPr>
              <a:defRPr/>
            </a:pPr>
            <a:fld id="{00C8405C-D25D-48B9-BE19-AF72D0EB366F}" type="slidenum">
              <a:rPr lang="en-GB" altLang="en-US"/>
              <a:pPr>
                <a:defRPr/>
              </a:pPr>
              <a:t>‹#›</a:t>
            </a:fld>
            <a:endParaRPr lang="en-GB" altLang="en-US"/>
          </a:p>
        </p:txBody>
      </p:sp>
    </p:spTree>
    <p:extLst>
      <p:ext uri="{BB962C8B-B14F-4D97-AF65-F5344CB8AC3E}">
        <p14:creationId xmlns:p14="http://schemas.microsoft.com/office/powerpoint/2010/main" val="141772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A768435-BCC6-AD92-88F2-27A97541F21C}"/>
              </a:ext>
            </a:extLst>
          </p:cNvPr>
          <p:cNvSpPr>
            <a:spLocks noGrp="1"/>
          </p:cNvSpPr>
          <p:nvPr>
            <p:ph type="dt" sz="half" idx="10"/>
          </p:nvPr>
        </p:nvSpPr>
        <p:spPr/>
        <p:txBody>
          <a:bodyPr/>
          <a:lstStyle>
            <a:lvl1pPr>
              <a:defRPr/>
            </a:lvl1pPr>
          </a:lstStyle>
          <a:p>
            <a:pPr>
              <a:defRPr/>
            </a:pPr>
            <a:fld id="{0E6D15E4-CA50-40D9-9C7C-28DA4AE7A657}" type="datetime1">
              <a:rPr lang="en-GB" altLang="en-US"/>
              <a:pPr>
                <a:defRPr/>
              </a:pPr>
              <a:t>16/06/2026</a:t>
            </a:fld>
            <a:endParaRPr lang="en-GB" altLang="en-US" dirty="0"/>
          </a:p>
        </p:txBody>
      </p:sp>
      <p:sp>
        <p:nvSpPr>
          <p:cNvPr id="5" name="Slide Number Placeholder 5">
            <a:extLst>
              <a:ext uri="{FF2B5EF4-FFF2-40B4-BE49-F238E27FC236}">
                <a16:creationId xmlns:a16="http://schemas.microsoft.com/office/drawing/2014/main" id="{77156D25-CB76-8A79-9834-FA1221A15036}"/>
              </a:ext>
            </a:extLst>
          </p:cNvPr>
          <p:cNvSpPr>
            <a:spLocks noGrp="1"/>
          </p:cNvSpPr>
          <p:nvPr>
            <p:ph type="sldNum" sz="quarter" idx="11"/>
          </p:nvPr>
        </p:nvSpPr>
        <p:spPr/>
        <p:txBody>
          <a:bodyPr/>
          <a:lstStyle>
            <a:lvl1pPr>
              <a:defRPr/>
            </a:lvl1pPr>
          </a:lstStyle>
          <a:p>
            <a:pPr>
              <a:defRPr/>
            </a:pPr>
            <a:fld id="{854F6DE6-C1DE-4256-BB12-6EDBC8DC6BF3}" type="slidenum">
              <a:rPr lang="en-GB" altLang="en-US"/>
              <a:pPr>
                <a:defRPr/>
              </a:pPr>
              <a:t>‹#›</a:t>
            </a:fld>
            <a:endParaRPr lang="en-GB" altLang="en-US"/>
          </a:p>
        </p:txBody>
      </p:sp>
    </p:spTree>
    <p:extLst>
      <p:ext uri="{BB962C8B-B14F-4D97-AF65-F5344CB8AC3E}">
        <p14:creationId xmlns:p14="http://schemas.microsoft.com/office/powerpoint/2010/main" val="359441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345BB25-771F-77CC-E8CB-438EB740C350}"/>
              </a:ext>
            </a:extLst>
          </p:cNvPr>
          <p:cNvSpPr>
            <a:spLocks noGrp="1"/>
          </p:cNvSpPr>
          <p:nvPr>
            <p:ph type="dt" sz="half" idx="10"/>
          </p:nvPr>
        </p:nvSpPr>
        <p:spPr/>
        <p:txBody>
          <a:bodyPr/>
          <a:lstStyle>
            <a:lvl1pPr>
              <a:defRPr/>
            </a:lvl1pPr>
          </a:lstStyle>
          <a:p>
            <a:pPr>
              <a:defRPr/>
            </a:pPr>
            <a:fld id="{7CE102B1-7846-4D8B-8FD9-B72A107D410F}" type="datetime1">
              <a:rPr lang="en-GB" altLang="en-US"/>
              <a:pPr>
                <a:defRPr/>
              </a:pPr>
              <a:t>16/06/2026</a:t>
            </a:fld>
            <a:endParaRPr lang="en-GB" altLang="en-US" dirty="0"/>
          </a:p>
        </p:txBody>
      </p:sp>
      <p:sp>
        <p:nvSpPr>
          <p:cNvPr id="6" name="Slide Number Placeholder 5">
            <a:extLst>
              <a:ext uri="{FF2B5EF4-FFF2-40B4-BE49-F238E27FC236}">
                <a16:creationId xmlns:a16="http://schemas.microsoft.com/office/drawing/2014/main" id="{0FAF2000-D5ED-6CF1-FC66-FC0860B35E85}"/>
              </a:ext>
            </a:extLst>
          </p:cNvPr>
          <p:cNvSpPr>
            <a:spLocks noGrp="1"/>
          </p:cNvSpPr>
          <p:nvPr>
            <p:ph type="sldNum" sz="quarter" idx="11"/>
          </p:nvPr>
        </p:nvSpPr>
        <p:spPr/>
        <p:txBody>
          <a:bodyPr/>
          <a:lstStyle>
            <a:lvl1pPr>
              <a:defRPr/>
            </a:lvl1pPr>
          </a:lstStyle>
          <a:p>
            <a:pPr>
              <a:defRPr/>
            </a:pPr>
            <a:fld id="{1320CAA0-90E6-4F92-B913-7D4BD95322B9}" type="slidenum">
              <a:rPr lang="en-GB" altLang="en-US"/>
              <a:pPr>
                <a:defRPr/>
              </a:pPr>
              <a:t>‹#›</a:t>
            </a:fld>
            <a:endParaRPr lang="en-GB" altLang="en-US"/>
          </a:p>
        </p:txBody>
      </p:sp>
    </p:spTree>
    <p:extLst>
      <p:ext uri="{BB962C8B-B14F-4D97-AF65-F5344CB8AC3E}">
        <p14:creationId xmlns:p14="http://schemas.microsoft.com/office/powerpoint/2010/main" val="472319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9D6AF9D-6722-BBBF-A51E-76E40110D891}"/>
              </a:ext>
            </a:extLst>
          </p:cNvPr>
          <p:cNvSpPr>
            <a:spLocks noGrp="1"/>
          </p:cNvSpPr>
          <p:nvPr>
            <p:ph type="dt" sz="half" idx="10"/>
          </p:nvPr>
        </p:nvSpPr>
        <p:spPr/>
        <p:txBody>
          <a:bodyPr/>
          <a:lstStyle>
            <a:lvl1pPr>
              <a:defRPr/>
            </a:lvl1pPr>
          </a:lstStyle>
          <a:p>
            <a:pPr>
              <a:defRPr/>
            </a:pPr>
            <a:fld id="{7D0DE47E-9759-4CA9-9AA2-40B2B8B58DE2}" type="datetime1">
              <a:rPr lang="en-GB" altLang="en-US"/>
              <a:pPr>
                <a:defRPr/>
              </a:pPr>
              <a:t>16/06/2026</a:t>
            </a:fld>
            <a:endParaRPr lang="en-GB" altLang="en-US" dirty="0"/>
          </a:p>
        </p:txBody>
      </p:sp>
      <p:sp>
        <p:nvSpPr>
          <p:cNvPr id="8" name="Slide Number Placeholder 5">
            <a:extLst>
              <a:ext uri="{FF2B5EF4-FFF2-40B4-BE49-F238E27FC236}">
                <a16:creationId xmlns:a16="http://schemas.microsoft.com/office/drawing/2014/main" id="{191773AC-0312-D9B7-5EE9-68A7107CF279}"/>
              </a:ext>
            </a:extLst>
          </p:cNvPr>
          <p:cNvSpPr>
            <a:spLocks noGrp="1"/>
          </p:cNvSpPr>
          <p:nvPr>
            <p:ph type="sldNum" sz="quarter" idx="11"/>
          </p:nvPr>
        </p:nvSpPr>
        <p:spPr/>
        <p:txBody>
          <a:bodyPr/>
          <a:lstStyle>
            <a:lvl1pPr>
              <a:defRPr/>
            </a:lvl1pPr>
          </a:lstStyle>
          <a:p>
            <a:pPr>
              <a:defRPr/>
            </a:pPr>
            <a:fld id="{A230C8A6-051C-40A8-A7CE-78CAFF7048A9}" type="slidenum">
              <a:rPr lang="en-GB" altLang="en-US"/>
              <a:pPr>
                <a:defRPr/>
              </a:pPr>
              <a:t>‹#›</a:t>
            </a:fld>
            <a:endParaRPr lang="en-GB" altLang="en-US"/>
          </a:p>
        </p:txBody>
      </p:sp>
    </p:spTree>
    <p:extLst>
      <p:ext uri="{BB962C8B-B14F-4D97-AF65-F5344CB8AC3E}">
        <p14:creationId xmlns:p14="http://schemas.microsoft.com/office/powerpoint/2010/main" val="2303935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6EE9344-C569-FBCC-C79A-7E951C03F249}"/>
              </a:ext>
            </a:extLst>
          </p:cNvPr>
          <p:cNvSpPr>
            <a:spLocks noGrp="1"/>
          </p:cNvSpPr>
          <p:nvPr>
            <p:ph type="dt" sz="half" idx="10"/>
          </p:nvPr>
        </p:nvSpPr>
        <p:spPr/>
        <p:txBody>
          <a:bodyPr/>
          <a:lstStyle>
            <a:lvl1pPr>
              <a:defRPr/>
            </a:lvl1pPr>
          </a:lstStyle>
          <a:p>
            <a:pPr>
              <a:defRPr/>
            </a:pPr>
            <a:fld id="{2834C38A-90DA-474E-A1C1-9C75168810F9}" type="datetime1">
              <a:rPr lang="en-GB" altLang="en-US"/>
              <a:pPr>
                <a:defRPr/>
              </a:pPr>
              <a:t>16/06/2026</a:t>
            </a:fld>
            <a:endParaRPr lang="en-GB" altLang="en-US" dirty="0"/>
          </a:p>
        </p:txBody>
      </p:sp>
      <p:sp>
        <p:nvSpPr>
          <p:cNvPr id="4" name="Slide Number Placeholder 5">
            <a:extLst>
              <a:ext uri="{FF2B5EF4-FFF2-40B4-BE49-F238E27FC236}">
                <a16:creationId xmlns:a16="http://schemas.microsoft.com/office/drawing/2014/main" id="{E3BD23A7-C01D-3BEC-AD17-B607DC4F066A}"/>
              </a:ext>
            </a:extLst>
          </p:cNvPr>
          <p:cNvSpPr>
            <a:spLocks noGrp="1"/>
          </p:cNvSpPr>
          <p:nvPr>
            <p:ph type="sldNum" sz="quarter" idx="11"/>
          </p:nvPr>
        </p:nvSpPr>
        <p:spPr/>
        <p:txBody>
          <a:bodyPr/>
          <a:lstStyle>
            <a:lvl1pPr>
              <a:defRPr/>
            </a:lvl1pPr>
          </a:lstStyle>
          <a:p>
            <a:pPr>
              <a:defRPr/>
            </a:pPr>
            <a:fld id="{756EF093-820C-4FD0-B481-F873FDD47F4B}" type="slidenum">
              <a:rPr lang="en-GB" altLang="en-US"/>
              <a:pPr>
                <a:defRPr/>
              </a:pPr>
              <a:t>‹#›</a:t>
            </a:fld>
            <a:endParaRPr lang="en-GB" altLang="en-US"/>
          </a:p>
        </p:txBody>
      </p:sp>
    </p:spTree>
    <p:extLst>
      <p:ext uri="{BB962C8B-B14F-4D97-AF65-F5344CB8AC3E}">
        <p14:creationId xmlns:p14="http://schemas.microsoft.com/office/powerpoint/2010/main" val="717358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06A940C-6A61-DDBE-910A-05154153C63D}"/>
              </a:ext>
            </a:extLst>
          </p:cNvPr>
          <p:cNvSpPr>
            <a:spLocks noGrp="1"/>
          </p:cNvSpPr>
          <p:nvPr>
            <p:ph type="dt" sz="half" idx="10"/>
          </p:nvPr>
        </p:nvSpPr>
        <p:spPr/>
        <p:txBody>
          <a:bodyPr/>
          <a:lstStyle>
            <a:lvl1pPr>
              <a:defRPr/>
            </a:lvl1pPr>
          </a:lstStyle>
          <a:p>
            <a:pPr>
              <a:defRPr/>
            </a:pPr>
            <a:fld id="{F2851646-3B77-45EB-A15D-727D362BB243}" type="datetime1">
              <a:rPr lang="en-GB" altLang="en-US"/>
              <a:pPr>
                <a:defRPr/>
              </a:pPr>
              <a:t>16/06/2026</a:t>
            </a:fld>
            <a:endParaRPr lang="en-GB" altLang="en-US" dirty="0"/>
          </a:p>
        </p:txBody>
      </p:sp>
      <p:sp>
        <p:nvSpPr>
          <p:cNvPr id="3" name="Slide Number Placeholder 5">
            <a:extLst>
              <a:ext uri="{FF2B5EF4-FFF2-40B4-BE49-F238E27FC236}">
                <a16:creationId xmlns:a16="http://schemas.microsoft.com/office/drawing/2014/main" id="{7EF1F25F-16E8-864E-DF96-3D478C5A9A36}"/>
              </a:ext>
            </a:extLst>
          </p:cNvPr>
          <p:cNvSpPr>
            <a:spLocks noGrp="1"/>
          </p:cNvSpPr>
          <p:nvPr>
            <p:ph type="sldNum" sz="quarter" idx="11"/>
          </p:nvPr>
        </p:nvSpPr>
        <p:spPr/>
        <p:txBody>
          <a:bodyPr/>
          <a:lstStyle>
            <a:lvl1pPr>
              <a:defRPr/>
            </a:lvl1pPr>
          </a:lstStyle>
          <a:p>
            <a:pPr>
              <a:defRPr/>
            </a:pPr>
            <a:fld id="{28B1EF94-A40E-4B1F-A3B4-83216BA0204B}" type="slidenum">
              <a:rPr lang="en-GB" altLang="en-US"/>
              <a:pPr>
                <a:defRPr/>
              </a:pPr>
              <a:t>‹#›</a:t>
            </a:fld>
            <a:endParaRPr lang="en-GB" altLang="en-US"/>
          </a:p>
        </p:txBody>
      </p:sp>
    </p:spTree>
    <p:extLst>
      <p:ext uri="{BB962C8B-B14F-4D97-AF65-F5344CB8AC3E}">
        <p14:creationId xmlns:p14="http://schemas.microsoft.com/office/powerpoint/2010/main" val="537932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A9D6E3-A48D-63C3-33FC-7C3265EF0D59}"/>
              </a:ext>
            </a:extLst>
          </p:cNvPr>
          <p:cNvSpPr>
            <a:spLocks noGrp="1"/>
          </p:cNvSpPr>
          <p:nvPr>
            <p:ph type="dt" sz="half" idx="10"/>
          </p:nvPr>
        </p:nvSpPr>
        <p:spPr/>
        <p:txBody>
          <a:bodyPr/>
          <a:lstStyle>
            <a:lvl1pPr>
              <a:defRPr/>
            </a:lvl1pPr>
          </a:lstStyle>
          <a:p>
            <a:pPr>
              <a:defRPr/>
            </a:pPr>
            <a:fld id="{A12E8726-37F3-41F5-8AE8-91756068BA65}" type="datetime1">
              <a:rPr lang="en-GB" altLang="en-US"/>
              <a:pPr>
                <a:defRPr/>
              </a:pPr>
              <a:t>16/06/2026</a:t>
            </a:fld>
            <a:endParaRPr lang="en-GB" altLang="en-US" dirty="0"/>
          </a:p>
        </p:txBody>
      </p:sp>
      <p:sp>
        <p:nvSpPr>
          <p:cNvPr id="6" name="Slide Number Placeholder 5">
            <a:extLst>
              <a:ext uri="{FF2B5EF4-FFF2-40B4-BE49-F238E27FC236}">
                <a16:creationId xmlns:a16="http://schemas.microsoft.com/office/drawing/2014/main" id="{460B6955-B501-B049-733A-72708D58BCE7}"/>
              </a:ext>
            </a:extLst>
          </p:cNvPr>
          <p:cNvSpPr>
            <a:spLocks noGrp="1"/>
          </p:cNvSpPr>
          <p:nvPr>
            <p:ph type="sldNum" sz="quarter" idx="11"/>
          </p:nvPr>
        </p:nvSpPr>
        <p:spPr/>
        <p:txBody>
          <a:bodyPr/>
          <a:lstStyle>
            <a:lvl1pPr>
              <a:defRPr/>
            </a:lvl1pPr>
          </a:lstStyle>
          <a:p>
            <a:pPr>
              <a:defRPr/>
            </a:pPr>
            <a:fld id="{DEC06CC3-870A-4F85-BADA-BC1A7C8867BF}" type="slidenum">
              <a:rPr lang="en-GB" altLang="en-US"/>
              <a:pPr>
                <a:defRPr/>
              </a:pPr>
              <a:t>‹#›</a:t>
            </a:fld>
            <a:endParaRPr lang="en-GB" altLang="en-US"/>
          </a:p>
        </p:txBody>
      </p:sp>
    </p:spTree>
    <p:extLst>
      <p:ext uri="{BB962C8B-B14F-4D97-AF65-F5344CB8AC3E}">
        <p14:creationId xmlns:p14="http://schemas.microsoft.com/office/powerpoint/2010/main" val="290861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33FAC16-21E7-ECBE-1A64-9D7C70A58566}"/>
              </a:ext>
            </a:extLst>
          </p:cNvPr>
          <p:cNvSpPr>
            <a:spLocks noGrp="1"/>
          </p:cNvSpPr>
          <p:nvPr>
            <p:ph type="dt" sz="half" idx="10"/>
          </p:nvPr>
        </p:nvSpPr>
        <p:spPr/>
        <p:txBody>
          <a:bodyPr/>
          <a:lstStyle>
            <a:lvl1pPr>
              <a:defRPr/>
            </a:lvl1pPr>
          </a:lstStyle>
          <a:p>
            <a:pPr>
              <a:defRPr/>
            </a:pPr>
            <a:fld id="{6E86DED6-7229-417A-9306-622E544E123F}" type="datetime1">
              <a:rPr lang="en-GB" altLang="en-US"/>
              <a:pPr>
                <a:defRPr/>
              </a:pPr>
              <a:t>16/06/2026</a:t>
            </a:fld>
            <a:endParaRPr lang="en-GB" altLang="en-US" dirty="0"/>
          </a:p>
        </p:txBody>
      </p:sp>
      <p:sp>
        <p:nvSpPr>
          <p:cNvPr id="6" name="Slide Number Placeholder 5">
            <a:extLst>
              <a:ext uri="{FF2B5EF4-FFF2-40B4-BE49-F238E27FC236}">
                <a16:creationId xmlns:a16="http://schemas.microsoft.com/office/drawing/2014/main" id="{50338831-85CE-9968-619E-3114A9444292}"/>
              </a:ext>
            </a:extLst>
          </p:cNvPr>
          <p:cNvSpPr>
            <a:spLocks noGrp="1"/>
          </p:cNvSpPr>
          <p:nvPr>
            <p:ph type="sldNum" sz="quarter" idx="11"/>
          </p:nvPr>
        </p:nvSpPr>
        <p:spPr/>
        <p:txBody>
          <a:bodyPr/>
          <a:lstStyle>
            <a:lvl1pPr>
              <a:defRPr/>
            </a:lvl1pPr>
          </a:lstStyle>
          <a:p>
            <a:pPr>
              <a:defRPr/>
            </a:pPr>
            <a:fld id="{433D8FAA-8B59-4225-A516-6616AA37CBF4}" type="slidenum">
              <a:rPr lang="en-GB" altLang="en-US"/>
              <a:pPr>
                <a:defRPr/>
              </a:pPr>
              <a:t>‹#›</a:t>
            </a:fld>
            <a:endParaRPr lang="en-GB" altLang="en-US"/>
          </a:p>
        </p:txBody>
      </p:sp>
    </p:spTree>
    <p:extLst>
      <p:ext uri="{BB962C8B-B14F-4D97-AF65-F5344CB8AC3E}">
        <p14:creationId xmlns:p14="http://schemas.microsoft.com/office/powerpoint/2010/main" val="3486019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2067DE-7436-7472-39AB-BA6EAA98114E}"/>
              </a:ext>
            </a:extLst>
          </p:cNvPr>
          <p:cNvSpPr>
            <a:spLocks noGrp="1"/>
          </p:cNvSpPr>
          <p:nvPr>
            <p:ph type="dt" sz="half" idx="10"/>
          </p:nvPr>
        </p:nvSpPr>
        <p:spPr/>
        <p:txBody>
          <a:bodyPr/>
          <a:lstStyle>
            <a:lvl1pPr>
              <a:defRPr/>
            </a:lvl1pPr>
          </a:lstStyle>
          <a:p>
            <a:pPr>
              <a:defRPr/>
            </a:pPr>
            <a:fld id="{7C2B9534-55C8-4103-94A0-DDE47D1B2B48}" type="datetime1">
              <a:rPr lang="en-GB" altLang="en-US"/>
              <a:pPr>
                <a:defRPr/>
              </a:pPr>
              <a:t>16/06/2026</a:t>
            </a:fld>
            <a:endParaRPr lang="en-GB" altLang="en-US" dirty="0"/>
          </a:p>
        </p:txBody>
      </p:sp>
      <p:sp>
        <p:nvSpPr>
          <p:cNvPr id="5" name="Slide Number Placeholder 5">
            <a:extLst>
              <a:ext uri="{FF2B5EF4-FFF2-40B4-BE49-F238E27FC236}">
                <a16:creationId xmlns:a16="http://schemas.microsoft.com/office/drawing/2014/main" id="{DB2DD4C4-2590-CE09-424B-8588C5143697}"/>
              </a:ext>
            </a:extLst>
          </p:cNvPr>
          <p:cNvSpPr>
            <a:spLocks noGrp="1"/>
          </p:cNvSpPr>
          <p:nvPr>
            <p:ph type="sldNum" sz="quarter" idx="11"/>
          </p:nvPr>
        </p:nvSpPr>
        <p:spPr/>
        <p:txBody>
          <a:bodyPr/>
          <a:lstStyle>
            <a:lvl1pPr>
              <a:defRPr/>
            </a:lvl1pPr>
          </a:lstStyle>
          <a:p>
            <a:pPr>
              <a:defRPr/>
            </a:pPr>
            <a:fld id="{52033173-198E-4231-9D95-95C9665DD63B}" type="slidenum">
              <a:rPr lang="en-GB" altLang="en-US"/>
              <a:pPr>
                <a:defRPr/>
              </a:pPr>
              <a:t>‹#›</a:t>
            </a:fld>
            <a:endParaRPr lang="en-GB" altLang="en-US"/>
          </a:p>
        </p:txBody>
      </p:sp>
    </p:spTree>
    <p:extLst>
      <p:ext uri="{BB962C8B-B14F-4D97-AF65-F5344CB8AC3E}">
        <p14:creationId xmlns:p14="http://schemas.microsoft.com/office/powerpoint/2010/main" val="1615394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5B855F-5E86-EF27-CE52-F84D6029A199}"/>
              </a:ext>
            </a:extLst>
          </p:cNvPr>
          <p:cNvSpPr>
            <a:spLocks noGrp="1"/>
          </p:cNvSpPr>
          <p:nvPr>
            <p:ph type="dt" sz="half" idx="10"/>
          </p:nvPr>
        </p:nvSpPr>
        <p:spPr/>
        <p:txBody>
          <a:bodyPr/>
          <a:lstStyle>
            <a:lvl1pPr>
              <a:defRPr/>
            </a:lvl1pPr>
          </a:lstStyle>
          <a:p>
            <a:pPr>
              <a:defRPr/>
            </a:pPr>
            <a:fld id="{117212A4-1A21-4D24-BC21-905DE22539E8}" type="datetime1">
              <a:rPr lang="en-GB" altLang="en-US"/>
              <a:pPr>
                <a:defRPr/>
              </a:pPr>
              <a:t>16/06/2026</a:t>
            </a:fld>
            <a:endParaRPr lang="en-GB" altLang="en-US" dirty="0"/>
          </a:p>
        </p:txBody>
      </p:sp>
      <p:sp>
        <p:nvSpPr>
          <p:cNvPr id="5" name="Slide Number Placeholder 5">
            <a:extLst>
              <a:ext uri="{FF2B5EF4-FFF2-40B4-BE49-F238E27FC236}">
                <a16:creationId xmlns:a16="http://schemas.microsoft.com/office/drawing/2014/main" id="{7678CEED-B8A6-548D-FA66-174986BAF1D6}"/>
              </a:ext>
            </a:extLst>
          </p:cNvPr>
          <p:cNvSpPr>
            <a:spLocks noGrp="1"/>
          </p:cNvSpPr>
          <p:nvPr>
            <p:ph type="sldNum" sz="quarter" idx="11"/>
          </p:nvPr>
        </p:nvSpPr>
        <p:spPr/>
        <p:txBody>
          <a:bodyPr/>
          <a:lstStyle>
            <a:lvl1pPr>
              <a:defRPr/>
            </a:lvl1pPr>
          </a:lstStyle>
          <a:p>
            <a:pPr>
              <a:defRPr/>
            </a:pPr>
            <a:fld id="{DACE1DF3-6045-4D76-9E0A-894228BB18D1}" type="slidenum">
              <a:rPr lang="en-GB" altLang="en-US"/>
              <a:pPr>
                <a:defRPr/>
              </a:pPr>
              <a:t>‹#›</a:t>
            </a:fld>
            <a:endParaRPr lang="en-GB" altLang="en-US"/>
          </a:p>
        </p:txBody>
      </p:sp>
    </p:spTree>
    <p:extLst>
      <p:ext uri="{BB962C8B-B14F-4D97-AF65-F5344CB8AC3E}">
        <p14:creationId xmlns:p14="http://schemas.microsoft.com/office/powerpoint/2010/main" val="36521770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t>16/06/2026</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55811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16/06/2026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83397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60567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67045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80185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707821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1243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1128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1710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29727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01713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C0B692A-6DD9-30B5-D66E-D9F4785B80B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7E0D535-1EFE-7901-7543-32A96599C7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A0098DB-8EFD-D901-2611-5E84CA76568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2926BED-1C74-4916-81D3-638F04B8B69D}" type="datetime1">
              <a:rPr lang="en-GB" altLang="en-US"/>
              <a:pPr>
                <a:defRPr/>
              </a:pPr>
              <a:t>16/06/2026</a:t>
            </a:fld>
            <a:endParaRPr lang="en-GB" altLang="en-US" dirty="0"/>
          </a:p>
        </p:txBody>
      </p:sp>
      <p:sp>
        <p:nvSpPr>
          <p:cNvPr id="6" name="Slide Number Placeholder 5">
            <a:extLst>
              <a:ext uri="{FF2B5EF4-FFF2-40B4-BE49-F238E27FC236}">
                <a16:creationId xmlns:a16="http://schemas.microsoft.com/office/drawing/2014/main" id="{72EFCE1D-1D8C-A126-5D1C-D252B6F9F698}"/>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6E2BE8C4-F288-446A-83F0-F33E82014EA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21" r:id="rId1"/>
    <p:sldLayoutId id="2147483922"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16/06/2026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556137272"/>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pexels.com/photo/apple-business-computer-connection-392018/" TargetMode="External"/><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uwtsd.ac.uk/research/research-integrity-and-ethics" TargetMode="External"/><Relationship Id="rId2" Type="http://schemas.openxmlformats.org/officeDocument/2006/relationships/hyperlink" Target="https://www.youtube.com/watch?v=ylkKCgEIMw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uwtsd.ac.uk/research/research-integrity-and-ethics" TargetMode="Externa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intranet.uwtsd.ac.uk/departments/library-and-learning-resources/open-access-and-research/research-data-management"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slideshare.net/ludymae/chapter-9methods-of-data-collection" TargetMode="External"/><Relationship Id="rId2" Type="http://schemas.openxmlformats.org/officeDocument/2006/relationships/hyperlink" Target="https://www.slideshare.net/maheswarijaikumar/survey-research-design-122265053"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ubtitle 4">
            <a:extLst>
              <a:ext uri="{FF2B5EF4-FFF2-40B4-BE49-F238E27FC236}">
                <a16:creationId xmlns:a16="http://schemas.microsoft.com/office/drawing/2014/main" id="{5BED8372-87A3-1D3C-6FC0-D031C81767D4}"/>
              </a:ext>
            </a:extLst>
          </p:cNvPr>
          <p:cNvSpPr>
            <a:spLocks noGrp="1"/>
          </p:cNvSpPr>
          <p:nvPr>
            <p:ph type="subTitle" idx="1"/>
          </p:nvPr>
        </p:nvSpPr>
        <p:spPr>
          <a:xfrm>
            <a:off x="539552" y="1340643"/>
            <a:ext cx="7912100" cy="4176713"/>
          </a:xfrm>
        </p:spPr>
        <p:txBody>
          <a:bodyPr/>
          <a:lstStyle/>
          <a:p>
            <a:pPr eaLnBrk="1" hangingPunct="1"/>
            <a:r>
              <a:rPr lang="en-GB" altLang="en-US" sz="4000" b="1" dirty="0">
                <a:solidFill>
                  <a:schemeClr val="bg1"/>
                </a:solidFill>
              </a:rPr>
              <a:t>Introduction to Independent Research Skills (BMHP5019_LON)</a:t>
            </a:r>
          </a:p>
          <a:p>
            <a:pPr eaLnBrk="1" hangingPunct="1"/>
            <a:endParaRPr lang="en-GB" altLang="en-US" b="1" dirty="0">
              <a:solidFill>
                <a:schemeClr val="bg1"/>
              </a:solidFill>
            </a:endParaRPr>
          </a:p>
          <a:p>
            <a:pPr eaLnBrk="1" hangingPunct="1"/>
            <a:endParaRPr lang="en-GB" altLang="en-US" b="1" dirty="0">
              <a:solidFill>
                <a:schemeClr val="bg1"/>
              </a:solidFill>
            </a:endParaRPr>
          </a:p>
          <a:p>
            <a:pPr eaLnBrk="1" hangingPunct="1"/>
            <a:r>
              <a:rPr lang="en-GB" altLang="en-US" b="1" dirty="0">
                <a:solidFill>
                  <a:schemeClr val="bg1"/>
                </a:solidFill>
              </a:rPr>
              <a:t>Week 3: The Research Process and Ethics in Research </a:t>
            </a:r>
          </a:p>
          <a:p>
            <a:pPr eaLnBrk="1" hangingPunct="1"/>
            <a:endParaRPr lang="en-GB" altLang="en-US" sz="2800" b="1" dirty="0">
              <a:solidFill>
                <a:schemeClr val="bg1"/>
              </a:solidFill>
            </a:endParaRPr>
          </a:p>
          <a:p>
            <a:pPr algn="r" eaLnBrk="1" hangingPunct="1"/>
            <a:endParaRPr lang="en-GB" altLang="en-US" sz="2800" b="1" dirty="0">
              <a:solidFill>
                <a:schemeClr val="bg1"/>
              </a:solidFill>
            </a:endParaRPr>
          </a:p>
          <a:p>
            <a:pPr eaLnBrk="1" hangingPunct="1"/>
            <a:endParaRPr lang="en-GB" altLang="en-US" sz="2800" b="1" dirty="0">
              <a:solidFill>
                <a:schemeClr val="bg1"/>
              </a:solidFill>
            </a:endParaRPr>
          </a:p>
          <a:p>
            <a:endParaRPr lang="en-GB" altLang="en-US" sz="1800" b="1" dirty="0">
              <a:solidFill>
                <a:schemeClr val="bg1"/>
              </a:solidFill>
            </a:endParaRPr>
          </a:p>
          <a:p>
            <a:pPr eaLnBrk="1" hangingPunct="1"/>
            <a:endParaRPr lang="en-GB" altLang="en-US" b="1" dirty="0">
              <a:solidFill>
                <a:schemeClr val="bg1"/>
              </a:solidFill>
            </a:endParaRPr>
          </a:p>
          <a:p>
            <a:pPr eaLnBrk="1" hangingPunct="1"/>
            <a:r>
              <a:rPr lang="en-GB" altLang="en-US" b="1" dirty="0">
                <a:solidFill>
                  <a:schemeClr val="bg1"/>
                </a:solidFill>
              </a:rPr>
              <a:t> </a:t>
            </a:r>
          </a:p>
        </p:txBody>
      </p:sp>
      <p:sp>
        <p:nvSpPr>
          <p:cNvPr id="6147" name="Slide Number Placeholder 5">
            <a:extLst>
              <a:ext uri="{FF2B5EF4-FFF2-40B4-BE49-F238E27FC236}">
                <a16:creationId xmlns:a16="http://schemas.microsoft.com/office/drawing/2014/main" id="{2543B6D4-AA2F-F497-AFAC-F27737161C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A8E3DEB-2E31-4FC7-8B73-59E169D2D6CD}"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25AE9-328B-F1FD-2A53-377A7CD9EC77}"/>
              </a:ext>
            </a:extLst>
          </p:cNvPr>
          <p:cNvSpPr>
            <a:spLocks noGrp="1"/>
          </p:cNvSpPr>
          <p:nvPr>
            <p:ph type="title"/>
          </p:nvPr>
        </p:nvSpPr>
        <p:spPr/>
        <p:txBody>
          <a:bodyPr/>
          <a:lstStyle/>
          <a:p>
            <a:r>
              <a:rPr lang="en-GB" b="1" dirty="0"/>
              <a:t>Recap</a:t>
            </a:r>
          </a:p>
        </p:txBody>
      </p:sp>
      <p:sp>
        <p:nvSpPr>
          <p:cNvPr id="3" name="Content Placeholder 2">
            <a:extLst>
              <a:ext uri="{FF2B5EF4-FFF2-40B4-BE49-F238E27FC236}">
                <a16:creationId xmlns:a16="http://schemas.microsoft.com/office/drawing/2014/main" id="{85288956-9B1A-37CF-086E-86D2E133DBA8}"/>
              </a:ext>
            </a:extLst>
          </p:cNvPr>
          <p:cNvSpPr>
            <a:spLocks noGrp="1"/>
          </p:cNvSpPr>
          <p:nvPr>
            <p:ph idx="1"/>
          </p:nvPr>
        </p:nvSpPr>
        <p:spPr/>
        <p:txBody>
          <a:bodyPr/>
          <a:lstStyle/>
          <a:p>
            <a:r>
              <a:rPr lang="en-GB" dirty="0"/>
              <a:t>What did we learn in the previous lesson?</a:t>
            </a:r>
          </a:p>
          <a:p>
            <a:r>
              <a:rPr lang="en-GB" dirty="0"/>
              <a:t>What is the difference between qualitative and quantitative research?</a:t>
            </a:r>
          </a:p>
          <a:p>
            <a:r>
              <a:rPr lang="en-GB" dirty="0"/>
              <a:t>What is a scoping review?</a:t>
            </a:r>
          </a:p>
          <a:p>
            <a:endParaRPr lang="en-GB" dirty="0"/>
          </a:p>
        </p:txBody>
      </p:sp>
      <p:sp>
        <p:nvSpPr>
          <p:cNvPr id="4" name="Date Placeholder 3">
            <a:extLst>
              <a:ext uri="{FF2B5EF4-FFF2-40B4-BE49-F238E27FC236}">
                <a16:creationId xmlns:a16="http://schemas.microsoft.com/office/drawing/2014/main" id="{82C21847-B70F-059B-4DE3-E242D7A84255}"/>
              </a:ext>
            </a:extLst>
          </p:cNvPr>
          <p:cNvSpPr>
            <a:spLocks noGrp="1"/>
          </p:cNvSpPr>
          <p:nvPr>
            <p:ph type="dt" sz="half" idx="10"/>
          </p:nvPr>
        </p:nvSpPr>
        <p:spPr/>
        <p:txBody>
          <a:bodyPr/>
          <a:lstStyle/>
          <a:p>
            <a:pPr>
              <a:defRPr/>
            </a:pPr>
            <a:fld id="{757A3D87-BB7F-4A08-9372-AF5D7041694F}" type="datetime1">
              <a:rPr lang="en-GB" altLang="en-US" smtClean="0"/>
              <a:pPr>
                <a:defRPr/>
              </a:pPr>
              <a:t>16/06/2026</a:t>
            </a:fld>
            <a:endParaRPr lang="en-GB" altLang="en-US" dirty="0"/>
          </a:p>
        </p:txBody>
      </p:sp>
      <p:sp>
        <p:nvSpPr>
          <p:cNvPr id="5" name="Slide Number Placeholder 4">
            <a:extLst>
              <a:ext uri="{FF2B5EF4-FFF2-40B4-BE49-F238E27FC236}">
                <a16:creationId xmlns:a16="http://schemas.microsoft.com/office/drawing/2014/main" id="{627A13A7-3134-CC59-E5E7-67AF0E06D6CE}"/>
              </a:ext>
            </a:extLst>
          </p:cNvPr>
          <p:cNvSpPr>
            <a:spLocks noGrp="1"/>
          </p:cNvSpPr>
          <p:nvPr>
            <p:ph type="sldNum" sz="quarter" idx="12"/>
          </p:nvPr>
        </p:nvSpPr>
        <p:spPr/>
        <p:txBody>
          <a:bodyPr/>
          <a:lstStyle/>
          <a:p>
            <a:pPr>
              <a:defRPr/>
            </a:pPr>
            <a:fld id="{00C8405C-D25D-48B9-BE19-AF72D0EB366F}" type="slidenum">
              <a:rPr lang="en-GB" altLang="en-US" smtClean="0"/>
              <a:pPr>
                <a:defRPr/>
              </a:pPr>
              <a:t>2</a:t>
            </a:fld>
            <a:endParaRPr lang="en-GB" altLang="en-US"/>
          </a:p>
        </p:txBody>
      </p:sp>
    </p:spTree>
    <p:extLst>
      <p:ext uri="{BB962C8B-B14F-4D97-AF65-F5344CB8AC3E}">
        <p14:creationId xmlns:p14="http://schemas.microsoft.com/office/powerpoint/2010/main" val="1781558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B787828-9127-53EE-6D17-CFAAAEB4F321}"/>
              </a:ext>
            </a:extLst>
          </p:cNvPr>
          <p:cNvSpPr>
            <a:spLocks noGrp="1"/>
          </p:cNvSpPr>
          <p:nvPr>
            <p:ph type="title"/>
          </p:nvPr>
        </p:nvSpPr>
        <p:spPr/>
        <p:txBody>
          <a:bodyPr/>
          <a:lstStyle/>
          <a:p>
            <a:r>
              <a:rPr lang="en-GB" altLang="en-US" b="1" dirty="0"/>
              <a:t>Lesson Objectives</a:t>
            </a:r>
          </a:p>
        </p:txBody>
      </p:sp>
      <p:sp>
        <p:nvSpPr>
          <p:cNvPr id="7171" name="Content Placeholder 2">
            <a:extLst>
              <a:ext uri="{FF2B5EF4-FFF2-40B4-BE49-F238E27FC236}">
                <a16:creationId xmlns:a16="http://schemas.microsoft.com/office/drawing/2014/main" id="{CCDDC450-925F-2281-84F5-CD1F174BD5E4}"/>
              </a:ext>
            </a:extLst>
          </p:cNvPr>
          <p:cNvSpPr>
            <a:spLocks noGrp="1"/>
          </p:cNvSpPr>
          <p:nvPr>
            <p:ph idx="1"/>
          </p:nvPr>
        </p:nvSpPr>
        <p:spPr>
          <a:xfrm>
            <a:off x="457200" y="1600200"/>
            <a:ext cx="8229600" cy="3916363"/>
          </a:xfrm>
        </p:spPr>
        <p:txBody>
          <a:bodyPr/>
          <a:lstStyle/>
          <a:p>
            <a:r>
              <a:rPr lang="en-GB" altLang="en-US" sz="2800" dirty="0"/>
              <a:t>Understand the basics of a research design</a:t>
            </a:r>
          </a:p>
          <a:p>
            <a:r>
              <a:rPr lang="en-GB" altLang="en-US" sz="2800" dirty="0"/>
              <a:t>Types of data collection</a:t>
            </a:r>
          </a:p>
          <a:p>
            <a:r>
              <a:rPr lang="en-GB" altLang="en-US" sz="2800" dirty="0"/>
              <a:t>Developing a research proposal</a:t>
            </a:r>
          </a:p>
          <a:p>
            <a:r>
              <a:rPr lang="en-GB" altLang="en-US" sz="2800" dirty="0"/>
              <a:t>Writing research objectives</a:t>
            </a:r>
          </a:p>
          <a:p>
            <a:r>
              <a:rPr lang="en-GB" altLang="en-US" sz="2800" dirty="0"/>
              <a:t>Validity and Reliability</a:t>
            </a:r>
          </a:p>
          <a:p>
            <a:r>
              <a:rPr lang="en-GB" altLang="en-US" sz="2800" dirty="0"/>
              <a:t>Ethics in research</a:t>
            </a:r>
          </a:p>
          <a:p>
            <a:endParaRPr lang="en-GB" altLang="en-US" sz="2800" dirty="0"/>
          </a:p>
          <a:p>
            <a:endParaRPr lang="en-GB" altLang="en-US" sz="2800" dirty="0"/>
          </a:p>
          <a:p>
            <a:endParaRPr lang="en-GB" altLang="en-US" sz="2800" dirty="0"/>
          </a:p>
        </p:txBody>
      </p:sp>
      <p:sp>
        <p:nvSpPr>
          <p:cNvPr id="7172" name="Slide Number Placeholder 4">
            <a:extLst>
              <a:ext uri="{FF2B5EF4-FFF2-40B4-BE49-F238E27FC236}">
                <a16:creationId xmlns:a16="http://schemas.microsoft.com/office/drawing/2014/main" id="{4BBE74AE-1074-AF1B-B5DA-22E21986923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83575DA-D12F-46F2-B30E-F81CA3AD54E4}"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13">
            <a:extLst>
              <a:ext uri="{FF2B5EF4-FFF2-40B4-BE49-F238E27FC236}">
                <a16:creationId xmlns:a16="http://schemas.microsoft.com/office/drawing/2014/main" id="{B2FB9FF4-C973-5242-3E50-2B5C0D455D9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374D079-D348-46C9-A79E-D50F4E530D64}"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6147" name="Title 1">
            <a:extLst>
              <a:ext uri="{FF2B5EF4-FFF2-40B4-BE49-F238E27FC236}">
                <a16:creationId xmlns:a16="http://schemas.microsoft.com/office/drawing/2014/main" id="{4A66A2D2-C262-F3D4-6647-2F500085FCFE}"/>
              </a:ext>
            </a:extLst>
          </p:cNvPr>
          <p:cNvSpPr>
            <a:spLocks noGrp="1"/>
          </p:cNvSpPr>
          <p:nvPr>
            <p:ph type="title"/>
          </p:nvPr>
        </p:nvSpPr>
        <p:spPr>
          <a:xfrm>
            <a:off x="457200" y="136525"/>
            <a:ext cx="8229600" cy="1143000"/>
          </a:xfrm>
        </p:spPr>
        <p:txBody>
          <a:bodyPr/>
          <a:lstStyle/>
          <a:p>
            <a:pPr fontAlgn="auto">
              <a:spcAft>
                <a:spcPts val="0"/>
              </a:spcAft>
              <a:defRPr/>
            </a:pPr>
            <a:r>
              <a:rPr lang="en-GB" b="1" dirty="0"/>
              <a:t>What is Data Collection?</a:t>
            </a:r>
            <a:endParaRPr lang="en-GB" b="1" dirty="0">
              <a:solidFill>
                <a:schemeClr val="tx2">
                  <a:satMod val="200000"/>
                </a:schemeClr>
              </a:solidFill>
            </a:endParaRPr>
          </a:p>
        </p:txBody>
      </p:sp>
      <p:sp>
        <p:nvSpPr>
          <p:cNvPr id="13316" name="Content Placeholder 2">
            <a:extLst>
              <a:ext uri="{FF2B5EF4-FFF2-40B4-BE49-F238E27FC236}">
                <a16:creationId xmlns:a16="http://schemas.microsoft.com/office/drawing/2014/main" id="{B75F04AC-E7F2-1E7C-5548-FED7FFF1FFAD}"/>
              </a:ext>
            </a:extLst>
          </p:cNvPr>
          <p:cNvSpPr>
            <a:spLocks noGrp="1"/>
          </p:cNvSpPr>
          <p:nvPr>
            <p:ph idx="4294967295"/>
          </p:nvPr>
        </p:nvSpPr>
        <p:spPr>
          <a:xfrm>
            <a:off x="446088" y="1238250"/>
            <a:ext cx="8075612" cy="4381500"/>
          </a:xfrm>
        </p:spPr>
        <p:txBody>
          <a:bodyPr>
            <a:normAutofit fontScale="40000" lnSpcReduction="20000"/>
          </a:bodyPr>
          <a:lstStyle/>
          <a:p>
            <a:pPr>
              <a:defRPr/>
            </a:pPr>
            <a:r>
              <a:rPr lang="en-GB" altLang="en-US" sz="6000" dirty="0"/>
              <a:t>Data collection is the process by which the researcher collects the information needed to answer the research question(s) or problem (</a:t>
            </a:r>
            <a:r>
              <a:rPr lang="en-GB" altLang="en-US" sz="6000" dirty="0" err="1"/>
              <a:t>Nalzaro</a:t>
            </a:r>
            <a:r>
              <a:rPr lang="en-GB" altLang="en-US" sz="6000" dirty="0"/>
              <a:t>, 2012)</a:t>
            </a:r>
          </a:p>
          <a:p>
            <a:pPr>
              <a:defRPr/>
            </a:pPr>
            <a:endParaRPr lang="en-GB" altLang="en-US" sz="6000" dirty="0"/>
          </a:p>
          <a:p>
            <a:pPr>
              <a:defRPr/>
            </a:pPr>
            <a:r>
              <a:rPr lang="en-GB" altLang="en-US" sz="6000" dirty="0"/>
              <a:t>Data collection is defined as the procedure of collecting, measuring and analysing accurate insights for research using standard validated techniques (Bhat, 2019)</a:t>
            </a:r>
          </a:p>
          <a:p>
            <a:pPr>
              <a:defRPr/>
            </a:pPr>
            <a:endParaRPr lang="en-GB" altLang="en-US" sz="4400" dirty="0"/>
          </a:p>
          <a:p>
            <a:pPr>
              <a:defRPr/>
            </a:pPr>
            <a:r>
              <a:rPr lang="en-GB" altLang="en-US" sz="6000" dirty="0"/>
              <a:t>Data collection is the process of gathering the desirable information carefully, with least possible distortion, so that the analysis may provide answers that are credible and stand to logic (Sapsford &amp; </a:t>
            </a:r>
            <a:r>
              <a:rPr lang="en-GB" altLang="en-US" sz="6000" dirty="0" err="1"/>
              <a:t>Jupp</a:t>
            </a:r>
            <a:r>
              <a:rPr lang="en-GB" altLang="en-US" sz="6000" dirty="0"/>
              <a:t>, 2016).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BFE53-D0CF-B9E7-19AC-C0BBD2419BCB}"/>
              </a:ext>
            </a:extLst>
          </p:cNvPr>
          <p:cNvSpPr>
            <a:spLocks noGrp="1"/>
          </p:cNvSpPr>
          <p:nvPr>
            <p:ph type="title"/>
          </p:nvPr>
        </p:nvSpPr>
        <p:spPr>
          <a:xfrm>
            <a:off x="250825" y="0"/>
            <a:ext cx="8641655" cy="1143000"/>
          </a:xfrm>
        </p:spPr>
        <p:txBody>
          <a:bodyPr/>
          <a:lstStyle/>
          <a:p>
            <a:r>
              <a:rPr lang="en-GB" sz="4000" b="1" dirty="0"/>
              <a:t>Activity – data collection</a:t>
            </a:r>
          </a:p>
        </p:txBody>
      </p:sp>
      <p:sp>
        <p:nvSpPr>
          <p:cNvPr id="3" name="Content Placeholder 2">
            <a:extLst>
              <a:ext uri="{FF2B5EF4-FFF2-40B4-BE49-F238E27FC236}">
                <a16:creationId xmlns:a16="http://schemas.microsoft.com/office/drawing/2014/main" id="{7B912933-6235-E849-AB46-E03AA50485F4}"/>
              </a:ext>
            </a:extLst>
          </p:cNvPr>
          <p:cNvSpPr>
            <a:spLocks noGrp="1"/>
          </p:cNvSpPr>
          <p:nvPr>
            <p:ph idx="1"/>
          </p:nvPr>
        </p:nvSpPr>
        <p:spPr>
          <a:xfrm>
            <a:off x="324669" y="1700808"/>
            <a:ext cx="8494662" cy="3672408"/>
          </a:xfrm>
        </p:spPr>
        <p:txBody>
          <a:bodyPr/>
          <a:lstStyle/>
          <a:p>
            <a:r>
              <a:rPr lang="en-GB" dirty="0"/>
              <a:t>Within the next 10 minutes, find an academic journal article related to your chosen topic for your research.</a:t>
            </a:r>
          </a:p>
          <a:p>
            <a:r>
              <a:rPr lang="en-GB" dirty="0"/>
              <a:t>Identify what method of data collection they have used for their research in this article.</a:t>
            </a:r>
          </a:p>
          <a:p>
            <a:r>
              <a:rPr lang="en-GB" dirty="0"/>
              <a:t>Share your findings in the class.</a:t>
            </a:r>
          </a:p>
        </p:txBody>
      </p:sp>
      <p:sp>
        <p:nvSpPr>
          <p:cNvPr id="4" name="Date Placeholder 3">
            <a:extLst>
              <a:ext uri="{FF2B5EF4-FFF2-40B4-BE49-F238E27FC236}">
                <a16:creationId xmlns:a16="http://schemas.microsoft.com/office/drawing/2014/main" id="{86F81728-3539-8E07-95D3-E926F1EAB23A}"/>
              </a:ext>
            </a:extLst>
          </p:cNvPr>
          <p:cNvSpPr>
            <a:spLocks noGrp="1"/>
          </p:cNvSpPr>
          <p:nvPr>
            <p:ph type="dt" sz="half" idx="10"/>
          </p:nvPr>
        </p:nvSpPr>
        <p:spPr/>
        <p:txBody>
          <a:bodyPr/>
          <a:lstStyle/>
          <a:p>
            <a:pPr>
              <a:defRPr/>
            </a:pPr>
            <a:fld id="{757A3D87-BB7F-4A08-9372-AF5D7041694F}" type="datetime1">
              <a:rPr lang="en-GB" altLang="en-US" smtClean="0"/>
              <a:pPr>
                <a:defRPr/>
              </a:pPr>
              <a:t>16/06/2026</a:t>
            </a:fld>
            <a:endParaRPr lang="en-GB" altLang="en-US" dirty="0"/>
          </a:p>
        </p:txBody>
      </p:sp>
      <p:sp>
        <p:nvSpPr>
          <p:cNvPr id="5" name="Slide Number Placeholder 4">
            <a:extLst>
              <a:ext uri="{FF2B5EF4-FFF2-40B4-BE49-F238E27FC236}">
                <a16:creationId xmlns:a16="http://schemas.microsoft.com/office/drawing/2014/main" id="{A5850F23-AAF0-09A5-173D-801DA0EE292D}"/>
              </a:ext>
            </a:extLst>
          </p:cNvPr>
          <p:cNvSpPr>
            <a:spLocks noGrp="1"/>
          </p:cNvSpPr>
          <p:nvPr>
            <p:ph type="sldNum" sz="quarter" idx="12"/>
          </p:nvPr>
        </p:nvSpPr>
        <p:spPr/>
        <p:txBody>
          <a:bodyPr/>
          <a:lstStyle/>
          <a:p>
            <a:pPr>
              <a:defRPr/>
            </a:pPr>
            <a:fld id="{00C8405C-D25D-48B9-BE19-AF72D0EB366F}" type="slidenum">
              <a:rPr lang="en-GB" altLang="en-US" smtClean="0"/>
              <a:pPr>
                <a:defRPr/>
              </a:pPr>
              <a:t>5</a:t>
            </a:fld>
            <a:endParaRPr lang="en-GB" altLang="en-US"/>
          </a:p>
        </p:txBody>
      </p:sp>
    </p:spTree>
    <p:extLst>
      <p:ext uri="{BB962C8B-B14F-4D97-AF65-F5344CB8AC3E}">
        <p14:creationId xmlns:p14="http://schemas.microsoft.com/office/powerpoint/2010/main" val="154921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13">
            <a:extLst>
              <a:ext uri="{FF2B5EF4-FFF2-40B4-BE49-F238E27FC236}">
                <a16:creationId xmlns:a16="http://schemas.microsoft.com/office/drawing/2014/main" id="{4DDD5B34-BD5E-D30E-FC86-0C19DBC1C26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FB23493-D0D0-4F73-88D8-ED3221E711B9}"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6147" name="Title 1">
            <a:extLst>
              <a:ext uri="{FF2B5EF4-FFF2-40B4-BE49-F238E27FC236}">
                <a16:creationId xmlns:a16="http://schemas.microsoft.com/office/drawing/2014/main" id="{76242F8F-5920-F1E7-F35E-5774EDAD15D1}"/>
              </a:ext>
            </a:extLst>
          </p:cNvPr>
          <p:cNvSpPr>
            <a:spLocks noGrp="1"/>
          </p:cNvSpPr>
          <p:nvPr>
            <p:ph type="title"/>
          </p:nvPr>
        </p:nvSpPr>
        <p:spPr>
          <a:xfrm>
            <a:off x="457200" y="136525"/>
            <a:ext cx="8229600" cy="1143000"/>
          </a:xfrm>
        </p:spPr>
        <p:txBody>
          <a:bodyPr/>
          <a:lstStyle/>
          <a:p>
            <a:pPr fontAlgn="auto">
              <a:spcAft>
                <a:spcPts val="0"/>
              </a:spcAft>
              <a:defRPr/>
            </a:pPr>
            <a:r>
              <a:rPr lang="en-GB" b="1" dirty="0">
                <a:latin typeface="Calibri" pitchFamily="34" charset="0"/>
              </a:rPr>
              <a:t>Data Collection – Important Tips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25CDE656-2810-C97E-3E37-DB721A260B66}"/>
              </a:ext>
            </a:extLst>
          </p:cNvPr>
          <p:cNvSpPr>
            <a:spLocks noGrp="1"/>
          </p:cNvSpPr>
          <p:nvPr>
            <p:ph idx="4294967295"/>
          </p:nvPr>
        </p:nvSpPr>
        <p:spPr>
          <a:xfrm>
            <a:off x="426325" y="1300163"/>
            <a:ext cx="8075613" cy="4381500"/>
          </a:xfrm>
        </p:spPr>
        <p:txBody>
          <a:bodyPr>
            <a:noAutofit/>
          </a:bodyPr>
          <a:lstStyle/>
          <a:p>
            <a:pPr algn="just">
              <a:defRPr/>
            </a:pPr>
            <a:r>
              <a:rPr lang="en-GB" altLang="en-US" sz="2000" dirty="0"/>
              <a:t>In collecting data, the researcher must decide: </a:t>
            </a:r>
          </a:p>
          <a:p>
            <a:pPr marL="0" indent="0" algn="just">
              <a:buFont typeface="Arial" panose="020B0604020202020204" pitchFamily="34" charset="0"/>
              <a:buNone/>
              <a:defRPr/>
            </a:pPr>
            <a:r>
              <a:rPr lang="en-GB" altLang="en-US" sz="2000" dirty="0"/>
              <a:t>	- Which data to collect </a:t>
            </a:r>
          </a:p>
          <a:p>
            <a:pPr marL="0" indent="0" algn="just">
              <a:buFont typeface="Arial" panose="020B0604020202020204" pitchFamily="34" charset="0"/>
              <a:buNone/>
              <a:defRPr/>
            </a:pPr>
            <a:r>
              <a:rPr lang="en-GB" altLang="en-US" sz="2000" dirty="0"/>
              <a:t>	- How to collect data </a:t>
            </a:r>
          </a:p>
          <a:p>
            <a:pPr marL="0" indent="0" algn="just">
              <a:buFont typeface="Arial" panose="020B0604020202020204" pitchFamily="34" charset="0"/>
              <a:buNone/>
              <a:defRPr/>
            </a:pPr>
            <a:r>
              <a:rPr lang="en-GB" altLang="en-US" sz="2000" dirty="0"/>
              <a:t>	- Who will collect data </a:t>
            </a:r>
          </a:p>
          <a:p>
            <a:pPr marL="0" indent="0" algn="just">
              <a:buFont typeface="Arial" panose="020B0604020202020204" pitchFamily="34" charset="0"/>
              <a:buNone/>
              <a:defRPr/>
            </a:pPr>
            <a:r>
              <a:rPr lang="en-GB" altLang="en-US" sz="2000" dirty="0"/>
              <a:t>	- When to collect data.</a:t>
            </a:r>
          </a:p>
          <a:p>
            <a:pPr algn="just">
              <a:defRPr/>
            </a:pPr>
            <a:endParaRPr lang="en-GB" altLang="en-US" sz="2000" dirty="0"/>
          </a:p>
          <a:p>
            <a:pPr algn="just">
              <a:defRPr/>
            </a:pPr>
            <a:r>
              <a:rPr lang="en-GB" altLang="en-US" sz="2000" dirty="0"/>
              <a:t>The selection of data collection method should be based on the following: </a:t>
            </a:r>
          </a:p>
          <a:p>
            <a:pPr marL="457200" lvl="1" indent="0" algn="just">
              <a:buFont typeface="Arial" panose="020B0604020202020204" pitchFamily="34" charset="0"/>
              <a:buNone/>
              <a:defRPr/>
            </a:pPr>
            <a:r>
              <a:rPr lang="en-GB" altLang="en-US" sz="2000" dirty="0"/>
              <a:t>	- The identified hypothesis or research problem </a:t>
            </a:r>
          </a:p>
          <a:p>
            <a:pPr marL="457200" lvl="1" indent="0" algn="just">
              <a:buFont typeface="Arial" panose="020B0604020202020204" pitchFamily="34" charset="0"/>
              <a:buNone/>
              <a:defRPr/>
            </a:pPr>
            <a:r>
              <a:rPr lang="en-GB" altLang="en-US" sz="2000" dirty="0"/>
              <a:t>	- The research design, and </a:t>
            </a:r>
          </a:p>
          <a:p>
            <a:pPr marL="457200" lvl="1" indent="0" algn="just">
              <a:buFont typeface="Arial" panose="020B0604020202020204" pitchFamily="34" charset="0"/>
              <a:buNone/>
              <a:defRPr/>
            </a:pPr>
            <a:r>
              <a:rPr lang="en-GB" altLang="en-US" sz="2000" dirty="0"/>
              <a:t>	- The information gathered about the variables. </a:t>
            </a:r>
          </a:p>
        </p:txBody>
      </p:sp>
      <p:sp>
        <p:nvSpPr>
          <p:cNvPr id="10245" name="TextBox 1">
            <a:extLst>
              <a:ext uri="{FF2B5EF4-FFF2-40B4-BE49-F238E27FC236}">
                <a16:creationId xmlns:a16="http://schemas.microsoft.com/office/drawing/2014/main" id="{BE53D6C1-3299-5A74-4BA6-3C608EBE51E0}"/>
              </a:ext>
            </a:extLst>
          </p:cNvPr>
          <p:cNvSpPr txBox="1">
            <a:spLocks noChangeArrowheads="1"/>
          </p:cNvSpPr>
          <p:nvPr/>
        </p:nvSpPr>
        <p:spPr bwMode="auto">
          <a:xfrm>
            <a:off x="6891933" y="5348085"/>
            <a:ext cx="212923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400" dirty="0">
                <a:latin typeface="Arial" panose="020B0604020202020204" pitchFamily="34" charset="0"/>
              </a:rPr>
              <a:t>Source: Creswell (2003)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13">
            <a:extLst>
              <a:ext uri="{FF2B5EF4-FFF2-40B4-BE49-F238E27FC236}">
                <a16:creationId xmlns:a16="http://schemas.microsoft.com/office/drawing/2014/main" id="{512F9DC2-9325-71FA-C66E-B4AC6608CB0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0F43B88-1FE8-4CC1-997B-B46BE473FCA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6147" name="Title 1">
            <a:extLst>
              <a:ext uri="{FF2B5EF4-FFF2-40B4-BE49-F238E27FC236}">
                <a16:creationId xmlns:a16="http://schemas.microsoft.com/office/drawing/2014/main" id="{0348E2B5-E5F7-5A13-D067-91D43D2AAAE6}"/>
              </a:ext>
            </a:extLst>
          </p:cNvPr>
          <p:cNvSpPr>
            <a:spLocks noGrp="1"/>
          </p:cNvSpPr>
          <p:nvPr>
            <p:ph type="title"/>
          </p:nvPr>
        </p:nvSpPr>
        <p:spPr>
          <a:xfrm>
            <a:off x="457200" y="136525"/>
            <a:ext cx="8229600" cy="1143000"/>
          </a:xfrm>
        </p:spPr>
        <p:txBody>
          <a:bodyPr>
            <a:normAutofit fontScale="90000"/>
          </a:bodyPr>
          <a:lstStyle/>
          <a:p>
            <a:pPr fontAlgn="auto">
              <a:spcAft>
                <a:spcPts val="0"/>
              </a:spcAft>
              <a:defRPr/>
            </a:pPr>
            <a:r>
              <a:rPr lang="en-GB" b="1" dirty="0"/>
              <a:t>Data Collection – Research Tool or Instrument</a:t>
            </a:r>
            <a:endParaRPr lang="en-GB" b="1" dirty="0">
              <a:solidFill>
                <a:schemeClr val="tx2">
                  <a:satMod val="200000"/>
                </a:schemeClr>
              </a:solidFill>
            </a:endParaRPr>
          </a:p>
        </p:txBody>
      </p:sp>
      <p:sp>
        <p:nvSpPr>
          <p:cNvPr id="13316" name="Content Placeholder 2">
            <a:extLst>
              <a:ext uri="{FF2B5EF4-FFF2-40B4-BE49-F238E27FC236}">
                <a16:creationId xmlns:a16="http://schemas.microsoft.com/office/drawing/2014/main" id="{D1B98B3E-EDE3-6657-ABB3-64664C153567}"/>
              </a:ext>
            </a:extLst>
          </p:cNvPr>
          <p:cNvSpPr>
            <a:spLocks noGrp="1"/>
          </p:cNvSpPr>
          <p:nvPr>
            <p:ph idx="4294967295"/>
          </p:nvPr>
        </p:nvSpPr>
        <p:spPr>
          <a:xfrm>
            <a:off x="457200" y="1700808"/>
            <a:ext cx="8075613" cy="4007842"/>
          </a:xfrm>
        </p:spPr>
        <p:txBody>
          <a:bodyPr>
            <a:normAutofit/>
          </a:bodyPr>
          <a:lstStyle/>
          <a:p>
            <a:pPr algn="just">
              <a:defRPr/>
            </a:pPr>
            <a:r>
              <a:rPr lang="en-GB" altLang="en-US" sz="2400" dirty="0"/>
              <a:t>Research instrument or tool described as a device used to collect data </a:t>
            </a:r>
          </a:p>
          <a:p>
            <a:pPr algn="just">
              <a:defRPr/>
            </a:pPr>
            <a:r>
              <a:rPr lang="en-GB" altLang="en-US" sz="2400" dirty="0"/>
              <a:t>Research instrument facilitate variable observation and measurement </a:t>
            </a:r>
          </a:p>
          <a:p>
            <a:pPr algn="just">
              <a:defRPr/>
            </a:pPr>
            <a:r>
              <a:rPr lang="en-GB" altLang="en-US" sz="2400" dirty="0"/>
              <a:t>The type of instrument used by the researcher depends on the data collection method selected </a:t>
            </a:r>
          </a:p>
          <a:p>
            <a:pPr algn="just">
              <a:defRPr/>
            </a:pPr>
            <a:r>
              <a:rPr lang="en-GB" altLang="en-US" sz="2400" dirty="0"/>
              <a:t>Instrument development requires a high degree of research expertise, as the instrument must be reliable.</a:t>
            </a:r>
          </a:p>
        </p:txBody>
      </p:sp>
      <p:sp>
        <p:nvSpPr>
          <p:cNvPr id="12293" name="TextBox 4">
            <a:extLst>
              <a:ext uri="{FF2B5EF4-FFF2-40B4-BE49-F238E27FC236}">
                <a16:creationId xmlns:a16="http://schemas.microsoft.com/office/drawing/2014/main" id="{E8D111ED-3B2B-055C-EFDE-E1E60CDBC7EC}"/>
              </a:ext>
            </a:extLst>
          </p:cNvPr>
          <p:cNvSpPr txBox="1">
            <a:spLocks noChangeArrowheads="1"/>
          </p:cNvSpPr>
          <p:nvPr/>
        </p:nvSpPr>
        <p:spPr bwMode="auto">
          <a:xfrm>
            <a:off x="7236296" y="5403850"/>
            <a:ext cx="190770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200" dirty="0">
                <a:latin typeface="Arial" panose="020B0604020202020204" pitchFamily="34" charset="0"/>
              </a:rPr>
              <a:t>Source: Creswell (2003)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13">
            <a:extLst>
              <a:ext uri="{FF2B5EF4-FFF2-40B4-BE49-F238E27FC236}">
                <a16:creationId xmlns:a16="http://schemas.microsoft.com/office/drawing/2014/main" id="{E88B7191-8717-2C1A-E18A-7F56EA1B033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01E4552-F009-4C10-A7DE-87663EF05253}"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6147" name="Title 1">
            <a:extLst>
              <a:ext uri="{FF2B5EF4-FFF2-40B4-BE49-F238E27FC236}">
                <a16:creationId xmlns:a16="http://schemas.microsoft.com/office/drawing/2014/main" id="{706D6AAF-F7C8-B862-B317-90BA41E0C3FF}"/>
              </a:ext>
            </a:extLst>
          </p:cNvPr>
          <p:cNvSpPr>
            <a:spLocks noGrp="1"/>
          </p:cNvSpPr>
          <p:nvPr>
            <p:ph type="title"/>
          </p:nvPr>
        </p:nvSpPr>
        <p:spPr>
          <a:xfrm>
            <a:off x="457200" y="136525"/>
            <a:ext cx="8229600" cy="1143000"/>
          </a:xfrm>
        </p:spPr>
        <p:txBody>
          <a:bodyPr>
            <a:normAutofit/>
          </a:bodyPr>
          <a:lstStyle/>
          <a:p>
            <a:pPr fontAlgn="auto">
              <a:spcAft>
                <a:spcPts val="0"/>
              </a:spcAft>
              <a:defRPr/>
            </a:pPr>
            <a:r>
              <a:rPr lang="en-GB" b="1" dirty="0"/>
              <a:t>Types of Data Collection Tools</a:t>
            </a:r>
            <a:endParaRPr lang="en-GB" b="1" dirty="0">
              <a:solidFill>
                <a:schemeClr val="tx2">
                  <a:satMod val="200000"/>
                </a:schemeClr>
              </a:solidFill>
            </a:endParaRPr>
          </a:p>
        </p:txBody>
      </p:sp>
      <p:sp>
        <p:nvSpPr>
          <p:cNvPr id="26628" name="Content Placeholder 2">
            <a:extLst>
              <a:ext uri="{FF2B5EF4-FFF2-40B4-BE49-F238E27FC236}">
                <a16:creationId xmlns:a16="http://schemas.microsoft.com/office/drawing/2014/main" id="{30959C32-1464-4605-7F55-76E1DBF7B82A}"/>
              </a:ext>
            </a:extLst>
          </p:cNvPr>
          <p:cNvSpPr>
            <a:spLocks noGrp="1"/>
          </p:cNvSpPr>
          <p:nvPr>
            <p:ph idx="4294967295"/>
          </p:nvPr>
        </p:nvSpPr>
        <p:spPr>
          <a:xfrm>
            <a:off x="457200" y="1327150"/>
            <a:ext cx="8075613" cy="4381500"/>
          </a:xfrm>
        </p:spPr>
        <p:txBody>
          <a:bodyPr/>
          <a:lstStyle/>
          <a:p>
            <a:pPr algn="just"/>
            <a:r>
              <a:rPr lang="en-GB" altLang="en-US" sz="2400" dirty="0"/>
              <a:t>Data collection tools/instruments can be divided as: </a:t>
            </a:r>
          </a:p>
          <a:p>
            <a:pPr marL="914400" lvl="1" indent="-457200" algn="just">
              <a:buFont typeface="Myriad Pro"/>
              <a:buAutoNum type="arabicPeriod"/>
            </a:pPr>
            <a:r>
              <a:rPr lang="en-GB" altLang="en-US" sz="2400" dirty="0"/>
              <a:t>Questionnaire </a:t>
            </a:r>
          </a:p>
          <a:p>
            <a:pPr marL="914400" lvl="1" indent="-457200" algn="just">
              <a:buFont typeface="Myriad Pro"/>
              <a:buAutoNum type="arabicPeriod"/>
            </a:pPr>
            <a:r>
              <a:rPr lang="en-GB" altLang="en-US" sz="2400" dirty="0"/>
              <a:t>Checklist  </a:t>
            </a:r>
          </a:p>
          <a:p>
            <a:pPr marL="914400" lvl="1" indent="-457200" algn="just">
              <a:buFont typeface="Myriad Pro"/>
              <a:buAutoNum type="arabicPeriod"/>
            </a:pPr>
            <a:r>
              <a:rPr lang="en-GB" altLang="en-US" sz="2400" dirty="0"/>
              <a:t>Interview </a:t>
            </a:r>
          </a:p>
          <a:p>
            <a:pPr marL="914400" lvl="1" indent="-457200" algn="just">
              <a:buFont typeface="Myriad Pro"/>
              <a:buAutoNum type="arabicPeriod"/>
            </a:pPr>
            <a:r>
              <a:rPr lang="en-GB" altLang="en-US" sz="2400" dirty="0"/>
              <a:t>Focus group</a:t>
            </a:r>
          </a:p>
          <a:p>
            <a:pPr marL="914400" lvl="1" indent="-457200" algn="just">
              <a:buFont typeface="Myriad Pro"/>
              <a:buAutoNum type="arabicPeriod"/>
            </a:pPr>
            <a:r>
              <a:rPr lang="en-GB" altLang="en-US" sz="2400" dirty="0"/>
              <a:t>Observation </a:t>
            </a:r>
          </a:p>
          <a:p>
            <a:pPr marL="914400" lvl="1" indent="-457200" algn="just">
              <a:buFont typeface="Myriad Pro"/>
              <a:buAutoNum type="arabicPeriod"/>
            </a:pPr>
            <a:r>
              <a:rPr lang="en-GB" altLang="en-US" sz="2400" dirty="0"/>
              <a:t>Records </a:t>
            </a:r>
          </a:p>
          <a:p>
            <a:pPr marL="914400" lvl="1" indent="-457200" algn="just">
              <a:buFont typeface="Myriad Pro"/>
              <a:buAutoNum type="arabicPeriod"/>
            </a:pPr>
            <a:r>
              <a:rPr lang="en-GB" altLang="en-US" sz="2400" dirty="0"/>
              <a:t>Experimental </a:t>
            </a:r>
          </a:p>
          <a:p>
            <a:pPr marL="914400" lvl="1" indent="-457200" algn="just">
              <a:buFont typeface="Myriad Pro"/>
              <a:buAutoNum type="arabicPeriod"/>
            </a:pPr>
            <a:r>
              <a:rPr lang="en-GB" altLang="en-US" sz="2400" dirty="0"/>
              <a:t>Survey</a:t>
            </a:r>
          </a:p>
        </p:txBody>
      </p:sp>
      <p:sp>
        <p:nvSpPr>
          <p:cNvPr id="14341" name="TextBox 5">
            <a:extLst>
              <a:ext uri="{FF2B5EF4-FFF2-40B4-BE49-F238E27FC236}">
                <a16:creationId xmlns:a16="http://schemas.microsoft.com/office/drawing/2014/main" id="{A9526243-8463-9F81-F204-B7B2D7A4D141}"/>
              </a:ext>
            </a:extLst>
          </p:cNvPr>
          <p:cNvSpPr txBox="1">
            <a:spLocks noChangeArrowheads="1"/>
          </p:cNvSpPr>
          <p:nvPr/>
        </p:nvSpPr>
        <p:spPr bwMode="auto">
          <a:xfrm>
            <a:off x="4578350" y="3105150"/>
            <a:ext cx="374491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800" b="1">
                <a:solidFill>
                  <a:srgbClr val="FF0000"/>
                </a:solidFill>
                <a:latin typeface="Arial" panose="020B0604020202020204" pitchFamily="34" charset="0"/>
              </a:rPr>
              <a:t>N.B.: </a:t>
            </a:r>
            <a:r>
              <a:rPr lang="en-US" altLang="en-US" sz="1800">
                <a:solidFill>
                  <a:srgbClr val="FF0000"/>
                </a:solidFill>
                <a:latin typeface="Arial" panose="020B0604020202020204" pitchFamily="34" charset="0"/>
              </a:rPr>
              <a:t>Only </a:t>
            </a:r>
            <a:r>
              <a:rPr lang="en-US" altLang="en-US" sz="1800" b="1">
                <a:solidFill>
                  <a:srgbClr val="FF0000"/>
                </a:solidFill>
                <a:latin typeface="Arial" panose="020B0604020202020204" pitchFamily="34" charset="0"/>
              </a:rPr>
              <a:t>Questionnaire, Interview </a:t>
            </a:r>
            <a:r>
              <a:rPr lang="en-US" altLang="en-US" sz="1800">
                <a:solidFill>
                  <a:srgbClr val="FF0000"/>
                </a:solidFill>
                <a:latin typeface="Arial" panose="020B0604020202020204" pitchFamily="34" charset="0"/>
              </a:rPr>
              <a:t>and </a:t>
            </a:r>
            <a:r>
              <a:rPr lang="en-US" altLang="en-US" sz="1800" b="1">
                <a:solidFill>
                  <a:srgbClr val="FF0000"/>
                </a:solidFill>
                <a:latin typeface="Arial" panose="020B0604020202020204" pitchFamily="34" charset="0"/>
              </a:rPr>
              <a:t>Survey</a:t>
            </a:r>
            <a:r>
              <a:rPr lang="en-US" altLang="en-US" sz="1800">
                <a:solidFill>
                  <a:srgbClr val="FF0000"/>
                </a:solidFill>
                <a:latin typeface="Arial" panose="020B0604020202020204" pitchFamily="34" charset="0"/>
              </a:rPr>
              <a:t> will be discussed here.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9B527EDA-C3FA-EF62-C56F-EA3CB0B161E6}"/>
              </a:ext>
            </a:extLst>
          </p:cNvPr>
          <p:cNvSpPr>
            <a:spLocks noGrp="1"/>
          </p:cNvSpPr>
          <p:nvPr>
            <p:ph type="title"/>
          </p:nvPr>
        </p:nvSpPr>
        <p:spPr>
          <a:xfrm>
            <a:off x="457200" y="136525"/>
            <a:ext cx="8229600" cy="700088"/>
          </a:xfrm>
        </p:spPr>
        <p:txBody>
          <a:bodyPr>
            <a:normAutofit fontScale="90000"/>
          </a:bodyPr>
          <a:lstStyle/>
          <a:p>
            <a:pPr fontAlgn="auto">
              <a:spcAft>
                <a:spcPts val="0"/>
              </a:spcAft>
              <a:defRPr/>
            </a:pPr>
            <a:r>
              <a:rPr lang="en-GB" b="1" dirty="0">
                <a:latin typeface="Calibri" pitchFamily="34" charset="0"/>
              </a:rPr>
              <a:t>Questionnaires</a:t>
            </a:r>
            <a:endParaRPr lang="en-GB" b="1" dirty="0">
              <a:solidFill>
                <a:schemeClr val="tx2">
                  <a:satMod val="200000"/>
                </a:schemeClr>
              </a:solidFill>
              <a:latin typeface="Calibri" pitchFamily="34" charset="0"/>
            </a:endParaRPr>
          </a:p>
        </p:txBody>
      </p:sp>
      <p:sp>
        <p:nvSpPr>
          <p:cNvPr id="28676" name="Content Placeholder 2">
            <a:extLst>
              <a:ext uri="{FF2B5EF4-FFF2-40B4-BE49-F238E27FC236}">
                <a16:creationId xmlns:a16="http://schemas.microsoft.com/office/drawing/2014/main" id="{0E9CD51E-5460-B4EB-E516-B56EEB57ACE3}"/>
              </a:ext>
            </a:extLst>
          </p:cNvPr>
          <p:cNvSpPr>
            <a:spLocks noGrp="1"/>
          </p:cNvSpPr>
          <p:nvPr>
            <p:ph idx="4294967295"/>
          </p:nvPr>
        </p:nvSpPr>
        <p:spPr>
          <a:xfrm>
            <a:off x="255588" y="836613"/>
            <a:ext cx="4100512" cy="4381500"/>
          </a:xfrm>
        </p:spPr>
        <p:txBody>
          <a:bodyPr/>
          <a:lstStyle/>
          <a:p>
            <a:pPr marL="400050" algn="just"/>
            <a:r>
              <a:rPr lang="en-GB" altLang="en-US" sz="2000"/>
              <a:t>A series of questions designed to elicit information, which is filled in by all participants in the sample.</a:t>
            </a:r>
          </a:p>
          <a:p>
            <a:pPr marL="400050" algn="just"/>
            <a:endParaRPr lang="en-GB" altLang="en-US" sz="2000"/>
          </a:p>
          <a:p>
            <a:pPr marL="400050" algn="just"/>
            <a:r>
              <a:rPr lang="en-GB" altLang="en-US" sz="2000"/>
              <a:t>Can be gathered either by oral interview or by written questionnaire </a:t>
            </a:r>
          </a:p>
          <a:p>
            <a:pPr marL="400050" algn="just"/>
            <a:endParaRPr lang="en-GB" altLang="en-US" sz="2000"/>
          </a:p>
          <a:p>
            <a:pPr marL="400050" algn="just"/>
            <a:r>
              <a:rPr lang="en-GB" altLang="en-US" sz="2000"/>
              <a:t>Series of questions in written form and indirect interview. It is the most common type of research instrument to collect data. </a:t>
            </a:r>
          </a:p>
        </p:txBody>
      </p:sp>
      <p:sp>
        <p:nvSpPr>
          <p:cNvPr id="16388" name="TextBox 4">
            <a:extLst>
              <a:ext uri="{FF2B5EF4-FFF2-40B4-BE49-F238E27FC236}">
                <a16:creationId xmlns:a16="http://schemas.microsoft.com/office/drawing/2014/main" id="{5EC3FAC4-2798-BE57-5EC4-0046E70B3CC3}"/>
              </a:ext>
            </a:extLst>
          </p:cNvPr>
          <p:cNvSpPr txBox="1">
            <a:spLocks noChangeArrowheads="1"/>
          </p:cNvSpPr>
          <p:nvPr/>
        </p:nvSpPr>
        <p:spPr bwMode="auto">
          <a:xfrm>
            <a:off x="6221413" y="5311775"/>
            <a:ext cx="28146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800">
                <a:latin typeface="Arial" panose="020B0604020202020204" pitchFamily="34" charset="0"/>
              </a:rPr>
              <a:t>Source: Creswell (2003)</a:t>
            </a:r>
          </a:p>
        </p:txBody>
      </p:sp>
      <p:pic>
        <p:nvPicPr>
          <p:cNvPr id="28678" name="Picture 1">
            <a:extLst>
              <a:ext uri="{FF2B5EF4-FFF2-40B4-BE49-F238E27FC236}">
                <a16:creationId xmlns:a16="http://schemas.microsoft.com/office/drawing/2014/main" id="{01E7E868-4843-535A-A851-4BAFDEC72409}"/>
              </a:ext>
            </a:extLst>
          </p:cNvPr>
          <p:cNvPicPr>
            <a:picLocks noChangeAspect="1" noChangeArrowheads="1"/>
          </p:cNvPicPr>
          <p:nvPr/>
        </p:nvPicPr>
        <p:blipFill>
          <a:blip r:embed="rId3"/>
          <a:srcRect/>
          <a:stretch>
            <a:fillRect/>
          </a:stretch>
        </p:blipFill>
        <p:spPr bwMode="auto">
          <a:xfrm>
            <a:off x="4540250" y="866775"/>
            <a:ext cx="4146550" cy="43211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3">
            <a:extLst>
              <a:ext uri="{FF2B5EF4-FFF2-40B4-BE49-F238E27FC236}">
                <a16:creationId xmlns:a16="http://schemas.microsoft.com/office/drawing/2014/main" id="{0F99CABE-F53A-7CE4-FBE7-D9800BA30E2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0ACF013-C604-498D-A3C2-D4BCC6A13381}"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6147" name="Title 1">
            <a:extLst>
              <a:ext uri="{FF2B5EF4-FFF2-40B4-BE49-F238E27FC236}">
                <a16:creationId xmlns:a16="http://schemas.microsoft.com/office/drawing/2014/main" id="{8E3D79F1-A470-6CCB-1EA0-EB80846F9B12}"/>
              </a:ext>
            </a:extLst>
          </p:cNvPr>
          <p:cNvSpPr>
            <a:spLocks noGrp="1"/>
          </p:cNvSpPr>
          <p:nvPr>
            <p:ph type="title"/>
          </p:nvPr>
        </p:nvSpPr>
        <p:spPr>
          <a:xfrm>
            <a:off x="457200" y="136525"/>
            <a:ext cx="8229600" cy="1143000"/>
          </a:xfrm>
        </p:spPr>
        <p:txBody>
          <a:bodyPr>
            <a:normAutofit fontScale="90000"/>
          </a:bodyPr>
          <a:lstStyle/>
          <a:p>
            <a:pPr fontAlgn="auto">
              <a:spcAft>
                <a:spcPts val="0"/>
              </a:spcAft>
              <a:defRPr/>
            </a:pPr>
            <a:r>
              <a:rPr lang="en-GB" b="1" dirty="0">
                <a:latin typeface="Calibri" pitchFamily="34" charset="0"/>
              </a:rPr>
              <a:t>Questionnaire – Advantages &amp; Disadvantages</a:t>
            </a:r>
            <a:endParaRPr lang="en-GB" b="1" dirty="0">
              <a:solidFill>
                <a:schemeClr val="tx2">
                  <a:satMod val="200000"/>
                </a:schemeClr>
              </a:solidFill>
              <a:latin typeface="Calibri" pitchFamily="34" charset="0"/>
            </a:endParaRPr>
          </a:p>
        </p:txBody>
      </p:sp>
      <p:sp>
        <p:nvSpPr>
          <p:cNvPr id="18436" name="TextBox 4">
            <a:extLst>
              <a:ext uri="{FF2B5EF4-FFF2-40B4-BE49-F238E27FC236}">
                <a16:creationId xmlns:a16="http://schemas.microsoft.com/office/drawing/2014/main" id="{759047F1-5638-59BD-1ADC-3F267407698F}"/>
              </a:ext>
            </a:extLst>
          </p:cNvPr>
          <p:cNvSpPr txBox="1">
            <a:spLocks noChangeArrowheads="1"/>
          </p:cNvSpPr>
          <p:nvPr/>
        </p:nvSpPr>
        <p:spPr bwMode="auto">
          <a:xfrm>
            <a:off x="2771775" y="5311775"/>
            <a:ext cx="591502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100">
                <a:latin typeface="Arial" panose="020B0604020202020204" pitchFamily="34" charset="0"/>
              </a:rPr>
              <a:t>Source: Abraham (2014); Creswell (2003) &amp; Nalzaro (2012)</a:t>
            </a:r>
          </a:p>
        </p:txBody>
      </p:sp>
      <p:graphicFrame>
        <p:nvGraphicFramePr>
          <p:cNvPr id="3" name="Table 2">
            <a:extLst>
              <a:ext uri="{FF2B5EF4-FFF2-40B4-BE49-F238E27FC236}">
                <a16:creationId xmlns:a16="http://schemas.microsoft.com/office/drawing/2014/main" id="{FA8B9390-5B91-9532-F732-77B5587DB7FB}"/>
              </a:ext>
            </a:extLst>
          </p:cNvPr>
          <p:cNvGraphicFramePr>
            <a:graphicFrameLocks noGrp="1"/>
          </p:cNvGraphicFramePr>
          <p:nvPr/>
        </p:nvGraphicFramePr>
        <p:xfrm>
          <a:off x="611188" y="1279525"/>
          <a:ext cx="8075612" cy="3949700"/>
        </p:xfrm>
        <a:graphic>
          <a:graphicData uri="http://schemas.openxmlformats.org/drawingml/2006/table">
            <a:tbl>
              <a:tblPr firstRow="1" firstCol="1" bandRow="1">
                <a:tableStyleId>{5C22544A-7EE6-4342-B048-85BDC9FD1C3A}</a:tableStyleId>
              </a:tblPr>
              <a:tblGrid>
                <a:gridCol w="4037806">
                  <a:extLst>
                    <a:ext uri="{9D8B030D-6E8A-4147-A177-3AD203B41FA5}">
                      <a16:colId xmlns:a16="http://schemas.microsoft.com/office/drawing/2014/main" val="20000"/>
                    </a:ext>
                  </a:extLst>
                </a:gridCol>
                <a:gridCol w="4037806">
                  <a:extLst>
                    <a:ext uri="{9D8B030D-6E8A-4147-A177-3AD203B41FA5}">
                      <a16:colId xmlns:a16="http://schemas.microsoft.com/office/drawing/2014/main" val="20001"/>
                    </a:ext>
                  </a:extLst>
                </a:gridCol>
              </a:tblGrid>
              <a:tr h="333777">
                <a:tc>
                  <a:txBody>
                    <a:bodyPr/>
                    <a:lstStyle/>
                    <a:p>
                      <a:pPr algn="ctr">
                        <a:spcAft>
                          <a:spcPts val="0"/>
                        </a:spcAft>
                      </a:pPr>
                      <a:r>
                        <a:rPr lang="en-GB" sz="1800" dirty="0">
                          <a:solidFill>
                            <a:schemeClr val="tx1"/>
                          </a:solidFill>
                          <a:effectLst/>
                        </a:rPr>
                        <a:t>Advantages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3" marR="68583" marT="0" marB="0">
                    <a:solidFill>
                      <a:schemeClr val="accent6">
                        <a:lumMod val="75000"/>
                      </a:schemeClr>
                    </a:solidFill>
                  </a:tcPr>
                </a:tc>
                <a:tc>
                  <a:txBody>
                    <a:bodyPr/>
                    <a:lstStyle/>
                    <a:p>
                      <a:pPr algn="ctr">
                        <a:spcAft>
                          <a:spcPts val="0"/>
                        </a:spcAft>
                      </a:pPr>
                      <a:r>
                        <a:rPr lang="en-GB" sz="1800" dirty="0">
                          <a:solidFill>
                            <a:schemeClr val="tx1"/>
                          </a:solidFill>
                          <a:effectLst/>
                        </a:rPr>
                        <a:t>Disadvantages</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3" marR="68583" marT="0" marB="0"/>
                </a:tc>
                <a:extLst>
                  <a:ext uri="{0D108BD9-81ED-4DB2-BD59-A6C34878D82A}">
                    <a16:rowId xmlns:a16="http://schemas.microsoft.com/office/drawing/2014/main" val="10000"/>
                  </a:ext>
                </a:extLst>
              </a:tr>
              <a:tr h="3615923">
                <a:tc>
                  <a:txBody>
                    <a:bodyPr/>
                    <a:lstStyle/>
                    <a:p>
                      <a:pPr marL="342900" lvl="0" indent="-342900">
                        <a:spcAft>
                          <a:spcPts val="0"/>
                        </a:spcAft>
                        <a:buFont typeface="Symbol" pitchFamily="2" charset="2"/>
                        <a:buChar char=""/>
                      </a:pPr>
                      <a:r>
                        <a:rPr lang="en-GB" sz="1800" b="0" dirty="0">
                          <a:solidFill>
                            <a:schemeClr val="tx1"/>
                          </a:solidFill>
                          <a:effectLst/>
                        </a:rPr>
                        <a:t>Relatively simple method of obtaining data </a:t>
                      </a:r>
                    </a:p>
                    <a:p>
                      <a:pPr marL="342900" lvl="0" indent="-342900">
                        <a:spcAft>
                          <a:spcPts val="0"/>
                        </a:spcAft>
                        <a:buFont typeface="Symbol" pitchFamily="2" charset="2"/>
                        <a:buChar char=""/>
                      </a:pPr>
                      <a:r>
                        <a:rPr lang="en-GB" sz="1800" b="0" dirty="0">
                          <a:solidFill>
                            <a:schemeClr val="tx1"/>
                          </a:solidFill>
                          <a:effectLst/>
                        </a:rPr>
                        <a:t>Less time is consumed </a:t>
                      </a:r>
                    </a:p>
                    <a:p>
                      <a:pPr marL="342900" lvl="0" indent="-342900">
                        <a:spcAft>
                          <a:spcPts val="0"/>
                        </a:spcAft>
                        <a:buFont typeface="Symbol" pitchFamily="2" charset="2"/>
                        <a:buChar char=""/>
                      </a:pPr>
                      <a:r>
                        <a:rPr lang="en-GB" sz="1800" b="0" dirty="0">
                          <a:solidFill>
                            <a:schemeClr val="tx1"/>
                          </a:solidFill>
                          <a:effectLst/>
                        </a:rPr>
                        <a:t>Researcher is able to gather data from a widely scattered sample</a:t>
                      </a:r>
                    </a:p>
                    <a:p>
                      <a:pPr marL="342900" lvl="0" indent="-342900">
                        <a:spcAft>
                          <a:spcPts val="0"/>
                        </a:spcAft>
                        <a:buFont typeface="Symbol" pitchFamily="2" charset="2"/>
                        <a:buChar char=""/>
                      </a:pPr>
                      <a:r>
                        <a:rPr lang="en-GB" sz="1800" b="0" dirty="0">
                          <a:solidFill>
                            <a:schemeClr val="tx1"/>
                          </a:solidFill>
                          <a:effectLst/>
                        </a:rPr>
                        <a:t>Easy to analyse </a:t>
                      </a:r>
                    </a:p>
                    <a:p>
                      <a:pPr marL="342900" lvl="0" indent="-342900">
                        <a:spcAft>
                          <a:spcPts val="0"/>
                        </a:spcAft>
                        <a:buFont typeface="Symbol" pitchFamily="2" charset="2"/>
                        <a:buChar char=""/>
                      </a:pPr>
                      <a:r>
                        <a:rPr lang="en-GB" sz="1800" b="0" dirty="0">
                          <a:solidFill>
                            <a:schemeClr val="tx1"/>
                          </a:solidFill>
                          <a:effectLst/>
                        </a:rPr>
                        <a:t>Reduced bias </a:t>
                      </a:r>
                    </a:p>
                    <a:p>
                      <a:pPr marL="342900" lvl="0" indent="-342900">
                        <a:spcAft>
                          <a:spcPts val="0"/>
                        </a:spcAft>
                        <a:buFont typeface="Symbol" pitchFamily="2" charset="2"/>
                        <a:buChar char=""/>
                      </a:pPr>
                      <a:r>
                        <a:rPr lang="en-GB" sz="1800" b="0" dirty="0">
                          <a:solidFill>
                            <a:schemeClr val="tx1"/>
                          </a:solidFill>
                          <a:effectLst/>
                        </a:rPr>
                        <a:t>Cost effective </a:t>
                      </a:r>
                    </a:p>
                    <a:p>
                      <a:pPr marL="342900" lvl="0" indent="-342900">
                        <a:spcAft>
                          <a:spcPts val="0"/>
                        </a:spcAft>
                        <a:buFont typeface="Symbol" pitchFamily="2" charset="2"/>
                        <a:buChar char=""/>
                      </a:pPr>
                      <a:r>
                        <a:rPr lang="en-GB" sz="1800" b="0" dirty="0">
                          <a:solidFill>
                            <a:schemeClr val="tx1"/>
                          </a:solidFill>
                          <a:effectLst/>
                        </a:rPr>
                        <a:t>Freedom to think </a:t>
                      </a:r>
                    </a:p>
                    <a:p>
                      <a:pPr marL="342900" lvl="0" indent="-342900">
                        <a:spcAft>
                          <a:spcPts val="0"/>
                        </a:spcAft>
                        <a:buFont typeface="Symbol" pitchFamily="2" charset="2"/>
                        <a:buChar char=""/>
                      </a:pPr>
                      <a:r>
                        <a:rPr lang="en-GB" sz="1800" b="0" dirty="0">
                          <a:solidFill>
                            <a:schemeClr val="tx1"/>
                          </a:solidFill>
                          <a:effectLst/>
                        </a:rPr>
                        <a:t>Flexibility of time</a:t>
                      </a:r>
                    </a:p>
                    <a:p>
                      <a:pPr marL="342900" lvl="0" indent="-342900">
                        <a:spcAft>
                          <a:spcPts val="0"/>
                        </a:spcAft>
                        <a:buFont typeface="Symbol" pitchFamily="2" charset="2"/>
                        <a:buChar char=""/>
                      </a:pPr>
                      <a:r>
                        <a:rPr lang="en-GB" sz="1800" b="0" dirty="0">
                          <a:solidFill>
                            <a:schemeClr val="tx1"/>
                          </a:solidFill>
                          <a:effectLst/>
                        </a:rPr>
                        <a:t>Free to answer </a:t>
                      </a:r>
                      <a:endParaRPr lang="en-GB"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3" marR="68583" marT="0" marB="0">
                    <a:solidFill>
                      <a:schemeClr val="accent6">
                        <a:lumMod val="60000"/>
                        <a:lumOff val="40000"/>
                      </a:schemeClr>
                    </a:solidFill>
                  </a:tcPr>
                </a:tc>
                <a:tc>
                  <a:txBody>
                    <a:bodyPr/>
                    <a:lstStyle/>
                    <a:p>
                      <a:pPr marL="342900" lvl="0" indent="-342900">
                        <a:spcAft>
                          <a:spcPts val="0"/>
                        </a:spcAft>
                        <a:buFont typeface="Symbol" pitchFamily="2" charset="2"/>
                        <a:buChar char=""/>
                      </a:pPr>
                      <a:r>
                        <a:rPr lang="en-GB" sz="1800" dirty="0">
                          <a:solidFill>
                            <a:schemeClr val="tx1"/>
                          </a:solidFill>
                          <a:effectLst/>
                        </a:rPr>
                        <a:t>Not suitable for all </a:t>
                      </a:r>
                    </a:p>
                    <a:p>
                      <a:pPr marL="342900" lvl="0" indent="-342900">
                        <a:spcAft>
                          <a:spcPts val="0"/>
                        </a:spcAft>
                        <a:buFont typeface="Symbol" pitchFamily="2" charset="2"/>
                        <a:buChar char=""/>
                      </a:pPr>
                      <a:r>
                        <a:rPr lang="en-GB" sz="1800" dirty="0">
                          <a:solidFill>
                            <a:schemeClr val="tx1"/>
                          </a:solidFill>
                          <a:effectLst/>
                        </a:rPr>
                        <a:t>Low response rate </a:t>
                      </a:r>
                    </a:p>
                    <a:p>
                      <a:pPr marL="342900" lvl="0" indent="-342900">
                        <a:spcAft>
                          <a:spcPts val="0"/>
                        </a:spcAft>
                        <a:buFont typeface="Symbol" pitchFamily="2" charset="2"/>
                        <a:buChar char=""/>
                      </a:pPr>
                      <a:r>
                        <a:rPr lang="en-GB" sz="1800" dirty="0">
                          <a:solidFill>
                            <a:schemeClr val="tx1"/>
                          </a:solidFill>
                          <a:effectLst/>
                        </a:rPr>
                        <a:t>Probing not possible </a:t>
                      </a:r>
                    </a:p>
                    <a:p>
                      <a:pPr marL="342900" lvl="0" indent="-342900">
                        <a:spcAft>
                          <a:spcPts val="0"/>
                        </a:spcAft>
                        <a:buFont typeface="Symbol" pitchFamily="2" charset="2"/>
                        <a:buChar char=""/>
                      </a:pPr>
                      <a:r>
                        <a:rPr lang="en-GB" sz="1800" dirty="0">
                          <a:solidFill>
                            <a:schemeClr val="tx1"/>
                          </a:solidFill>
                          <a:effectLst/>
                        </a:rPr>
                        <a:t>Difficult to analyse </a:t>
                      </a:r>
                    </a:p>
                    <a:p>
                      <a:pPr marL="342900" lvl="0" indent="-342900">
                        <a:spcAft>
                          <a:spcPts val="0"/>
                        </a:spcAft>
                        <a:buFont typeface="Symbol" pitchFamily="2" charset="2"/>
                        <a:buChar char=""/>
                      </a:pPr>
                      <a:r>
                        <a:rPr lang="en-GB" sz="1800" dirty="0">
                          <a:solidFill>
                            <a:schemeClr val="tx1"/>
                          </a:solidFill>
                          <a:effectLst/>
                        </a:rPr>
                        <a:t>Collection of data is challenge </a:t>
                      </a:r>
                    </a:p>
                    <a:p>
                      <a:pPr marL="342900" lvl="0" indent="-342900">
                        <a:spcAft>
                          <a:spcPts val="0"/>
                        </a:spcAft>
                        <a:buFont typeface="Symbol" pitchFamily="2" charset="2"/>
                        <a:buChar char=""/>
                      </a:pPr>
                      <a:r>
                        <a:rPr lang="en-GB" sz="1800" dirty="0">
                          <a:solidFill>
                            <a:schemeClr val="tx1"/>
                          </a:solidFill>
                          <a:effectLst/>
                        </a:rPr>
                        <a:t>Possible ambiguity </a:t>
                      </a:r>
                    </a:p>
                    <a:p>
                      <a:pPr marL="342900" lvl="0" indent="-342900">
                        <a:spcAft>
                          <a:spcPts val="0"/>
                        </a:spcAft>
                        <a:buFont typeface="Symbol" pitchFamily="2" charset="2"/>
                        <a:buChar char=""/>
                      </a:pPr>
                      <a:r>
                        <a:rPr lang="en-GB" sz="1800" dirty="0">
                          <a:solidFill>
                            <a:schemeClr val="tx1"/>
                          </a:solidFill>
                          <a:effectLst/>
                        </a:rPr>
                        <a:t>Respondent may omit or disregard any item he/she chooses </a:t>
                      </a:r>
                    </a:p>
                    <a:p>
                      <a:pPr marL="342900" lvl="0" indent="-342900">
                        <a:spcAft>
                          <a:spcPts val="0"/>
                        </a:spcAft>
                        <a:buFont typeface="Symbol" pitchFamily="2" charset="2"/>
                        <a:buChar char=""/>
                      </a:pPr>
                      <a:r>
                        <a:rPr lang="en-GB" sz="1800" dirty="0">
                          <a:solidFill>
                            <a:schemeClr val="tx1"/>
                          </a:solidFill>
                          <a:effectLst/>
                        </a:rPr>
                        <a:t>Response to a questionnaire has lack depth</a:t>
                      </a:r>
                    </a:p>
                    <a:p>
                      <a:pPr marL="342900" lvl="0" indent="-342900">
                        <a:spcAft>
                          <a:spcPts val="0"/>
                        </a:spcAft>
                        <a:buFont typeface="Symbol" pitchFamily="2" charset="2"/>
                        <a:buChar char=""/>
                      </a:pPr>
                      <a:r>
                        <a:rPr lang="en-GB" sz="1800" dirty="0">
                          <a:solidFill>
                            <a:schemeClr val="tx1"/>
                          </a:solidFill>
                          <a:effectLst/>
                        </a:rPr>
                        <a:t>Some questions/items maybe misunderstood</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3" marR="68583" marT="0" marB="0"/>
                </a:tc>
                <a:extLst>
                  <a:ext uri="{0D108BD9-81ED-4DB2-BD59-A6C34878D82A}">
                    <a16:rowId xmlns:a16="http://schemas.microsoft.com/office/drawing/2014/main" val="10001"/>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3">
            <a:extLst>
              <a:ext uri="{FF2B5EF4-FFF2-40B4-BE49-F238E27FC236}">
                <a16:creationId xmlns:a16="http://schemas.microsoft.com/office/drawing/2014/main" id="{59A90251-D562-5C69-4C05-0AA8C3B1F53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39CBFBF-BE3F-4C00-B1BF-FEDF30429135}"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6147" name="Title 1">
            <a:extLst>
              <a:ext uri="{FF2B5EF4-FFF2-40B4-BE49-F238E27FC236}">
                <a16:creationId xmlns:a16="http://schemas.microsoft.com/office/drawing/2014/main" id="{6EC3437F-27B8-09E0-3659-F36EFE473C88}"/>
              </a:ext>
            </a:extLst>
          </p:cNvPr>
          <p:cNvSpPr>
            <a:spLocks noGrp="1"/>
          </p:cNvSpPr>
          <p:nvPr>
            <p:ph type="title"/>
          </p:nvPr>
        </p:nvSpPr>
        <p:spPr>
          <a:xfrm>
            <a:off x="457200" y="136525"/>
            <a:ext cx="8229600" cy="555625"/>
          </a:xfrm>
        </p:spPr>
        <p:txBody>
          <a:bodyPr>
            <a:normAutofit fontScale="90000"/>
          </a:bodyPr>
          <a:lstStyle/>
          <a:p>
            <a:pPr fontAlgn="auto">
              <a:spcAft>
                <a:spcPts val="0"/>
              </a:spcAft>
              <a:defRPr/>
            </a:pPr>
            <a:r>
              <a:rPr lang="en-GB" b="1">
                <a:latin typeface="Calibri" pitchFamily="34" charset="0"/>
              </a:rPr>
              <a:t>Interviews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3BD0A57F-D7E8-15C3-0878-ACCCFCA7FA8E}"/>
              </a:ext>
            </a:extLst>
          </p:cNvPr>
          <p:cNvSpPr>
            <a:spLocks noGrp="1"/>
          </p:cNvSpPr>
          <p:nvPr>
            <p:ph idx="4294967295"/>
          </p:nvPr>
        </p:nvSpPr>
        <p:spPr>
          <a:xfrm>
            <a:off x="3275856" y="1268759"/>
            <a:ext cx="5616624" cy="4320481"/>
          </a:xfrm>
        </p:spPr>
        <p:txBody>
          <a:bodyPr>
            <a:normAutofit fontScale="92500" lnSpcReduction="10000"/>
          </a:bodyPr>
          <a:lstStyle/>
          <a:p>
            <a:pPr>
              <a:defRPr/>
            </a:pPr>
            <a:r>
              <a:rPr lang="en-GB" altLang="en-US" sz="2200" dirty="0"/>
              <a:t>Interview involves either structure, semi-structure or even unstructured verbal communications between the researcher and subject/respondents/participants, during which information is obtained for a study (</a:t>
            </a:r>
            <a:r>
              <a:rPr lang="en-GB" altLang="en-US" sz="2200" dirty="0" err="1"/>
              <a:t>Nalzaro</a:t>
            </a:r>
            <a:r>
              <a:rPr lang="en-GB" altLang="en-US" sz="2200" dirty="0"/>
              <a:t>, 2012)</a:t>
            </a:r>
          </a:p>
          <a:p>
            <a:pPr>
              <a:defRPr/>
            </a:pPr>
            <a:endParaRPr lang="en-GB" altLang="en-US" sz="2200" dirty="0"/>
          </a:p>
          <a:p>
            <a:pPr>
              <a:defRPr/>
            </a:pPr>
            <a:r>
              <a:rPr lang="en-GB" altLang="en-US" sz="2200" dirty="0"/>
              <a:t>A method of data collection in which one person (interviewer) ask questions to another person (respondent) (Abraham, 2014)</a:t>
            </a:r>
          </a:p>
          <a:p>
            <a:pPr>
              <a:defRPr/>
            </a:pPr>
            <a:endParaRPr lang="en-GB" altLang="en-US" sz="2200" dirty="0"/>
          </a:p>
          <a:p>
            <a:pPr>
              <a:defRPr/>
            </a:pPr>
            <a:r>
              <a:rPr lang="en-GB" altLang="en-US" sz="2200" dirty="0"/>
              <a:t>One to one direct communication between researcher and subject for collection of data (</a:t>
            </a:r>
            <a:r>
              <a:rPr lang="en-US" sz="2400" dirty="0" err="1"/>
              <a:t>Isave</a:t>
            </a:r>
            <a:r>
              <a:rPr lang="en-US" sz="2400" dirty="0"/>
              <a:t>, 2010).</a:t>
            </a:r>
            <a:endParaRPr lang="en-GB" altLang="en-US" sz="2200" dirty="0"/>
          </a:p>
        </p:txBody>
      </p:sp>
      <p:pic>
        <p:nvPicPr>
          <p:cNvPr id="32773" name="Picture 1">
            <a:extLst>
              <a:ext uri="{FF2B5EF4-FFF2-40B4-BE49-F238E27FC236}">
                <a16:creationId xmlns:a16="http://schemas.microsoft.com/office/drawing/2014/main" id="{FE3797A6-5633-21EF-F700-022D07EC5A1F}"/>
              </a:ext>
            </a:extLst>
          </p:cNvPr>
          <p:cNvPicPr>
            <a:picLocks noChangeAspect="1" noChangeArrowheads="1"/>
          </p:cNvPicPr>
          <p:nvPr/>
        </p:nvPicPr>
        <p:blipFill>
          <a:blip r:embed="rId3"/>
          <a:srcRect/>
          <a:stretch>
            <a:fillRect/>
          </a:stretch>
        </p:blipFill>
        <p:spPr bwMode="auto">
          <a:xfrm>
            <a:off x="107504" y="1556792"/>
            <a:ext cx="3078578" cy="2880419"/>
          </a:xfrm>
          <a:prstGeom prst="rect">
            <a:avLst/>
          </a:prstGeom>
          <a:ln>
            <a:noFill/>
          </a:ln>
          <a:effectLst>
            <a:softEdge rad="112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3">
            <a:extLst>
              <a:ext uri="{FF2B5EF4-FFF2-40B4-BE49-F238E27FC236}">
                <a16:creationId xmlns:a16="http://schemas.microsoft.com/office/drawing/2014/main" id="{F0112FB7-EC7D-3E23-DE09-05576EB9629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D32FBED-A165-42B3-850F-4469447FDD1F}"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6147" name="Title 1">
            <a:extLst>
              <a:ext uri="{FF2B5EF4-FFF2-40B4-BE49-F238E27FC236}">
                <a16:creationId xmlns:a16="http://schemas.microsoft.com/office/drawing/2014/main" id="{71CC7276-D916-746B-1F1E-3856D6CC8602}"/>
              </a:ext>
            </a:extLst>
          </p:cNvPr>
          <p:cNvSpPr>
            <a:spLocks noGrp="1"/>
          </p:cNvSpPr>
          <p:nvPr>
            <p:ph type="title"/>
          </p:nvPr>
        </p:nvSpPr>
        <p:spPr>
          <a:xfrm>
            <a:off x="457200" y="136525"/>
            <a:ext cx="8229600" cy="555625"/>
          </a:xfrm>
        </p:spPr>
        <p:txBody>
          <a:bodyPr>
            <a:normAutofit fontScale="90000"/>
          </a:bodyPr>
          <a:lstStyle/>
          <a:p>
            <a:pPr fontAlgn="auto">
              <a:spcAft>
                <a:spcPts val="0"/>
              </a:spcAft>
              <a:defRPr/>
            </a:pPr>
            <a:r>
              <a:rPr lang="en-GB" b="1" dirty="0">
                <a:latin typeface="Calibri" pitchFamily="34" charset="0"/>
              </a:rPr>
              <a:t>Types of Interviews</a:t>
            </a:r>
            <a:endParaRPr lang="en-GB" b="1" dirty="0">
              <a:solidFill>
                <a:schemeClr val="tx2">
                  <a:satMod val="200000"/>
                </a:schemeClr>
              </a:solidFill>
              <a:latin typeface="Calibri" pitchFamily="34" charset="0"/>
            </a:endParaRPr>
          </a:p>
        </p:txBody>
      </p:sp>
      <p:pic>
        <p:nvPicPr>
          <p:cNvPr id="34820" name="Picture 2">
            <a:extLst>
              <a:ext uri="{FF2B5EF4-FFF2-40B4-BE49-F238E27FC236}">
                <a16:creationId xmlns:a16="http://schemas.microsoft.com/office/drawing/2014/main" id="{CEA4E638-823D-A3F4-7A20-C3954135C094}"/>
              </a:ext>
            </a:extLst>
          </p:cNvPr>
          <p:cNvPicPr>
            <a:picLocks noChangeAspect="1" noChangeArrowheads="1"/>
          </p:cNvPicPr>
          <p:nvPr/>
        </p:nvPicPr>
        <p:blipFill rotWithShape="1">
          <a:blip r:embed="rId3"/>
          <a:srcRect t="32"/>
          <a:stretch/>
        </p:blipFill>
        <p:spPr bwMode="auto">
          <a:xfrm>
            <a:off x="179388" y="692149"/>
            <a:ext cx="8713787" cy="49688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13">
            <a:extLst>
              <a:ext uri="{FF2B5EF4-FFF2-40B4-BE49-F238E27FC236}">
                <a16:creationId xmlns:a16="http://schemas.microsoft.com/office/drawing/2014/main" id="{A3D75BFE-3B9A-C4D5-9D7D-FF7A7CCBEECF}"/>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869FDCD-5430-4AE4-9E27-DF80577A91FE}"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6147" name="Title 1">
            <a:extLst>
              <a:ext uri="{FF2B5EF4-FFF2-40B4-BE49-F238E27FC236}">
                <a16:creationId xmlns:a16="http://schemas.microsoft.com/office/drawing/2014/main" id="{74B2F2F6-E034-7E11-9E61-85712A019297}"/>
              </a:ext>
            </a:extLst>
          </p:cNvPr>
          <p:cNvSpPr>
            <a:spLocks noGrp="1"/>
          </p:cNvSpPr>
          <p:nvPr>
            <p:ph type="title"/>
          </p:nvPr>
        </p:nvSpPr>
        <p:spPr>
          <a:xfrm>
            <a:off x="457200" y="136525"/>
            <a:ext cx="8229600" cy="1143000"/>
          </a:xfrm>
        </p:spPr>
        <p:txBody>
          <a:bodyPr>
            <a:normAutofit/>
          </a:bodyPr>
          <a:lstStyle/>
          <a:p>
            <a:pPr fontAlgn="auto">
              <a:spcAft>
                <a:spcPts val="0"/>
              </a:spcAft>
              <a:defRPr/>
            </a:pPr>
            <a:r>
              <a:rPr lang="en-GB" b="1" dirty="0">
                <a:latin typeface="Calibri" pitchFamily="34" charset="0"/>
              </a:rPr>
              <a:t>Types of Interviews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C9104F9D-1DAE-EF31-F3C3-273269F75235}"/>
              </a:ext>
            </a:extLst>
          </p:cNvPr>
          <p:cNvSpPr>
            <a:spLocks noGrp="1"/>
          </p:cNvSpPr>
          <p:nvPr>
            <p:ph idx="4294967295"/>
          </p:nvPr>
        </p:nvSpPr>
        <p:spPr>
          <a:xfrm>
            <a:off x="663575" y="1412776"/>
            <a:ext cx="7868865" cy="4216499"/>
          </a:xfrm>
        </p:spPr>
        <p:txBody>
          <a:bodyPr>
            <a:normAutofit/>
          </a:bodyPr>
          <a:lstStyle/>
          <a:p>
            <a:pPr marL="0" indent="0">
              <a:spcBef>
                <a:spcPts val="0"/>
              </a:spcBef>
              <a:buNone/>
              <a:defRPr/>
            </a:pPr>
            <a:r>
              <a:rPr lang="en-GB" altLang="en-US" sz="2400" b="1" dirty="0"/>
              <a:t>Unstructured Interview:</a:t>
            </a:r>
            <a:endParaRPr lang="en-GB" altLang="en-US" sz="2000" b="1" dirty="0"/>
          </a:p>
          <a:p>
            <a:pPr>
              <a:spcBef>
                <a:spcPts val="0"/>
              </a:spcBef>
              <a:defRPr/>
            </a:pPr>
            <a:r>
              <a:rPr lang="en-GB" altLang="en-US" sz="2000" dirty="0"/>
              <a:t>Does not have a specific set of questions the interviews needs to ask.</a:t>
            </a:r>
          </a:p>
          <a:p>
            <a:pPr>
              <a:spcBef>
                <a:spcPts val="0"/>
              </a:spcBef>
              <a:defRPr/>
            </a:pPr>
            <a:r>
              <a:rPr lang="en-GB" altLang="en-US" sz="2000" dirty="0"/>
              <a:t>This allows the researcher flexibility in questioning the subject </a:t>
            </a:r>
          </a:p>
          <a:p>
            <a:pPr>
              <a:spcBef>
                <a:spcPts val="0"/>
              </a:spcBef>
              <a:defRPr/>
            </a:pPr>
            <a:r>
              <a:rPr lang="en-GB" altLang="en-US" sz="2000" dirty="0"/>
              <a:t>Neither the question nor the answer categories are predetermined. Instead, they rely on social interaction between the researcher and the informant.</a:t>
            </a:r>
            <a:endParaRPr lang="en-GB" altLang="en-US" sz="2400" dirty="0"/>
          </a:p>
          <a:p>
            <a:pPr marL="0" indent="0">
              <a:spcBef>
                <a:spcPts val="0"/>
              </a:spcBef>
              <a:buNone/>
              <a:defRPr/>
            </a:pPr>
            <a:endParaRPr lang="en-GB" altLang="en-US" sz="2400" b="1" dirty="0"/>
          </a:p>
          <a:p>
            <a:pPr marL="0" indent="0">
              <a:spcBef>
                <a:spcPts val="0"/>
              </a:spcBef>
              <a:buNone/>
              <a:defRPr/>
            </a:pPr>
            <a:r>
              <a:rPr lang="en-GB" altLang="en-US" sz="2400" b="1" dirty="0"/>
              <a:t>2. Structured Interview: </a:t>
            </a:r>
          </a:p>
          <a:p>
            <a:pPr>
              <a:spcBef>
                <a:spcPts val="0"/>
              </a:spcBef>
              <a:defRPr/>
            </a:pPr>
            <a:r>
              <a:rPr lang="en-GB" altLang="en-US" sz="2000" dirty="0"/>
              <a:t>Always operates with a formal written instrument</a:t>
            </a:r>
          </a:p>
          <a:p>
            <a:pPr>
              <a:spcBef>
                <a:spcPts val="0"/>
              </a:spcBef>
              <a:defRPr/>
            </a:pPr>
            <a:r>
              <a:rPr lang="en-GB" altLang="en-US" sz="2000" dirty="0"/>
              <a:t>Has a set of predefined questions and the questions would be asked in the same order for all respondents.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13">
            <a:extLst>
              <a:ext uri="{FF2B5EF4-FFF2-40B4-BE49-F238E27FC236}">
                <a16:creationId xmlns:a16="http://schemas.microsoft.com/office/drawing/2014/main" id="{48B67130-0D4A-FE02-1C56-7A992ABBF59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73E2D96-D56C-4E76-B6C5-5903EDC917A4}"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6147" name="Title 1">
            <a:extLst>
              <a:ext uri="{FF2B5EF4-FFF2-40B4-BE49-F238E27FC236}">
                <a16:creationId xmlns:a16="http://schemas.microsoft.com/office/drawing/2014/main" id="{4B3D270F-CF81-0658-87C8-E816A5B99069}"/>
              </a:ext>
            </a:extLst>
          </p:cNvPr>
          <p:cNvSpPr>
            <a:spLocks noGrp="1"/>
          </p:cNvSpPr>
          <p:nvPr>
            <p:ph type="title"/>
          </p:nvPr>
        </p:nvSpPr>
        <p:spPr>
          <a:xfrm>
            <a:off x="457200" y="136525"/>
            <a:ext cx="8229600" cy="1143000"/>
          </a:xfrm>
        </p:spPr>
        <p:txBody>
          <a:bodyPr>
            <a:normAutofit/>
          </a:bodyPr>
          <a:lstStyle/>
          <a:p>
            <a:pPr fontAlgn="auto">
              <a:spcAft>
                <a:spcPts val="0"/>
              </a:spcAft>
              <a:defRPr/>
            </a:pPr>
            <a:r>
              <a:rPr lang="en-GB" b="1" dirty="0">
                <a:latin typeface="Calibri" pitchFamily="34" charset="0"/>
              </a:rPr>
              <a:t>Types of Interviews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F589CE49-4F0B-2A80-04F5-D43948EC4A0E}"/>
              </a:ext>
            </a:extLst>
          </p:cNvPr>
          <p:cNvSpPr>
            <a:spLocks noGrp="1"/>
          </p:cNvSpPr>
          <p:nvPr>
            <p:ph idx="4294967295"/>
          </p:nvPr>
        </p:nvSpPr>
        <p:spPr>
          <a:xfrm>
            <a:off x="457200" y="1484784"/>
            <a:ext cx="8435975" cy="3960341"/>
          </a:xfrm>
        </p:spPr>
        <p:txBody>
          <a:bodyPr>
            <a:normAutofit/>
          </a:bodyPr>
          <a:lstStyle/>
          <a:p>
            <a:pPr marL="0" indent="0" algn="just">
              <a:buFont typeface="Arial" panose="020B0604020202020204" pitchFamily="34" charset="0"/>
              <a:buNone/>
              <a:defRPr/>
            </a:pPr>
            <a:r>
              <a:rPr lang="en-GB" altLang="en-US" sz="2400" b="1" dirty="0"/>
              <a:t>3. Semi-Structured Interview: </a:t>
            </a:r>
          </a:p>
          <a:p>
            <a:pPr algn="just">
              <a:defRPr/>
            </a:pPr>
            <a:r>
              <a:rPr lang="en-GB" altLang="en-US" sz="2400" dirty="0"/>
              <a:t>Partial pre-planning of the questions </a:t>
            </a:r>
          </a:p>
          <a:p>
            <a:pPr algn="just">
              <a:defRPr/>
            </a:pPr>
            <a:r>
              <a:rPr lang="en-GB" altLang="en-US" sz="2400" dirty="0"/>
              <a:t>Still allows for replication of the interview with others, but are less controlled </a:t>
            </a:r>
          </a:p>
          <a:p>
            <a:pPr algn="just">
              <a:defRPr/>
            </a:pPr>
            <a:r>
              <a:rPr lang="en-GB" altLang="en-US" sz="2400" dirty="0"/>
              <a:t>May be conducted in various modes, such as face-to-face, by telephone, or online.</a:t>
            </a:r>
          </a:p>
          <a:p>
            <a:pPr algn="just">
              <a:defRPr/>
            </a:pPr>
            <a:r>
              <a:rPr lang="en-GB" altLang="en-US" sz="2400" dirty="0"/>
              <a:t>Many qualitative studies use semi-structured interviews, as they are more flexible for the researcher, but have some guidance for them too.</a:t>
            </a:r>
            <a:endParaRPr lang="en-GB" altLang="en-US" sz="2400" b="1" dirty="0"/>
          </a:p>
        </p:txBody>
      </p:sp>
      <p:sp>
        <p:nvSpPr>
          <p:cNvPr id="26629" name="Rectangle 1">
            <a:extLst>
              <a:ext uri="{FF2B5EF4-FFF2-40B4-BE49-F238E27FC236}">
                <a16:creationId xmlns:a16="http://schemas.microsoft.com/office/drawing/2014/main" id="{B3097D3D-A88A-0A60-D90B-7C39777C82A5}"/>
              </a:ext>
            </a:extLst>
          </p:cNvPr>
          <p:cNvSpPr>
            <a:spLocks noChangeArrowheads="1"/>
          </p:cNvSpPr>
          <p:nvPr/>
        </p:nvSpPr>
        <p:spPr bwMode="auto">
          <a:xfrm>
            <a:off x="6242050" y="5260975"/>
            <a:ext cx="22590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Source: Gomez </a:t>
            </a:r>
            <a:r>
              <a:rPr lang="en-US" altLang="en-US" sz="1800">
                <a:latin typeface="Arial" panose="020B0604020202020204" pitchFamily="34" charset="0"/>
              </a:rPr>
              <a:t>(2014)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13">
            <a:extLst>
              <a:ext uri="{FF2B5EF4-FFF2-40B4-BE49-F238E27FC236}">
                <a16:creationId xmlns:a16="http://schemas.microsoft.com/office/drawing/2014/main" id="{621723F9-5525-4365-5C60-E82FE0024A2F}"/>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D093CB2-5B75-49FD-95CE-F04042544D8C}"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6147" name="Title 1">
            <a:extLst>
              <a:ext uri="{FF2B5EF4-FFF2-40B4-BE49-F238E27FC236}">
                <a16:creationId xmlns:a16="http://schemas.microsoft.com/office/drawing/2014/main" id="{770DB488-D59C-41AA-3A67-F8208EAC38F6}"/>
              </a:ext>
            </a:extLst>
          </p:cNvPr>
          <p:cNvSpPr>
            <a:spLocks noGrp="1"/>
          </p:cNvSpPr>
          <p:nvPr>
            <p:ph type="title"/>
          </p:nvPr>
        </p:nvSpPr>
        <p:spPr>
          <a:xfrm>
            <a:off x="457200" y="136525"/>
            <a:ext cx="8229600" cy="628650"/>
          </a:xfrm>
        </p:spPr>
        <p:txBody>
          <a:bodyPr>
            <a:normAutofit fontScale="90000"/>
          </a:bodyPr>
          <a:lstStyle/>
          <a:p>
            <a:pPr fontAlgn="auto">
              <a:spcAft>
                <a:spcPts val="0"/>
              </a:spcAft>
              <a:defRPr/>
            </a:pPr>
            <a:r>
              <a:rPr lang="en-GB" b="1" dirty="0">
                <a:latin typeface="Calibri" pitchFamily="34" charset="0"/>
              </a:rPr>
              <a:t>Interviews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15B428A4-E318-C967-68B3-1451881DB4DE}"/>
              </a:ext>
            </a:extLst>
          </p:cNvPr>
          <p:cNvSpPr>
            <a:spLocks noGrp="1"/>
          </p:cNvSpPr>
          <p:nvPr>
            <p:ph idx="4294967295"/>
          </p:nvPr>
        </p:nvSpPr>
        <p:spPr>
          <a:xfrm>
            <a:off x="169739" y="908720"/>
            <a:ext cx="4186238" cy="3156446"/>
          </a:xfrm>
          <a:solidFill>
            <a:schemeClr val="accent3">
              <a:lumMod val="20000"/>
              <a:lumOff val="80000"/>
            </a:schemeClr>
          </a:solidFill>
          <a:ln w="76200">
            <a:solidFill>
              <a:schemeClr val="tx1"/>
            </a:solidFill>
          </a:ln>
        </p:spPr>
        <p:txBody>
          <a:bodyPr>
            <a:normAutofit/>
          </a:bodyPr>
          <a:lstStyle/>
          <a:p>
            <a:pPr marL="0" indent="0" algn="just">
              <a:spcBef>
                <a:spcPts val="0"/>
              </a:spcBef>
              <a:buFont typeface="Arial" panose="020B0604020202020204" pitchFamily="34" charset="0"/>
              <a:buNone/>
              <a:defRPr/>
            </a:pPr>
            <a:r>
              <a:rPr lang="en-GB" altLang="en-US" sz="1800" b="1" dirty="0">
                <a:solidFill>
                  <a:srgbClr val="0070C0"/>
                </a:solidFill>
              </a:rPr>
              <a:t>Advantages of Interview: </a:t>
            </a:r>
          </a:p>
          <a:p>
            <a:pPr algn="just">
              <a:spcBef>
                <a:spcPts val="0"/>
              </a:spcBef>
              <a:buFont typeface="+mj-lt"/>
              <a:buAutoNum type="arabicPeriod"/>
              <a:defRPr/>
            </a:pPr>
            <a:r>
              <a:rPr lang="en-GB" altLang="en-US" sz="1800" dirty="0">
                <a:solidFill>
                  <a:srgbClr val="0070C0"/>
                </a:solidFill>
              </a:rPr>
              <a:t>Data from interview are usable </a:t>
            </a:r>
          </a:p>
          <a:p>
            <a:pPr algn="just">
              <a:spcBef>
                <a:spcPts val="0"/>
              </a:spcBef>
              <a:buFont typeface="+mj-lt"/>
              <a:buAutoNum type="arabicPeriod"/>
              <a:defRPr/>
            </a:pPr>
            <a:r>
              <a:rPr lang="en-GB" altLang="en-US" sz="1800" dirty="0">
                <a:solidFill>
                  <a:srgbClr val="0070C0"/>
                </a:solidFill>
              </a:rPr>
              <a:t>Depth of response can be assured </a:t>
            </a:r>
          </a:p>
          <a:p>
            <a:pPr algn="just">
              <a:spcBef>
                <a:spcPts val="0"/>
              </a:spcBef>
              <a:buFont typeface="+mj-lt"/>
              <a:buAutoNum type="arabicPeriod"/>
              <a:defRPr/>
            </a:pPr>
            <a:r>
              <a:rPr lang="en-GB" altLang="en-US" sz="1800" dirty="0">
                <a:solidFill>
                  <a:srgbClr val="0070C0"/>
                </a:solidFill>
              </a:rPr>
              <a:t>Clarification is possible </a:t>
            </a:r>
          </a:p>
          <a:p>
            <a:pPr algn="just">
              <a:spcBef>
                <a:spcPts val="0"/>
              </a:spcBef>
              <a:buFont typeface="+mj-lt"/>
              <a:buAutoNum type="arabicPeriod"/>
              <a:defRPr/>
            </a:pPr>
            <a:r>
              <a:rPr lang="en-GB" altLang="en-US" sz="1800" dirty="0">
                <a:solidFill>
                  <a:srgbClr val="0070C0"/>
                </a:solidFill>
              </a:rPr>
              <a:t>No items are overlooked </a:t>
            </a:r>
          </a:p>
          <a:p>
            <a:pPr algn="just">
              <a:spcBef>
                <a:spcPts val="0"/>
              </a:spcBef>
              <a:buFont typeface="+mj-lt"/>
              <a:buAutoNum type="arabicPeriod"/>
              <a:defRPr/>
            </a:pPr>
            <a:r>
              <a:rPr lang="en-GB" altLang="en-US" sz="1800" dirty="0">
                <a:solidFill>
                  <a:srgbClr val="0070C0"/>
                </a:solidFill>
              </a:rPr>
              <a:t>Higher proportion of response is obtained </a:t>
            </a:r>
          </a:p>
          <a:p>
            <a:pPr algn="just">
              <a:spcBef>
                <a:spcPts val="0"/>
              </a:spcBef>
              <a:buFont typeface="+mj-lt"/>
              <a:buAutoNum type="arabicPeriod"/>
              <a:defRPr/>
            </a:pPr>
            <a:r>
              <a:rPr lang="en-GB" altLang="en-US" sz="1800" dirty="0">
                <a:solidFill>
                  <a:srgbClr val="0070C0"/>
                </a:solidFill>
              </a:rPr>
              <a:t>Greater amount of flexibility is allowed.</a:t>
            </a:r>
          </a:p>
          <a:p>
            <a:pPr algn="just">
              <a:spcBef>
                <a:spcPts val="0"/>
              </a:spcBef>
              <a:buFont typeface="+mj-lt"/>
              <a:buAutoNum type="arabicPeriod"/>
              <a:defRPr/>
            </a:pPr>
            <a:endParaRPr lang="en-GB" altLang="en-US" sz="1800" dirty="0">
              <a:solidFill>
                <a:srgbClr val="0070C0"/>
              </a:solidFill>
            </a:endParaRPr>
          </a:p>
          <a:p>
            <a:pPr marL="0" indent="0" algn="just">
              <a:spcBef>
                <a:spcPts val="0"/>
              </a:spcBef>
              <a:buFont typeface="Arial" panose="020B0604020202020204" pitchFamily="34" charset="0"/>
              <a:buNone/>
              <a:defRPr/>
            </a:pPr>
            <a:r>
              <a:rPr lang="en-GB" sz="1100" dirty="0">
                <a:solidFill>
                  <a:srgbClr val="0070C0"/>
                </a:solidFill>
              </a:rPr>
              <a:t> </a:t>
            </a:r>
            <a:r>
              <a:rPr lang="en-GB" sz="1100" dirty="0" err="1">
                <a:solidFill>
                  <a:srgbClr val="0070C0"/>
                </a:solidFill>
              </a:rPr>
              <a:t>Nalzaro</a:t>
            </a:r>
            <a:r>
              <a:rPr lang="en-GB" sz="1100" dirty="0">
                <a:solidFill>
                  <a:srgbClr val="0070C0"/>
                </a:solidFill>
              </a:rPr>
              <a:t> (2012) &amp; Creswell </a:t>
            </a:r>
            <a:r>
              <a:rPr lang="en-US" sz="1100" dirty="0">
                <a:solidFill>
                  <a:srgbClr val="0070C0"/>
                </a:solidFill>
              </a:rPr>
              <a:t>(2003)</a:t>
            </a:r>
            <a:endParaRPr lang="en-GB" altLang="en-US" sz="1800" dirty="0">
              <a:solidFill>
                <a:srgbClr val="0070C0"/>
              </a:solidFill>
            </a:endParaRPr>
          </a:p>
        </p:txBody>
      </p:sp>
      <p:pic>
        <p:nvPicPr>
          <p:cNvPr id="40966" name="Picture 3">
            <a:extLst>
              <a:ext uri="{FF2B5EF4-FFF2-40B4-BE49-F238E27FC236}">
                <a16:creationId xmlns:a16="http://schemas.microsoft.com/office/drawing/2014/main" id="{3C7DF1DE-377C-5440-5954-0DDE92903592}"/>
              </a:ext>
            </a:extLst>
          </p:cNvPr>
          <p:cNvPicPr>
            <a:picLocks noChangeAspect="1" noChangeArrowheads="1"/>
          </p:cNvPicPr>
          <p:nvPr/>
        </p:nvPicPr>
        <p:blipFill>
          <a:blip r:embed="rId3">
            <a:duotone>
              <a:schemeClr val="accent3">
                <a:shade val="45000"/>
                <a:satMod val="135000"/>
              </a:schemeClr>
              <a:prstClr val="white"/>
            </a:duotone>
          </a:blip>
          <a:srcRect/>
          <a:stretch>
            <a:fillRect/>
          </a:stretch>
        </p:blipFill>
        <p:spPr bwMode="auto">
          <a:xfrm>
            <a:off x="4654550" y="2348880"/>
            <a:ext cx="4032250" cy="3096344"/>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73F54FB-EF62-53E3-03AB-30A42D4C5BB2}"/>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E11BC1D-745E-4DD7-A5BD-BA7CBC9FE33C}"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6147" name="Title 1">
            <a:extLst>
              <a:ext uri="{FF2B5EF4-FFF2-40B4-BE49-F238E27FC236}">
                <a16:creationId xmlns:a16="http://schemas.microsoft.com/office/drawing/2014/main" id="{F3122DA7-E5DE-D935-4DA1-75EFE31D2C49}"/>
              </a:ext>
            </a:extLst>
          </p:cNvPr>
          <p:cNvSpPr>
            <a:spLocks noGrp="1"/>
          </p:cNvSpPr>
          <p:nvPr>
            <p:ph type="title"/>
          </p:nvPr>
        </p:nvSpPr>
        <p:spPr>
          <a:xfrm>
            <a:off x="1476375" y="136525"/>
            <a:ext cx="7210425" cy="771525"/>
          </a:xfrm>
        </p:spPr>
        <p:txBody>
          <a:bodyPr>
            <a:normAutofit/>
          </a:bodyPr>
          <a:lstStyle/>
          <a:p>
            <a:pPr fontAlgn="auto">
              <a:spcAft>
                <a:spcPts val="0"/>
              </a:spcAft>
              <a:defRPr/>
            </a:pPr>
            <a:r>
              <a:rPr lang="en-GB" b="1" dirty="0">
                <a:latin typeface="Calibri" pitchFamily="34" charset="0"/>
              </a:rPr>
              <a:t>Surveys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59A5783C-CA48-D57A-6BED-D22A75DAAE7C}"/>
              </a:ext>
            </a:extLst>
          </p:cNvPr>
          <p:cNvSpPr>
            <a:spLocks noGrp="1"/>
          </p:cNvSpPr>
          <p:nvPr>
            <p:ph idx="4294967295"/>
          </p:nvPr>
        </p:nvSpPr>
        <p:spPr>
          <a:xfrm>
            <a:off x="3851275" y="1066799"/>
            <a:ext cx="5041900" cy="4562476"/>
          </a:xfrm>
        </p:spPr>
        <p:txBody>
          <a:bodyPr/>
          <a:lstStyle/>
          <a:p>
            <a:pPr marL="0" indent="0" algn="just">
              <a:buFont typeface="Arial" panose="020B0604020202020204" pitchFamily="34" charset="0"/>
              <a:buNone/>
            </a:pPr>
            <a:r>
              <a:rPr lang="en-GB" altLang="en-US" sz="2000" dirty="0"/>
              <a:t>- The process to ask many people a question or a series of questions in order to gather information about what most people do or think about something (Cruz, 2016)</a:t>
            </a:r>
          </a:p>
          <a:p>
            <a:pPr marL="0" indent="0" algn="just">
              <a:buFont typeface="Arial" panose="020B0604020202020204" pitchFamily="34" charset="0"/>
              <a:buNone/>
            </a:pPr>
            <a:endParaRPr lang="en-GB" altLang="en-US" sz="2000" dirty="0"/>
          </a:p>
          <a:p>
            <a:pPr marL="0" indent="0" algn="just">
              <a:buFont typeface="Arial" panose="020B0604020202020204" pitchFamily="34" charset="0"/>
              <a:buNone/>
            </a:pPr>
            <a:r>
              <a:rPr lang="en-GB" altLang="en-US" sz="2000" dirty="0"/>
              <a:t>- A survey is used to know or get the opinions of large group 	of people about a particular topic or issue (Cruz, 2016)</a:t>
            </a:r>
          </a:p>
          <a:p>
            <a:pPr marL="0" indent="0" algn="just">
              <a:buFont typeface="Arial" panose="020B0604020202020204" pitchFamily="34" charset="0"/>
              <a:buNone/>
            </a:pPr>
            <a:endParaRPr lang="en-GB" altLang="en-US" sz="2000" dirty="0"/>
          </a:p>
          <a:p>
            <a:pPr marL="0" indent="0" algn="just">
              <a:buFont typeface="Arial" panose="020B0604020202020204" pitchFamily="34" charset="0"/>
              <a:buNone/>
            </a:pPr>
            <a:r>
              <a:rPr lang="en-GB" altLang="en-US" sz="2000" dirty="0"/>
              <a:t>- Non-experimental type in which the researcher investigate a community or a group of people (</a:t>
            </a:r>
            <a:r>
              <a:rPr lang="en-GB" altLang="en-US" sz="2000" dirty="0" err="1"/>
              <a:t>Nalzaro</a:t>
            </a:r>
            <a:r>
              <a:rPr lang="en-GB" altLang="en-US" sz="2000" dirty="0"/>
              <a:t>, 2012).</a:t>
            </a:r>
          </a:p>
          <a:p>
            <a:pPr marL="0" indent="0" algn="just">
              <a:buFont typeface="Arial" panose="020B0604020202020204" pitchFamily="34" charset="0"/>
              <a:buNone/>
            </a:pPr>
            <a:endParaRPr lang="en-GB" altLang="en-US" sz="2000" dirty="0"/>
          </a:p>
          <a:p>
            <a:pPr marL="0" indent="0" algn="just">
              <a:buFont typeface="Arial" panose="020B0604020202020204" pitchFamily="34" charset="0"/>
              <a:buNone/>
            </a:pPr>
            <a:endParaRPr lang="en-GB" altLang="en-US" sz="2000" b="1" dirty="0"/>
          </a:p>
          <a:p>
            <a:pPr marL="0" indent="0" algn="just">
              <a:buFont typeface="Arial" panose="020B0604020202020204" pitchFamily="34" charset="0"/>
              <a:buNone/>
            </a:pPr>
            <a:endParaRPr lang="en-GB" altLang="en-US" sz="2000" b="1" dirty="0"/>
          </a:p>
        </p:txBody>
      </p:sp>
      <p:pic>
        <p:nvPicPr>
          <p:cNvPr id="30725" name="Picture 1">
            <a:extLst>
              <a:ext uri="{FF2B5EF4-FFF2-40B4-BE49-F238E27FC236}">
                <a16:creationId xmlns:a16="http://schemas.microsoft.com/office/drawing/2014/main" id="{97F986D5-1481-E00E-78C1-041B3270BE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163" y="866775"/>
            <a:ext cx="3435350"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13">
            <a:extLst>
              <a:ext uri="{FF2B5EF4-FFF2-40B4-BE49-F238E27FC236}">
                <a16:creationId xmlns:a16="http://schemas.microsoft.com/office/drawing/2014/main" id="{D18DB1AB-2C86-15D8-EB0E-6A85F6D484D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5FD47A2-4A27-42F0-9322-82A0F566DE52}"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6147" name="Title 1">
            <a:extLst>
              <a:ext uri="{FF2B5EF4-FFF2-40B4-BE49-F238E27FC236}">
                <a16:creationId xmlns:a16="http://schemas.microsoft.com/office/drawing/2014/main" id="{A3B9F66E-A2E5-C372-775E-B94633C4D85C}"/>
              </a:ext>
            </a:extLst>
          </p:cNvPr>
          <p:cNvSpPr>
            <a:spLocks noGrp="1"/>
          </p:cNvSpPr>
          <p:nvPr>
            <p:ph type="title"/>
          </p:nvPr>
        </p:nvSpPr>
        <p:spPr>
          <a:xfrm>
            <a:off x="457200" y="136525"/>
            <a:ext cx="8229600" cy="1143000"/>
          </a:xfrm>
        </p:spPr>
        <p:txBody>
          <a:bodyPr>
            <a:normAutofit/>
          </a:bodyPr>
          <a:lstStyle/>
          <a:p>
            <a:pPr fontAlgn="auto">
              <a:spcAft>
                <a:spcPts val="0"/>
              </a:spcAft>
              <a:defRPr/>
            </a:pPr>
            <a:r>
              <a:rPr lang="en-GB" b="1" dirty="0">
                <a:latin typeface="Calibri" pitchFamily="34" charset="0"/>
              </a:rPr>
              <a:t>Types of Surveys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8835E6E9-B1BA-D2C2-99DC-E73929AF3B64}"/>
              </a:ext>
            </a:extLst>
          </p:cNvPr>
          <p:cNvSpPr>
            <a:spLocks noGrp="1"/>
          </p:cNvSpPr>
          <p:nvPr>
            <p:ph idx="4294967295"/>
          </p:nvPr>
        </p:nvSpPr>
        <p:spPr>
          <a:xfrm>
            <a:off x="457200" y="1279525"/>
            <a:ext cx="8435975" cy="4349750"/>
          </a:xfrm>
        </p:spPr>
        <p:txBody>
          <a:bodyPr>
            <a:normAutofit fontScale="92500" lnSpcReduction="20000"/>
          </a:bodyPr>
          <a:lstStyle/>
          <a:p>
            <a:pPr algn="just">
              <a:defRPr/>
            </a:pPr>
            <a:r>
              <a:rPr lang="en-GB" altLang="en-US" sz="2400" b="1" dirty="0"/>
              <a:t>Descriptive Survey: </a:t>
            </a:r>
            <a:r>
              <a:rPr lang="en-GB" altLang="en-US" sz="2400" dirty="0"/>
              <a:t>Descriptive survey is undertaken to describe the frequency of occurrence of a phenomenon rather than to study the relationships</a:t>
            </a:r>
          </a:p>
          <a:p>
            <a:pPr algn="just">
              <a:defRPr/>
            </a:pPr>
            <a:endParaRPr lang="en-GB" altLang="en-US" sz="2000" b="1" dirty="0"/>
          </a:p>
          <a:p>
            <a:pPr algn="just">
              <a:defRPr/>
            </a:pPr>
            <a:r>
              <a:rPr lang="en-GB" altLang="en-US" sz="2400" b="1" dirty="0"/>
              <a:t>Exploratory Survey: </a:t>
            </a:r>
            <a:r>
              <a:rPr lang="en-GB" altLang="en-US" sz="2400" dirty="0"/>
              <a:t>Exploratory survey is a phenomenon and its related factors about which much information is not known </a:t>
            </a:r>
          </a:p>
          <a:p>
            <a:pPr algn="just">
              <a:defRPr/>
            </a:pPr>
            <a:endParaRPr lang="en-GB" altLang="en-US" sz="2400" b="1" dirty="0"/>
          </a:p>
          <a:p>
            <a:pPr algn="just">
              <a:defRPr/>
            </a:pPr>
            <a:r>
              <a:rPr lang="en-GB" altLang="en-US" sz="2400" b="1" dirty="0"/>
              <a:t>Correlational Survey: </a:t>
            </a:r>
            <a:r>
              <a:rPr lang="en-GB" altLang="en-US" sz="2400" dirty="0"/>
              <a:t>Studies the relationships between two or more variables in a natural setting without manipulation or control</a:t>
            </a:r>
          </a:p>
          <a:p>
            <a:pPr algn="just">
              <a:defRPr/>
            </a:pPr>
            <a:endParaRPr lang="en-GB" altLang="en-US" sz="2400" b="1" dirty="0"/>
          </a:p>
          <a:p>
            <a:pPr algn="just">
              <a:defRPr/>
            </a:pPr>
            <a:r>
              <a:rPr lang="en-GB" altLang="en-US" sz="2400" b="1" dirty="0"/>
              <a:t>Comparative Survey: </a:t>
            </a:r>
            <a:r>
              <a:rPr lang="en-GB" altLang="en-US" sz="2400" dirty="0"/>
              <a:t>Aims at comparing and constructing the existence of a certain phenomenon in two or more groups</a:t>
            </a:r>
            <a:endParaRPr lang="en-GB" altLang="en-US" sz="2400" b="1" dirty="0"/>
          </a:p>
          <a:p>
            <a:pPr algn="just">
              <a:defRPr/>
            </a:pPr>
            <a:endParaRPr lang="en-GB" altLang="en-US" sz="2400" dirty="0"/>
          </a:p>
          <a:p>
            <a:pPr algn="just">
              <a:defRPr/>
            </a:pPr>
            <a:endParaRPr lang="en-GB" altLang="en-US" sz="2000" dirty="0"/>
          </a:p>
        </p:txBody>
      </p:sp>
      <p:sp>
        <p:nvSpPr>
          <p:cNvPr id="34821" name="Rectangle 4">
            <a:extLst>
              <a:ext uri="{FF2B5EF4-FFF2-40B4-BE49-F238E27FC236}">
                <a16:creationId xmlns:a16="http://schemas.microsoft.com/office/drawing/2014/main" id="{F7CBCE8F-A26E-A932-1109-763A9B4C09C5}"/>
              </a:ext>
            </a:extLst>
          </p:cNvPr>
          <p:cNvSpPr>
            <a:spLocks noChangeArrowheads="1"/>
          </p:cNvSpPr>
          <p:nvPr/>
        </p:nvSpPr>
        <p:spPr bwMode="auto">
          <a:xfrm>
            <a:off x="6249988" y="5364163"/>
            <a:ext cx="24368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Source: Jaikumar </a:t>
            </a:r>
            <a:r>
              <a:rPr lang="en-US" altLang="en-US" sz="1800">
                <a:latin typeface="Arial" panose="020B0604020202020204" pitchFamily="34" charset="0"/>
              </a:rPr>
              <a:t>(2018)</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13">
            <a:extLst>
              <a:ext uri="{FF2B5EF4-FFF2-40B4-BE49-F238E27FC236}">
                <a16:creationId xmlns:a16="http://schemas.microsoft.com/office/drawing/2014/main" id="{1A93C5D3-758F-D61F-D690-CDB982C6023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EA236AC-30E5-4F4E-BC4F-C3702CB890AC}"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6147" name="Title 1">
            <a:extLst>
              <a:ext uri="{FF2B5EF4-FFF2-40B4-BE49-F238E27FC236}">
                <a16:creationId xmlns:a16="http://schemas.microsoft.com/office/drawing/2014/main" id="{1F797C7C-CFB1-0AF8-B499-54E355F328C4}"/>
              </a:ext>
            </a:extLst>
          </p:cNvPr>
          <p:cNvSpPr>
            <a:spLocks noGrp="1"/>
          </p:cNvSpPr>
          <p:nvPr>
            <p:ph type="title"/>
          </p:nvPr>
        </p:nvSpPr>
        <p:spPr>
          <a:xfrm>
            <a:off x="457200" y="136525"/>
            <a:ext cx="8229600" cy="1143000"/>
          </a:xfrm>
        </p:spPr>
        <p:txBody>
          <a:bodyPr>
            <a:normAutofit/>
          </a:bodyPr>
          <a:lstStyle/>
          <a:p>
            <a:pPr fontAlgn="auto">
              <a:spcAft>
                <a:spcPts val="0"/>
              </a:spcAft>
              <a:defRPr/>
            </a:pPr>
            <a:r>
              <a:rPr lang="en-GB" b="1" dirty="0">
                <a:latin typeface="Calibri" pitchFamily="34" charset="0"/>
              </a:rPr>
              <a:t>Types of Surveys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8856523E-C850-7231-1EA1-401A7CAA7D38}"/>
              </a:ext>
            </a:extLst>
          </p:cNvPr>
          <p:cNvSpPr>
            <a:spLocks noGrp="1"/>
          </p:cNvSpPr>
          <p:nvPr>
            <p:ph idx="4294967295"/>
          </p:nvPr>
        </p:nvSpPr>
        <p:spPr>
          <a:xfrm>
            <a:off x="457200" y="1279525"/>
            <a:ext cx="8435975" cy="4349750"/>
          </a:xfrm>
        </p:spPr>
        <p:txBody>
          <a:bodyPr>
            <a:normAutofit lnSpcReduction="10000"/>
          </a:bodyPr>
          <a:lstStyle/>
          <a:p>
            <a:pPr>
              <a:defRPr/>
            </a:pPr>
            <a:r>
              <a:rPr lang="en-GB" altLang="en-US" sz="2400" b="1" dirty="0"/>
              <a:t>Written Survey: </a:t>
            </a:r>
            <a:r>
              <a:rPr lang="en-GB" altLang="en-US" sz="2400" dirty="0"/>
              <a:t>In a written survey, data are collected with the support of written, structured tools, such as questionnaires, opinionnaires etc. </a:t>
            </a:r>
          </a:p>
          <a:p>
            <a:pPr>
              <a:defRPr/>
            </a:pPr>
            <a:endParaRPr lang="en-GB" altLang="en-US" sz="2400" b="1" dirty="0"/>
          </a:p>
          <a:p>
            <a:pPr>
              <a:defRPr/>
            </a:pPr>
            <a:r>
              <a:rPr lang="en-GB" altLang="en-US" sz="2400" b="1" dirty="0"/>
              <a:t>Oral Survey: </a:t>
            </a:r>
            <a:r>
              <a:rPr lang="en-GB" altLang="en-US" sz="2400" dirty="0"/>
              <a:t>In an oral survey, data are collected by using face-to-face or telephonic conversation or oral interview with respondents </a:t>
            </a:r>
          </a:p>
          <a:p>
            <a:pPr>
              <a:defRPr/>
            </a:pPr>
            <a:endParaRPr lang="en-GB" altLang="en-US" sz="2400" b="1" dirty="0"/>
          </a:p>
          <a:p>
            <a:pPr>
              <a:defRPr/>
            </a:pPr>
            <a:r>
              <a:rPr lang="en-GB" altLang="en-US" sz="2400" b="1" dirty="0"/>
              <a:t>Online Survey: </a:t>
            </a:r>
            <a:r>
              <a:rPr lang="en-GB" altLang="en-US" sz="2400" dirty="0"/>
              <a:t>In an online survey, data are collected by using electronic means such as electronic mail messages (email), web forms, mobile short-message (SMS), WhatsApp messages, Chat etc. </a:t>
            </a:r>
            <a:endParaRPr lang="en-GB" altLang="en-US" sz="2400" b="1" dirty="0"/>
          </a:p>
          <a:p>
            <a:pPr algn="just">
              <a:defRPr/>
            </a:pPr>
            <a:endParaRPr lang="en-GB" altLang="en-US" sz="2400" dirty="0"/>
          </a:p>
          <a:p>
            <a:pPr algn="just">
              <a:defRPr/>
            </a:pPr>
            <a:endParaRPr lang="en-GB" altLang="en-US" sz="2000" dirty="0"/>
          </a:p>
        </p:txBody>
      </p:sp>
      <p:sp>
        <p:nvSpPr>
          <p:cNvPr id="36869" name="Rectangle 4">
            <a:extLst>
              <a:ext uri="{FF2B5EF4-FFF2-40B4-BE49-F238E27FC236}">
                <a16:creationId xmlns:a16="http://schemas.microsoft.com/office/drawing/2014/main" id="{AA6E87D9-1874-58AE-FC91-6F0DAD1D7B85}"/>
              </a:ext>
            </a:extLst>
          </p:cNvPr>
          <p:cNvSpPr>
            <a:spLocks noChangeArrowheads="1"/>
          </p:cNvSpPr>
          <p:nvPr/>
        </p:nvSpPr>
        <p:spPr bwMode="auto">
          <a:xfrm>
            <a:off x="6249988" y="5364163"/>
            <a:ext cx="24368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Source: Jaikumar </a:t>
            </a:r>
            <a:r>
              <a:rPr lang="en-US" altLang="en-US" sz="1800">
                <a:latin typeface="Arial" panose="020B0604020202020204" pitchFamily="34" charset="0"/>
              </a:rPr>
              <a:t>(2018)</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13">
            <a:extLst>
              <a:ext uri="{FF2B5EF4-FFF2-40B4-BE49-F238E27FC236}">
                <a16:creationId xmlns:a16="http://schemas.microsoft.com/office/drawing/2014/main" id="{5F342C4A-3225-4DD3-C204-B9F17F9CEEB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0865B7-F997-4D30-ADA8-91DE842445A6}"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6147" name="Title 1">
            <a:extLst>
              <a:ext uri="{FF2B5EF4-FFF2-40B4-BE49-F238E27FC236}">
                <a16:creationId xmlns:a16="http://schemas.microsoft.com/office/drawing/2014/main" id="{2DD103F4-A692-17D1-6AF7-C3068F1A0F8C}"/>
              </a:ext>
            </a:extLst>
          </p:cNvPr>
          <p:cNvSpPr>
            <a:spLocks noGrp="1"/>
          </p:cNvSpPr>
          <p:nvPr>
            <p:ph type="title"/>
          </p:nvPr>
        </p:nvSpPr>
        <p:spPr>
          <a:xfrm>
            <a:off x="457200" y="136525"/>
            <a:ext cx="8229600" cy="1143000"/>
          </a:xfrm>
        </p:spPr>
        <p:txBody>
          <a:bodyPr>
            <a:normAutofit fontScale="90000"/>
          </a:bodyPr>
          <a:lstStyle/>
          <a:p>
            <a:pPr fontAlgn="auto">
              <a:spcAft>
                <a:spcPts val="0"/>
              </a:spcAft>
              <a:defRPr/>
            </a:pPr>
            <a:r>
              <a:rPr lang="en-GB" b="1" dirty="0">
                <a:latin typeface="Calibri" pitchFamily="34" charset="0"/>
              </a:rPr>
              <a:t>Advantages &amp; Disadvantages of Surveys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3117A1F0-1441-A98F-56B1-752571AAAC7C}"/>
              </a:ext>
            </a:extLst>
          </p:cNvPr>
          <p:cNvSpPr>
            <a:spLocks noGrp="1"/>
          </p:cNvSpPr>
          <p:nvPr>
            <p:ph idx="4294967295"/>
          </p:nvPr>
        </p:nvSpPr>
        <p:spPr>
          <a:xfrm>
            <a:off x="432630" y="1382154"/>
            <a:ext cx="8435975" cy="4093691"/>
          </a:xfrm>
        </p:spPr>
        <p:txBody>
          <a:bodyPr>
            <a:normAutofit/>
          </a:bodyPr>
          <a:lstStyle/>
          <a:p>
            <a:pPr algn="just">
              <a:defRPr/>
            </a:pPr>
            <a:r>
              <a:rPr lang="en-GB" altLang="en-US" sz="2000" b="1" dirty="0"/>
              <a:t>Advantages</a:t>
            </a:r>
          </a:p>
          <a:p>
            <a:pPr algn="just">
              <a:buFontTx/>
              <a:buChar char="-"/>
              <a:defRPr/>
            </a:pPr>
            <a:r>
              <a:rPr lang="en-GB" altLang="en-US" sz="2000" dirty="0"/>
              <a:t>Can provide information about the possibilities of undertaking different types of research methods</a:t>
            </a:r>
          </a:p>
          <a:p>
            <a:pPr algn="just">
              <a:buFontTx/>
              <a:buChar char="-"/>
              <a:defRPr/>
            </a:pPr>
            <a:r>
              <a:rPr lang="en-GB" altLang="en-US" sz="2000" dirty="0"/>
              <a:t>Provides data about the present</a:t>
            </a:r>
          </a:p>
          <a:p>
            <a:pPr algn="just">
              <a:buFontTx/>
              <a:buChar char="-"/>
              <a:defRPr/>
            </a:pPr>
            <a:r>
              <a:rPr lang="en-GB" altLang="en-US" sz="2000" dirty="0"/>
              <a:t>Has a high degree of representativeness </a:t>
            </a:r>
          </a:p>
          <a:p>
            <a:pPr algn="just">
              <a:buFontTx/>
              <a:buChar char="-"/>
              <a:defRPr/>
            </a:pPr>
            <a:r>
              <a:rPr lang="en-GB" altLang="en-US" sz="2000" dirty="0"/>
              <a:t>Easy to get respondents.</a:t>
            </a:r>
          </a:p>
          <a:p>
            <a:pPr marL="0" indent="0" algn="just">
              <a:buNone/>
              <a:defRPr/>
            </a:pPr>
            <a:r>
              <a:rPr lang="en-GB" altLang="en-US" sz="2000" dirty="0"/>
              <a:t> </a:t>
            </a:r>
          </a:p>
          <a:p>
            <a:pPr algn="just">
              <a:defRPr/>
            </a:pPr>
            <a:r>
              <a:rPr lang="en-GB" altLang="en-US" sz="2000" b="1" dirty="0"/>
              <a:t>Disadvantages</a:t>
            </a:r>
          </a:p>
          <a:p>
            <a:pPr algn="just">
              <a:buFontTx/>
              <a:buChar char="-"/>
              <a:defRPr/>
            </a:pPr>
            <a:r>
              <a:rPr lang="en-GB" altLang="en-US" sz="2000" dirty="0"/>
              <a:t>Yields a low degree of control over exogenous factors </a:t>
            </a:r>
          </a:p>
          <a:p>
            <a:pPr algn="just">
              <a:buFontTx/>
              <a:buChar char="-"/>
              <a:defRPr/>
            </a:pPr>
            <a:r>
              <a:rPr lang="en-GB" altLang="en-US" sz="2000" dirty="0"/>
              <a:t>Potentially inappropriate questions used</a:t>
            </a:r>
          </a:p>
          <a:p>
            <a:pPr algn="just">
              <a:buFontTx/>
              <a:buChar char="-"/>
              <a:defRPr/>
            </a:pPr>
            <a:r>
              <a:rPr lang="en-GB" altLang="en-US" sz="2000" dirty="0"/>
              <a:t>Inflexible research design.</a:t>
            </a:r>
          </a:p>
        </p:txBody>
      </p:sp>
      <p:sp>
        <p:nvSpPr>
          <p:cNvPr id="38917" name="Rectangle 4">
            <a:extLst>
              <a:ext uri="{FF2B5EF4-FFF2-40B4-BE49-F238E27FC236}">
                <a16:creationId xmlns:a16="http://schemas.microsoft.com/office/drawing/2014/main" id="{332419DF-A401-EAA8-D632-19656DDACBFB}"/>
              </a:ext>
            </a:extLst>
          </p:cNvPr>
          <p:cNvSpPr>
            <a:spLocks noChangeArrowheads="1"/>
          </p:cNvSpPr>
          <p:nvPr/>
        </p:nvSpPr>
        <p:spPr bwMode="auto">
          <a:xfrm>
            <a:off x="7101856" y="5373216"/>
            <a:ext cx="203453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400" dirty="0">
                <a:latin typeface="Arial" panose="020B0604020202020204" pitchFamily="34" charset="0"/>
              </a:rPr>
              <a:t>Source: </a:t>
            </a:r>
            <a:r>
              <a:rPr lang="en-GB" altLang="en-US" sz="1400" dirty="0" err="1">
                <a:latin typeface="Arial" panose="020B0604020202020204" pitchFamily="34" charset="0"/>
              </a:rPr>
              <a:t>Nalzaro</a:t>
            </a:r>
            <a:r>
              <a:rPr lang="en-GB" altLang="en-US" sz="1400" dirty="0">
                <a:latin typeface="Arial" panose="020B0604020202020204" pitchFamily="34" charset="0"/>
              </a:rPr>
              <a:t> </a:t>
            </a:r>
            <a:r>
              <a:rPr lang="en-US" altLang="en-US" sz="1400" dirty="0">
                <a:latin typeface="Arial" panose="020B0604020202020204" pitchFamily="34" charset="0"/>
              </a:rPr>
              <a:t>(2012)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4">
            <a:extLst>
              <a:ext uri="{FF2B5EF4-FFF2-40B4-BE49-F238E27FC236}">
                <a16:creationId xmlns:a16="http://schemas.microsoft.com/office/drawing/2014/main" id="{7CFC852D-DB10-14FA-E09F-34AF2EE6373A}"/>
              </a:ext>
            </a:extLst>
          </p:cNvPr>
          <p:cNvSpPr>
            <a:spLocks noGrp="1"/>
          </p:cNvSpPr>
          <p:nvPr>
            <p:ph type="title"/>
          </p:nvPr>
        </p:nvSpPr>
        <p:spPr>
          <a:xfrm>
            <a:off x="457200" y="260350"/>
            <a:ext cx="8229600" cy="1143000"/>
          </a:xfrm>
        </p:spPr>
        <p:txBody>
          <a:bodyPr/>
          <a:lstStyle/>
          <a:p>
            <a:r>
              <a:rPr lang="en-GB" altLang="en-US" b="1"/>
              <a:t>Activity</a:t>
            </a:r>
          </a:p>
        </p:txBody>
      </p:sp>
      <p:sp>
        <p:nvSpPr>
          <p:cNvPr id="40963" name="Content Placeholder 5">
            <a:extLst>
              <a:ext uri="{FF2B5EF4-FFF2-40B4-BE49-F238E27FC236}">
                <a16:creationId xmlns:a16="http://schemas.microsoft.com/office/drawing/2014/main" id="{26CDFFDA-D3C1-0EA0-B5F7-A8925CD194F6}"/>
              </a:ext>
            </a:extLst>
          </p:cNvPr>
          <p:cNvSpPr>
            <a:spLocks noGrp="1"/>
          </p:cNvSpPr>
          <p:nvPr>
            <p:ph idx="1"/>
          </p:nvPr>
        </p:nvSpPr>
        <p:spPr>
          <a:xfrm>
            <a:off x="457200" y="1600200"/>
            <a:ext cx="8229600" cy="3916363"/>
          </a:xfrm>
        </p:spPr>
        <p:txBody>
          <a:bodyPr/>
          <a:lstStyle/>
          <a:p>
            <a:r>
              <a:rPr lang="en-GB" altLang="en-US" sz="2800" dirty="0"/>
              <a:t>For the next 10 minutes, search in the UWTSD Online Library to find one primary research article related to the impact of Covid-19 on mental health.</a:t>
            </a:r>
          </a:p>
          <a:p>
            <a:r>
              <a:rPr lang="en-GB" altLang="en-US" sz="2800" dirty="0"/>
              <a:t>Identify which method of data collection the researcher(s) used.</a:t>
            </a:r>
          </a:p>
          <a:p>
            <a:r>
              <a:rPr lang="en-GB" altLang="en-US" sz="2800" dirty="0"/>
              <a:t>Share your findings.</a:t>
            </a:r>
          </a:p>
        </p:txBody>
      </p:sp>
      <p:sp>
        <p:nvSpPr>
          <p:cNvPr id="3" name="Date Placeholder 2">
            <a:extLst>
              <a:ext uri="{FF2B5EF4-FFF2-40B4-BE49-F238E27FC236}">
                <a16:creationId xmlns:a16="http://schemas.microsoft.com/office/drawing/2014/main" id="{C96C9941-9501-BA78-24E1-A76301B40AA8}"/>
              </a:ext>
            </a:extLst>
          </p:cNvPr>
          <p:cNvSpPr>
            <a:spLocks noGrp="1"/>
          </p:cNvSpPr>
          <p:nvPr>
            <p:ph type="dt" sz="quarter" idx="10"/>
          </p:nvPr>
        </p:nvSpPr>
        <p:spPr/>
        <p:txBody>
          <a:bodyPr/>
          <a:lstStyle/>
          <a:p>
            <a:pPr>
              <a:defRPr/>
            </a:pPr>
            <a:fld id="{301454F8-95B4-4E78-973E-8B06FBF1CD3B}" type="datetime1">
              <a:rPr lang="en-GB" altLang="en-US" smtClean="0"/>
              <a:pPr>
                <a:defRPr/>
              </a:pPr>
              <a:t>16/06/2026</a:t>
            </a:fld>
            <a:endParaRPr lang="en-GB" altLang="en-US" dirty="0"/>
          </a:p>
        </p:txBody>
      </p:sp>
      <p:sp>
        <p:nvSpPr>
          <p:cNvPr id="40965" name="Slide Number Placeholder 3">
            <a:extLst>
              <a:ext uri="{FF2B5EF4-FFF2-40B4-BE49-F238E27FC236}">
                <a16:creationId xmlns:a16="http://schemas.microsoft.com/office/drawing/2014/main" id="{3CA3DCE9-9BF9-9FB5-7803-6E6BA3B96F9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9AA735A-2AEF-4FA7-B7DC-FF0EE5E4CD8D}"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6484A5D8-02D7-4E7B-29CB-23F2C822AF00}"/>
              </a:ext>
            </a:extLst>
          </p:cNvPr>
          <p:cNvSpPr>
            <a:spLocks noGrp="1"/>
          </p:cNvSpPr>
          <p:nvPr>
            <p:ph type="title"/>
          </p:nvPr>
        </p:nvSpPr>
        <p:spPr>
          <a:xfrm>
            <a:off x="457200" y="274638"/>
            <a:ext cx="8229600" cy="1143000"/>
          </a:xfrm>
        </p:spPr>
        <p:txBody>
          <a:bodyPr wrap="square" anchor="ctr">
            <a:normAutofit/>
          </a:bodyPr>
          <a:lstStyle/>
          <a:p>
            <a:r>
              <a:rPr lang="en-GB" altLang="en-US" b="1"/>
              <a:t>Research Design</a:t>
            </a:r>
          </a:p>
        </p:txBody>
      </p:sp>
      <p:sp>
        <p:nvSpPr>
          <p:cNvPr id="43011" name="Content Placeholder 2">
            <a:extLst>
              <a:ext uri="{FF2B5EF4-FFF2-40B4-BE49-F238E27FC236}">
                <a16:creationId xmlns:a16="http://schemas.microsoft.com/office/drawing/2014/main" id="{84337EF0-F028-DF97-EA9C-D61B750B266A}"/>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Font typeface="Arial" panose="020B0604020202020204" pitchFamily="34" charset="0"/>
              <a:buNone/>
            </a:pPr>
            <a:r>
              <a:rPr lang="en-GB" altLang="en-US" sz="2400"/>
              <a:t>The research design of a study is the blueprint or plan that describes the way in which the study will be organised, the variables that will be measured, and the data collection and analytic procedures that will be followed (DePoy &amp; Gitlin, 2005).</a:t>
            </a:r>
          </a:p>
          <a:p>
            <a:pPr marL="0" indent="0">
              <a:lnSpc>
                <a:spcPct val="90000"/>
              </a:lnSpc>
              <a:buFont typeface="Arial" panose="020B0604020202020204" pitchFamily="34" charset="0"/>
              <a:buNone/>
            </a:pPr>
            <a:endParaRPr lang="en-GB" altLang="en-US" sz="2400"/>
          </a:p>
        </p:txBody>
      </p:sp>
      <p:pic>
        <p:nvPicPr>
          <p:cNvPr id="3" name="Picture 2" descr="A hand using a mouse&#10;&#10;Description automatically generated">
            <a:extLst>
              <a:ext uri="{FF2B5EF4-FFF2-40B4-BE49-F238E27FC236}">
                <a16:creationId xmlns:a16="http://schemas.microsoft.com/office/drawing/2014/main" id="{204CEF04-387E-2989-E8B2-513CBD760B2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01" r="29619" b="-2"/>
          <a:stretch/>
        </p:blipFill>
        <p:spPr>
          <a:xfrm>
            <a:off x="4648200" y="1600201"/>
            <a:ext cx="4038600" cy="3989040"/>
          </a:xfrm>
          <a:prstGeom prst="rect">
            <a:avLst/>
          </a:prstGeom>
          <a:noFill/>
        </p:spPr>
      </p:pic>
      <p:sp>
        <p:nvSpPr>
          <p:cNvPr id="43017" name="Date Placeholder 4">
            <a:extLst>
              <a:ext uri="{FF2B5EF4-FFF2-40B4-BE49-F238E27FC236}">
                <a16:creationId xmlns:a16="http://schemas.microsoft.com/office/drawing/2014/main" id="{68D0EBDD-ACD3-CCCE-A070-F5BBE5BFBD6F}"/>
              </a:ext>
            </a:extLst>
          </p:cNvPr>
          <p:cNvSpPr>
            <a:spLocks noGrp="1"/>
          </p:cNvSpPr>
          <p:nvPr>
            <p:ph type="dt" sz="half" idx="10"/>
          </p:nvPr>
        </p:nvSpPr>
        <p:spPr>
          <a:xfrm>
            <a:off x="250825" y="6524625"/>
            <a:ext cx="971550" cy="219075"/>
          </a:xfrm>
        </p:spPr>
        <p:txBody>
          <a:bodyPr/>
          <a:lstStyle/>
          <a:p>
            <a:pPr>
              <a:spcAft>
                <a:spcPts val="600"/>
              </a:spcAft>
              <a:defRPr/>
            </a:pPr>
            <a:fld id="{7CE102B1-7846-4D8B-8FD9-B72A107D410F}" type="datetime1">
              <a:rPr lang="en-GB" altLang="en-US"/>
              <a:pPr>
                <a:spcAft>
                  <a:spcPts val="600"/>
                </a:spcAft>
                <a:defRPr/>
              </a:pPr>
              <a:t>16/06/2026</a:t>
            </a:fld>
            <a:endParaRPr lang="en-GB" altLang="en-US"/>
          </a:p>
        </p:txBody>
      </p:sp>
      <p:sp>
        <p:nvSpPr>
          <p:cNvPr id="43012" name="Slide Number Placeholder 4">
            <a:extLst>
              <a:ext uri="{FF2B5EF4-FFF2-40B4-BE49-F238E27FC236}">
                <a16:creationId xmlns:a16="http://schemas.microsoft.com/office/drawing/2014/main" id="{DE32D6F4-B8C2-13BC-D3BC-548054B52934}"/>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5EEE7C41-D9C3-403B-ACF8-6BD0559C67AE}" type="slidenum">
              <a:rPr lang="en-GB" altLang="en-US" sz="1200" smtClean="0">
                <a:solidFill>
                  <a:srgbClr val="898989"/>
                </a:solidFill>
              </a:rPr>
              <a:pPr>
                <a:spcBef>
                  <a:spcPct val="0"/>
                </a:spcBef>
                <a:spcAft>
                  <a:spcPts val="600"/>
                </a:spcAft>
                <a:buFontTx/>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D2A3FD1D-7373-C6DB-F21E-7115C1708BA0}"/>
              </a:ext>
            </a:extLst>
          </p:cNvPr>
          <p:cNvSpPr>
            <a:spLocks noGrp="1"/>
          </p:cNvSpPr>
          <p:nvPr>
            <p:ph type="title"/>
          </p:nvPr>
        </p:nvSpPr>
        <p:spPr>
          <a:xfrm>
            <a:off x="457200" y="234950"/>
            <a:ext cx="8229600" cy="1143000"/>
          </a:xfrm>
        </p:spPr>
        <p:txBody>
          <a:bodyPr/>
          <a:lstStyle/>
          <a:p>
            <a:r>
              <a:rPr lang="en-GB" altLang="en-US" sz="3600" b="1" dirty="0"/>
              <a:t>Research Proposal – an outline</a:t>
            </a:r>
          </a:p>
        </p:txBody>
      </p:sp>
      <p:sp>
        <p:nvSpPr>
          <p:cNvPr id="3" name="Content Placeholder 2">
            <a:extLst>
              <a:ext uri="{FF2B5EF4-FFF2-40B4-BE49-F238E27FC236}">
                <a16:creationId xmlns:a16="http://schemas.microsoft.com/office/drawing/2014/main" id="{1E195244-8400-C098-B72C-6F7F6EB24BDA}"/>
              </a:ext>
            </a:extLst>
          </p:cNvPr>
          <p:cNvSpPr>
            <a:spLocks noGrp="1"/>
          </p:cNvSpPr>
          <p:nvPr>
            <p:ph idx="1"/>
          </p:nvPr>
        </p:nvSpPr>
        <p:spPr>
          <a:xfrm>
            <a:off x="457200" y="1988839"/>
            <a:ext cx="8229600" cy="3527723"/>
          </a:xfrm>
        </p:spPr>
        <p:txBody>
          <a:bodyPr/>
          <a:lstStyle/>
          <a:p>
            <a:pPr lvl="1">
              <a:buFont typeface="Wingdings" panose="05000000000000000000" pitchFamily="2" charset="2"/>
              <a:buChar char="ü"/>
              <a:defRPr/>
            </a:pPr>
            <a:r>
              <a:rPr lang="en-GB" dirty="0"/>
              <a:t>Research topic</a:t>
            </a:r>
          </a:p>
          <a:p>
            <a:pPr lvl="1">
              <a:buFont typeface="Wingdings" panose="05000000000000000000" pitchFamily="2" charset="2"/>
              <a:buChar char="ü"/>
              <a:defRPr/>
            </a:pPr>
            <a:r>
              <a:rPr lang="en-GB" dirty="0"/>
              <a:t>Research aim (review question)</a:t>
            </a:r>
          </a:p>
          <a:p>
            <a:pPr lvl="1">
              <a:buFont typeface="Wingdings" panose="05000000000000000000" pitchFamily="2" charset="2"/>
              <a:buChar char="ü"/>
              <a:defRPr/>
            </a:pPr>
            <a:r>
              <a:rPr lang="en-GB" dirty="0"/>
              <a:t>Research objectives</a:t>
            </a:r>
          </a:p>
          <a:p>
            <a:pPr lvl="1">
              <a:buFont typeface="Wingdings" panose="05000000000000000000" pitchFamily="2" charset="2"/>
              <a:buChar char="ü"/>
              <a:defRPr/>
            </a:pPr>
            <a:r>
              <a:rPr lang="en-GB" dirty="0"/>
              <a:t>Rationale for the selected research</a:t>
            </a:r>
          </a:p>
          <a:p>
            <a:pPr lvl="1">
              <a:buFont typeface="Wingdings" panose="05000000000000000000" pitchFamily="2" charset="2"/>
              <a:buChar char="ü"/>
              <a:defRPr/>
            </a:pPr>
            <a:r>
              <a:rPr lang="en-GB" dirty="0"/>
              <a:t>Methods to be used in this research</a:t>
            </a:r>
          </a:p>
          <a:p>
            <a:pPr lvl="1">
              <a:buFont typeface="Wingdings" panose="05000000000000000000" pitchFamily="2" charset="2"/>
              <a:buChar char="ü"/>
              <a:defRPr/>
            </a:pPr>
            <a:r>
              <a:rPr lang="en-GB" dirty="0"/>
              <a:t>Ethical considerations.</a:t>
            </a:r>
          </a:p>
          <a:p>
            <a:pPr lvl="1">
              <a:buFont typeface="Wingdings" panose="05000000000000000000" pitchFamily="2" charset="2"/>
              <a:buChar char="Ø"/>
              <a:defRPr/>
            </a:pP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ECA3F-BB63-48A3-5E9B-901BEA57CF6F}"/>
              </a:ext>
            </a:extLst>
          </p:cNvPr>
          <p:cNvSpPr>
            <a:spLocks noGrp="1"/>
          </p:cNvSpPr>
          <p:nvPr>
            <p:ph type="title"/>
          </p:nvPr>
        </p:nvSpPr>
        <p:spPr/>
        <p:txBody>
          <a:bodyPr/>
          <a:lstStyle/>
          <a:p>
            <a:r>
              <a:rPr lang="en-GB" b="1" dirty="0"/>
              <a:t>Research Proposal</a:t>
            </a:r>
          </a:p>
        </p:txBody>
      </p:sp>
      <p:sp>
        <p:nvSpPr>
          <p:cNvPr id="3" name="Content Placeholder 2">
            <a:extLst>
              <a:ext uri="{FF2B5EF4-FFF2-40B4-BE49-F238E27FC236}">
                <a16:creationId xmlns:a16="http://schemas.microsoft.com/office/drawing/2014/main" id="{85F99272-96F7-94D3-1CB7-B4C77DD87CF7}"/>
              </a:ext>
            </a:extLst>
          </p:cNvPr>
          <p:cNvSpPr>
            <a:spLocks noGrp="1"/>
          </p:cNvSpPr>
          <p:nvPr>
            <p:ph idx="1"/>
          </p:nvPr>
        </p:nvSpPr>
        <p:spPr>
          <a:xfrm>
            <a:off x="457200" y="1775867"/>
            <a:ext cx="8229600" cy="3701008"/>
          </a:xfrm>
        </p:spPr>
        <p:txBody>
          <a:bodyPr/>
          <a:lstStyle/>
          <a:p>
            <a:r>
              <a:rPr lang="en-GB" sz="2600" dirty="0"/>
              <a:t>Any research has an initial design and a proposal for it.</a:t>
            </a:r>
          </a:p>
          <a:p>
            <a:r>
              <a:rPr lang="en-GB" sz="2600" dirty="0"/>
              <a:t>The initial idea and design form the basis of the development of the research project, the research question(s), the methods to be used, etc.</a:t>
            </a:r>
          </a:p>
          <a:p>
            <a:r>
              <a:rPr lang="en-GB" sz="2600" dirty="0"/>
              <a:t>Ensure you have a </a:t>
            </a:r>
            <a:r>
              <a:rPr lang="en-GB" sz="2600" b="1" dirty="0"/>
              <a:t>clear topic and a review question, i.e. what are you looking for with this scoping review?</a:t>
            </a:r>
          </a:p>
        </p:txBody>
      </p:sp>
      <p:sp>
        <p:nvSpPr>
          <p:cNvPr id="4" name="Date Placeholder 3">
            <a:extLst>
              <a:ext uri="{FF2B5EF4-FFF2-40B4-BE49-F238E27FC236}">
                <a16:creationId xmlns:a16="http://schemas.microsoft.com/office/drawing/2014/main" id="{80322716-6169-40FF-FDA6-D05572B8C6D2}"/>
              </a:ext>
            </a:extLst>
          </p:cNvPr>
          <p:cNvSpPr>
            <a:spLocks noGrp="1"/>
          </p:cNvSpPr>
          <p:nvPr>
            <p:ph type="dt" sz="half" idx="10"/>
          </p:nvPr>
        </p:nvSpPr>
        <p:spPr/>
        <p:txBody>
          <a:bodyPr/>
          <a:lstStyle/>
          <a:p>
            <a:pPr>
              <a:defRPr/>
            </a:pPr>
            <a:fld id="{757A3D87-BB7F-4A08-9372-AF5D7041694F}" type="datetime1">
              <a:rPr lang="en-GB" altLang="en-US" smtClean="0"/>
              <a:pPr>
                <a:defRPr/>
              </a:pPr>
              <a:t>16/06/2026</a:t>
            </a:fld>
            <a:endParaRPr lang="en-GB" altLang="en-US" dirty="0"/>
          </a:p>
        </p:txBody>
      </p:sp>
      <p:sp>
        <p:nvSpPr>
          <p:cNvPr id="5" name="Slide Number Placeholder 4">
            <a:extLst>
              <a:ext uri="{FF2B5EF4-FFF2-40B4-BE49-F238E27FC236}">
                <a16:creationId xmlns:a16="http://schemas.microsoft.com/office/drawing/2014/main" id="{F8B397BE-1C93-96D6-1C03-261C661F66F0}"/>
              </a:ext>
            </a:extLst>
          </p:cNvPr>
          <p:cNvSpPr>
            <a:spLocks noGrp="1"/>
          </p:cNvSpPr>
          <p:nvPr>
            <p:ph type="sldNum" sz="quarter" idx="12"/>
          </p:nvPr>
        </p:nvSpPr>
        <p:spPr/>
        <p:txBody>
          <a:bodyPr/>
          <a:lstStyle/>
          <a:p>
            <a:pPr>
              <a:defRPr/>
            </a:pPr>
            <a:fld id="{00C8405C-D25D-48B9-BE19-AF72D0EB366F}" type="slidenum">
              <a:rPr lang="en-GB" altLang="en-US" smtClean="0"/>
              <a:pPr>
                <a:defRPr/>
              </a:pPr>
              <a:t>23</a:t>
            </a:fld>
            <a:endParaRPr lang="en-GB" altLang="en-US"/>
          </a:p>
        </p:txBody>
      </p:sp>
    </p:spTree>
    <p:extLst>
      <p:ext uri="{BB962C8B-B14F-4D97-AF65-F5344CB8AC3E}">
        <p14:creationId xmlns:p14="http://schemas.microsoft.com/office/powerpoint/2010/main" val="26594938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99F99-6ADE-0E65-D5A4-866BB8BF1513}"/>
              </a:ext>
            </a:extLst>
          </p:cNvPr>
          <p:cNvSpPr>
            <a:spLocks noGrp="1"/>
          </p:cNvSpPr>
          <p:nvPr>
            <p:ph type="title"/>
          </p:nvPr>
        </p:nvSpPr>
        <p:spPr>
          <a:xfrm>
            <a:off x="457200" y="0"/>
            <a:ext cx="8229600" cy="1143000"/>
          </a:xfrm>
        </p:spPr>
        <p:txBody>
          <a:bodyPr/>
          <a:lstStyle/>
          <a:p>
            <a:r>
              <a:rPr lang="en-GB" b="1" dirty="0"/>
              <a:t>Research objectives</a:t>
            </a:r>
          </a:p>
        </p:txBody>
      </p:sp>
      <p:sp>
        <p:nvSpPr>
          <p:cNvPr id="3" name="Content Placeholder 2">
            <a:extLst>
              <a:ext uri="{FF2B5EF4-FFF2-40B4-BE49-F238E27FC236}">
                <a16:creationId xmlns:a16="http://schemas.microsoft.com/office/drawing/2014/main" id="{88A4F9C3-EDC1-1020-57A0-8E857DE0EB96}"/>
              </a:ext>
            </a:extLst>
          </p:cNvPr>
          <p:cNvSpPr>
            <a:spLocks noGrp="1"/>
          </p:cNvSpPr>
          <p:nvPr>
            <p:ph idx="1"/>
          </p:nvPr>
        </p:nvSpPr>
        <p:spPr>
          <a:xfrm>
            <a:off x="457200" y="1163204"/>
            <a:ext cx="8229600" cy="4210012"/>
          </a:xfrm>
        </p:spPr>
        <p:txBody>
          <a:bodyPr/>
          <a:lstStyle/>
          <a:p>
            <a:r>
              <a:rPr lang="en-GB" sz="2400" dirty="0"/>
              <a:t>The research objectives are </a:t>
            </a:r>
            <a:r>
              <a:rPr lang="en-GB" sz="2400" b="1" dirty="0"/>
              <a:t>the steps </a:t>
            </a:r>
            <a:r>
              <a:rPr lang="en-GB" sz="2400" dirty="0"/>
              <a:t>by which you plan to achieve the aim of your research/your review question. </a:t>
            </a:r>
          </a:p>
          <a:p>
            <a:pPr marL="0" indent="0">
              <a:buNone/>
            </a:pPr>
            <a:r>
              <a:rPr lang="en-GB" sz="2400" dirty="0"/>
              <a:t>For example, the objectives can be:</a:t>
            </a:r>
          </a:p>
          <a:p>
            <a:r>
              <a:rPr lang="en-GB" sz="2400" dirty="0"/>
              <a:t>a) to define the main concepts of the topic</a:t>
            </a:r>
          </a:p>
          <a:p>
            <a:r>
              <a:rPr lang="en-GB" sz="2400" dirty="0"/>
              <a:t>b) to explore the current policies, services, strategies, legislation relevant to the topic</a:t>
            </a:r>
          </a:p>
          <a:p>
            <a:r>
              <a:rPr lang="en-GB" sz="2400" dirty="0"/>
              <a:t>c) to conduct a scoping review of academic journal articles on the topic</a:t>
            </a:r>
          </a:p>
          <a:p>
            <a:r>
              <a:rPr lang="en-GB" sz="2400" dirty="0"/>
              <a:t>d) to provide recommendations about future research or practice in health and social care on the topic. </a:t>
            </a:r>
          </a:p>
        </p:txBody>
      </p:sp>
      <p:sp>
        <p:nvSpPr>
          <p:cNvPr id="4" name="Date Placeholder 3">
            <a:extLst>
              <a:ext uri="{FF2B5EF4-FFF2-40B4-BE49-F238E27FC236}">
                <a16:creationId xmlns:a16="http://schemas.microsoft.com/office/drawing/2014/main" id="{A4B55A27-C3E8-06EA-4311-CF06C05AC946}"/>
              </a:ext>
            </a:extLst>
          </p:cNvPr>
          <p:cNvSpPr>
            <a:spLocks noGrp="1"/>
          </p:cNvSpPr>
          <p:nvPr>
            <p:ph type="dt" sz="half" idx="10"/>
          </p:nvPr>
        </p:nvSpPr>
        <p:spPr/>
        <p:txBody>
          <a:bodyPr/>
          <a:lstStyle/>
          <a:p>
            <a:pPr>
              <a:defRPr/>
            </a:pPr>
            <a:fld id="{757A3D87-BB7F-4A08-9372-AF5D7041694F}" type="datetime1">
              <a:rPr lang="en-GB" altLang="en-US" smtClean="0"/>
              <a:pPr>
                <a:defRPr/>
              </a:pPr>
              <a:t>16/06/2026</a:t>
            </a:fld>
            <a:endParaRPr lang="en-GB" altLang="en-US" dirty="0"/>
          </a:p>
        </p:txBody>
      </p:sp>
      <p:sp>
        <p:nvSpPr>
          <p:cNvPr id="5" name="Slide Number Placeholder 4">
            <a:extLst>
              <a:ext uri="{FF2B5EF4-FFF2-40B4-BE49-F238E27FC236}">
                <a16:creationId xmlns:a16="http://schemas.microsoft.com/office/drawing/2014/main" id="{6CC0E9B9-8039-A371-CE4D-3E65C59B02DA}"/>
              </a:ext>
            </a:extLst>
          </p:cNvPr>
          <p:cNvSpPr>
            <a:spLocks noGrp="1"/>
          </p:cNvSpPr>
          <p:nvPr>
            <p:ph type="sldNum" sz="quarter" idx="12"/>
          </p:nvPr>
        </p:nvSpPr>
        <p:spPr/>
        <p:txBody>
          <a:bodyPr/>
          <a:lstStyle/>
          <a:p>
            <a:pPr>
              <a:defRPr/>
            </a:pPr>
            <a:fld id="{00C8405C-D25D-48B9-BE19-AF72D0EB366F}" type="slidenum">
              <a:rPr lang="en-GB" altLang="en-US" smtClean="0"/>
              <a:pPr>
                <a:defRPr/>
              </a:pPr>
              <a:t>24</a:t>
            </a:fld>
            <a:endParaRPr lang="en-GB" altLang="en-US"/>
          </a:p>
        </p:txBody>
      </p:sp>
    </p:spTree>
    <p:extLst>
      <p:ext uri="{BB962C8B-B14F-4D97-AF65-F5344CB8AC3E}">
        <p14:creationId xmlns:p14="http://schemas.microsoft.com/office/powerpoint/2010/main" val="31506796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718D7-FB03-1923-ED64-246F2A0EBC3D}"/>
              </a:ext>
            </a:extLst>
          </p:cNvPr>
          <p:cNvSpPr>
            <a:spLocks noGrp="1"/>
          </p:cNvSpPr>
          <p:nvPr>
            <p:ph type="title"/>
          </p:nvPr>
        </p:nvSpPr>
        <p:spPr/>
        <p:txBody>
          <a:bodyPr/>
          <a:lstStyle/>
          <a:p>
            <a:r>
              <a:rPr lang="en-GB" b="1" dirty="0"/>
              <a:t>Research rationale in the proposal</a:t>
            </a:r>
          </a:p>
        </p:txBody>
      </p:sp>
      <p:sp>
        <p:nvSpPr>
          <p:cNvPr id="3" name="Content Placeholder 2">
            <a:extLst>
              <a:ext uri="{FF2B5EF4-FFF2-40B4-BE49-F238E27FC236}">
                <a16:creationId xmlns:a16="http://schemas.microsoft.com/office/drawing/2014/main" id="{C92FE1AF-678D-5DE8-339E-17AB46F39914}"/>
              </a:ext>
            </a:extLst>
          </p:cNvPr>
          <p:cNvSpPr>
            <a:spLocks noGrp="1"/>
          </p:cNvSpPr>
          <p:nvPr>
            <p:ph idx="1"/>
          </p:nvPr>
        </p:nvSpPr>
        <p:spPr>
          <a:xfrm>
            <a:off x="457200" y="1772816"/>
            <a:ext cx="8229600" cy="3917032"/>
          </a:xfrm>
        </p:spPr>
        <p:txBody>
          <a:bodyPr/>
          <a:lstStyle/>
          <a:p>
            <a:pPr>
              <a:buFont typeface="Wingdings" panose="05000000000000000000" pitchFamily="2" charset="2"/>
              <a:buChar char="q"/>
            </a:pPr>
            <a:r>
              <a:rPr lang="en-GB" sz="2400" dirty="0"/>
              <a:t>It is important to have a clear rationale of your research.</a:t>
            </a:r>
          </a:p>
          <a:p>
            <a:pPr>
              <a:buFont typeface="Wingdings" panose="05000000000000000000" pitchFamily="2" charset="2"/>
              <a:buChar char="q"/>
            </a:pPr>
            <a:r>
              <a:rPr lang="en-GB" sz="2400" dirty="0"/>
              <a:t>Why is your research important?</a:t>
            </a:r>
          </a:p>
          <a:p>
            <a:pPr>
              <a:buFont typeface="Wingdings" panose="05000000000000000000" pitchFamily="2" charset="2"/>
              <a:buChar char="q"/>
            </a:pPr>
            <a:r>
              <a:rPr lang="en-GB" sz="2400" dirty="0"/>
              <a:t>What can your research contribute to the field of health and social care?</a:t>
            </a:r>
          </a:p>
          <a:p>
            <a:pPr>
              <a:buFont typeface="Wingdings" panose="05000000000000000000" pitchFamily="2" charset="2"/>
              <a:buChar char="q"/>
            </a:pPr>
            <a:r>
              <a:rPr lang="en-GB" sz="2400" dirty="0"/>
              <a:t>What is the problem or need that your research is focusing on?</a:t>
            </a:r>
          </a:p>
          <a:p>
            <a:r>
              <a:rPr lang="en-GB" sz="2400" dirty="0"/>
              <a:t>The information in your proposal should be well-supported by evidence (in-text citations) to demonstrate why this is an important topic to do a research on. </a:t>
            </a:r>
          </a:p>
          <a:p>
            <a:endParaRPr lang="en-GB" sz="2400" dirty="0"/>
          </a:p>
          <a:p>
            <a:endParaRPr lang="en-GB" sz="2400" dirty="0"/>
          </a:p>
        </p:txBody>
      </p:sp>
      <p:sp>
        <p:nvSpPr>
          <p:cNvPr id="4" name="Date Placeholder 3">
            <a:extLst>
              <a:ext uri="{FF2B5EF4-FFF2-40B4-BE49-F238E27FC236}">
                <a16:creationId xmlns:a16="http://schemas.microsoft.com/office/drawing/2014/main" id="{E2BD380E-AB81-7223-2346-9D0FFB98C59D}"/>
              </a:ext>
            </a:extLst>
          </p:cNvPr>
          <p:cNvSpPr>
            <a:spLocks noGrp="1"/>
          </p:cNvSpPr>
          <p:nvPr>
            <p:ph type="dt" sz="half" idx="10"/>
          </p:nvPr>
        </p:nvSpPr>
        <p:spPr/>
        <p:txBody>
          <a:bodyPr/>
          <a:lstStyle/>
          <a:p>
            <a:pPr>
              <a:defRPr/>
            </a:pPr>
            <a:fld id="{757A3D87-BB7F-4A08-9372-AF5D7041694F}" type="datetime1">
              <a:rPr lang="en-GB" altLang="en-US" smtClean="0"/>
              <a:pPr>
                <a:defRPr/>
              </a:pPr>
              <a:t>16/06/2026</a:t>
            </a:fld>
            <a:endParaRPr lang="en-GB" altLang="en-US" dirty="0"/>
          </a:p>
        </p:txBody>
      </p:sp>
      <p:sp>
        <p:nvSpPr>
          <p:cNvPr id="5" name="Slide Number Placeholder 4">
            <a:extLst>
              <a:ext uri="{FF2B5EF4-FFF2-40B4-BE49-F238E27FC236}">
                <a16:creationId xmlns:a16="http://schemas.microsoft.com/office/drawing/2014/main" id="{F0D5CA12-2042-952D-F54B-8D4D7E11A8C8}"/>
              </a:ext>
            </a:extLst>
          </p:cNvPr>
          <p:cNvSpPr>
            <a:spLocks noGrp="1"/>
          </p:cNvSpPr>
          <p:nvPr>
            <p:ph type="sldNum" sz="quarter" idx="12"/>
          </p:nvPr>
        </p:nvSpPr>
        <p:spPr/>
        <p:txBody>
          <a:bodyPr/>
          <a:lstStyle/>
          <a:p>
            <a:pPr>
              <a:defRPr/>
            </a:pPr>
            <a:fld id="{00C8405C-D25D-48B9-BE19-AF72D0EB366F}" type="slidenum">
              <a:rPr lang="en-GB" altLang="en-US" smtClean="0"/>
              <a:pPr>
                <a:defRPr/>
              </a:pPr>
              <a:t>25</a:t>
            </a:fld>
            <a:endParaRPr lang="en-GB" altLang="en-US"/>
          </a:p>
        </p:txBody>
      </p:sp>
    </p:spTree>
    <p:extLst>
      <p:ext uri="{BB962C8B-B14F-4D97-AF65-F5344CB8AC3E}">
        <p14:creationId xmlns:p14="http://schemas.microsoft.com/office/powerpoint/2010/main" val="35411483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4">
            <a:extLst>
              <a:ext uri="{FF2B5EF4-FFF2-40B4-BE49-F238E27FC236}">
                <a16:creationId xmlns:a16="http://schemas.microsoft.com/office/drawing/2014/main" id="{C1F11B0D-36B1-2D43-4697-4C560902BE87}"/>
              </a:ext>
            </a:extLst>
          </p:cNvPr>
          <p:cNvSpPr>
            <a:spLocks noGrp="1"/>
          </p:cNvSpPr>
          <p:nvPr>
            <p:ph type="title"/>
          </p:nvPr>
        </p:nvSpPr>
        <p:spPr>
          <a:xfrm>
            <a:off x="457200" y="227013"/>
            <a:ext cx="8229600" cy="1143000"/>
          </a:xfrm>
        </p:spPr>
        <p:txBody>
          <a:bodyPr/>
          <a:lstStyle/>
          <a:p>
            <a:r>
              <a:rPr lang="en-GB" altLang="en-US" b="1" dirty="0"/>
              <a:t>Ethics in Research</a:t>
            </a:r>
          </a:p>
        </p:txBody>
      </p:sp>
      <p:sp>
        <p:nvSpPr>
          <p:cNvPr id="48131" name="Content Placeholder 5">
            <a:extLst>
              <a:ext uri="{FF2B5EF4-FFF2-40B4-BE49-F238E27FC236}">
                <a16:creationId xmlns:a16="http://schemas.microsoft.com/office/drawing/2014/main" id="{3B183334-2895-8ED7-797C-567FC1344E7A}"/>
              </a:ext>
            </a:extLst>
          </p:cNvPr>
          <p:cNvSpPr>
            <a:spLocks noGrp="1"/>
          </p:cNvSpPr>
          <p:nvPr>
            <p:ph idx="1"/>
          </p:nvPr>
        </p:nvSpPr>
        <p:spPr>
          <a:xfrm>
            <a:off x="457200" y="1600200"/>
            <a:ext cx="8229600" cy="3916363"/>
          </a:xfrm>
        </p:spPr>
        <p:txBody>
          <a:bodyPr/>
          <a:lstStyle/>
          <a:p>
            <a:r>
              <a:rPr lang="en-GB" altLang="en-US" sz="2000" b="1" dirty="0"/>
              <a:t>Ethics in research is </a:t>
            </a:r>
            <a:r>
              <a:rPr lang="en-GB" altLang="en-US" sz="2000" b="1" u="sng" dirty="0"/>
              <a:t>essential</a:t>
            </a:r>
            <a:r>
              <a:rPr lang="en-GB" altLang="en-US" sz="2000" b="1" dirty="0"/>
              <a:t>. </a:t>
            </a:r>
          </a:p>
          <a:p>
            <a:r>
              <a:rPr lang="en-GB" altLang="en-US" sz="2000" dirty="0"/>
              <a:t>Researchers need to ensure that all ethical considerations are made and reported in their methodology (e.g. informed consent form, requesting ethical approval from ethical research committees, etc.)</a:t>
            </a:r>
          </a:p>
          <a:p>
            <a:endParaRPr lang="en-US" altLang="en-US" sz="1200" b="1" dirty="0"/>
          </a:p>
          <a:p>
            <a:r>
              <a:rPr lang="en-US" altLang="en-US" sz="2000" dirty="0"/>
              <a:t>Principles and Guidelines for Ethical Research and Evaluation in Development (video): </a:t>
            </a:r>
            <a:r>
              <a:rPr lang="en-GB" altLang="en-US" sz="2000" dirty="0">
                <a:hlinkClick r:id="rId2"/>
              </a:rPr>
              <a:t>https://www.youtube.com/watch?v=ylkKCgEIMws</a:t>
            </a:r>
            <a:r>
              <a:rPr lang="en-GB" altLang="en-US" sz="2000" dirty="0"/>
              <a:t> </a:t>
            </a:r>
          </a:p>
          <a:p>
            <a:endParaRPr lang="en-GB" altLang="en-US" sz="2000" dirty="0"/>
          </a:p>
          <a:p>
            <a:r>
              <a:rPr lang="en-GB" altLang="en-US" sz="2000" b="1" dirty="0"/>
              <a:t>UWTSD Research Integrity &amp; Ethics:</a:t>
            </a:r>
          </a:p>
          <a:p>
            <a:r>
              <a:rPr lang="en-GB" sz="1800" dirty="0">
                <a:hlinkClick r:id="rId3"/>
              </a:rPr>
              <a:t>Research Integrity and Ethics | University of Wales Trinity Saint David (uwtsd.ac.uk)</a:t>
            </a:r>
            <a:r>
              <a:rPr lang="en-GB" altLang="en-US" sz="1800" dirty="0"/>
              <a:t> </a:t>
            </a:r>
          </a:p>
        </p:txBody>
      </p:sp>
      <p:sp>
        <p:nvSpPr>
          <p:cNvPr id="48132" name="Slide Number Placeholder 3">
            <a:extLst>
              <a:ext uri="{FF2B5EF4-FFF2-40B4-BE49-F238E27FC236}">
                <a16:creationId xmlns:a16="http://schemas.microsoft.com/office/drawing/2014/main" id="{EDF3C58D-E3EA-4385-76DC-ADE51F7AD0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C794BF3-CD4C-4AAD-B247-7FFBCE03259E}"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Number Placeholder 3">
            <a:extLst>
              <a:ext uri="{FF2B5EF4-FFF2-40B4-BE49-F238E27FC236}">
                <a16:creationId xmlns:a16="http://schemas.microsoft.com/office/drawing/2014/main" id="{8697EDD8-698C-723C-414D-D7C978B5F58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defTabSz="685800" eaLnBrk="1" fontAlgn="auto" hangingPunct="1">
              <a:spcBef>
                <a:spcPct val="0"/>
              </a:spcBef>
              <a:spcAft>
                <a:spcPts val="0"/>
              </a:spcAft>
              <a:buNone/>
            </a:pPr>
            <a:fld id="{29C96004-C6D4-4CA1-A00B-4C6243CA50EB}" type="slidenum">
              <a:rPr lang="en-GB" altLang="en-US" sz="900">
                <a:solidFill>
                  <a:srgbClr val="898989"/>
                </a:solidFill>
                <a:cs typeface="+mn-cs"/>
              </a:rPr>
              <a:pPr defTabSz="685800" eaLnBrk="1" fontAlgn="auto" hangingPunct="1">
                <a:spcBef>
                  <a:spcPct val="0"/>
                </a:spcBef>
                <a:spcAft>
                  <a:spcPts val="0"/>
                </a:spcAft>
                <a:buNone/>
              </a:pPr>
              <a:t>27</a:t>
            </a:fld>
            <a:endParaRPr lang="en-GB" altLang="en-US" sz="900">
              <a:solidFill>
                <a:srgbClr val="898989"/>
              </a:solidFill>
              <a:cs typeface="+mn-cs"/>
            </a:endParaRPr>
          </a:p>
        </p:txBody>
      </p:sp>
      <p:sp>
        <p:nvSpPr>
          <p:cNvPr id="49156" name="TextBox 10">
            <a:extLst>
              <a:ext uri="{FF2B5EF4-FFF2-40B4-BE49-F238E27FC236}">
                <a16:creationId xmlns:a16="http://schemas.microsoft.com/office/drawing/2014/main" id="{938FFF6B-FAD4-C00B-3CCE-C27F0C82BF9F}"/>
              </a:ext>
            </a:extLst>
          </p:cNvPr>
          <p:cNvSpPr txBox="1">
            <a:spLocks noChangeArrowheads="1"/>
          </p:cNvSpPr>
          <p:nvPr/>
        </p:nvSpPr>
        <p:spPr bwMode="auto">
          <a:xfrm>
            <a:off x="369746" y="5445224"/>
            <a:ext cx="8257701"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defTabSz="685800" eaLnBrk="1" fontAlgn="auto" hangingPunct="1">
              <a:spcBef>
                <a:spcPct val="0"/>
              </a:spcBef>
              <a:spcAft>
                <a:spcPts val="0"/>
              </a:spcAft>
              <a:buNone/>
            </a:pPr>
            <a:r>
              <a:rPr lang="en-GB" altLang="en-US" sz="1000" dirty="0">
                <a:solidFill>
                  <a:prstClr val="black"/>
                </a:solidFill>
                <a:cs typeface="+mn-cs"/>
              </a:rPr>
              <a:t>Source: pp.5-6 Research Ethics &amp; Integrity Code of Practice </a:t>
            </a:r>
            <a:r>
              <a:rPr lang="en-GB" sz="1000" dirty="0">
                <a:solidFill>
                  <a:prstClr val="black"/>
                </a:solidFill>
                <a:cs typeface="+mn-cs"/>
                <a:hlinkClick r:id="rId2"/>
              </a:rPr>
              <a:t>Research Integrity and Ethics | University of Wales Trinity Saint David (uwtsd.ac.uk)</a:t>
            </a:r>
            <a:r>
              <a:rPr lang="en-GB" altLang="en-US" sz="1000" dirty="0">
                <a:solidFill>
                  <a:prstClr val="black"/>
                </a:solidFill>
                <a:cs typeface="+mn-cs"/>
              </a:rPr>
              <a:t>   </a:t>
            </a:r>
          </a:p>
        </p:txBody>
      </p:sp>
      <p:sp>
        <p:nvSpPr>
          <p:cNvPr id="6" name="TextBox 5">
            <a:extLst>
              <a:ext uri="{FF2B5EF4-FFF2-40B4-BE49-F238E27FC236}">
                <a16:creationId xmlns:a16="http://schemas.microsoft.com/office/drawing/2014/main" id="{FA5B2BCA-DD6F-0574-55BA-605CE924AC6D}"/>
              </a:ext>
            </a:extLst>
          </p:cNvPr>
          <p:cNvSpPr txBox="1"/>
          <p:nvPr/>
        </p:nvSpPr>
        <p:spPr>
          <a:xfrm>
            <a:off x="597648" y="136523"/>
            <a:ext cx="7801896" cy="461665"/>
          </a:xfrm>
          <a:prstGeom prst="rect">
            <a:avLst/>
          </a:prstGeom>
          <a:noFill/>
        </p:spPr>
        <p:txBody>
          <a:bodyPr wrap="square">
            <a:spAutoFit/>
          </a:bodyPr>
          <a:lstStyle/>
          <a:p>
            <a:pPr defTabSz="685800" eaLnBrk="1" fontAlgn="auto" hangingPunct="1">
              <a:spcBef>
                <a:spcPts val="0"/>
              </a:spcBef>
              <a:spcAft>
                <a:spcPts val="0"/>
              </a:spcAft>
            </a:pPr>
            <a:r>
              <a:rPr lang="en-GB" altLang="en-US" sz="2400" b="1" dirty="0">
                <a:solidFill>
                  <a:prstClr val="black"/>
                </a:solidFill>
                <a:latin typeface="Myriad Pro"/>
                <a:cs typeface="+mn-cs"/>
              </a:rPr>
              <a:t>UWTSD Research Ethics and Integrity Policy </a:t>
            </a:r>
            <a:endParaRPr lang="en-GB" sz="2400" b="1" dirty="0">
              <a:solidFill>
                <a:prstClr val="black"/>
              </a:solidFill>
              <a:latin typeface="Myriad Pro"/>
              <a:cs typeface="+mn-cs"/>
            </a:endParaRPr>
          </a:p>
        </p:txBody>
      </p:sp>
      <p:pic>
        <p:nvPicPr>
          <p:cNvPr id="7" name="Picture 6">
            <a:extLst>
              <a:ext uri="{FF2B5EF4-FFF2-40B4-BE49-F238E27FC236}">
                <a16:creationId xmlns:a16="http://schemas.microsoft.com/office/drawing/2014/main" id="{3C5323EA-5B3D-0F0B-097F-4B19C03C13B5}"/>
              </a:ext>
            </a:extLst>
          </p:cNvPr>
          <p:cNvPicPr>
            <a:picLocks noChangeAspect="1"/>
          </p:cNvPicPr>
          <p:nvPr/>
        </p:nvPicPr>
        <p:blipFill>
          <a:blip r:embed="rId3"/>
          <a:stretch>
            <a:fillRect/>
          </a:stretch>
        </p:blipFill>
        <p:spPr>
          <a:xfrm>
            <a:off x="1413573" y="717529"/>
            <a:ext cx="6170045" cy="460835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30F3D-FC08-2663-7FA0-3DB877E6860F}"/>
              </a:ext>
            </a:extLst>
          </p:cNvPr>
          <p:cNvSpPr>
            <a:spLocks noGrp="1"/>
          </p:cNvSpPr>
          <p:nvPr>
            <p:ph type="title"/>
          </p:nvPr>
        </p:nvSpPr>
        <p:spPr/>
        <p:txBody>
          <a:bodyPr/>
          <a:lstStyle/>
          <a:p>
            <a:r>
              <a:rPr lang="en-GB" b="1" dirty="0"/>
              <a:t>Ethical considerations – risks for researchers</a:t>
            </a:r>
          </a:p>
        </p:txBody>
      </p:sp>
      <p:sp>
        <p:nvSpPr>
          <p:cNvPr id="3" name="Content Placeholder 2">
            <a:extLst>
              <a:ext uri="{FF2B5EF4-FFF2-40B4-BE49-F238E27FC236}">
                <a16:creationId xmlns:a16="http://schemas.microsoft.com/office/drawing/2014/main" id="{64DD1229-63C5-8807-E05E-9D2467F26D27}"/>
              </a:ext>
            </a:extLst>
          </p:cNvPr>
          <p:cNvSpPr>
            <a:spLocks noGrp="1"/>
          </p:cNvSpPr>
          <p:nvPr>
            <p:ph idx="1"/>
          </p:nvPr>
        </p:nvSpPr>
        <p:spPr/>
        <p:txBody>
          <a:bodyPr/>
          <a:lstStyle/>
          <a:p>
            <a:r>
              <a:rPr lang="en-GB" sz="2400" dirty="0"/>
              <a:t>Researchers need to ensure that their research project </a:t>
            </a:r>
            <a:r>
              <a:rPr lang="en-GB" sz="2400" b="1" u="sng" dirty="0"/>
              <a:t>does not</a:t>
            </a:r>
            <a:r>
              <a:rPr lang="en-GB" sz="2400" b="1" dirty="0"/>
              <a:t> </a:t>
            </a:r>
            <a:r>
              <a:rPr lang="en-GB" sz="2400" dirty="0"/>
              <a:t>cause any harm, distress, or any negative impact on the participants.</a:t>
            </a:r>
          </a:p>
          <a:p>
            <a:r>
              <a:rPr lang="en-GB" sz="2400" dirty="0"/>
              <a:t>Researchers should ensure they also recognise any risks </a:t>
            </a:r>
            <a:r>
              <a:rPr lang="en-GB" sz="2400" b="1" dirty="0"/>
              <a:t>on their own</a:t>
            </a:r>
            <a:r>
              <a:rPr lang="en-GB" sz="2400" dirty="0"/>
              <a:t> mental health, physical health, etc. when choosing to work on a topic.</a:t>
            </a:r>
          </a:p>
          <a:p>
            <a:r>
              <a:rPr lang="en-GB" sz="2400" dirty="0"/>
              <a:t>Some topics are more sensitive and high-risk than others. Make sure that you consider any risks for you and your wellbeing, when choosing the topic of your research. </a:t>
            </a:r>
          </a:p>
        </p:txBody>
      </p:sp>
      <p:sp>
        <p:nvSpPr>
          <p:cNvPr id="4" name="Date Placeholder 3">
            <a:extLst>
              <a:ext uri="{FF2B5EF4-FFF2-40B4-BE49-F238E27FC236}">
                <a16:creationId xmlns:a16="http://schemas.microsoft.com/office/drawing/2014/main" id="{891958D8-1D60-48C2-DE58-7C5A5D5ED0A3}"/>
              </a:ext>
            </a:extLst>
          </p:cNvPr>
          <p:cNvSpPr>
            <a:spLocks noGrp="1"/>
          </p:cNvSpPr>
          <p:nvPr>
            <p:ph type="dt" sz="half" idx="10"/>
          </p:nvPr>
        </p:nvSpPr>
        <p:spPr/>
        <p:txBody>
          <a:bodyPr/>
          <a:lstStyle/>
          <a:p>
            <a:pPr>
              <a:defRPr/>
            </a:pPr>
            <a:fld id="{757A3D87-BB7F-4A08-9372-AF5D7041694F}" type="datetime1">
              <a:rPr lang="en-GB" altLang="en-US" smtClean="0"/>
              <a:pPr>
                <a:defRPr/>
              </a:pPr>
              <a:t>16/06/2026</a:t>
            </a:fld>
            <a:endParaRPr lang="en-GB" altLang="en-US" dirty="0"/>
          </a:p>
        </p:txBody>
      </p:sp>
      <p:sp>
        <p:nvSpPr>
          <p:cNvPr id="5" name="Slide Number Placeholder 4">
            <a:extLst>
              <a:ext uri="{FF2B5EF4-FFF2-40B4-BE49-F238E27FC236}">
                <a16:creationId xmlns:a16="http://schemas.microsoft.com/office/drawing/2014/main" id="{8AEA43AE-215B-A71D-112B-BDBE2B395D83}"/>
              </a:ext>
            </a:extLst>
          </p:cNvPr>
          <p:cNvSpPr>
            <a:spLocks noGrp="1"/>
          </p:cNvSpPr>
          <p:nvPr>
            <p:ph type="sldNum" sz="quarter" idx="12"/>
          </p:nvPr>
        </p:nvSpPr>
        <p:spPr/>
        <p:txBody>
          <a:bodyPr/>
          <a:lstStyle/>
          <a:p>
            <a:pPr>
              <a:defRPr/>
            </a:pPr>
            <a:fld id="{00C8405C-D25D-48B9-BE19-AF72D0EB366F}" type="slidenum">
              <a:rPr lang="en-GB" altLang="en-US" smtClean="0"/>
              <a:pPr>
                <a:defRPr/>
              </a:pPr>
              <a:t>28</a:t>
            </a:fld>
            <a:endParaRPr lang="en-GB" altLang="en-US"/>
          </a:p>
        </p:txBody>
      </p:sp>
    </p:spTree>
    <p:extLst>
      <p:ext uri="{BB962C8B-B14F-4D97-AF65-F5344CB8AC3E}">
        <p14:creationId xmlns:p14="http://schemas.microsoft.com/office/powerpoint/2010/main" val="21893185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69156-5A6B-B70F-0973-70A953256B73}"/>
              </a:ext>
            </a:extLst>
          </p:cNvPr>
          <p:cNvSpPr>
            <a:spLocks noGrp="1"/>
          </p:cNvSpPr>
          <p:nvPr>
            <p:ph type="title"/>
          </p:nvPr>
        </p:nvSpPr>
        <p:spPr>
          <a:xfrm>
            <a:off x="457200" y="106530"/>
            <a:ext cx="8229600" cy="1143000"/>
          </a:xfrm>
        </p:spPr>
        <p:txBody>
          <a:bodyPr/>
          <a:lstStyle/>
          <a:p>
            <a:r>
              <a:rPr lang="en-GB" b="1" dirty="0"/>
              <a:t>Ethical considerations – Research Data Management</a:t>
            </a:r>
          </a:p>
        </p:txBody>
      </p:sp>
      <p:sp>
        <p:nvSpPr>
          <p:cNvPr id="3" name="Content Placeholder 2">
            <a:extLst>
              <a:ext uri="{FF2B5EF4-FFF2-40B4-BE49-F238E27FC236}">
                <a16:creationId xmlns:a16="http://schemas.microsoft.com/office/drawing/2014/main" id="{13608B85-5324-6469-C0FB-0987EABAD8B8}"/>
              </a:ext>
            </a:extLst>
          </p:cNvPr>
          <p:cNvSpPr>
            <a:spLocks noGrp="1"/>
          </p:cNvSpPr>
          <p:nvPr>
            <p:ph idx="1"/>
          </p:nvPr>
        </p:nvSpPr>
        <p:spPr>
          <a:xfrm>
            <a:off x="457200" y="1304763"/>
            <a:ext cx="8229600" cy="4248473"/>
          </a:xfrm>
        </p:spPr>
        <p:txBody>
          <a:bodyPr/>
          <a:lstStyle/>
          <a:p>
            <a:pPr marL="0" indent="0">
              <a:buNone/>
            </a:pPr>
            <a:r>
              <a:rPr lang="en-GB" sz="2000" dirty="0"/>
              <a:t>Research data management is an umbrella term covering how you organise, structure, store, and care for the digital information generated or used during a research project. It includes:</a:t>
            </a:r>
          </a:p>
          <a:p>
            <a:pPr marL="0" indent="0">
              <a:buNone/>
            </a:pPr>
            <a:endParaRPr lang="en-GB" sz="2000" dirty="0"/>
          </a:p>
          <a:p>
            <a:r>
              <a:rPr lang="en-GB" sz="2000" dirty="0"/>
              <a:t>Planning in advance how your data will be managed</a:t>
            </a:r>
          </a:p>
          <a:p>
            <a:r>
              <a:rPr lang="en-GB" sz="2000" dirty="0"/>
              <a:t>Documenting working practices</a:t>
            </a:r>
          </a:p>
          <a:p>
            <a:r>
              <a:rPr lang="en-GB" sz="2000" dirty="0"/>
              <a:t>Considering how information will be handled on a day-to-day basis</a:t>
            </a:r>
          </a:p>
          <a:p>
            <a:r>
              <a:rPr lang="en-GB" sz="2000" dirty="0"/>
              <a:t>Making decisions on what happens to data in the long term, after the project concludes</a:t>
            </a:r>
          </a:p>
          <a:p>
            <a:r>
              <a:rPr lang="en-GB" sz="2000" dirty="0"/>
              <a:t>Preparing for data to be preserved</a:t>
            </a:r>
          </a:p>
          <a:p>
            <a:r>
              <a:rPr lang="en-GB" sz="2000" dirty="0"/>
              <a:t>Considering whether information may be reproducible.</a:t>
            </a:r>
          </a:p>
          <a:p>
            <a:endParaRPr lang="en-GB" sz="1600" dirty="0"/>
          </a:p>
          <a:p>
            <a:pPr marL="0" indent="0" algn="r">
              <a:buNone/>
            </a:pPr>
            <a:r>
              <a:rPr lang="en-GB" sz="1600" dirty="0"/>
              <a:t>Source: </a:t>
            </a:r>
            <a:r>
              <a:rPr lang="en-GB" sz="1600" dirty="0">
                <a:hlinkClick r:id="rId2"/>
              </a:rPr>
              <a:t>Research Data Management | UWTSD Intranet</a:t>
            </a:r>
            <a:endParaRPr lang="en-GB" sz="1600" dirty="0"/>
          </a:p>
        </p:txBody>
      </p:sp>
      <p:sp>
        <p:nvSpPr>
          <p:cNvPr id="4" name="Date Placeholder 3">
            <a:extLst>
              <a:ext uri="{FF2B5EF4-FFF2-40B4-BE49-F238E27FC236}">
                <a16:creationId xmlns:a16="http://schemas.microsoft.com/office/drawing/2014/main" id="{B54CC108-8B1C-3132-FA25-345E477F199B}"/>
              </a:ext>
            </a:extLst>
          </p:cNvPr>
          <p:cNvSpPr>
            <a:spLocks noGrp="1"/>
          </p:cNvSpPr>
          <p:nvPr>
            <p:ph type="dt" sz="half" idx="10"/>
          </p:nvPr>
        </p:nvSpPr>
        <p:spPr/>
        <p:txBody>
          <a:bodyPr/>
          <a:lstStyle/>
          <a:p>
            <a:pPr>
              <a:defRPr/>
            </a:pPr>
            <a:fld id="{757A3D87-BB7F-4A08-9372-AF5D7041694F}" type="datetime1">
              <a:rPr lang="en-GB" altLang="en-US" smtClean="0"/>
              <a:pPr>
                <a:defRPr/>
              </a:pPr>
              <a:t>16/06/2026</a:t>
            </a:fld>
            <a:endParaRPr lang="en-GB" altLang="en-US" dirty="0"/>
          </a:p>
        </p:txBody>
      </p:sp>
      <p:sp>
        <p:nvSpPr>
          <p:cNvPr id="5" name="Slide Number Placeholder 4">
            <a:extLst>
              <a:ext uri="{FF2B5EF4-FFF2-40B4-BE49-F238E27FC236}">
                <a16:creationId xmlns:a16="http://schemas.microsoft.com/office/drawing/2014/main" id="{1FB2DF8C-7BAB-EFAE-9B95-823881417F2D}"/>
              </a:ext>
            </a:extLst>
          </p:cNvPr>
          <p:cNvSpPr>
            <a:spLocks noGrp="1"/>
          </p:cNvSpPr>
          <p:nvPr>
            <p:ph type="sldNum" sz="quarter" idx="12"/>
          </p:nvPr>
        </p:nvSpPr>
        <p:spPr/>
        <p:txBody>
          <a:bodyPr/>
          <a:lstStyle/>
          <a:p>
            <a:pPr>
              <a:defRPr/>
            </a:pPr>
            <a:fld id="{00C8405C-D25D-48B9-BE19-AF72D0EB366F}" type="slidenum">
              <a:rPr lang="en-GB" altLang="en-US" smtClean="0"/>
              <a:pPr>
                <a:defRPr/>
              </a:pPr>
              <a:t>29</a:t>
            </a:fld>
            <a:endParaRPr lang="en-GB" altLang="en-US"/>
          </a:p>
        </p:txBody>
      </p:sp>
    </p:spTree>
    <p:extLst>
      <p:ext uri="{BB962C8B-B14F-4D97-AF65-F5344CB8AC3E}">
        <p14:creationId xmlns:p14="http://schemas.microsoft.com/office/powerpoint/2010/main" val="37367802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893121C-A545-AE24-B468-BDD0087F8413}"/>
              </a:ext>
            </a:extLst>
          </p:cNvPr>
          <p:cNvSpPr>
            <a:spLocks noGrp="1"/>
          </p:cNvSpPr>
          <p:nvPr>
            <p:ph type="title"/>
          </p:nvPr>
        </p:nvSpPr>
        <p:spPr>
          <a:xfrm>
            <a:off x="457200" y="227013"/>
            <a:ext cx="8229600" cy="1143000"/>
          </a:xfrm>
        </p:spPr>
        <p:txBody>
          <a:bodyPr/>
          <a:lstStyle/>
          <a:p>
            <a:r>
              <a:rPr lang="en-GB" altLang="en-US" b="1"/>
              <a:t>Activity</a:t>
            </a:r>
          </a:p>
        </p:txBody>
      </p:sp>
      <p:sp>
        <p:nvSpPr>
          <p:cNvPr id="50179" name="Content Placeholder 2">
            <a:extLst>
              <a:ext uri="{FF2B5EF4-FFF2-40B4-BE49-F238E27FC236}">
                <a16:creationId xmlns:a16="http://schemas.microsoft.com/office/drawing/2014/main" id="{FB42A1EF-3C1A-C042-05FF-9A3C330053C5}"/>
              </a:ext>
            </a:extLst>
          </p:cNvPr>
          <p:cNvSpPr>
            <a:spLocks noGrp="1"/>
          </p:cNvSpPr>
          <p:nvPr>
            <p:ph idx="1"/>
          </p:nvPr>
        </p:nvSpPr>
        <p:spPr>
          <a:xfrm>
            <a:off x="442913" y="1268413"/>
            <a:ext cx="8229600" cy="3916362"/>
          </a:xfrm>
        </p:spPr>
        <p:txBody>
          <a:bodyPr/>
          <a:lstStyle/>
          <a:p>
            <a:r>
              <a:rPr lang="en-GB" altLang="en-US" sz="2800" dirty="0"/>
              <a:t>You should have decided your topic by now.</a:t>
            </a:r>
          </a:p>
          <a:p>
            <a:r>
              <a:rPr lang="en-GB" altLang="en-US" sz="2800" dirty="0"/>
              <a:t>Start developing your proposal. </a:t>
            </a:r>
          </a:p>
          <a:p>
            <a:endParaRPr lang="en-GB" altLang="en-US" sz="2800" dirty="0"/>
          </a:p>
          <a:p>
            <a:endParaRPr lang="en-GB" altLang="en-US" sz="2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5D624E3-88BF-9C5B-340B-E8C97B6E8B6E}"/>
              </a:ext>
            </a:extLst>
          </p:cNvPr>
          <p:cNvSpPr>
            <a:spLocks noGrp="1"/>
          </p:cNvSpPr>
          <p:nvPr>
            <p:ph idx="1"/>
          </p:nvPr>
        </p:nvSpPr>
        <p:spPr>
          <a:xfrm>
            <a:off x="457200" y="1281113"/>
            <a:ext cx="8229600" cy="4379912"/>
          </a:xfrm>
        </p:spPr>
        <p:txBody>
          <a:bodyPr>
            <a:normAutofit fontScale="62500" lnSpcReduction="20000"/>
          </a:bodyPr>
          <a:lstStyle/>
          <a:p>
            <a:pPr>
              <a:defRPr/>
            </a:pPr>
            <a:r>
              <a:rPr lang="nl-NL" dirty="0"/>
              <a:t>Ahuja, R. (2015). </a:t>
            </a:r>
            <a:r>
              <a:rPr lang="nl-NL" i="1" dirty="0"/>
              <a:t>Research Methods. </a:t>
            </a:r>
            <a:r>
              <a:rPr lang="nl-NL" dirty="0"/>
              <a:t>New Delhi: Rawat Publications </a:t>
            </a:r>
          </a:p>
          <a:p>
            <a:pPr>
              <a:defRPr/>
            </a:pPr>
            <a:r>
              <a:rPr lang="nl-NL" dirty="0"/>
              <a:t>Creswell, J. W. (2003). </a:t>
            </a:r>
            <a:r>
              <a:rPr lang="nl-NL" i="1" dirty="0" err="1"/>
              <a:t>Qualitative</a:t>
            </a:r>
            <a:r>
              <a:rPr lang="nl-NL" i="1" dirty="0"/>
              <a:t> </a:t>
            </a:r>
            <a:r>
              <a:rPr lang="nl-NL" i="1" dirty="0" err="1"/>
              <a:t>Inquiry</a:t>
            </a:r>
            <a:r>
              <a:rPr lang="nl-NL" i="1" dirty="0"/>
              <a:t> &amp; Research Design. </a:t>
            </a:r>
            <a:r>
              <a:rPr lang="nl-NL" dirty="0"/>
              <a:t>London, Sage Publications Ltd. (3rd </a:t>
            </a:r>
            <a:r>
              <a:rPr lang="nl-NL" dirty="0" err="1"/>
              <a:t>edn</a:t>
            </a:r>
            <a:r>
              <a:rPr lang="nl-NL" dirty="0"/>
              <a:t>)</a:t>
            </a:r>
            <a:r>
              <a:rPr lang="nl-NL" i="1" dirty="0"/>
              <a:t> </a:t>
            </a:r>
          </a:p>
          <a:p>
            <a:pPr>
              <a:defRPr/>
            </a:pPr>
            <a:r>
              <a:rPr lang="en-GB" altLang="en-US" dirty="0"/>
              <a:t>Gitlin, L. N., &amp; Lyons, K. J. (2008). Successful grant writing : Strategies for health and human service professionals, third edition.</a:t>
            </a:r>
            <a:endParaRPr lang="nl-NL" dirty="0"/>
          </a:p>
          <a:p>
            <a:pPr>
              <a:defRPr/>
            </a:pPr>
            <a:r>
              <a:rPr lang="en-GB" dirty="0" err="1"/>
              <a:t>Jaikumar</a:t>
            </a:r>
            <a:r>
              <a:rPr lang="en-GB" dirty="0"/>
              <a:t>, M. (2012). </a:t>
            </a:r>
            <a:r>
              <a:rPr lang="en-GB" i="1" dirty="0"/>
              <a:t>Survey Research Design. </a:t>
            </a:r>
            <a:r>
              <a:rPr lang="en-GB" dirty="0"/>
              <a:t>[</a:t>
            </a:r>
            <a:r>
              <a:rPr lang="en-GB" dirty="0" err="1"/>
              <a:t>Online:</a:t>
            </a:r>
            <a:r>
              <a:rPr lang="en-GB" dirty="0" err="1">
                <a:hlinkClick r:id="rId2"/>
              </a:rPr>
              <a:t>https</a:t>
            </a:r>
            <a:r>
              <a:rPr lang="en-GB" dirty="0">
                <a:hlinkClick r:id="rId2"/>
              </a:rPr>
              <a:t>://www.slideshare.net/maheswarijaikumar/survey-research-design-122265053</a:t>
            </a:r>
            <a:r>
              <a:rPr lang="en-GB" dirty="0"/>
              <a:t>]</a:t>
            </a:r>
            <a:endParaRPr lang="nl-NL" dirty="0"/>
          </a:p>
          <a:p>
            <a:pPr>
              <a:defRPr/>
            </a:pPr>
            <a:r>
              <a:rPr lang="nl-NL" dirty="0"/>
              <a:t>Kvale, S. (2007). </a:t>
            </a:r>
            <a:r>
              <a:rPr lang="nl-NL" i="1" dirty="0" err="1"/>
              <a:t>Doing</a:t>
            </a:r>
            <a:r>
              <a:rPr lang="nl-NL" i="1" dirty="0"/>
              <a:t> Interviews. </a:t>
            </a:r>
            <a:r>
              <a:rPr lang="nl-NL" dirty="0"/>
              <a:t>London, Sage Publications Ltd.</a:t>
            </a:r>
          </a:p>
          <a:p>
            <a:pPr>
              <a:defRPr/>
            </a:pPr>
            <a:r>
              <a:rPr lang="nl-NL" dirty="0"/>
              <a:t>Nalzaro, L. (2010) </a:t>
            </a:r>
            <a:r>
              <a:rPr lang="nl-NL" dirty="0" err="1"/>
              <a:t>Methods</a:t>
            </a:r>
            <a:r>
              <a:rPr lang="nl-NL" dirty="0"/>
              <a:t> of Data Collection [Online:</a:t>
            </a:r>
            <a:r>
              <a:rPr lang="en-GB" dirty="0">
                <a:hlinkClick r:id="rId3"/>
              </a:rPr>
              <a:t>https://www.slideshare.net/ludymae/chapter-9methods-of-data-collection</a:t>
            </a:r>
            <a:r>
              <a:rPr lang="en-GB" dirty="0"/>
              <a:t>]</a:t>
            </a:r>
          </a:p>
          <a:p>
            <a:pPr>
              <a:defRPr/>
            </a:pPr>
            <a:r>
              <a:rPr lang="nl-NL" dirty="0"/>
              <a:t>Sapsford, R. &amp; Jupp, V. (2006). </a:t>
            </a:r>
            <a:r>
              <a:rPr lang="nl-NL" i="1" dirty="0"/>
              <a:t>Data Collection and Analysis. </a:t>
            </a:r>
            <a:r>
              <a:rPr lang="nl-NL" dirty="0"/>
              <a:t>Thousand Oaks, CA: Sage Publications.</a:t>
            </a:r>
          </a:p>
          <a:p>
            <a:pPr marL="0" indent="0">
              <a:buFont typeface="Arial" panose="020B0604020202020204" pitchFamily="34" charset="0"/>
              <a:buNone/>
              <a:defRPr/>
            </a:pPr>
            <a:endParaRPr lang="en-GB" dirty="0"/>
          </a:p>
          <a:p>
            <a:pPr marL="0" indent="0">
              <a:buFont typeface="Arial" panose="020B0604020202020204" pitchFamily="34" charset="0"/>
              <a:buNone/>
              <a:defRPr/>
            </a:pPr>
            <a:endParaRPr lang="en-GB" dirty="0"/>
          </a:p>
        </p:txBody>
      </p:sp>
      <p:sp>
        <p:nvSpPr>
          <p:cNvPr id="52227" name="Title 3">
            <a:extLst>
              <a:ext uri="{FF2B5EF4-FFF2-40B4-BE49-F238E27FC236}">
                <a16:creationId xmlns:a16="http://schemas.microsoft.com/office/drawing/2014/main" id="{DFF80E0E-7D4C-9E51-CB17-E6BD532BC2AC}"/>
              </a:ext>
            </a:extLst>
          </p:cNvPr>
          <p:cNvSpPr>
            <a:spLocks noGrp="1"/>
          </p:cNvSpPr>
          <p:nvPr>
            <p:ph type="title"/>
          </p:nvPr>
        </p:nvSpPr>
        <p:spPr>
          <a:xfrm>
            <a:off x="457200" y="260350"/>
            <a:ext cx="8229600" cy="1143000"/>
          </a:xfrm>
        </p:spPr>
        <p:txBody>
          <a:bodyPr/>
          <a:lstStyle/>
          <a:p>
            <a:r>
              <a:rPr lang="en-GB" altLang="en-US" b="1"/>
              <a:t>References</a:t>
            </a:r>
          </a:p>
        </p:txBody>
      </p:sp>
      <p:sp>
        <p:nvSpPr>
          <p:cNvPr id="52228" name="Slide Number Placeholder 2">
            <a:extLst>
              <a:ext uri="{FF2B5EF4-FFF2-40B4-BE49-F238E27FC236}">
                <a16:creationId xmlns:a16="http://schemas.microsoft.com/office/drawing/2014/main" id="{C68563F2-3852-CBAA-B2BC-FDE06939950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2CEC3D5-C101-4BA2-8C95-E8757DD37B60}" type="slidenum">
              <a:rPr lang="en-GB" altLang="en-US" sz="1200" smtClean="0">
                <a:solidFill>
                  <a:srgbClr val="898989"/>
                </a:solidFill>
              </a:rPr>
              <a:pPr>
                <a:spcBef>
                  <a:spcPct val="0"/>
                </a:spcBef>
                <a:buFontTx/>
                <a:buNone/>
              </a:pPr>
              <a:t>31</a:t>
            </a:fld>
            <a:endParaRPr lang="en-GB" altLang="en-US" sz="1200">
              <a:solidFill>
                <a:srgbClr val="898989"/>
              </a:solidFill>
            </a:endParaRPr>
          </a:p>
        </p:txBody>
      </p:sp>
      <p:sp>
        <p:nvSpPr>
          <p:cNvPr id="52229" name="TextBox 1">
            <a:extLst>
              <a:ext uri="{FF2B5EF4-FFF2-40B4-BE49-F238E27FC236}">
                <a16:creationId xmlns:a16="http://schemas.microsoft.com/office/drawing/2014/main" id="{4B7556D8-A029-D40D-ADA4-A2ECF913A660}"/>
              </a:ext>
            </a:extLst>
          </p:cNvPr>
          <p:cNvSpPr txBox="1">
            <a:spLocks noChangeArrowheads="1"/>
          </p:cNvSpPr>
          <p:nvPr/>
        </p:nvSpPr>
        <p:spPr bwMode="auto">
          <a:xfrm>
            <a:off x="2286000" y="36877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3">
            <a:extLst>
              <a:ext uri="{FF2B5EF4-FFF2-40B4-BE49-F238E27FC236}">
                <a16:creationId xmlns:a16="http://schemas.microsoft.com/office/drawing/2014/main" id="{22A773EA-D84F-B095-175F-82BF8B4B7B41}"/>
              </a:ext>
            </a:extLst>
          </p:cNvPr>
          <p:cNvSpPr>
            <a:spLocks noGrp="1"/>
          </p:cNvSpPr>
          <p:nvPr>
            <p:ph type="title"/>
          </p:nvPr>
        </p:nvSpPr>
        <p:spPr>
          <a:xfrm>
            <a:off x="457200" y="1844675"/>
            <a:ext cx="8229600" cy="1143000"/>
          </a:xfrm>
        </p:spPr>
        <p:txBody>
          <a:bodyPr/>
          <a:lstStyle/>
          <a:p>
            <a:r>
              <a:rPr lang="en-GB" altLang="en-US" sz="6600" b="1"/>
              <a:t>Any Questions?</a:t>
            </a:r>
          </a:p>
        </p:txBody>
      </p:sp>
      <p:sp>
        <p:nvSpPr>
          <p:cNvPr id="53251" name="Slide Number Placeholder 2">
            <a:extLst>
              <a:ext uri="{FF2B5EF4-FFF2-40B4-BE49-F238E27FC236}">
                <a16:creationId xmlns:a16="http://schemas.microsoft.com/office/drawing/2014/main" id="{A6AD0385-348B-5892-F747-F3DD2900F6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E37D34A-2465-466E-B8AC-647C41296883}" type="slidenum">
              <a:rPr lang="en-GB" altLang="en-US" sz="1200" smtClean="0">
                <a:solidFill>
                  <a:srgbClr val="898989"/>
                </a:solidFill>
              </a:rPr>
              <a:pPr>
                <a:spcBef>
                  <a:spcPct val="0"/>
                </a:spcBef>
                <a:buFontTx/>
                <a:buNone/>
              </a:pPr>
              <a:t>32</a:t>
            </a:fld>
            <a:endParaRPr lang="en-GB" altLang="en-US" sz="1200">
              <a:solidFill>
                <a:srgbClr val="898989"/>
              </a:solidFill>
            </a:endParaRPr>
          </a:p>
        </p:txBody>
      </p:sp>
      <p:sp>
        <p:nvSpPr>
          <p:cNvPr id="53252" name="TextBox 1">
            <a:extLst>
              <a:ext uri="{FF2B5EF4-FFF2-40B4-BE49-F238E27FC236}">
                <a16:creationId xmlns:a16="http://schemas.microsoft.com/office/drawing/2014/main" id="{27B19876-1226-D44B-B296-219155716BAF}"/>
              </a:ext>
            </a:extLst>
          </p:cNvPr>
          <p:cNvSpPr txBox="1">
            <a:spLocks noChangeArrowheads="1"/>
          </p:cNvSpPr>
          <p:nvPr/>
        </p:nvSpPr>
        <p:spPr bwMode="auto">
          <a:xfrm>
            <a:off x="2286000" y="36877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US" altLang="en-US" sz="180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2093</Words>
  <Application>Microsoft Office PowerPoint</Application>
  <PresentationFormat>On-screen Show (4:3)</PresentationFormat>
  <Paragraphs>278</Paragraphs>
  <Slides>32</Slides>
  <Notes>15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32</vt:i4>
      </vt:variant>
    </vt:vector>
  </HeadingPairs>
  <TitlesOfParts>
    <vt:vector size="42" baseType="lpstr">
      <vt:lpstr>MS PGothic</vt:lpstr>
      <vt:lpstr>Myriad Pro</vt:lpstr>
      <vt:lpstr>Arial</vt:lpstr>
      <vt:lpstr>Calibri</vt:lpstr>
      <vt:lpstr>Symbol</vt:lpstr>
      <vt:lpstr>Times New Roman</vt:lpstr>
      <vt:lpstr>Verdana</vt:lpstr>
      <vt:lpstr>Wingdings</vt:lpstr>
      <vt:lpstr>20140311PresentationUWTSDTemplate</vt:lpstr>
      <vt:lpstr>1_20140311PresentationUWTSDTemplate</vt:lpstr>
      <vt:lpstr>PowerPoint Presentation</vt:lpstr>
      <vt:lpstr>Recap</vt:lpstr>
      <vt:lpstr>Lesson Objectives</vt:lpstr>
      <vt:lpstr>What is Data Collection?</vt:lpstr>
      <vt:lpstr>Activity – data collection</vt:lpstr>
      <vt:lpstr>Data Collection – Important Tips</vt:lpstr>
      <vt:lpstr>Data Collection – Research Tool or Instrument</vt:lpstr>
      <vt:lpstr>Types of Data Collection Tools</vt:lpstr>
      <vt:lpstr>Questionnaires</vt:lpstr>
      <vt:lpstr>Questionnaire – Advantages &amp; Disadvantages</vt:lpstr>
      <vt:lpstr>Interviews</vt:lpstr>
      <vt:lpstr>Types of Interviews</vt:lpstr>
      <vt:lpstr>Types of Interviews</vt:lpstr>
      <vt:lpstr>Types of Interviews</vt:lpstr>
      <vt:lpstr>Interviews</vt:lpstr>
      <vt:lpstr>Surveys</vt:lpstr>
      <vt:lpstr>Types of Surveys</vt:lpstr>
      <vt:lpstr>Types of Surveys</vt:lpstr>
      <vt:lpstr>Advantages &amp; Disadvantages of Surveys</vt:lpstr>
      <vt:lpstr>Activity</vt:lpstr>
      <vt:lpstr>Research Design</vt:lpstr>
      <vt:lpstr>Research Proposal – an outline</vt:lpstr>
      <vt:lpstr>Research Proposal</vt:lpstr>
      <vt:lpstr>Research objectives</vt:lpstr>
      <vt:lpstr>Research rationale in the proposal</vt:lpstr>
      <vt:lpstr>Ethics in Research</vt:lpstr>
      <vt:lpstr>PowerPoint Presentation</vt:lpstr>
      <vt:lpstr>Ethical considerations – risks for researchers</vt:lpstr>
      <vt:lpstr>Ethical considerations – Research Data Management</vt:lpstr>
      <vt:lpstr>Activity</vt:lpstr>
      <vt:lpstr>References</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Eleni Koutsogeorgou-Andreou</cp:lastModifiedBy>
  <cp:revision>73</cp:revision>
  <cp:lastPrinted>1601-01-01T00:00:00Z</cp:lastPrinted>
  <dcterms:created xsi:type="dcterms:W3CDTF">2002-10-07T19:43:58Z</dcterms:created>
  <dcterms:modified xsi:type="dcterms:W3CDTF">2026-06-16T21:46:15Z</dcterms:modified>
</cp:coreProperties>
</file>