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notesMasterIdLst>
    <p:notesMasterId r:id="rId18"/>
  </p:notesMasterIdLst>
  <p:sldIdLst>
    <p:sldId id="1891" r:id="rId2"/>
    <p:sldId id="268" r:id="rId3"/>
    <p:sldId id="269" r:id="rId4"/>
    <p:sldId id="270" r:id="rId5"/>
    <p:sldId id="271" r:id="rId6"/>
    <p:sldId id="259" r:id="rId7"/>
    <p:sldId id="272" r:id="rId8"/>
    <p:sldId id="265" r:id="rId9"/>
    <p:sldId id="257" r:id="rId10"/>
    <p:sldId id="258" r:id="rId11"/>
    <p:sldId id="266" r:id="rId12"/>
    <p:sldId id="273" r:id="rId13"/>
    <p:sldId id="260" r:id="rId14"/>
    <p:sldId id="274" r:id="rId15"/>
    <p:sldId id="275" r:id="rId16"/>
    <p:sldId id="267" r:id="rId17"/>
  </p:sldIdLst>
  <p:sldSz cx="18288000" cy="10287000"/>
  <p:notesSz cx="6858000" cy="9144000"/>
  <p:embeddedFontLst>
    <p:embeddedFont>
      <p:font typeface="Arimo" panose="020B0604020202020204" pitchFamily="34" charset="0"/>
      <p:regular r:id="rId19"/>
    </p:embeddedFont>
    <p:embeddedFont>
      <p:font typeface="Arimo Bold" panose="020B0604020202020204" pitchFamily="34" charset="0"/>
      <p:regular r:id="rId20"/>
    </p:embeddedFont>
    <p:embeddedFont>
      <p:font typeface="Montserrat Bold" panose="020B0604020202020204" pitchFamily="34" charset="0"/>
      <p:regular r:id="rId21"/>
      <p:bold r:id="rId22"/>
    </p:embeddedFont>
    <p:embeddedFont>
      <p:font typeface="Negrita Pro" pitchFamily="2" charset="0"/>
      <p:regular r:id="rId23"/>
    </p:embeddedFont>
    <p:embeddedFont>
      <p:font typeface="Open Sauce Bold" panose="020B0604020202020204" pitchFamily="34" charset="0"/>
      <p:regular r:id="rId24"/>
    </p:embeddedFont>
    <p:embeddedFont>
      <p:font typeface="Poppins" pitchFamily="2" charset="0"/>
      <p:regular r:id="rId25"/>
      <p:bold r:id="rId26"/>
      <p:italic r:id="rId27"/>
      <p:boldItalic r:id="rId28"/>
    </p:embeddedFont>
    <p:embeddedFont>
      <p:font typeface="Poppins Bold"/>
      <p:regular r:id="rId29"/>
    </p:embeddedFont>
    <p:embeddedFont>
      <p:font typeface="TT Rounds Neue" panose="02000503040000020003" pitchFamily="2" charset="0"/>
      <p:regular r:id="rId30"/>
    </p:embeddedFont>
    <p:embeddedFont>
      <p:font typeface="TT Rounds Neue Bold" panose="02000803020000020004" pitchFamily="2" charset="0"/>
      <p:regular r:id="rId31"/>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autoAdjust="0"/>
    <p:restoredTop sz="68435" autoAdjust="0"/>
  </p:normalViewPr>
  <p:slideViewPr>
    <p:cSldViewPr>
      <p:cViewPr varScale="1">
        <p:scale>
          <a:sx n="30" d="100"/>
          <a:sy n="30" d="100"/>
        </p:scale>
        <p:origin x="1460" y="40"/>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slide" Target="slides/slide12.xml" /><Relationship Id="rId18" Type="http://schemas.openxmlformats.org/officeDocument/2006/relationships/notesMaster" Target="notesMasters/notesMaster1.xml" /><Relationship Id="rId26" Type="http://schemas.openxmlformats.org/officeDocument/2006/relationships/font" Target="fonts/font8.fntdata" /><Relationship Id="rId3" Type="http://schemas.openxmlformats.org/officeDocument/2006/relationships/slide" Target="slides/slide2.xml" /><Relationship Id="rId21" Type="http://schemas.openxmlformats.org/officeDocument/2006/relationships/font" Target="fonts/font3.fntdata" /><Relationship Id="rId34" Type="http://schemas.openxmlformats.org/officeDocument/2006/relationships/theme" Target="theme/theme1.xml" /><Relationship Id="rId7" Type="http://schemas.openxmlformats.org/officeDocument/2006/relationships/slide" Target="slides/slide6.xml" /><Relationship Id="rId12" Type="http://schemas.openxmlformats.org/officeDocument/2006/relationships/slide" Target="slides/slide11.xml" /><Relationship Id="rId17" Type="http://schemas.openxmlformats.org/officeDocument/2006/relationships/slide" Target="slides/slide16.xml" /><Relationship Id="rId25" Type="http://schemas.openxmlformats.org/officeDocument/2006/relationships/font" Target="fonts/font7.fntdata" /><Relationship Id="rId33" Type="http://schemas.openxmlformats.org/officeDocument/2006/relationships/viewProps" Target="viewProps.xml" /><Relationship Id="rId2" Type="http://schemas.openxmlformats.org/officeDocument/2006/relationships/slide" Target="slides/slide1.xml" /><Relationship Id="rId16" Type="http://schemas.openxmlformats.org/officeDocument/2006/relationships/slide" Target="slides/slide15.xml" /><Relationship Id="rId20" Type="http://schemas.openxmlformats.org/officeDocument/2006/relationships/font" Target="fonts/font2.fntdata" /><Relationship Id="rId29" Type="http://schemas.openxmlformats.org/officeDocument/2006/relationships/font" Target="fonts/font11.fntdata"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slide" Target="slides/slide10.xml" /><Relationship Id="rId24" Type="http://schemas.openxmlformats.org/officeDocument/2006/relationships/font" Target="fonts/font6.fntdata" /><Relationship Id="rId32" Type="http://schemas.openxmlformats.org/officeDocument/2006/relationships/presProps" Target="presProps.xml" /><Relationship Id="rId5" Type="http://schemas.openxmlformats.org/officeDocument/2006/relationships/slide" Target="slides/slide4.xml" /><Relationship Id="rId15" Type="http://schemas.openxmlformats.org/officeDocument/2006/relationships/slide" Target="slides/slide14.xml" /><Relationship Id="rId23" Type="http://schemas.openxmlformats.org/officeDocument/2006/relationships/font" Target="fonts/font5.fntdata" /><Relationship Id="rId28" Type="http://schemas.openxmlformats.org/officeDocument/2006/relationships/font" Target="fonts/font10.fntdata" /><Relationship Id="rId10" Type="http://schemas.openxmlformats.org/officeDocument/2006/relationships/slide" Target="slides/slide9.xml" /><Relationship Id="rId19" Type="http://schemas.openxmlformats.org/officeDocument/2006/relationships/font" Target="fonts/font1.fntdata" /><Relationship Id="rId31" Type="http://schemas.openxmlformats.org/officeDocument/2006/relationships/font" Target="fonts/font13.fntdata"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slide" Target="slides/slide13.xml" /><Relationship Id="rId22" Type="http://schemas.openxmlformats.org/officeDocument/2006/relationships/font" Target="fonts/font4.fntdata" /><Relationship Id="rId27" Type="http://schemas.openxmlformats.org/officeDocument/2006/relationships/font" Target="fonts/font9.fntdata" /><Relationship Id="rId30" Type="http://schemas.openxmlformats.org/officeDocument/2006/relationships/font" Target="fonts/font12.fntdata" /><Relationship Id="rId35" Type="http://schemas.openxmlformats.org/officeDocument/2006/relationships/tableStyles" Target="tableStyles.xml" /></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7840FD1-117C-4234-87D1-161898568A08}" type="datetimeFigureOut">
              <a:rPr lang="en-US" smtClean="0"/>
              <a:t>3/23/2026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EAFAB77-5802-41AD-9294-9EB6E841ED58}" type="slidenum">
              <a:rPr lang="en-US" smtClean="0"/>
              <a:t>‹#›</a:t>
            </a:fld>
            <a:endParaRPr lang="en-US"/>
          </a:p>
        </p:txBody>
      </p:sp>
    </p:spTree>
    <p:extLst>
      <p:ext uri="{BB962C8B-B14F-4D97-AF65-F5344CB8AC3E}">
        <p14:creationId xmlns:p14="http://schemas.microsoft.com/office/powerpoint/2010/main" val="95794086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 /><Relationship Id="rId1" Type="http://schemas.openxmlformats.org/officeDocument/2006/relationships/notesMaster" Target="../notesMasters/notesMaster1.xml" /></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 /><Relationship Id="rId1" Type="http://schemas.openxmlformats.org/officeDocument/2006/relationships/notesMaster" Target="../notesMasters/notesMaster1.xml" /></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 /><Relationship Id="rId1" Type="http://schemas.openxmlformats.org/officeDocument/2006/relationships/notesMaster" Target="../notesMasters/notesMaster1.xml" /></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 /><Relationship Id="rId1" Type="http://schemas.openxmlformats.org/officeDocument/2006/relationships/notesMaster" Target="../notesMasters/notesMaster1.xml" /></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 /><Relationship Id="rId1" Type="http://schemas.openxmlformats.org/officeDocument/2006/relationships/notesMaster" Target="../notesMasters/notesMaster1.xml" /></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 /><Relationship Id="rId1" Type="http://schemas.openxmlformats.org/officeDocument/2006/relationships/notesMaster" Target="../notesMasters/notesMaster1.xml" /></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 /><Relationship Id="rId1" Type="http://schemas.openxmlformats.org/officeDocument/2006/relationships/notesMaster" Target="../notesMasters/notesMaster1.xml" /></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 /><Relationship Id="rId1" Type="http://schemas.openxmlformats.org/officeDocument/2006/relationships/notesMaster" Target="../notesMasters/notesMaster1.xml" /></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 /><Relationship Id="rId1" Type="http://schemas.openxmlformats.org/officeDocument/2006/relationships/notesMaster" Target="../notesMasters/notesMaster1.xml" /></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 /><Relationship Id="rId1" Type="http://schemas.openxmlformats.org/officeDocument/2006/relationships/notesMaster" Target="../notesMasters/notesMaster1.xml" /></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 /><Relationship Id="rId1" Type="http://schemas.openxmlformats.org/officeDocument/2006/relationships/notesMaster" Target="../notesMasters/notesMaster1.xml" /></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 /><Relationship Id="rId1" Type="http://schemas.openxmlformats.org/officeDocument/2006/relationships/notesMaster" Target="../notesMasters/notesMaster1.xml" /></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 /><Relationship Id="rId1" Type="http://schemas.openxmlformats.org/officeDocument/2006/relationships/notesMaster" Target="../notesMasters/notesMaster1.xml" /></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40CFEA4-47A4-40A0-AC99-60B15F86C767}" type="slidenum">
              <a:rPr lang="en-US" smtClean="0"/>
              <a:t>1</a:t>
            </a:fld>
            <a:endParaRPr lang="en-US"/>
          </a:p>
        </p:txBody>
      </p:sp>
    </p:spTree>
    <p:extLst>
      <p:ext uri="{BB962C8B-B14F-4D97-AF65-F5344CB8AC3E}">
        <p14:creationId xmlns:p14="http://schemas.microsoft.com/office/powerpoint/2010/main" val="408565613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US" b="1" dirty="0"/>
              <a:t>Introduction &amp; Scope:</a:t>
            </a:r>
          </a:p>
          <a:p>
            <a:endParaRPr lang="en-US" b="1" dirty="0"/>
          </a:p>
          <a:p>
            <a:r>
              <a:rPr lang="en-US" dirty="0"/>
              <a:t>The Edenfield Centre investigation (2022–2025) provides a stark illustration of institutional collapse within healthcare settings. Triggered by an undercover BBC Panorama exposé, the Greater Manchester Mental Health NHS Foundation Trust (GMMH) was scrutinized for severe lapses in patient safety, highlighting how systemic factors, rather than solely individual misconduct, contributed to the crisis (Shanley, 2023). Moving beyond the "bad apple" theory, the case underscores the interplay between organizational culture, leadership failures, and national policy frameworks that created a toxic environment. Key areas of focus include:</a:t>
            </a:r>
          </a:p>
          <a:p>
            <a:pPr marL="171450" indent="-171450">
              <a:buFont typeface="Arial" panose="020B0604020202020204" pitchFamily="34" charset="0"/>
              <a:buChar char="•"/>
            </a:pPr>
            <a:r>
              <a:rPr lang="en-US" b="1" dirty="0"/>
              <a:t>The Incident (2022):</a:t>
            </a:r>
            <a:r>
              <a:rPr lang="en-US" dirty="0"/>
              <a:t> Exposure of abuse, neglect, and falsification of patient records (BBC, 2022).</a:t>
            </a:r>
          </a:p>
          <a:p>
            <a:pPr marL="171450" indent="-171450">
              <a:buFont typeface="Arial" panose="020B0604020202020204" pitchFamily="34" charset="0"/>
              <a:buChar char="•"/>
            </a:pPr>
            <a:r>
              <a:rPr lang="en-US" b="1" dirty="0"/>
              <a:t>Objective:</a:t>
            </a:r>
            <a:r>
              <a:rPr lang="en-US" dirty="0"/>
              <a:t> Applying systems-based models, such as Reason’s Swiss Cheese Model and High-Reliability Organization frameworks, to identify structural and procedural weaknesses (Reason, 2000; Weick &amp; Sutcliffe, 2015).</a:t>
            </a:r>
          </a:p>
          <a:p>
            <a:pPr marL="171450" indent="-171450">
              <a:buFont typeface="Arial" panose="020B0604020202020204" pitchFamily="34" charset="0"/>
              <a:buChar char="•"/>
            </a:pPr>
            <a:r>
              <a:rPr lang="en-US" b="1" dirty="0"/>
              <a:t>Impact:</a:t>
            </a:r>
            <a:r>
              <a:rPr lang="en-US" dirty="0"/>
              <a:t> Highlighting how weak oversight, inadequate staffing, and poor communication amplified risk, endangering vulnerable patients.</a:t>
            </a:r>
          </a:p>
          <a:p>
            <a:endParaRPr lang="en-US" dirty="0"/>
          </a:p>
        </p:txBody>
      </p:sp>
      <p:sp>
        <p:nvSpPr>
          <p:cNvPr id="4" name="Slide Number Placeholder 3"/>
          <p:cNvSpPr>
            <a:spLocks noGrp="1"/>
          </p:cNvSpPr>
          <p:nvPr>
            <p:ph type="sldNum" sz="quarter" idx="5"/>
          </p:nvPr>
        </p:nvSpPr>
        <p:spPr/>
        <p:txBody>
          <a:bodyPr/>
          <a:lstStyle/>
          <a:p>
            <a:fld id="{5EAFAB77-5802-41AD-9294-9EB6E841ED58}" type="slidenum">
              <a:rPr lang="en-US" smtClean="0"/>
              <a:t>2</a:t>
            </a:fld>
            <a:endParaRPr lang="en-US"/>
          </a:p>
        </p:txBody>
      </p:sp>
    </p:spTree>
    <p:extLst>
      <p:ext uri="{BB962C8B-B14F-4D97-AF65-F5344CB8AC3E}">
        <p14:creationId xmlns:p14="http://schemas.microsoft.com/office/powerpoint/2010/main" val="417086777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US" b="1" dirty="0"/>
              <a:t>Defining the Quality Concern:</a:t>
            </a:r>
          </a:p>
          <a:p>
            <a:endParaRPr lang="en-US" b="1" dirty="0"/>
          </a:p>
          <a:p>
            <a:r>
              <a:rPr lang="en-US" dirty="0"/>
              <a:t>Quality in healthcare is defined by safety, effectiveness, and patient experience (Darzi, 2008). The Edenfield Centre failed in all three:</a:t>
            </a:r>
          </a:p>
          <a:p>
            <a:pPr marL="171450" indent="-171450">
              <a:buFont typeface="Arial" panose="020B0604020202020204" pitchFamily="34" charset="0"/>
              <a:buChar char="•"/>
            </a:pPr>
            <a:r>
              <a:rPr lang="en-US" b="1" dirty="0"/>
              <a:t>Dehumanization:</a:t>
            </a:r>
            <a:r>
              <a:rPr lang="en-US" dirty="0"/>
              <a:t> Vulnerable patients were slapped, mocked, and denied basic dignity (BBC, 2022).</a:t>
            </a:r>
          </a:p>
          <a:p>
            <a:pPr marL="171450" indent="-171450">
              <a:buFont typeface="Arial" panose="020B0604020202020204" pitchFamily="34" charset="0"/>
              <a:buChar char="•"/>
            </a:pPr>
            <a:r>
              <a:rPr lang="en-US" b="1" dirty="0"/>
              <a:t>Unauthorized Restraint:</a:t>
            </a:r>
            <a:r>
              <a:rPr lang="en-US" dirty="0"/>
              <a:t> Physical interventions were used as punishment rather than clinical necessity, violating the "Restraint Reduction Network" standards (RRN, 2023).</a:t>
            </a:r>
          </a:p>
          <a:p>
            <a:pPr marL="171450" indent="-171450">
              <a:buFont typeface="Arial" panose="020B0604020202020204" pitchFamily="34" charset="0"/>
              <a:buChar char="•"/>
            </a:pPr>
            <a:r>
              <a:rPr lang="en-US" b="1" dirty="0"/>
              <a:t>Clinical Integrity:</a:t>
            </a:r>
            <a:r>
              <a:rPr lang="en-US" dirty="0"/>
              <a:t> "Ghost-signing" of observation sheets meant patients were left unmonitored for hours while records claimed they were safe (Independent Review, 2024).</a:t>
            </a:r>
          </a:p>
          <a:p>
            <a:endParaRPr lang="en-US" dirty="0"/>
          </a:p>
        </p:txBody>
      </p:sp>
      <p:sp>
        <p:nvSpPr>
          <p:cNvPr id="4" name="Slide Number Placeholder 3"/>
          <p:cNvSpPr>
            <a:spLocks noGrp="1"/>
          </p:cNvSpPr>
          <p:nvPr>
            <p:ph type="sldNum" sz="quarter" idx="5"/>
          </p:nvPr>
        </p:nvSpPr>
        <p:spPr/>
        <p:txBody>
          <a:bodyPr/>
          <a:lstStyle/>
          <a:p>
            <a:fld id="{5EAFAB77-5802-41AD-9294-9EB6E841ED58}" type="slidenum">
              <a:rPr lang="en-US" smtClean="0"/>
              <a:t>3</a:t>
            </a:fld>
            <a:endParaRPr lang="en-US"/>
          </a:p>
        </p:txBody>
      </p:sp>
    </p:spTree>
    <p:extLst>
      <p:ext uri="{BB962C8B-B14F-4D97-AF65-F5344CB8AC3E}">
        <p14:creationId xmlns:p14="http://schemas.microsoft.com/office/powerpoint/2010/main" val="269680198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US" b="1" dirty="0"/>
              <a:t>Theoretical Framework 1: The Donabedian Model:</a:t>
            </a:r>
          </a:p>
          <a:p>
            <a:endParaRPr lang="en-US" b="1" dirty="0"/>
          </a:p>
          <a:p>
            <a:r>
              <a:rPr lang="en-US" dirty="0"/>
              <a:t>Avedis Donabedian (1966) proposed that healthcare quality should be evaluated across three interrelated dimensions: </a:t>
            </a:r>
            <a:r>
              <a:rPr lang="en-US" b="1" dirty="0"/>
              <a:t>Structure, Process, and Outcome</a:t>
            </a:r>
            <a:r>
              <a:rPr lang="en-US" dirty="0"/>
              <a:t>. At the Edenfield Centre, these dimensions reveal systemic failures that contributed to patient harm:</a:t>
            </a:r>
          </a:p>
          <a:p>
            <a:pPr marL="171450" indent="-171450">
              <a:buFont typeface="Arial" panose="020B0604020202020204" pitchFamily="34" charset="0"/>
              <a:buChar char="•"/>
            </a:pPr>
            <a:r>
              <a:rPr lang="en-US" b="1" dirty="0"/>
              <a:t>Structure:</a:t>
            </a:r>
            <a:r>
              <a:rPr lang="en-US" dirty="0"/>
              <a:t> Refers to the foundational resources and environment. Edenfield suffered from dilapidated wards, overcrowding, and a chronic dependence on agency staff, undermining care delivery (Donabedian, 1966; Gardner, 2022).</a:t>
            </a:r>
          </a:p>
          <a:p>
            <a:pPr marL="171450" indent="-171450">
              <a:buFont typeface="Arial" panose="020B0604020202020204" pitchFamily="34" charset="0"/>
              <a:buChar char="•"/>
            </a:pPr>
            <a:r>
              <a:rPr lang="en-US" b="1" dirty="0"/>
              <a:t>Process:</a:t>
            </a:r>
            <a:r>
              <a:rPr lang="en-US" dirty="0"/>
              <a:t> Involves the actions and procedures of care. Clinical practices were compromised, including inadequate patient observations, improper restraint techniques, and inconsistent record-keeping (Gardner, 2022).</a:t>
            </a:r>
          </a:p>
          <a:p>
            <a:pPr marL="171450" indent="-171450">
              <a:buFont typeface="Arial" panose="020B0604020202020204" pitchFamily="34" charset="0"/>
              <a:buChar char="•"/>
            </a:pPr>
            <a:r>
              <a:rPr lang="en-US" b="1" dirty="0"/>
              <a:t>Outcome:</a:t>
            </a:r>
            <a:r>
              <a:rPr lang="en-US" dirty="0"/>
              <a:t> Reflects the consequences of care. Patients experienced trauma, abuse, and a severe erosion of trust in the institution (BBC, 2022).</a:t>
            </a:r>
          </a:p>
          <a:p>
            <a:pPr marL="171450" indent="-171450">
              <a:buFont typeface="Arial" panose="020B0604020202020204" pitchFamily="34" charset="0"/>
              <a:buChar char="•"/>
            </a:pPr>
            <a:r>
              <a:rPr lang="en-US" b="1" dirty="0"/>
              <a:t>Logic:</a:t>
            </a:r>
            <a:r>
              <a:rPr lang="en-US" dirty="0"/>
              <a:t> Structural inadequacies inevitably compromise clinical processes, producing unsafe outcomes and reinforcing a cycle of systemic failure (Gardner, 2022).</a:t>
            </a:r>
          </a:p>
          <a:p>
            <a:endParaRPr lang="en-US" dirty="0"/>
          </a:p>
        </p:txBody>
      </p:sp>
      <p:sp>
        <p:nvSpPr>
          <p:cNvPr id="4" name="Slide Number Placeholder 3"/>
          <p:cNvSpPr>
            <a:spLocks noGrp="1"/>
          </p:cNvSpPr>
          <p:nvPr>
            <p:ph type="sldNum" sz="quarter" idx="5"/>
          </p:nvPr>
        </p:nvSpPr>
        <p:spPr/>
        <p:txBody>
          <a:bodyPr/>
          <a:lstStyle/>
          <a:p>
            <a:fld id="{5EAFAB77-5802-41AD-9294-9EB6E841ED58}" type="slidenum">
              <a:rPr lang="en-US" smtClean="0"/>
              <a:t>4</a:t>
            </a:fld>
            <a:endParaRPr lang="en-US"/>
          </a:p>
        </p:txBody>
      </p:sp>
    </p:spTree>
    <p:extLst>
      <p:ext uri="{BB962C8B-B14F-4D97-AF65-F5344CB8AC3E}">
        <p14:creationId xmlns:p14="http://schemas.microsoft.com/office/powerpoint/2010/main" val="102135142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US" b="1" dirty="0"/>
              <a:t>Theoretical Framework 2: Systems Theory</a:t>
            </a:r>
          </a:p>
          <a:p>
            <a:endParaRPr lang="en-US" b="1" dirty="0"/>
          </a:p>
          <a:p>
            <a:r>
              <a:rPr lang="en-US" b="1" dirty="0"/>
              <a:t>Systems Theory</a:t>
            </a:r>
            <a:r>
              <a:rPr lang="en-US" dirty="0"/>
              <a:t> conceptualizes organizations as networks of interdependent components, where the performance of one part affects the whole (Scott &amp; Davis, 2015). Applying this lens to the Edenfield Centre reveals how systemic dysfunction contributed to patient harm:</a:t>
            </a:r>
          </a:p>
          <a:p>
            <a:pPr marL="171450" indent="-171450">
              <a:buFont typeface="Arial" panose="020B0604020202020204" pitchFamily="34" charset="0"/>
              <a:buChar char="•"/>
            </a:pPr>
            <a:r>
              <a:rPr lang="en-US" b="1" dirty="0"/>
              <a:t>Interdependence:</a:t>
            </a:r>
            <a:r>
              <a:rPr lang="en-US" dirty="0"/>
              <a:t> Failures in the HR department, including the inability to recruit and retain permanent staff, directly compromised ward-level safety and care quality (Scott &amp; Davis, 2015).</a:t>
            </a:r>
          </a:p>
          <a:p>
            <a:pPr marL="171450" indent="-171450">
              <a:buFont typeface="Arial" panose="020B0604020202020204" pitchFamily="34" charset="0"/>
              <a:buChar char="•"/>
            </a:pPr>
            <a:r>
              <a:rPr lang="en-US" b="1" dirty="0"/>
              <a:t>Entropy:</a:t>
            </a:r>
            <a:r>
              <a:rPr lang="en-US" dirty="0"/>
              <a:t> In the absence of sustained oversight, accountability, and leadership engagement, the organizational system deteriorated, resulting in unsafe practices and operational chaos (Gardner, 2022).</a:t>
            </a:r>
          </a:p>
          <a:p>
            <a:pPr marL="171450" indent="-171450">
              <a:buFont typeface="Arial" panose="020B0604020202020204" pitchFamily="34" charset="0"/>
              <a:buChar char="•"/>
            </a:pPr>
            <a:r>
              <a:rPr lang="en-US" b="1" dirty="0"/>
              <a:t>Shift in Focus:</a:t>
            </a:r>
            <a:r>
              <a:rPr lang="en-US" dirty="0"/>
              <a:t> Rather than focusing on individual blame, attention must move to systemic design flaws: policies, workflows, and resource allocation that permitted abuse and neglect to occur (Chassin &amp; Loeb, 2013).</a:t>
            </a:r>
          </a:p>
          <a:p>
            <a:r>
              <a:rPr lang="en-US" dirty="0"/>
              <a:t>This approach highlights the importance of addressing structural and procedural weaknesses to prevent recurrence.</a:t>
            </a:r>
          </a:p>
          <a:p>
            <a:endParaRPr lang="en-US" dirty="0"/>
          </a:p>
        </p:txBody>
      </p:sp>
      <p:sp>
        <p:nvSpPr>
          <p:cNvPr id="4" name="Slide Number Placeholder 3"/>
          <p:cNvSpPr>
            <a:spLocks noGrp="1"/>
          </p:cNvSpPr>
          <p:nvPr>
            <p:ph type="sldNum" sz="quarter" idx="5"/>
          </p:nvPr>
        </p:nvSpPr>
        <p:spPr/>
        <p:txBody>
          <a:bodyPr/>
          <a:lstStyle/>
          <a:p>
            <a:fld id="{5EAFAB77-5802-41AD-9294-9EB6E841ED58}" type="slidenum">
              <a:rPr lang="en-US" smtClean="0"/>
              <a:t>5</a:t>
            </a:fld>
            <a:endParaRPr lang="en-US"/>
          </a:p>
        </p:txBody>
      </p:sp>
    </p:spTree>
    <p:extLst>
      <p:ext uri="{BB962C8B-B14F-4D97-AF65-F5344CB8AC3E}">
        <p14:creationId xmlns:p14="http://schemas.microsoft.com/office/powerpoint/2010/main" val="219213966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US" b="1" dirty="0"/>
              <a:t>Identifying Root Causes: The Swiss Cheese Model</a:t>
            </a:r>
          </a:p>
          <a:p>
            <a:r>
              <a:rPr lang="en-US" b="1" dirty="0"/>
              <a:t>James Reason’s Swiss Cheese Model</a:t>
            </a:r>
            <a:r>
              <a:rPr lang="en-US" dirty="0"/>
              <a:t> (2000) explains how latent organizational conditions, when aligned, can produce catastrophic outcomes. Applied to the Edenfield Centre, the model highlights multiple layers of failure:</a:t>
            </a:r>
          </a:p>
          <a:p>
            <a:pPr marL="171450" indent="-171450">
              <a:buFont typeface="Arial" panose="020B0604020202020204" pitchFamily="34" charset="0"/>
              <a:buChar char="•"/>
            </a:pPr>
            <a:r>
              <a:rPr lang="en-US" b="1" dirty="0"/>
              <a:t>Organizational Influences:</a:t>
            </a:r>
            <a:r>
              <a:rPr lang="en-US" dirty="0"/>
              <a:t> A "performance trap" emerged where meeting financial targets and administrative KPIs took precedence over patient safety, embedding systemic risk (Shanley, 2023).</a:t>
            </a:r>
          </a:p>
          <a:p>
            <a:pPr marL="171450" indent="-171450">
              <a:buFont typeface="Arial" panose="020B0604020202020204" pitchFamily="34" charset="0"/>
              <a:buChar char="•"/>
            </a:pPr>
            <a:r>
              <a:rPr lang="en-US" b="1" dirty="0"/>
              <a:t>Unsafe Supervision:</a:t>
            </a:r>
            <a:r>
              <a:rPr lang="en-US" dirty="0"/>
              <a:t> Night shifts lacked adequate senior clinical leadership, leaving staff without guidance or accountability (Gardner, 2022).</a:t>
            </a:r>
          </a:p>
          <a:p>
            <a:pPr marL="171450" indent="-171450">
              <a:buFont typeface="Arial" panose="020B0604020202020204" pitchFamily="34" charset="0"/>
              <a:buChar char="•"/>
            </a:pPr>
            <a:r>
              <a:rPr lang="en-US" b="1" dirty="0"/>
              <a:t>Preconditions for Unsafe Acts:</a:t>
            </a:r>
            <a:r>
              <a:rPr lang="en-US" dirty="0"/>
              <a:t> High staff burnout and a 40% vacancy rate, often filled by transient agency workers, created a fragile and error-prone environment (Nursing Times, 2022).</a:t>
            </a:r>
          </a:p>
          <a:p>
            <a:pPr marL="171450" indent="-171450">
              <a:buFont typeface="Arial" panose="020B0604020202020204" pitchFamily="34" charset="0"/>
              <a:buChar char="•"/>
            </a:pPr>
            <a:r>
              <a:rPr lang="en-US" b="1" dirty="0"/>
              <a:t>Active Failure:</a:t>
            </a:r>
            <a:r>
              <a:rPr lang="en-US" dirty="0"/>
              <a:t> Individual acts of mistreatment occurred when staff assumed no one was monitoring, directly harming patients and triggering systemic collapse (Reason, 2000).</a:t>
            </a:r>
          </a:p>
          <a:p>
            <a:r>
              <a:rPr lang="en-US" dirty="0"/>
              <a:t>This framework demonstrates how latent conditions converge to create crises in care delivery.</a:t>
            </a:r>
          </a:p>
          <a:p>
            <a:endParaRPr lang="en-US" dirty="0"/>
          </a:p>
        </p:txBody>
      </p:sp>
      <p:sp>
        <p:nvSpPr>
          <p:cNvPr id="4" name="Slide Number Placeholder 3"/>
          <p:cNvSpPr>
            <a:spLocks noGrp="1"/>
          </p:cNvSpPr>
          <p:nvPr>
            <p:ph type="sldNum" sz="quarter" idx="5"/>
          </p:nvPr>
        </p:nvSpPr>
        <p:spPr/>
        <p:txBody>
          <a:bodyPr/>
          <a:lstStyle/>
          <a:p>
            <a:fld id="{5EAFAB77-5802-41AD-9294-9EB6E841ED58}" type="slidenum">
              <a:rPr lang="en-US" smtClean="0"/>
              <a:t>6</a:t>
            </a:fld>
            <a:endParaRPr lang="en-US"/>
          </a:p>
        </p:txBody>
      </p:sp>
    </p:spTree>
    <p:extLst>
      <p:ext uri="{BB962C8B-B14F-4D97-AF65-F5344CB8AC3E}">
        <p14:creationId xmlns:p14="http://schemas.microsoft.com/office/powerpoint/2010/main" val="174450864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t>Root Cause Analysis (RCA): The Fishbone (Ishikawa) Diagram</a:t>
            </a:r>
          </a:p>
          <a:p>
            <a:endParaRPr lang="en-US" b="1" dirty="0"/>
          </a:p>
          <a:p>
            <a:r>
              <a:rPr lang="en-US" b="1" dirty="0"/>
              <a:t>Fishbone (Cause-and-Effect) Analysis</a:t>
            </a:r>
            <a:r>
              <a:rPr lang="en-US" dirty="0"/>
              <a:t> helps categorize the underlying reasons behind failures at the Edenfield Centre, moving beyond surface-level blame (Ishikawa, 1986). Key contributing factors include:</a:t>
            </a:r>
          </a:p>
          <a:p>
            <a:pPr marL="171450" indent="-171450">
              <a:buFont typeface="Arial" panose="020B0604020202020204" pitchFamily="34" charset="0"/>
              <a:buChar char="•"/>
            </a:pPr>
            <a:r>
              <a:rPr lang="en-US" b="1" dirty="0"/>
              <a:t>Equipment:</a:t>
            </a:r>
            <a:r>
              <a:rPr lang="en-US" dirty="0"/>
              <a:t> CCTV systems had blind spots, and the physical environment was poorly designed, creating spaces "not fit for purpose" that enabled abuse to go undetected (CQC, 2023).</a:t>
            </a:r>
          </a:p>
          <a:p>
            <a:pPr marL="171450" indent="-171450">
              <a:buFont typeface="Arial" panose="020B0604020202020204" pitchFamily="34" charset="0"/>
              <a:buChar char="•"/>
            </a:pPr>
            <a:r>
              <a:rPr lang="en-US" b="1" dirty="0"/>
              <a:t>People:</a:t>
            </a:r>
            <a:r>
              <a:rPr lang="en-US" dirty="0"/>
              <a:t> A "normalization of deviance" developed, where new staff adopted abusive behaviors to conform to the dominant workplace culture (Vaughan, 1996).</a:t>
            </a:r>
          </a:p>
          <a:p>
            <a:pPr marL="171450" indent="-171450">
              <a:buFont typeface="Arial" panose="020B0604020202020204" pitchFamily="34" charset="0"/>
              <a:buChar char="•"/>
            </a:pPr>
            <a:r>
              <a:rPr lang="en-US" b="1" dirty="0"/>
              <a:t>Methods:</a:t>
            </a:r>
            <a:r>
              <a:rPr lang="en-US" dirty="0"/>
              <a:t> Overemphasis on procedural compliance led to box-ticking practices, prioritizing paperwork over genuine patient care (Shanley, 2023).</a:t>
            </a:r>
          </a:p>
          <a:p>
            <a:pPr marL="171450" indent="-171450">
              <a:buFont typeface="Arial" panose="020B0604020202020204" pitchFamily="34" charset="0"/>
              <a:buChar char="•"/>
            </a:pPr>
            <a:r>
              <a:rPr lang="en-US" b="1" dirty="0"/>
              <a:t>Management:</a:t>
            </a:r>
            <a:r>
              <a:rPr lang="en-US" dirty="0"/>
              <a:t> A pervasive "culture of fear" discouraged whistleblowing, leaving staff powerless to report misconduct or challenge unsafe practices (Health Service Journal, 2023).</a:t>
            </a:r>
          </a:p>
          <a:p>
            <a:r>
              <a:rPr lang="en-US" dirty="0"/>
              <a:t>This structured approach highlights the multifactorial causes of systemic failure, emphasizing the need for holistic interventions.</a:t>
            </a:r>
          </a:p>
          <a:p>
            <a:endParaRPr lang="en-US" dirty="0"/>
          </a:p>
        </p:txBody>
      </p:sp>
      <p:sp>
        <p:nvSpPr>
          <p:cNvPr id="4" name="Slide Number Placeholder 3"/>
          <p:cNvSpPr>
            <a:spLocks noGrp="1"/>
          </p:cNvSpPr>
          <p:nvPr>
            <p:ph type="sldNum" sz="quarter" idx="5"/>
          </p:nvPr>
        </p:nvSpPr>
        <p:spPr/>
        <p:txBody>
          <a:bodyPr/>
          <a:lstStyle/>
          <a:p>
            <a:fld id="{5EAFAB77-5802-41AD-9294-9EB6E841ED58}" type="slidenum">
              <a:rPr lang="en-US" smtClean="0"/>
              <a:t>7</a:t>
            </a:fld>
            <a:endParaRPr lang="en-US"/>
          </a:p>
        </p:txBody>
      </p:sp>
    </p:spTree>
    <p:extLst>
      <p:ext uri="{BB962C8B-B14F-4D97-AF65-F5344CB8AC3E}">
        <p14:creationId xmlns:p14="http://schemas.microsoft.com/office/powerpoint/2010/main" val="74819521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t>Policy Issues: The Macro-Level Drivers</a:t>
            </a:r>
          </a:p>
          <a:p>
            <a:r>
              <a:rPr lang="en-US" dirty="0"/>
              <a:t>The failures at the Edenfield Centre cannot be understood in isolation; they were deeply influenced by national policy and systemic pressures within the NHS. Key factors include:</a:t>
            </a:r>
          </a:p>
          <a:p>
            <a:pPr marL="171450" indent="-171450">
              <a:buFont typeface="Arial" panose="020B0604020202020204" pitchFamily="34" charset="0"/>
              <a:buChar char="•"/>
            </a:pPr>
            <a:r>
              <a:rPr lang="en-US" b="1" dirty="0"/>
              <a:t>Austerity:</a:t>
            </a:r>
            <a:r>
              <a:rPr lang="en-US" dirty="0"/>
              <a:t> Over a decade of funding cuts reduced the availability of qualified mental health nurses, exacerbating staffing shortages and increasing reliance on agency staff (King’s Fund, 2024).</a:t>
            </a:r>
          </a:p>
          <a:p>
            <a:pPr marL="171450" indent="-171450">
              <a:buFont typeface="Arial" panose="020B0604020202020204" pitchFamily="34" charset="0"/>
              <a:buChar char="•"/>
            </a:pPr>
            <a:r>
              <a:rPr lang="en-US" b="1" dirty="0"/>
              <a:t>Marketization:</a:t>
            </a:r>
            <a:r>
              <a:rPr lang="en-US" dirty="0"/>
              <a:t> The NHS Internal Market framework emphasizes efficiency, cost-containment, and throughput, often undermining the delivery of complex, long-term mental health care (Leys &amp; Player, 2023).</a:t>
            </a:r>
          </a:p>
          <a:p>
            <a:pPr marL="171450" indent="-171450">
              <a:buFont typeface="Arial" panose="020B0604020202020204" pitchFamily="34" charset="0"/>
              <a:buChar char="•"/>
            </a:pPr>
            <a:r>
              <a:rPr lang="en-US" b="1" dirty="0"/>
              <a:t>Regulatory Blind Spots:</a:t>
            </a:r>
            <a:r>
              <a:rPr lang="en-US" dirty="0"/>
              <a:t> The Care Quality Commission (CQC) primarily relied on data submitted by the Trust, missing the “lived experience” of patients and failing to identify unsafe practices on the wards (Professional Standards Authority, 2024).</a:t>
            </a:r>
          </a:p>
          <a:p>
            <a:r>
              <a:rPr lang="en-US" dirty="0"/>
              <a:t>These policy-level pressures created conditions that amplified local organizational weaknesses, enabling systemic failures and patient harm.</a:t>
            </a:r>
          </a:p>
          <a:p>
            <a:endParaRPr lang="en-US" dirty="0"/>
          </a:p>
        </p:txBody>
      </p:sp>
      <p:sp>
        <p:nvSpPr>
          <p:cNvPr id="4" name="Slide Number Placeholder 3"/>
          <p:cNvSpPr>
            <a:spLocks noGrp="1"/>
          </p:cNvSpPr>
          <p:nvPr>
            <p:ph type="sldNum" sz="quarter" idx="5"/>
          </p:nvPr>
        </p:nvSpPr>
        <p:spPr/>
        <p:txBody>
          <a:bodyPr/>
          <a:lstStyle/>
          <a:p>
            <a:fld id="{5EAFAB77-5802-41AD-9294-9EB6E841ED58}" type="slidenum">
              <a:rPr lang="en-US" smtClean="0"/>
              <a:t>8</a:t>
            </a:fld>
            <a:endParaRPr lang="en-US"/>
          </a:p>
        </p:txBody>
      </p:sp>
    </p:spTree>
    <p:extLst>
      <p:ext uri="{BB962C8B-B14F-4D97-AF65-F5344CB8AC3E}">
        <p14:creationId xmlns:p14="http://schemas.microsoft.com/office/powerpoint/2010/main" val="111708506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t>Impact on Service Provision: Quality</a:t>
            </a:r>
          </a:p>
          <a:p>
            <a:endParaRPr lang="en-US" b="1" dirty="0"/>
          </a:p>
          <a:p>
            <a:r>
              <a:rPr lang="en-US" dirty="0"/>
              <a:t>The systemic breakdown at Edenfield had profound clinical, psychological, and societal consequences:</a:t>
            </a:r>
          </a:p>
          <a:p>
            <a:pPr marL="171450" indent="-171450">
              <a:buFont typeface="Arial" panose="020B0604020202020204" pitchFamily="34" charset="0"/>
              <a:buChar char="•"/>
            </a:pPr>
            <a:r>
              <a:rPr lang="en-US" b="1" dirty="0"/>
              <a:t>Clinical Ineffectiveness:</a:t>
            </a:r>
            <a:r>
              <a:rPr lang="en-US" dirty="0"/>
              <a:t> The therapeutic environment deteriorated, with patients being “stored” in seclusion rather than receiving meaningful rehabilitation or recovery-focused interventions, undermining care quality (Mind, 2023).</a:t>
            </a:r>
          </a:p>
          <a:p>
            <a:pPr marL="171450" indent="-171450">
              <a:buFont typeface="Arial" panose="020B0604020202020204" pitchFamily="34" charset="0"/>
              <a:buChar char="•"/>
            </a:pPr>
            <a:r>
              <a:rPr lang="en-US" b="1" dirty="0"/>
              <a:t>Safety Hazards:</a:t>
            </a:r>
            <a:r>
              <a:rPr lang="en-US" dirty="0"/>
              <a:t> The </a:t>
            </a:r>
            <a:r>
              <a:rPr lang="en-US" dirty="0" err="1"/>
              <a:t>centre</a:t>
            </a:r>
            <a:r>
              <a:rPr lang="en-US" dirty="0"/>
              <a:t> became a source of “secondary trauma,” where the very environment designed to support recovery instead inflicted additional psychological harm on vulnerable patients (Shanley, 2023).</a:t>
            </a:r>
          </a:p>
          <a:p>
            <a:pPr marL="171450" indent="-171450">
              <a:buFont typeface="Arial" panose="020B0604020202020204" pitchFamily="34" charset="0"/>
              <a:buChar char="•"/>
            </a:pPr>
            <a:r>
              <a:rPr lang="en-US" b="1" dirty="0"/>
              <a:t>Systemic Trust Erosion:</a:t>
            </a:r>
            <a:r>
              <a:rPr lang="en-US" dirty="0"/>
              <a:t> Public and familial confidence in secure NHS mental health services was severely damaged, leading to hesitancy among families to admit loved ones, further straining regional mental health provision (The Guardian, 2022).</a:t>
            </a:r>
          </a:p>
          <a:p>
            <a:r>
              <a:rPr lang="en-US" dirty="0"/>
              <a:t>These outcomes highlight that the collapse was not just organizational but also deeply human, affecting patient welfare and community trust.</a:t>
            </a:r>
          </a:p>
          <a:p>
            <a:endParaRPr lang="en-US" dirty="0"/>
          </a:p>
        </p:txBody>
      </p:sp>
      <p:sp>
        <p:nvSpPr>
          <p:cNvPr id="4" name="Slide Number Placeholder 3"/>
          <p:cNvSpPr>
            <a:spLocks noGrp="1"/>
          </p:cNvSpPr>
          <p:nvPr>
            <p:ph type="sldNum" sz="quarter" idx="5"/>
          </p:nvPr>
        </p:nvSpPr>
        <p:spPr/>
        <p:txBody>
          <a:bodyPr/>
          <a:lstStyle/>
          <a:p>
            <a:fld id="{5EAFAB77-5802-41AD-9294-9EB6E841ED58}" type="slidenum">
              <a:rPr lang="en-US" smtClean="0"/>
              <a:t>9</a:t>
            </a:fld>
            <a:endParaRPr lang="en-US"/>
          </a:p>
        </p:txBody>
      </p:sp>
    </p:spTree>
    <p:extLst>
      <p:ext uri="{BB962C8B-B14F-4D97-AF65-F5344CB8AC3E}">
        <p14:creationId xmlns:p14="http://schemas.microsoft.com/office/powerpoint/2010/main" val="356537573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t>Impact on Service Provision: Efficiency</a:t>
            </a:r>
          </a:p>
          <a:p>
            <a:endParaRPr lang="en-US" b="1" dirty="0"/>
          </a:p>
          <a:p>
            <a:r>
              <a:rPr lang="en-US" dirty="0"/>
              <a:t>The Edenfield scandal triggered a cycle of operational and financial strain that compounded existing systemic weaknesses:</a:t>
            </a:r>
          </a:p>
          <a:p>
            <a:pPr marL="171450" indent="-171450">
              <a:buFont typeface="Arial" panose="020B0604020202020204" pitchFamily="34" charset="0"/>
              <a:buChar char="•"/>
            </a:pPr>
            <a:r>
              <a:rPr lang="en-US" b="1" dirty="0"/>
              <a:t>The Attrition Cycle:</a:t>
            </a:r>
            <a:r>
              <a:rPr lang="en-US" dirty="0"/>
              <a:t> Widespread resignations of experienced staff forced the Trust to rely heavily on expensive agency cover, increasing operational costs and reducing workforce stability (Shanley, 2023).</a:t>
            </a:r>
          </a:p>
          <a:p>
            <a:pPr marL="171450" indent="-171450">
              <a:buFont typeface="Arial" panose="020B0604020202020204" pitchFamily="34" charset="0"/>
              <a:buChar char="•"/>
            </a:pPr>
            <a:r>
              <a:rPr lang="en-US" b="1" dirty="0"/>
              <a:t>Legal &amp; Inquiry Costs:</a:t>
            </a:r>
            <a:r>
              <a:rPr lang="en-US" dirty="0"/>
              <a:t> Millions of pounds were diverted from frontline care to fund independent investigations, legal settlements, and compliance reviews, further depleting resources for patient services (GMMH Annual Report, 2024).</a:t>
            </a:r>
          </a:p>
          <a:p>
            <a:pPr marL="171450" indent="-171450">
              <a:buFont typeface="Arial" panose="020B0604020202020204" pitchFamily="34" charset="0"/>
              <a:buChar char="•"/>
            </a:pPr>
            <a:r>
              <a:rPr lang="en-US" b="1" dirty="0"/>
              <a:t>Resource Misallocation:</a:t>
            </a:r>
            <a:r>
              <a:rPr lang="en-US" dirty="0"/>
              <a:t> Leadership efforts shifted toward reputational management and crisis control, leaving minimal time and energy for clinical innovation, quality improvement, or staff support (Shanley, 2023).</a:t>
            </a:r>
          </a:p>
          <a:p>
            <a:r>
              <a:rPr lang="en-US" dirty="0"/>
              <a:t>These consequences highlight how a failure in governance and culture can create long-term organizational and financial instability.</a:t>
            </a:r>
          </a:p>
          <a:p>
            <a:endParaRPr lang="en-US" dirty="0"/>
          </a:p>
        </p:txBody>
      </p:sp>
      <p:sp>
        <p:nvSpPr>
          <p:cNvPr id="4" name="Slide Number Placeholder 3"/>
          <p:cNvSpPr>
            <a:spLocks noGrp="1"/>
          </p:cNvSpPr>
          <p:nvPr>
            <p:ph type="sldNum" sz="quarter" idx="5"/>
          </p:nvPr>
        </p:nvSpPr>
        <p:spPr/>
        <p:txBody>
          <a:bodyPr/>
          <a:lstStyle/>
          <a:p>
            <a:fld id="{5EAFAB77-5802-41AD-9294-9EB6E841ED58}" type="slidenum">
              <a:rPr lang="en-US" smtClean="0"/>
              <a:t>10</a:t>
            </a:fld>
            <a:endParaRPr lang="en-US"/>
          </a:p>
        </p:txBody>
      </p:sp>
    </p:spTree>
    <p:extLst>
      <p:ext uri="{BB962C8B-B14F-4D97-AF65-F5344CB8AC3E}">
        <p14:creationId xmlns:p14="http://schemas.microsoft.com/office/powerpoint/2010/main" val="144905582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t>Impact on Service Provision: Equity</a:t>
            </a:r>
          </a:p>
          <a:p>
            <a:endParaRPr lang="en-US" b="1" dirty="0"/>
          </a:p>
          <a:p>
            <a:r>
              <a:rPr lang="en-US" dirty="0"/>
              <a:t>The systemic failures at Edenfield disproportionately harmed the most vulnerable patients, exposing significant inequities in care:</a:t>
            </a:r>
          </a:p>
          <a:p>
            <a:pPr marL="171450" indent="-171450">
              <a:buFont typeface="Arial" panose="020B0604020202020204" pitchFamily="34" charset="0"/>
              <a:buChar char="•"/>
            </a:pPr>
            <a:r>
              <a:rPr lang="en-US" b="1" dirty="0"/>
              <a:t>Vulnerability Bias:</a:t>
            </a:r>
            <a:r>
              <a:rPr lang="en-US" dirty="0"/>
              <a:t> Individuals with limited communication abilities, cognitive impairments, or no family advocates were the most affected, reflecting a power imbalance where the “least powerful” were most at risk of abuse and neglect (Equality and Human Rights Commission, 2023).</a:t>
            </a:r>
          </a:p>
          <a:p>
            <a:pPr marL="171450" indent="-171450">
              <a:buFont typeface="Arial" panose="020B0604020202020204" pitchFamily="34" charset="0"/>
              <a:buChar char="•"/>
            </a:pPr>
            <a:r>
              <a:rPr lang="en-US" b="1" dirty="0"/>
              <a:t>Postcode Lottery:</a:t>
            </a:r>
            <a:r>
              <a:rPr lang="en-US" dirty="0"/>
              <a:t> Safety and quality of care varied significantly across regions, with patients in Greater Manchester experiencing demonstrably lower standards compared to higher-performing Trusts, constituting a breach of the NHS Constitution’s principles of equitable and fair care (NHS, 2022).</a:t>
            </a:r>
          </a:p>
          <a:p>
            <a:r>
              <a:rPr lang="en-US" dirty="0"/>
              <a:t>These findings underscore how systemic, organizational, and policy failures can intersect to produce inequitable outcomes, highlighting the urgent need for targeted safeguards for vulnerable populations.</a:t>
            </a:r>
          </a:p>
          <a:p>
            <a:endParaRPr lang="en-US" dirty="0"/>
          </a:p>
        </p:txBody>
      </p:sp>
      <p:sp>
        <p:nvSpPr>
          <p:cNvPr id="4" name="Slide Number Placeholder 3"/>
          <p:cNvSpPr>
            <a:spLocks noGrp="1"/>
          </p:cNvSpPr>
          <p:nvPr>
            <p:ph type="sldNum" sz="quarter" idx="5"/>
          </p:nvPr>
        </p:nvSpPr>
        <p:spPr/>
        <p:txBody>
          <a:bodyPr/>
          <a:lstStyle/>
          <a:p>
            <a:fld id="{5EAFAB77-5802-41AD-9294-9EB6E841ED58}" type="slidenum">
              <a:rPr lang="en-US" smtClean="0"/>
              <a:t>11</a:t>
            </a:fld>
            <a:endParaRPr lang="en-US"/>
          </a:p>
        </p:txBody>
      </p:sp>
    </p:spTree>
    <p:extLst>
      <p:ext uri="{BB962C8B-B14F-4D97-AF65-F5344CB8AC3E}">
        <p14:creationId xmlns:p14="http://schemas.microsoft.com/office/powerpoint/2010/main" val="176731977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t>Proposed Improvements &amp; Policy Changes:</a:t>
            </a:r>
          </a:p>
          <a:p>
            <a:endParaRPr lang="en-US" b="1" dirty="0"/>
          </a:p>
          <a:p>
            <a:r>
              <a:rPr lang="en-US" dirty="0"/>
              <a:t>Addressing systemic failures requires interventions at organizational, cultural, and policy levels:</a:t>
            </a:r>
          </a:p>
          <a:p>
            <a:pPr marL="171450" indent="-171450">
              <a:buFont typeface="Arial" panose="020B0604020202020204" pitchFamily="34" charset="0"/>
              <a:buChar char="•"/>
            </a:pPr>
            <a:r>
              <a:rPr lang="en-US" b="1" dirty="0"/>
              <a:t>Transparency:</a:t>
            </a:r>
            <a:r>
              <a:rPr lang="en-US" dirty="0"/>
              <a:t> Deploy real-time AI-driven "Safety Dashboards" to monitor restraint, seclusion, and other key patient safety metrics, enabling proactive intervention and accountability (Digital Health, 2025).</a:t>
            </a:r>
          </a:p>
          <a:p>
            <a:pPr marL="171450" indent="-171450">
              <a:buFont typeface="Arial" panose="020B0604020202020204" pitchFamily="34" charset="0"/>
              <a:buChar char="•"/>
            </a:pPr>
            <a:r>
              <a:rPr lang="en-US" b="1" dirty="0"/>
              <a:t>Just Culture:</a:t>
            </a:r>
            <a:r>
              <a:rPr lang="en-US" dirty="0"/>
              <a:t> Transition from a punitive "blame culture" to a just culture where staff can safely report errors and near misses, promoting learning and systemic improvement (NHS England, 2024).</a:t>
            </a:r>
          </a:p>
          <a:p>
            <a:pPr marL="171450" indent="-171450">
              <a:buFont typeface="Arial" panose="020B0604020202020204" pitchFamily="34" charset="0"/>
              <a:buChar char="•"/>
            </a:pPr>
            <a:r>
              <a:rPr lang="en-US" b="1" dirty="0"/>
              <a:t>Policy Reform:</a:t>
            </a:r>
            <a:r>
              <a:rPr lang="en-US" dirty="0"/>
              <a:t> Strengthen the Mental Health Act to require independent Patient Advocates for all individuals in secure care, ensuring protection, oversight, and advocacy for vulnerable patients (Department of Health and Social Care, 2024).</a:t>
            </a:r>
          </a:p>
          <a:p>
            <a:r>
              <a:rPr lang="en-US" dirty="0"/>
              <a:t>These measures aim to restore trust, safeguard patients, and create resilient systems capable of preventing recurrence of institutional failures.</a:t>
            </a:r>
          </a:p>
          <a:p>
            <a:endParaRPr lang="en-US" dirty="0"/>
          </a:p>
        </p:txBody>
      </p:sp>
      <p:sp>
        <p:nvSpPr>
          <p:cNvPr id="4" name="Slide Number Placeholder 3"/>
          <p:cNvSpPr>
            <a:spLocks noGrp="1"/>
          </p:cNvSpPr>
          <p:nvPr>
            <p:ph type="sldNum" sz="quarter" idx="5"/>
          </p:nvPr>
        </p:nvSpPr>
        <p:spPr/>
        <p:txBody>
          <a:bodyPr/>
          <a:lstStyle/>
          <a:p>
            <a:fld id="{5EAFAB77-5802-41AD-9294-9EB6E841ED58}" type="slidenum">
              <a:rPr lang="en-US" smtClean="0"/>
              <a:t>12</a:t>
            </a:fld>
            <a:endParaRPr lang="en-US"/>
          </a:p>
        </p:txBody>
      </p:sp>
    </p:spTree>
    <p:extLst>
      <p:ext uri="{BB962C8B-B14F-4D97-AF65-F5344CB8AC3E}">
        <p14:creationId xmlns:p14="http://schemas.microsoft.com/office/powerpoint/2010/main" val="101007931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EAFAB77-5802-41AD-9294-9EB6E841ED58}" type="slidenum">
              <a:rPr lang="en-US" smtClean="0"/>
              <a:t>14</a:t>
            </a:fld>
            <a:endParaRPr lang="en-US"/>
          </a:p>
        </p:txBody>
      </p:sp>
    </p:spTree>
    <p:extLst>
      <p:ext uri="{BB962C8B-B14F-4D97-AF65-F5344CB8AC3E}">
        <p14:creationId xmlns:p14="http://schemas.microsoft.com/office/powerpoint/2010/main" val="363440330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pPr marL="0" indent="0">
              <a:buFont typeface="+mj-lt"/>
              <a:buNone/>
            </a:pPr>
            <a:endParaRPr lang="en-US"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10"/>
          </p:nvPr>
        </p:nvSpPr>
        <p:spPr/>
        <p:txBody>
          <a:bodyPr/>
          <a:lstStyle/>
          <a:p>
            <a:fld id="{9FF6A408-B0AB-4CAF-8A42-618892A7F993}" type="slidenum">
              <a:rPr lang="en-US" smtClean="0"/>
              <a:t>15</a:t>
            </a:fld>
            <a:endParaRPr lang="en-US"/>
          </a:p>
        </p:txBody>
      </p:sp>
    </p:spTree>
    <p:extLst>
      <p:ext uri="{BB962C8B-B14F-4D97-AF65-F5344CB8AC3E}">
        <p14:creationId xmlns:p14="http://schemas.microsoft.com/office/powerpoint/2010/main" val="273904768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3/23/2026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3/23/2026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3/23/2026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3/23/2026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3/23/2026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3/23/2026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3/23/2026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3/23/2026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3/23/2026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3/23/2026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3/23/2026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theme" Target="../theme/theme1.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3/23/2026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 /><Relationship Id="rId2" Type="http://schemas.openxmlformats.org/officeDocument/2006/relationships/notesSlide" Target="../notesSlides/notesSlide1.xml" /><Relationship Id="rId1" Type="http://schemas.openxmlformats.org/officeDocument/2006/relationships/slideLayout" Target="../slideLayouts/slideLayout7.xml" /><Relationship Id="rId4" Type="http://schemas.microsoft.com/office/2007/relationships/hdphoto" Target="../media/hdphoto1.wdp" /></Relationships>
</file>

<file path=ppt/slides/_rels/slide2.xml.rels><?xml version="1.0" encoding="UTF-8" standalone="yes"?>
<Relationships xmlns="http://schemas.openxmlformats.org/package/2006/relationships"><Relationship Id="rId3" Type="http://schemas.openxmlformats.org/officeDocument/2006/relationships/image" Target="../media/image2.png" /><Relationship Id="rId2" Type="http://schemas.openxmlformats.org/officeDocument/2006/relationships/notesSlide" Target="../notesSlides/notesSlide2.xml" /><Relationship Id="rId1" Type="http://schemas.openxmlformats.org/officeDocument/2006/relationships/slideLayout" Target="../slideLayouts/slideLayout7.xml" /><Relationship Id="rId5" Type="http://schemas.openxmlformats.org/officeDocument/2006/relationships/image" Target="../media/image4.jpeg" /><Relationship Id="rId4" Type="http://schemas.openxmlformats.org/officeDocument/2006/relationships/image" Target="../media/image3.png" /></Relationships>
</file>

<file path=ppt/slides/_rels/slide3.xml.rels><?xml version="1.0" encoding="UTF-8" standalone="yes"?>
<Relationships xmlns="http://schemas.openxmlformats.org/package/2006/relationships"><Relationship Id="rId3" Type="http://schemas.openxmlformats.org/officeDocument/2006/relationships/image" Target="../media/image5.svg" /><Relationship Id="rId2" Type="http://schemas.openxmlformats.org/officeDocument/2006/relationships/notesSlide" Target="../notesSlides/notesSlide3.xml" /><Relationship Id="rId1" Type="http://schemas.openxmlformats.org/officeDocument/2006/relationships/slideLayout" Target="../slideLayouts/slideLayout7.xml" /><Relationship Id="rId5" Type="http://schemas.openxmlformats.org/officeDocument/2006/relationships/image" Target="../media/image7.jpeg" /><Relationship Id="rId4" Type="http://schemas.openxmlformats.org/officeDocument/2006/relationships/image" Target="../media/image6.svg" /></Relationships>
</file>

<file path=ppt/slides/_rels/slide4.xml.rels><?xml version="1.0" encoding="UTF-8" standalone="yes"?>
<Relationships xmlns="http://schemas.openxmlformats.org/package/2006/relationships"><Relationship Id="rId3" Type="http://schemas.openxmlformats.org/officeDocument/2006/relationships/image" Target="../media/image5.svg" /><Relationship Id="rId2" Type="http://schemas.openxmlformats.org/officeDocument/2006/relationships/notesSlide" Target="../notesSlides/notesSlide4.xml" /><Relationship Id="rId1" Type="http://schemas.openxmlformats.org/officeDocument/2006/relationships/slideLayout" Target="../slideLayouts/slideLayout7.xml" /><Relationship Id="rId6" Type="http://schemas.openxmlformats.org/officeDocument/2006/relationships/image" Target="../media/image9.png" /><Relationship Id="rId5" Type="http://schemas.openxmlformats.org/officeDocument/2006/relationships/image" Target="../media/image8.svg" /><Relationship Id="rId4" Type="http://schemas.openxmlformats.org/officeDocument/2006/relationships/image" Target="../media/image6.svg" /></Relationships>
</file>

<file path=ppt/slides/_rels/slide5.xml.rels><?xml version="1.0" encoding="UTF-8" standalone="yes"?>
<Relationships xmlns="http://schemas.openxmlformats.org/package/2006/relationships"><Relationship Id="rId3" Type="http://schemas.openxmlformats.org/officeDocument/2006/relationships/image" Target="../media/image5.svg" /><Relationship Id="rId2" Type="http://schemas.openxmlformats.org/officeDocument/2006/relationships/notesSlide" Target="../notesSlides/notesSlide5.xml" /><Relationship Id="rId1" Type="http://schemas.openxmlformats.org/officeDocument/2006/relationships/slideLayout" Target="../slideLayouts/slideLayout7.xml" /><Relationship Id="rId6" Type="http://schemas.openxmlformats.org/officeDocument/2006/relationships/image" Target="../media/image10.png" /><Relationship Id="rId5" Type="http://schemas.openxmlformats.org/officeDocument/2006/relationships/image" Target="../media/image8.svg" /><Relationship Id="rId4" Type="http://schemas.openxmlformats.org/officeDocument/2006/relationships/image" Target="../media/image6.svg" /></Relationships>
</file>

<file path=ppt/slides/_rels/slide6.xml.rels><?xml version="1.0" encoding="UTF-8" standalone="yes"?>
<Relationships xmlns="http://schemas.openxmlformats.org/package/2006/relationships"><Relationship Id="rId3" Type="http://schemas.openxmlformats.org/officeDocument/2006/relationships/image" Target="../media/image11.svg" /><Relationship Id="rId2" Type="http://schemas.openxmlformats.org/officeDocument/2006/relationships/notesSlide" Target="../notesSlides/notesSlide6.xml" /><Relationship Id="rId1" Type="http://schemas.openxmlformats.org/officeDocument/2006/relationships/slideLayout" Target="../slideLayouts/slideLayout7.xml" /></Relationships>
</file>

<file path=ppt/slides/_rels/slide7.xml.rels><?xml version="1.0" encoding="UTF-8" standalone="yes"?>
<Relationships xmlns="http://schemas.openxmlformats.org/package/2006/relationships"><Relationship Id="rId3" Type="http://schemas.openxmlformats.org/officeDocument/2006/relationships/image" Target="../media/image12.svg" /><Relationship Id="rId2" Type="http://schemas.openxmlformats.org/officeDocument/2006/relationships/notesSlide" Target="../notesSlides/notesSlide7.xml" /><Relationship Id="rId1" Type="http://schemas.openxmlformats.org/officeDocument/2006/relationships/slideLayout" Target="../slideLayouts/slideLayout7.xml" /><Relationship Id="rId6" Type="http://schemas.openxmlformats.org/officeDocument/2006/relationships/image" Target="../media/image15.png" /><Relationship Id="rId5" Type="http://schemas.openxmlformats.org/officeDocument/2006/relationships/image" Target="../media/image14.svg" /><Relationship Id="rId4" Type="http://schemas.openxmlformats.org/officeDocument/2006/relationships/image" Target="../media/image13.svg" /></Relationships>
</file>

<file path=ppt/slides/_rels/slide8.xml.rels><?xml version="1.0" encoding="UTF-8" standalone="yes"?>
<Relationships xmlns="http://schemas.openxmlformats.org/package/2006/relationships"><Relationship Id="rId3" Type="http://schemas.openxmlformats.org/officeDocument/2006/relationships/image" Target="../media/image11.svg" /><Relationship Id="rId2" Type="http://schemas.openxmlformats.org/officeDocument/2006/relationships/notesSlide" Target="../notesSlides/notesSlide8.xml" /><Relationship Id="rId1" Type="http://schemas.openxmlformats.org/officeDocument/2006/relationships/slideLayout" Target="../slideLayouts/slideLayout7.xml" /></Relationships>
</file>

<file path=ppt/slides/_rels/slide9.xml.rels><?xml version="1.0" encoding="UTF-8" standalone="yes"?>
<Relationships xmlns="http://schemas.openxmlformats.org/package/2006/relationships"><Relationship Id="rId3" Type="http://schemas.openxmlformats.org/officeDocument/2006/relationships/image" Target="../media/image16.svg" /><Relationship Id="rId2" Type="http://schemas.openxmlformats.org/officeDocument/2006/relationships/notesSlide" Target="../notesSlides/notesSlide9.xml" /><Relationship Id="rId1" Type="http://schemas.openxmlformats.org/officeDocument/2006/relationships/slideLayout" Target="../slideLayouts/slideLayout7.xml" /></Relationships>
</file>

<file path=ppt/slides/_rels/slide10.xml.rels><?xml version="1.0" encoding="UTF-8" standalone="yes"?>
<Relationships xmlns="http://schemas.openxmlformats.org/package/2006/relationships"><Relationship Id="rId3" Type="http://schemas.openxmlformats.org/officeDocument/2006/relationships/image" Target="../media/image17.svg" /><Relationship Id="rId2" Type="http://schemas.openxmlformats.org/officeDocument/2006/relationships/notesSlide" Target="../notesSlides/notesSlide10.xml" /><Relationship Id="rId1" Type="http://schemas.openxmlformats.org/officeDocument/2006/relationships/slideLayout" Target="../slideLayouts/slideLayout7.xml" /></Relationships>
</file>

<file path=ppt/slides/_rels/slide11.xml.rels><?xml version="1.0" encoding="UTF-8" standalone="yes"?>
<Relationships xmlns="http://schemas.openxmlformats.org/package/2006/relationships"><Relationship Id="rId3" Type="http://schemas.openxmlformats.org/officeDocument/2006/relationships/image" Target="../media/image18.png" /><Relationship Id="rId2" Type="http://schemas.openxmlformats.org/officeDocument/2006/relationships/notesSlide" Target="../notesSlides/notesSlide11.xml" /><Relationship Id="rId1" Type="http://schemas.openxmlformats.org/officeDocument/2006/relationships/slideLayout" Target="../slideLayouts/slideLayout7.xml" /></Relationships>
</file>

<file path=ppt/slides/_rels/slide12.xml.rels><?xml version="1.0" encoding="UTF-8" standalone="yes"?>
<Relationships xmlns="http://schemas.openxmlformats.org/package/2006/relationships"><Relationship Id="rId3" Type="http://schemas.openxmlformats.org/officeDocument/2006/relationships/image" Target="../media/image5.svg" /><Relationship Id="rId2" Type="http://schemas.openxmlformats.org/officeDocument/2006/relationships/notesSlide" Target="../notesSlides/notesSlide12.xml" /><Relationship Id="rId1" Type="http://schemas.openxmlformats.org/officeDocument/2006/relationships/slideLayout" Target="../slideLayouts/slideLayout7.xml" /><Relationship Id="rId4" Type="http://schemas.openxmlformats.org/officeDocument/2006/relationships/image" Target="../media/image6.svg" /></Relationships>
</file>

<file path=ppt/slides/_rels/slide13.xml.rels><?xml version="1.0" encoding="UTF-8" standalone="yes"?>
<Relationships xmlns="http://schemas.openxmlformats.org/package/2006/relationships"><Relationship Id="rId2" Type="http://schemas.openxmlformats.org/officeDocument/2006/relationships/image" Target="../media/image19.png" /><Relationship Id="rId1" Type="http://schemas.openxmlformats.org/officeDocument/2006/relationships/slideLayout" Target="../slideLayouts/slideLayout7.xml" /></Relationships>
</file>

<file path=ppt/slides/_rels/slide14.xml.rels><?xml version="1.0" encoding="UTF-8" standalone="yes"?>
<Relationships xmlns="http://schemas.openxmlformats.org/package/2006/relationships"><Relationship Id="rId3" Type="http://schemas.openxmlformats.org/officeDocument/2006/relationships/image" Target="../media/image12.svg" /><Relationship Id="rId2" Type="http://schemas.openxmlformats.org/officeDocument/2006/relationships/notesSlide" Target="../notesSlides/notesSlide13.xml" /><Relationship Id="rId1" Type="http://schemas.openxmlformats.org/officeDocument/2006/relationships/slideLayout" Target="../slideLayouts/slideLayout7.xml" /><Relationship Id="rId6" Type="http://schemas.openxmlformats.org/officeDocument/2006/relationships/image" Target="../media/image22.png" /><Relationship Id="rId5" Type="http://schemas.openxmlformats.org/officeDocument/2006/relationships/image" Target="../media/image21.svg" /><Relationship Id="rId4" Type="http://schemas.openxmlformats.org/officeDocument/2006/relationships/image" Target="../media/image20.svg" /></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4.xml" /><Relationship Id="rId1" Type="http://schemas.openxmlformats.org/officeDocument/2006/relationships/slideLayout" Target="../slideLayouts/slideLayout7.xml" /></Relationships>
</file>

<file path=ppt/slides/_rels/slide16.xml.rels><?xml version="1.0" encoding="UTF-8" standalone="yes"?>
<Relationships xmlns="http://schemas.openxmlformats.org/package/2006/relationships"><Relationship Id="rId2" Type="http://schemas.openxmlformats.org/officeDocument/2006/relationships/image" Target="../media/image23.svg" /><Relationship Id="rId1" Type="http://schemas.openxmlformats.org/officeDocument/2006/relationships/slideLayout" Target="../slideLayouts/slideLayout7.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41E52AAE-765E-8887-230C-442BCB4BAF56}"/>
              </a:ext>
            </a:extLst>
          </p:cNvPr>
          <p:cNvPicPr>
            <a:picLocks noChangeAspect="1"/>
          </p:cNvPicPr>
          <p:nvPr/>
        </p:nvPicPr>
        <p:blipFill>
          <a:blip r:embed="rId3">
            <a:extLst>
              <a:ext uri="{BEBA8EAE-BF5A-486C-A8C5-ECC9F3942E4B}">
                <a14:imgProps xmlns:a14="http://schemas.microsoft.com/office/drawing/2010/main">
                  <a14:imgLayer r:embed="rId4">
                    <a14:imgEffect>
                      <a14:sharpenSoften amount="50000"/>
                    </a14:imgEffect>
                    <a14:imgEffect>
                      <a14:saturation sat="400000"/>
                    </a14:imgEffect>
                  </a14:imgLayer>
                </a14:imgProps>
              </a:ext>
            </a:extLst>
          </a:blip>
          <a:stretch>
            <a:fillRect/>
          </a:stretch>
        </p:blipFill>
        <p:spPr>
          <a:xfrm>
            <a:off x="7351452" y="357447"/>
            <a:ext cx="5172270" cy="1717998"/>
          </a:xfrm>
          <a:prstGeom prst="rect">
            <a:avLst/>
          </a:prstGeom>
        </p:spPr>
      </p:pic>
      <p:sp>
        <p:nvSpPr>
          <p:cNvPr id="8" name="TextBox 7">
            <a:extLst>
              <a:ext uri="{FF2B5EF4-FFF2-40B4-BE49-F238E27FC236}">
                <a16:creationId xmlns:a16="http://schemas.microsoft.com/office/drawing/2014/main" id="{695FBE97-BC28-B750-47B0-9885FE72F53E}"/>
              </a:ext>
            </a:extLst>
          </p:cNvPr>
          <p:cNvSpPr txBox="1"/>
          <p:nvPr/>
        </p:nvSpPr>
        <p:spPr>
          <a:xfrm>
            <a:off x="2743200" y="2628900"/>
            <a:ext cx="13487400" cy="584775"/>
          </a:xfrm>
          <a:prstGeom prst="rect">
            <a:avLst/>
          </a:prstGeom>
          <a:noFill/>
        </p:spPr>
        <p:txBody>
          <a:bodyPr wrap="square">
            <a:spAutoFit/>
          </a:bodyPr>
          <a:lstStyle/>
          <a:p>
            <a:pPr algn="ctr" defTabSz="685835">
              <a:defRPr/>
            </a:pPr>
            <a:r>
              <a:rPr lang="en-US" sz="3200" b="1" dirty="0">
                <a:solidFill>
                  <a:prstClr val="black"/>
                </a:solidFill>
                <a:latin typeface="Times New Roman" panose="02020603050405020304" pitchFamily="18" charset="0"/>
                <a:cs typeface="Times New Roman" panose="02020603050405020304" pitchFamily="18" charset="0"/>
              </a:rPr>
              <a:t>Module &amp; code: Quality Assurance and Service Improvements (LCHS7006) </a:t>
            </a:r>
          </a:p>
        </p:txBody>
      </p:sp>
      <p:sp>
        <p:nvSpPr>
          <p:cNvPr id="9" name="TextBox 8">
            <a:extLst>
              <a:ext uri="{FF2B5EF4-FFF2-40B4-BE49-F238E27FC236}">
                <a16:creationId xmlns:a16="http://schemas.microsoft.com/office/drawing/2014/main" id="{A55A57ED-E1D4-3DD5-8158-68A453AFA8D5}"/>
              </a:ext>
            </a:extLst>
          </p:cNvPr>
          <p:cNvSpPr txBox="1"/>
          <p:nvPr/>
        </p:nvSpPr>
        <p:spPr>
          <a:xfrm>
            <a:off x="7751933" y="5143501"/>
            <a:ext cx="6591943" cy="553998"/>
          </a:xfrm>
          <a:prstGeom prst="rect">
            <a:avLst/>
          </a:prstGeom>
          <a:noFill/>
        </p:spPr>
        <p:txBody>
          <a:bodyPr wrap="square">
            <a:spAutoFit/>
          </a:bodyPr>
          <a:lstStyle/>
          <a:p>
            <a:pPr lvl="0">
              <a:defRPr/>
            </a:pPr>
            <a:r>
              <a:rPr lang="en-US" sz="3000" b="1" dirty="0">
                <a:solidFill>
                  <a:prstClr val="black"/>
                </a:solidFill>
                <a:latin typeface="Times New Roman" panose="02020603050405020304" pitchFamily="18" charset="0"/>
                <a:cs typeface="Times New Roman" panose="02020603050405020304" pitchFamily="18" charset="0"/>
              </a:rPr>
              <a:t>Lecturer: </a:t>
            </a:r>
            <a:r>
              <a:rPr lang="en-GB" sz="3000" b="1">
                <a:solidFill>
                  <a:prstClr val="black"/>
                </a:solidFill>
                <a:latin typeface="Times New Roman" panose="02020603050405020304" pitchFamily="18" charset="0"/>
                <a:cs typeface="Times New Roman" panose="02020603050405020304" pitchFamily="18" charset="0"/>
              </a:rPr>
              <a:t>Brian </a:t>
            </a:r>
            <a:r>
              <a:rPr lang="en-GB" sz="3000" b="1" dirty="0" err="1">
                <a:solidFill>
                  <a:prstClr val="black"/>
                </a:solidFill>
                <a:latin typeface="Times New Roman" panose="02020603050405020304" pitchFamily="18" charset="0"/>
                <a:cs typeface="Times New Roman" panose="02020603050405020304" pitchFamily="18" charset="0"/>
              </a:rPr>
              <a:t>Mashumba</a:t>
            </a:r>
            <a:endParaRPr lang="en-US" sz="3000" b="1" dirty="0">
              <a:solidFill>
                <a:prstClr val="black"/>
              </a:solidFill>
              <a:latin typeface="Times New Roman" panose="02020603050405020304" pitchFamily="18" charset="0"/>
              <a:cs typeface="Times New Roman" panose="02020603050405020304" pitchFamily="18" charset="0"/>
            </a:endParaRPr>
          </a:p>
        </p:txBody>
      </p:sp>
      <p:graphicFrame>
        <p:nvGraphicFramePr>
          <p:cNvPr id="12" name="Table 11">
            <a:extLst>
              <a:ext uri="{FF2B5EF4-FFF2-40B4-BE49-F238E27FC236}">
                <a16:creationId xmlns:a16="http://schemas.microsoft.com/office/drawing/2014/main" id="{7BE845A1-9C41-B92B-D3F6-CC6AA9DF67FD}"/>
              </a:ext>
            </a:extLst>
          </p:cNvPr>
          <p:cNvGraphicFramePr>
            <a:graphicFrameLocks noGrp="1"/>
          </p:cNvGraphicFramePr>
          <p:nvPr>
            <p:extLst>
              <p:ext uri="{D42A27DB-BD31-4B8C-83A1-F6EECF244321}">
                <p14:modId xmlns:p14="http://schemas.microsoft.com/office/powerpoint/2010/main" val="3921339468"/>
              </p:ext>
            </p:extLst>
          </p:nvPr>
        </p:nvGraphicFramePr>
        <p:xfrm>
          <a:off x="2033838" y="6252440"/>
          <a:ext cx="14196762" cy="1481860"/>
        </p:xfrm>
        <a:graphic>
          <a:graphicData uri="http://schemas.openxmlformats.org/drawingml/2006/table">
            <a:tbl>
              <a:tblPr firstRow="1" bandRow="1">
                <a:tableStyleId>{F5AB1C69-6EDB-4FF4-983F-18BD219EF322}</a:tableStyleId>
              </a:tblPr>
              <a:tblGrid>
                <a:gridCol w="7098381">
                  <a:extLst>
                    <a:ext uri="{9D8B030D-6E8A-4147-A177-3AD203B41FA5}">
                      <a16:colId xmlns:a16="http://schemas.microsoft.com/office/drawing/2014/main" val="319627994"/>
                    </a:ext>
                  </a:extLst>
                </a:gridCol>
                <a:gridCol w="7098381">
                  <a:extLst>
                    <a:ext uri="{9D8B030D-6E8A-4147-A177-3AD203B41FA5}">
                      <a16:colId xmlns:a16="http://schemas.microsoft.com/office/drawing/2014/main" val="1916085107"/>
                    </a:ext>
                  </a:extLst>
                </a:gridCol>
              </a:tblGrid>
              <a:tr h="769886">
                <a:tc>
                  <a:txBody>
                    <a:bodyPr/>
                    <a:lstStyle/>
                    <a:p>
                      <a:pPr algn="ctr"/>
                      <a:r>
                        <a:rPr lang="en-GB" sz="3000" dirty="0"/>
                        <a:t>Name</a:t>
                      </a:r>
                      <a:endParaRPr lang="en-US" sz="3000" dirty="0">
                        <a:latin typeface="Times New Roman" panose="02020603050405020304" pitchFamily="18" charset="0"/>
                        <a:cs typeface="Times New Roman" panose="02020603050405020304" pitchFamily="18" charset="0"/>
                      </a:endParaRPr>
                    </a:p>
                  </a:txBody>
                  <a:tcPr marL="137160" marR="137160" marT="68580" marB="68580"/>
                </a:tc>
                <a:tc>
                  <a:txBody>
                    <a:bodyPr/>
                    <a:lstStyle/>
                    <a:p>
                      <a:pPr algn="ctr"/>
                      <a:r>
                        <a:rPr lang="en-GB" sz="3000" dirty="0"/>
                        <a:t>I.D.</a:t>
                      </a:r>
                      <a:endParaRPr lang="en-US" sz="3000" dirty="0">
                        <a:latin typeface="Times New Roman" panose="02020603050405020304" pitchFamily="18" charset="0"/>
                        <a:cs typeface="Times New Roman" panose="02020603050405020304" pitchFamily="18" charset="0"/>
                      </a:endParaRPr>
                    </a:p>
                  </a:txBody>
                  <a:tcPr marL="137160" marR="137160" marT="68580" marB="68580"/>
                </a:tc>
                <a:extLst>
                  <a:ext uri="{0D108BD9-81ED-4DB2-BD59-A6C34878D82A}">
                    <a16:rowId xmlns:a16="http://schemas.microsoft.com/office/drawing/2014/main" val="3504085249"/>
                  </a:ext>
                </a:extLst>
              </a:tr>
              <a:tr h="711974">
                <a:tc>
                  <a:txBody>
                    <a:bodyPr/>
                    <a:lstStyle/>
                    <a:p>
                      <a:pPr algn="ctr"/>
                      <a:r>
                        <a:rPr lang="en-US" sz="3000" b="1" dirty="0" err="1">
                          <a:latin typeface="Arial" panose="020B0604020202020204" pitchFamily="34" charset="0"/>
                          <a:cs typeface="Arial" panose="020B0604020202020204" pitchFamily="34" charset="0"/>
                        </a:rPr>
                        <a:t>Tarikul</a:t>
                      </a:r>
                      <a:r>
                        <a:rPr lang="en-US" sz="3000" b="1" dirty="0">
                          <a:latin typeface="Arial" panose="020B0604020202020204" pitchFamily="34" charset="0"/>
                          <a:cs typeface="Arial" panose="020B0604020202020204" pitchFamily="34" charset="0"/>
                        </a:rPr>
                        <a:t> Islam</a:t>
                      </a:r>
                    </a:p>
                  </a:txBody>
                  <a:tcPr marL="137160" marR="137160" marT="68580" marB="68580"/>
                </a:tc>
                <a:tc>
                  <a:txBody>
                    <a:bodyPr/>
                    <a:lstStyle/>
                    <a:p>
                      <a:pPr algn="ctr"/>
                      <a:r>
                        <a:rPr lang="en-US" sz="3000" dirty="0">
                          <a:latin typeface="Arial" panose="020B0604020202020204" pitchFamily="34" charset="0"/>
                          <a:cs typeface="Arial" panose="020B0604020202020204" pitchFamily="34" charset="0"/>
                        </a:rPr>
                        <a:t>2422390</a:t>
                      </a:r>
                    </a:p>
                  </a:txBody>
                  <a:tcPr marL="137160" marR="137160" marT="68580" marB="68580"/>
                </a:tc>
                <a:extLst>
                  <a:ext uri="{0D108BD9-81ED-4DB2-BD59-A6C34878D82A}">
                    <a16:rowId xmlns:a16="http://schemas.microsoft.com/office/drawing/2014/main" val="121888873"/>
                  </a:ext>
                </a:extLst>
              </a:tr>
            </a:tbl>
          </a:graphicData>
        </a:graphic>
      </p:graphicFrame>
      <p:sp>
        <p:nvSpPr>
          <p:cNvPr id="13" name="TextBox 12">
            <a:extLst>
              <a:ext uri="{FF2B5EF4-FFF2-40B4-BE49-F238E27FC236}">
                <a16:creationId xmlns:a16="http://schemas.microsoft.com/office/drawing/2014/main" id="{03AF5E0D-3ECA-EF50-ACE9-0A0C363DFC10}"/>
              </a:ext>
            </a:extLst>
          </p:cNvPr>
          <p:cNvSpPr txBox="1"/>
          <p:nvPr/>
        </p:nvSpPr>
        <p:spPr>
          <a:xfrm>
            <a:off x="5024252" y="3762970"/>
            <a:ext cx="9826670" cy="923330"/>
          </a:xfrm>
          <a:prstGeom prst="rect">
            <a:avLst/>
          </a:prstGeom>
          <a:noFill/>
        </p:spPr>
        <p:txBody>
          <a:bodyPr wrap="square">
            <a:spAutoFit/>
          </a:bodyPr>
          <a:lstStyle/>
          <a:p>
            <a:pPr algn="ctr" defTabSz="685835">
              <a:defRPr/>
            </a:pPr>
            <a:r>
              <a:rPr lang="en-US" sz="2700" b="1" dirty="0">
                <a:solidFill>
                  <a:prstClr val="black"/>
                </a:solidFill>
                <a:latin typeface="Times New Roman" panose="02020603050405020304" pitchFamily="18" charset="0"/>
                <a:cs typeface="Times New Roman" panose="02020603050405020304" pitchFamily="18" charset="0"/>
              </a:rPr>
              <a:t>Title: The Strategic Analysis of Quality Failure: A Systems-Based Investigation of the Edenfield Centre</a:t>
            </a:r>
          </a:p>
        </p:txBody>
      </p:sp>
      <p:sp>
        <p:nvSpPr>
          <p:cNvPr id="14" name="TextBox 13">
            <a:extLst>
              <a:ext uri="{FF2B5EF4-FFF2-40B4-BE49-F238E27FC236}">
                <a16:creationId xmlns:a16="http://schemas.microsoft.com/office/drawing/2014/main" id="{D51459DF-C0C0-BA65-F365-1A0627B84513}"/>
              </a:ext>
            </a:extLst>
          </p:cNvPr>
          <p:cNvSpPr txBox="1"/>
          <p:nvPr/>
        </p:nvSpPr>
        <p:spPr>
          <a:xfrm>
            <a:off x="6398195" y="8420100"/>
            <a:ext cx="6692648" cy="507831"/>
          </a:xfrm>
          <a:prstGeom prst="rect">
            <a:avLst/>
          </a:prstGeom>
          <a:noFill/>
        </p:spPr>
        <p:txBody>
          <a:bodyPr wrap="square">
            <a:spAutoFit/>
          </a:bodyPr>
          <a:lstStyle/>
          <a:p>
            <a:pPr defTabSz="685835">
              <a:defRPr/>
            </a:pPr>
            <a:r>
              <a:rPr lang="en-US" sz="2700" b="1" dirty="0">
                <a:latin typeface="Times New Roman" panose="02020603050405020304" pitchFamily="18" charset="0"/>
                <a:cs typeface="Times New Roman" panose="02020603050405020304" pitchFamily="18" charset="0"/>
              </a:rPr>
              <a:t>Presentation Date: 24</a:t>
            </a:r>
            <a:r>
              <a:rPr lang="en-US" sz="2700" b="1" baseline="30000" dirty="0">
                <a:latin typeface="Times New Roman" panose="02020603050405020304" pitchFamily="18" charset="0"/>
                <a:cs typeface="Times New Roman" panose="02020603050405020304" pitchFamily="18" charset="0"/>
              </a:rPr>
              <a:t>th</a:t>
            </a:r>
            <a:r>
              <a:rPr lang="en-US" sz="2700" b="1" dirty="0">
                <a:latin typeface="Times New Roman" panose="02020603050405020304" pitchFamily="18" charset="0"/>
                <a:cs typeface="Times New Roman" panose="02020603050405020304" pitchFamily="18" charset="0"/>
              </a:rPr>
              <a:t> March 2026</a:t>
            </a:r>
          </a:p>
        </p:txBody>
      </p:sp>
    </p:spTree>
    <p:extLst>
      <p:ext uri="{BB962C8B-B14F-4D97-AF65-F5344CB8AC3E}">
        <p14:creationId xmlns:p14="http://schemas.microsoft.com/office/powerpoint/2010/main" val="90394605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rot="-5400000">
            <a:off x="1193656" y="-2013852"/>
            <a:ext cx="1930439" cy="4740813"/>
          </a:xfrm>
          <a:custGeom>
            <a:avLst/>
            <a:gdLst/>
            <a:ahLst/>
            <a:cxnLst/>
            <a:rect l="l" t="t" r="r" b="b"/>
            <a:pathLst>
              <a:path w="1930439" h="4740813">
                <a:moveTo>
                  <a:pt x="0" y="0"/>
                </a:moveTo>
                <a:lnTo>
                  <a:pt x="1930439" y="0"/>
                </a:lnTo>
                <a:lnTo>
                  <a:pt x="1930439" y="4740812"/>
                </a:lnTo>
                <a:lnTo>
                  <a:pt x="0" y="4740812"/>
                </a:lnTo>
                <a:lnTo>
                  <a:pt x="0" y="0"/>
                </a:lnTo>
                <a:close/>
              </a:path>
            </a:pathLst>
          </a:custGeom>
          <a:blipFill>
            <a:blip r:embed="rId3"/>
            <a:stretch>
              <a:fillRect/>
            </a:stretch>
          </a:blipFill>
        </p:spPr>
        <p:txBody>
          <a:bodyPr/>
          <a:lstStyle/>
          <a:p>
            <a:endParaRPr lang="en-US"/>
          </a:p>
        </p:txBody>
      </p:sp>
      <p:sp>
        <p:nvSpPr>
          <p:cNvPr id="3" name="Freeform 3"/>
          <p:cNvSpPr/>
          <p:nvPr/>
        </p:nvSpPr>
        <p:spPr>
          <a:xfrm rot="-10800000">
            <a:off x="14876410" y="-400926"/>
            <a:ext cx="3640740" cy="7113828"/>
          </a:xfrm>
          <a:custGeom>
            <a:avLst/>
            <a:gdLst/>
            <a:ahLst/>
            <a:cxnLst/>
            <a:rect l="l" t="t" r="r" b="b"/>
            <a:pathLst>
              <a:path w="3640740" h="7113828">
                <a:moveTo>
                  <a:pt x="0" y="0"/>
                </a:moveTo>
                <a:lnTo>
                  <a:pt x="3640740" y="0"/>
                </a:lnTo>
                <a:lnTo>
                  <a:pt x="3640740" y="7113828"/>
                </a:lnTo>
                <a:lnTo>
                  <a:pt x="0" y="7113828"/>
                </a:lnTo>
                <a:lnTo>
                  <a:pt x="0" y="0"/>
                </a:lnTo>
                <a:close/>
              </a:path>
            </a:pathLst>
          </a:custGeom>
          <a:blipFill>
            <a:blip r:embed="rId4">
              <a:alphaModFix amt="8999"/>
            </a:blip>
            <a:stretch>
              <a:fillRect l="-13092" b="-15684"/>
            </a:stretch>
          </a:blipFill>
        </p:spPr>
        <p:txBody>
          <a:bodyPr/>
          <a:lstStyle/>
          <a:p>
            <a:endParaRPr lang="en-US"/>
          </a:p>
        </p:txBody>
      </p:sp>
      <p:sp>
        <p:nvSpPr>
          <p:cNvPr id="4" name="Freeform 4"/>
          <p:cNvSpPr/>
          <p:nvPr/>
        </p:nvSpPr>
        <p:spPr>
          <a:xfrm rot="-5400000">
            <a:off x="14207127" y="7476430"/>
            <a:ext cx="1930439" cy="4740813"/>
          </a:xfrm>
          <a:custGeom>
            <a:avLst/>
            <a:gdLst/>
            <a:ahLst/>
            <a:cxnLst/>
            <a:rect l="l" t="t" r="r" b="b"/>
            <a:pathLst>
              <a:path w="1930439" h="4740813">
                <a:moveTo>
                  <a:pt x="0" y="0"/>
                </a:moveTo>
                <a:lnTo>
                  <a:pt x="1930439" y="0"/>
                </a:lnTo>
                <a:lnTo>
                  <a:pt x="1930439" y="4740813"/>
                </a:lnTo>
                <a:lnTo>
                  <a:pt x="0" y="4740813"/>
                </a:lnTo>
                <a:lnTo>
                  <a:pt x="0" y="0"/>
                </a:lnTo>
                <a:close/>
              </a:path>
            </a:pathLst>
          </a:custGeom>
          <a:blipFill>
            <a:blip r:embed="rId3"/>
            <a:stretch>
              <a:fillRect/>
            </a:stretch>
          </a:blipFill>
        </p:spPr>
        <p:txBody>
          <a:bodyPr/>
          <a:lstStyle/>
          <a:p>
            <a:endParaRPr lang="en-US"/>
          </a:p>
        </p:txBody>
      </p:sp>
      <p:grpSp>
        <p:nvGrpSpPr>
          <p:cNvPr id="5" name="Group 5"/>
          <p:cNvGrpSpPr/>
          <p:nvPr/>
        </p:nvGrpSpPr>
        <p:grpSpPr>
          <a:xfrm>
            <a:off x="11429998" y="2019629"/>
            <a:ext cx="7347753" cy="2140854"/>
            <a:chOff x="0" y="0"/>
            <a:chExt cx="2133009" cy="563846"/>
          </a:xfrm>
        </p:grpSpPr>
        <p:sp>
          <p:nvSpPr>
            <p:cNvPr id="6" name="Freeform 6"/>
            <p:cNvSpPr/>
            <p:nvPr/>
          </p:nvSpPr>
          <p:spPr>
            <a:xfrm>
              <a:off x="0" y="0"/>
              <a:ext cx="2133009" cy="563846"/>
            </a:xfrm>
            <a:custGeom>
              <a:avLst/>
              <a:gdLst/>
              <a:ahLst/>
              <a:cxnLst/>
              <a:rect l="l" t="t" r="r" b="b"/>
              <a:pathLst>
                <a:path w="2133009" h="563846">
                  <a:moveTo>
                    <a:pt x="0" y="0"/>
                  </a:moveTo>
                  <a:lnTo>
                    <a:pt x="2133009" y="0"/>
                  </a:lnTo>
                  <a:lnTo>
                    <a:pt x="2133009" y="563846"/>
                  </a:lnTo>
                  <a:lnTo>
                    <a:pt x="0" y="563846"/>
                  </a:lnTo>
                  <a:close/>
                </a:path>
              </a:pathLst>
            </a:custGeom>
            <a:solidFill>
              <a:srgbClr val="004AAD"/>
            </a:solidFill>
          </p:spPr>
          <p:txBody>
            <a:bodyPr/>
            <a:lstStyle/>
            <a:p>
              <a:endParaRPr lang="en-US"/>
            </a:p>
          </p:txBody>
        </p:sp>
        <p:sp>
          <p:nvSpPr>
            <p:cNvPr id="7" name="TextBox 7"/>
            <p:cNvSpPr txBox="1"/>
            <p:nvPr/>
          </p:nvSpPr>
          <p:spPr>
            <a:xfrm>
              <a:off x="0" y="-171450"/>
              <a:ext cx="2133009" cy="735296"/>
            </a:xfrm>
            <a:prstGeom prst="rect">
              <a:avLst/>
            </a:prstGeom>
          </p:spPr>
          <p:txBody>
            <a:bodyPr lIns="50800" tIns="50800" rIns="50800" bIns="50800" rtlCol="0" anchor="ctr"/>
            <a:lstStyle/>
            <a:p>
              <a:pPr algn="ctr">
                <a:lnSpc>
                  <a:spcPts val="4378"/>
                </a:lnSpc>
              </a:pPr>
              <a:endParaRPr/>
            </a:p>
          </p:txBody>
        </p:sp>
      </p:grpSp>
      <p:sp>
        <p:nvSpPr>
          <p:cNvPr id="8" name="Freeform 8"/>
          <p:cNvSpPr/>
          <p:nvPr/>
        </p:nvSpPr>
        <p:spPr>
          <a:xfrm>
            <a:off x="11429999" y="2528837"/>
            <a:ext cx="7087151" cy="4184065"/>
          </a:xfrm>
          <a:custGeom>
            <a:avLst/>
            <a:gdLst/>
            <a:ahLst/>
            <a:cxnLst/>
            <a:rect l="l" t="t" r="r" b="b"/>
            <a:pathLst>
              <a:path w="8710402" h="5229326">
                <a:moveTo>
                  <a:pt x="0" y="0"/>
                </a:moveTo>
                <a:lnTo>
                  <a:pt x="8710401" y="0"/>
                </a:lnTo>
                <a:lnTo>
                  <a:pt x="8710401" y="5229326"/>
                </a:lnTo>
                <a:lnTo>
                  <a:pt x="0" y="5229326"/>
                </a:lnTo>
                <a:lnTo>
                  <a:pt x="0" y="0"/>
                </a:lnTo>
                <a:close/>
              </a:path>
            </a:pathLst>
          </a:custGeom>
          <a:blipFill>
            <a:blip r:embed="rId5"/>
            <a:stretch>
              <a:fillRect t="-4663" r="-17999" b="-26288"/>
            </a:stretch>
          </a:blipFill>
        </p:spPr>
        <p:txBody>
          <a:bodyPr/>
          <a:lstStyle/>
          <a:p>
            <a:endParaRPr lang="en-US"/>
          </a:p>
        </p:txBody>
      </p:sp>
      <p:grpSp>
        <p:nvGrpSpPr>
          <p:cNvPr id="9" name="Group 9"/>
          <p:cNvGrpSpPr/>
          <p:nvPr/>
        </p:nvGrpSpPr>
        <p:grpSpPr>
          <a:xfrm>
            <a:off x="-927225" y="7338567"/>
            <a:ext cx="12357225" cy="2255429"/>
            <a:chOff x="0" y="0"/>
            <a:chExt cx="2366874" cy="594023"/>
          </a:xfrm>
        </p:grpSpPr>
        <p:sp>
          <p:nvSpPr>
            <p:cNvPr id="10" name="Freeform 10"/>
            <p:cNvSpPr/>
            <p:nvPr/>
          </p:nvSpPr>
          <p:spPr>
            <a:xfrm>
              <a:off x="0" y="0"/>
              <a:ext cx="2366874" cy="594023"/>
            </a:xfrm>
            <a:custGeom>
              <a:avLst/>
              <a:gdLst/>
              <a:ahLst/>
              <a:cxnLst/>
              <a:rect l="l" t="t" r="r" b="b"/>
              <a:pathLst>
                <a:path w="2366874" h="594023">
                  <a:moveTo>
                    <a:pt x="0" y="0"/>
                  </a:moveTo>
                  <a:lnTo>
                    <a:pt x="2366874" y="0"/>
                  </a:lnTo>
                  <a:lnTo>
                    <a:pt x="2366874" y="594023"/>
                  </a:lnTo>
                  <a:lnTo>
                    <a:pt x="0" y="594023"/>
                  </a:lnTo>
                  <a:close/>
                </a:path>
              </a:pathLst>
            </a:custGeom>
            <a:solidFill>
              <a:srgbClr val="004AAD"/>
            </a:solidFill>
          </p:spPr>
          <p:txBody>
            <a:bodyPr/>
            <a:lstStyle/>
            <a:p>
              <a:endParaRPr lang="en-US" dirty="0"/>
            </a:p>
          </p:txBody>
        </p:sp>
        <p:sp>
          <p:nvSpPr>
            <p:cNvPr id="11" name="TextBox 11"/>
            <p:cNvSpPr txBox="1"/>
            <p:nvPr/>
          </p:nvSpPr>
          <p:spPr>
            <a:xfrm>
              <a:off x="0" y="-171450"/>
              <a:ext cx="2366874" cy="765473"/>
            </a:xfrm>
            <a:prstGeom prst="rect">
              <a:avLst/>
            </a:prstGeom>
          </p:spPr>
          <p:txBody>
            <a:bodyPr lIns="50800" tIns="50800" rIns="50800" bIns="50800" rtlCol="0" anchor="ctr"/>
            <a:lstStyle/>
            <a:p>
              <a:pPr algn="ctr">
                <a:lnSpc>
                  <a:spcPts val="4378"/>
                </a:lnSpc>
              </a:pPr>
              <a:endParaRPr/>
            </a:p>
          </p:txBody>
        </p:sp>
      </p:grpSp>
      <p:sp>
        <p:nvSpPr>
          <p:cNvPr id="12" name="TextBox 12"/>
          <p:cNvSpPr txBox="1"/>
          <p:nvPr/>
        </p:nvSpPr>
        <p:spPr>
          <a:xfrm>
            <a:off x="924173" y="4608999"/>
            <a:ext cx="8219827" cy="2103903"/>
          </a:xfrm>
          <a:prstGeom prst="rect">
            <a:avLst/>
          </a:prstGeom>
        </p:spPr>
        <p:txBody>
          <a:bodyPr lIns="0" tIns="0" rIns="0" bIns="0" rtlCol="0" anchor="t">
            <a:spAutoFit/>
          </a:bodyPr>
          <a:lstStyle/>
          <a:p>
            <a:pPr algn="l">
              <a:lnSpc>
                <a:spcPts val="3331"/>
              </a:lnSpc>
              <a:spcBef>
                <a:spcPct val="0"/>
              </a:spcBef>
            </a:pPr>
            <a:r>
              <a:rPr lang="en-US" sz="2379">
                <a:solidFill>
                  <a:srgbClr val="000000"/>
                </a:solidFill>
                <a:latin typeface="Poppins"/>
                <a:ea typeface="Poppins"/>
                <a:cs typeface="Poppins"/>
                <a:sym typeface="Poppins"/>
              </a:rPr>
              <a:t>Nursing is a vital healthcare profession focused on promoting health, preventing illness, and providing compassionate care to individuals and communities. Nurses play a central role in ensuring patient well-being across all stages of life.</a:t>
            </a:r>
          </a:p>
        </p:txBody>
      </p:sp>
      <p:sp>
        <p:nvSpPr>
          <p:cNvPr id="13" name="TextBox 13"/>
          <p:cNvSpPr txBox="1"/>
          <p:nvPr/>
        </p:nvSpPr>
        <p:spPr>
          <a:xfrm>
            <a:off x="1028700" y="7664683"/>
            <a:ext cx="10248900" cy="1848711"/>
          </a:xfrm>
          <a:prstGeom prst="rect">
            <a:avLst/>
          </a:prstGeom>
        </p:spPr>
        <p:txBody>
          <a:bodyPr wrap="square" lIns="0" tIns="0" rIns="0" bIns="0" rtlCol="0" anchor="t">
            <a:spAutoFit/>
          </a:bodyPr>
          <a:lstStyle/>
          <a:p>
            <a:pPr marL="513756" lvl="1" indent="-256878" algn="l">
              <a:lnSpc>
                <a:spcPts val="4973"/>
              </a:lnSpc>
              <a:buFont typeface="Arial"/>
              <a:buChar char="•"/>
            </a:pPr>
            <a:r>
              <a:rPr lang="en-US" sz="2379" dirty="0">
                <a:solidFill>
                  <a:srgbClr val="FFF8F5"/>
                </a:solidFill>
                <a:latin typeface="Poppins"/>
                <a:ea typeface="Poppins"/>
                <a:cs typeface="Poppins"/>
                <a:sym typeface="Poppins"/>
              </a:rPr>
              <a:t>The Incident: 2022 exposure of abuse and falsified records.</a:t>
            </a:r>
          </a:p>
          <a:p>
            <a:pPr marL="513756" lvl="1" indent="-256878" algn="l">
              <a:lnSpc>
                <a:spcPts val="4973"/>
              </a:lnSpc>
              <a:buFont typeface="Arial"/>
              <a:buChar char="•"/>
            </a:pPr>
            <a:r>
              <a:rPr lang="en-US" sz="2379" dirty="0">
                <a:solidFill>
                  <a:srgbClr val="FFF8F5"/>
                </a:solidFill>
                <a:latin typeface="Poppins"/>
                <a:ea typeface="Poppins"/>
                <a:cs typeface="Poppins"/>
                <a:sym typeface="Poppins"/>
              </a:rPr>
              <a:t>Objective: Applying systems-based models to identify structural failures.</a:t>
            </a:r>
          </a:p>
        </p:txBody>
      </p:sp>
      <p:sp>
        <p:nvSpPr>
          <p:cNvPr id="14" name="TextBox 14"/>
          <p:cNvSpPr txBox="1"/>
          <p:nvPr/>
        </p:nvSpPr>
        <p:spPr>
          <a:xfrm>
            <a:off x="924173" y="2304790"/>
            <a:ext cx="6321156" cy="842282"/>
          </a:xfrm>
          <a:prstGeom prst="rect">
            <a:avLst/>
          </a:prstGeom>
        </p:spPr>
        <p:txBody>
          <a:bodyPr lIns="0" tIns="0" rIns="0" bIns="0" rtlCol="0" anchor="t">
            <a:spAutoFit/>
          </a:bodyPr>
          <a:lstStyle/>
          <a:p>
            <a:pPr algn="l">
              <a:lnSpc>
                <a:spcPts val="7348"/>
              </a:lnSpc>
            </a:pPr>
            <a:r>
              <a:rPr lang="en-US" sz="4800" b="1" dirty="0">
                <a:solidFill>
                  <a:srgbClr val="004AAD"/>
                </a:solidFill>
                <a:latin typeface="Montserrat Bold"/>
                <a:ea typeface="Montserrat Bold"/>
                <a:cs typeface="Montserrat Bold"/>
                <a:sym typeface="Montserrat Bold"/>
              </a:rPr>
              <a:t>Introduction &amp; Scope</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1028700" y="643334"/>
            <a:ext cx="645488" cy="770732"/>
          </a:xfrm>
          <a:custGeom>
            <a:avLst/>
            <a:gdLst/>
            <a:ahLst/>
            <a:cxnLst/>
            <a:rect l="l" t="t" r="r" b="b"/>
            <a:pathLst>
              <a:path w="645488" h="770732">
                <a:moveTo>
                  <a:pt x="0" y="0"/>
                </a:moveTo>
                <a:lnTo>
                  <a:pt x="645488" y="0"/>
                </a:lnTo>
                <a:lnTo>
                  <a:pt x="645488" y="770732"/>
                </a:lnTo>
                <a:lnTo>
                  <a:pt x="0" y="770732"/>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US"/>
          </a:p>
        </p:txBody>
      </p:sp>
      <p:sp>
        <p:nvSpPr>
          <p:cNvPr id="3" name="Freeform 3"/>
          <p:cNvSpPr/>
          <p:nvPr/>
        </p:nvSpPr>
        <p:spPr>
          <a:xfrm rot="614640" flipH="1">
            <a:off x="7413367" y="-5636934"/>
            <a:ext cx="13275971" cy="10548865"/>
          </a:xfrm>
          <a:custGeom>
            <a:avLst/>
            <a:gdLst/>
            <a:ahLst/>
            <a:cxnLst/>
            <a:rect l="l" t="t" r="r" b="b"/>
            <a:pathLst>
              <a:path w="13275971" h="10548865">
                <a:moveTo>
                  <a:pt x="13275971" y="0"/>
                </a:moveTo>
                <a:lnTo>
                  <a:pt x="0" y="0"/>
                </a:lnTo>
                <a:lnTo>
                  <a:pt x="0" y="10548865"/>
                </a:lnTo>
                <a:lnTo>
                  <a:pt x="13275971" y="10548865"/>
                </a:lnTo>
                <a:lnTo>
                  <a:pt x="13275971" y="0"/>
                </a:lnTo>
                <a:close/>
              </a:path>
            </a:pathLst>
          </a:custGeom>
          <a:blipFill>
            <a:blip>
              <a:extLst>
                <a:ext uri="{96DAC541-7B7A-43D3-8B79-37D633B846F1}">
                  <asvg:svgBlip xmlns:asvg="http://schemas.microsoft.com/office/drawing/2016/SVG/main" r:embed="rId4"/>
                </a:ext>
              </a:extLst>
            </a:blip>
            <a:stretch>
              <a:fillRect/>
            </a:stretch>
          </a:blipFill>
          <a:ln cap="rnd">
            <a:noFill/>
            <a:prstDash val="solid"/>
            <a:round/>
          </a:ln>
        </p:spPr>
        <p:txBody>
          <a:bodyPr/>
          <a:lstStyle/>
          <a:p>
            <a:endParaRPr lang="en-US"/>
          </a:p>
        </p:txBody>
      </p:sp>
      <p:grpSp>
        <p:nvGrpSpPr>
          <p:cNvPr id="4" name="Group 4"/>
          <p:cNvGrpSpPr/>
          <p:nvPr/>
        </p:nvGrpSpPr>
        <p:grpSpPr>
          <a:xfrm>
            <a:off x="1351444" y="2008612"/>
            <a:ext cx="6712642" cy="8960518"/>
            <a:chOff x="0" y="0"/>
            <a:chExt cx="608897" cy="812800"/>
          </a:xfrm>
        </p:grpSpPr>
        <p:sp>
          <p:nvSpPr>
            <p:cNvPr id="5" name="Freeform 5"/>
            <p:cNvSpPr/>
            <p:nvPr/>
          </p:nvSpPr>
          <p:spPr>
            <a:xfrm>
              <a:off x="0" y="0"/>
              <a:ext cx="608897" cy="812800"/>
            </a:xfrm>
            <a:custGeom>
              <a:avLst/>
              <a:gdLst/>
              <a:ahLst/>
              <a:cxnLst/>
              <a:rect l="l" t="t" r="r" b="b"/>
              <a:pathLst>
                <a:path w="608897" h="812800">
                  <a:moveTo>
                    <a:pt x="49593" y="0"/>
                  </a:moveTo>
                  <a:lnTo>
                    <a:pt x="559304" y="0"/>
                  </a:lnTo>
                  <a:cubicBezTo>
                    <a:pt x="586694" y="0"/>
                    <a:pt x="608897" y="22204"/>
                    <a:pt x="608897" y="49593"/>
                  </a:cubicBezTo>
                  <a:lnTo>
                    <a:pt x="608897" y="763207"/>
                  </a:lnTo>
                  <a:cubicBezTo>
                    <a:pt x="608897" y="790596"/>
                    <a:pt x="586694" y="812800"/>
                    <a:pt x="559304" y="812800"/>
                  </a:cubicBezTo>
                  <a:lnTo>
                    <a:pt x="49593" y="812800"/>
                  </a:lnTo>
                  <a:cubicBezTo>
                    <a:pt x="22204" y="812800"/>
                    <a:pt x="0" y="790596"/>
                    <a:pt x="0" y="763207"/>
                  </a:cubicBezTo>
                  <a:lnTo>
                    <a:pt x="0" y="49593"/>
                  </a:lnTo>
                  <a:cubicBezTo>
                    <a:pt x="0" y="22204"/>
                    <a:pt x="22204" y="0"/>
                    <a:pt x="49593" y="0"/>
                  </a:cubicBezTo>
                  <a:close/>
                </a:path>
              </a:pathLst>
            </a:custGeom>
            <a:blipFill>
              <a:blip r:embed="rId5"/>
              <a:stretch>
                <a:fillRect l="-82314" r="-17916"/>
              </a:stretch>
            </a:blipFill>
          </p:spPr>
          <p:txBody>
            <a:bodyPr/>
            <a:lstStyle/>
            <a:p>
              <a:endParaRPr lang="en-US"/>
            </a:p>
          </p:txBody>
        </p:sp>
      </p:grpSp>
      <p:grpSp>
        <p:nvGrpSpPr>
          <p:cNvPr id="6" name="Group 6"/>
          <p:cNvGrpSpPr/>
          <p:nvPr/>
        </p:nvGrpSpPr>
        <p:grpSpPr>
          <a:xfrm>
            <a:off x="3915698" y="3636112"/>
            <a:ext cx="5908683" cy="4709833"/>
            <a:chOff x="0" y="0"/>
            <a:chExt cx="1556196" cy="1240450"/>
          </a:xfrm>
        </p:grpSpPr>
        <p:sp>
          <p:nvSpPr>
            <p:cNvPr id="7" name="Freeform 7"/>
            <p:cNvSpPr/>
            <p:nvPr/>
          </p:nvSpPr>
          <p:spPr>
            <a:xfrm>
              <a:off x="0" y="0"/>
              <a:ext cx="1556196" cy="1240450"/>
            </a:xfrm>
            <a:custGeom>
              <a:avLst/>
              <a:gdLst/>
              <a:ahLst/>
              <a:cxnLst/>
              <a:rect l="l" t="t" r="r" b="b"/>
              <a:pathLst>
                <a:path w="1556196" h="1240450">
                  <a:moveTo>
                    <a:pt x="58962" y="0"/>
                  </a:moveTo>
                  <a:lnTo>
                    <a:pt x="1497235" y="0"/>
                  </a:lnTo>
                  <a:cubicBezTo>
                    <a:pt x="1512872" y="0"/>
                    <a:pt x="1527870" y="6212"/>
                    <a:pt x="1538927" y="17270"/>
                  </a:cubicBezTo>
                  <a:cubicBezTo>
                    <a:pt x="1549984" y="28327"/>
                    <a:pt x="1556196" y="43324"/>
                    <a:pt x="1556196" y="58962"/>
                  </a:cubicBezTo>
                  <a:lnTo>
                    <a:pt x="1556196" y="1181488"/>
                  </a:lnTo>
                  <a:cubicBezTo>
                    <a:pt x="1556196" y="1214052"/>
                    <a:pt x="1529798" y="1240450"/>
                    <a:pt x="1497235" y="1240450"/>
                  </a:cubicBezTo>
                  <a:lnTo>
                    <a:pt x="58962" y="1240450"/>
                  </a:lnTo>
                  <a:cubicBezTo>
                    <a:pt x="43324" y="1240450"/>
                    <a:pt x="28327" y="1234238"/>
                    <a:pt x="17270" y="1223180"/>
                  </a:cubicBezTo>
                  <a:cubicBezTo>
                    <a:pt x="6212" y="1212123"/>
                    <a:pt x="0" y="1197126"/>
                    <a:pt x="0" y="1181488"/>
                  </a:cubicBezTo>
                  <a:lnTo>
                    <a:pt x="0" y="58962"/>
                  </a:lnTo>
                  <a:cubicBezTo>
                    <a:pt x="0" y="43324"/>
                    <a:pt x="6212" y="28327"/>
                    <a:pt x="17270" y="17270"/>
                  </a:cubicBezTo>
                  <a:cubicBezTo>
                    <a:pt x="28327" y="6212"/>
                    <a:pt x="43324" y="0"/>
                    <a:pt x="58962" y="0"/>
                  </a:cubicBezTo>
                  <a:close/>
                </a:path>
              </a:pathLst>
            </a:custGeom>
            <a:gradFill rotWithShape="1">
              <a:gsLst>
                <a:gs pos="0">
                  <a:srgbClr val="004AAD">
                    <a:alpha val="100000"/>
                  </a:srgbClr>
                </a:gs>
                <a:gs pos="100000">
                  <a:srgbClr val="4C91ED">
                    <a:alpha val="100000"/>
                  </a:srgbClr>
                </a:gs>
              </a:gsLst>
              <a:lin ang="2700000"/>
            </a:gradFill>
          </p:spPr>
          <p:txBody>
            <a:bodyPr/>
            <a:lstStyle/>
            <a:p>
              <a:endParaRPr lang="en-US"/>
            </a:p>
          </p:txBody>
        </p:sp>
        <p:sp>
          <p:nvSpPr>
            <p:cNvPr id="8" name="TextBox 8"/>
            <p:cNvSpPr txBox="1"/>
            <p:nvPr/>
          </p:nvSpPr>
          <p:spPr>
            <a:xfrm>
              <a:off x="0" y="-57150"/>
              <a:ext cx="1556196" cy="1297600"/>
            </a:xfrm>
            <a:prstGeom prst="rect">
              <a:avLst/>
            </a:prstGeom>
          </p:spPr>
          <p:txBody>
            <a:bodyPr lIns="50800" tIns="50800" rIns="50800" bIns="50800" rtlCol="0" anchor="ctr"/>
            <a:lstStyle/>
            <a:p>
              <a:pPr algn="ctr">
                <a:lnSpc>
                  <a:spcPts val="3061"/>
                </a:lnSpc>
              </a:pPr>
              <a:endParaRPr/>
            </a:p>
          </p:txBody>
        </p:sp>
      </p:grpSp>
      <p:sp>
        <p:nvSpPr>
          <p:cNvPr id="9" name="TextBox 9"/>
          <p:cNvSpPr txBox="1"/>
          <p:nvPr/>
        </p:nvSpPr>
        <p:spPr>
          <a:xfrm>
            <a:off x="1838721" y="801933"/>
            <a:ext cx="3114279" cy="363561"/>
          </a:xfrm>
          <a:prstGeom prst="rect">
            <a:avLst/>
          </a:prstGeom>
        </p:spPr>
        <p:txBody>
          <a:bodyPr wrap="square" lIns="0" tIns="0" rIns="0" bIns="0" rtlCol="0" anchor="t">
            <a:spAutoFit/>
          </a:bodyPr>
          <a:lstStyle/>
          <a:p>
            <a:pPr algn="l">
              <a:lnSpc>
                <a:spcPts val="3138"/>
              </a:lnSpc>
              <a:spcBef>
                <a:spcPct val="0"/>
              </a:spcBef>
            </a:pPr>
            <a:r>
              <a:rPr lang="en-US" sz="2241" dirty="0">
                <a:solidFill>
                  <a:srgbClr val="000000"/>
                </a:solidFill>
                <a:latin typeface="Arimo"/>
                <a:ea typeface="Arimo"/>
                <a:cs typeface="Arimo"/>
                <a:sym typeface="Arimo"/>
              </a:rPr>
              <a:t>The Edenfield Centre</a:t>
            </a:r>
          </a:p>
        </p:txBody>
      </p:sp>
      <p:sp>
        <p:nvSpPr>
          <p:cNvPr id="11" name="TextBox 11"/>
          <p:cNvSpPr txBox="1"/>
          <p:nvPr/>
        </p:nvSpPr>
        <p:spPr>
          <a:xfrm>
            <a:off x="11480359" y="2598549"/>
            <a:ext cx="5456197" cy="2087751"/>
          </a:xfrm>
          <a:prstGeom prst="rect">
            <a:avLst/>
          </a:prstGeom>
        </p:spPr>
        <p:txBody>
          <a:bodyPr lIns="0" tIns="0" rIns="0" bIns="0" rtlCol="0" anchor="t">
            <a:spAutoFit/>
          </a:bodyPr>
          <a:lstStyle/>
          <a:p>
            <a:pPr algn="l">
              <a:lnSpc>
                <a:spcPts val="8626"/>
              </a:lnSpc>
              <a:spcBef>
                <a:spcPct val="0"/>
              </a:spcBef>
            </a:pPr>
            <a:r>
              <a:rPr lang="en-US" sz="4800" b="1" dirty="0">
                <a:solidFill>
                  <a:srgbClr val="000000"/>
                </a:solidFill>
                <a:latin typeface="Open Sauce Bold"/>
                <a:ea typeface="Open Sauce Bold"/>
                <a:cs typeface="Open Sauce Bold"/>
                <a:sym typeface="Open Sauce Bold"/>
              </a:rPr>
              <a:t>Defining the Quality Concern</a:t>
            </a:r>
          </a:p>
        </p:txBody>
      </p:sp>
      <p:sp>
        <p:nvSpPr>
          <p:cNvPr id="13" name="TextBox 13"/>
          <p:cNvSpPr txBox="1"/>
          <p:nvPr/>
        </p:nvSpPr>
        <p:spPr>
          <a:xfrm>
            <a:off x="11480359" y="5446198"/>
            <a:ext cx="5245740" cy="1455463"/>
          </a:xfrm>
          <a:prstGeom prst="rect">
            <a:avLst/>
          </a:prstGeom>
        </p:spPr>
        <p:txBody>
          <a:bodyPr lIns="0" tIns="0" rIns="0" bIns="0" rtlCol="0" anchor="t">
            <a:spAutoFit/>
          </a:bodyPr>
          <a:lstStyle/>
          <a:p>
            <a:pPr algn="l">
              <a:lnSpc>
                <a:spcPts val="2921"/>
              </a:lnSpc>
              <a:spcBef>
                <a:spcPct val="0"/>
              </a:spcBef>
            </a:pPr>
            <a:r>
              <a:rPr lang="en-US" sz="2086" dirty="0">
                <a:solidFill>
                  <a:srgbClr val="000000"/>
                </a:solidFill>
                <a:latin typeface="Arimo"/>
                <a:ea typeface="Arimo"/>
                <a:cs typeface="Arimo"/>
                <a:sym typeface="Arimo"/>
              </a:rPr>
              <a:t>Quality in healthcare is defined by safety, effectiveness, and patient experience (Darzi, 2008). The Edenfield Centre failed in all three.</a:t>
            </a:r>
          </a:p>
        </p:txBody>
      </p:sp>
      <p:sp>
        <p:nvSpPr>
          <p:cNvPr id="14" name="TextBox 14"/>
          <p:cNvSpPr txBox="1"/>
          <p:nvPr/>
        </p:nvSpPr>
        <p:spPr>
          <a:xfrm>
            <a:off x="5851569" y="4233195"/>
            <a:ext cx="3224030" cy="448841"/>
          </a:xfrm>
          <a:prstGeom prst="rect">
            <a:avLst/>
          </a:prstGeom>
        </p:spPr>
        <p:txBody>
          <a:bodyPr lIns="0" tIns="0" rIns="0" bIns="0" rtlCol="0" anchor="t">
            <a:spAutoFit/>
          </a:bodyPr>
          <a:lstStyle/>
          <a:p>
            <a:pPr algn="l">
              <a:lnSpc>
                <a:spcPts val="3481"/>
              </a:lnSpc>
              <a:spcBef>
                <a:spcPct val="0"/>
              </a:spcBef>
            </a:pPr>
            <a:r>
              <a:rPr lang="en-US" sz="3200" b="1" dirty="0">
                <a:solidFill>
                  <a:srgbClr val="FFFFFF"/>
                </a:solidFill>
                <a:latin typeface="Arimo Bold"/>
                <a:ea typeface="Arimo Bold"/>
                <a:cs typeface="Arimo Bold"/>
                <a:sym typeface="Arimo Bold"/>
              </a:rPr>
              <a:t>Dehumanization</a:t>
            </a:r>
            <a:r>
              <a:rPr lang="en-US" sz="2486" b="1" dirty="0">
                <a:solidFill>
                  <a:srgbClr val="FFFFFF"/>
                </a:solidFill>
                <a:latin typeface="Arimo Bold"/>
                <a:ea typeface="Arimo Bold"/>
                <a:cs typeface="Arimo Bold"/>
                <a:sym typeface="Arimo Bold"/>
              </a:rPr>
              <a:t>;</a:t>
            </a:r>
          </a:p>
        </p:txBody>
      </p:sp>
      <p:sp>
        <p:nvSpPr>
          <p:cNvPr id="15" name="TextBox 15"/>
          <p:cNvSpPr txBox="1"/>
          <p:nvPr/>
        </p:nvSpPr>
        <p:spPr>
          <a:xfrm>
            <a:off x="4664480" y="4204620"/>
            <a:ext cx="1187089" cy="550391"/>
          </a:xfrm>
          <a:prstGeom prst="rect">
            <a:avLst/>
          </a:prstGeom>
        </p:spPr>
        <p:txBody>
          <a:bodyPr lIns="0" tIns="0" rIns="0" bIns="0" rtlCol="0" anchor="t">
            <a:spAutoFit/>
          </a:bodyPr>
          <a:lstStyle/>
          <a:p>
            <a:pPr algn="l">
              <a:lnSpc>
                <a:spcPts val="4314"/>
              </a:lnSpc>
              <a:spcBef>
                <a:spcPct val="0"/>
              </a:spcBef>
            </a:pPr>
            <a:r>
              <a:rPr lang="en-US" sz="3081" b="1">
                <a:solidFill>
                  <a:srgbClr val="FFFFFF"/>
                </a:solidFill>
                <a:latin typeface="Arimo Bold"/>
                <a:ea typeface="Arimo Bold"/>
                <a:cs typeface="Arimo Bold"/>
                <a:sym typeface="Arimo Bold"/>
              </a:rPr>
              <a:t>01</a:t>
            </a:r>
          </a:p>
        </p:txBody>
      </p:sp>
      <p:sp>
        <p:nvSpPr>
          <p:cNvPr id="16" name="TextBox 16"/>
          <p:cNvSpPr txBox="1"/>
          <p:nvPr/>
        </p:nvSpPr>
        <p:spPr>
          <a:xfrm>
            <a:off x="4664480" y="5495043"/>
            <a:ext cx="1187089" cy="550391"/>
          </a:xfrm>
          <a:prstGeom prst="rect">
            <a:avLst/>
          </a:prstGeom>
        </p:spPr>
        <p:txBody>
          <a:bodyPr lIns="0" tIns="0" rIns="0" bIns="0" rtlCol="0" anchor="t">
            <a:spAutoFit/>
          </a:bodyPr>
          <a:lstStyle/>
          <a:p>
            <a:pPr algn="l">
              <a:lnSpc>
                <a:spcPts val="4314"/>
              </a:lnSpc>
              <a:spcBef>
                <a:spcPct val="0"/>
              </a:spcBef>
            </a:pPr>
            <a:r>
              <a:rPr lang="en-US" sz="3081" b="1">
                <a:solidFill>
                  <a:srgbClr val="FFFFFF"/>
                </a:solidFill>
                <a:latin typeface="Arimo Bold"/>
                <a:ea typeface="Arimo Bold"/>
                <a:cs typeface="Arimo Bold"/>
                <a:sym typeface="Arimo Bold"/>
              </a:rPr>
              <a:t>02</a:t>
            </a:r>
          </a:p>
        </p:txBody>
      </p:sp>
      <p:sp>
        <p:nvSpPr>
          <p:cNvPr id="17" name="TextBox 17"/>
          <p:cNvSpPr txBox="1"/>
          <p:nvPr/>
        </p:nvSpPr>
        <p:spPr>
          <a:xfrm>
            <a:off x="5851569" y="5523618"/>
            <a:ext cx="3840690" cy="897682"/>
          </a:xfrm>
          <a:prstGeom prst="rect">
            <a:avLst/>
          </a:prstGeom>
        </p:spPr>
        <p:txBody>
          <a:bodyPr wrap="square" lIns="0" tIns="0" rIns="0" bIns="0" rtlCol="0" anchor="t">
            <a:spAutoFit/>
          </a:bodyPr>
          <a:lstStyle/>
          <a:p>
            <a:pPr algn="l">
              <a:lnSpc>
                <a:spcPts val="3481"/>
              </a:lnSpc>
              <a:spcBef>
                <a:spcPct val="0"/>
              </a:spcBef>
            </a:pPr>
            <a:r>
              <a:rPr lang="en-US" sz="3200" b="1" dirty="0">
                <a:solidFill>
                  <a:srgbClr val="FFFFFF"/>
                </a:solidFill>
                <a:latin typeface="Arimo Bold"/>
                <a:ea typeface="Arimo Bold"/>
                <a:cs typeface="Arimo Bold"/>
                <a:sym typeface="Arimo Bold"/>
              </a:rPr>
              <a:t>Unauthorized Restraint;</a:t>
            </a:r>
          </a:p>
        </p:txBody>
      </p:sp>
      <p:sp>
        <p:nvSpPr>
          <p:cNvPr id="18" name="TextBox 18"/>
          <p:cNvSpPr txBox="1"/>
          <p:nvPr/>
        </p:nvSpPr>
        <p:spPr>
          <a:xfrm>
            <a:off x="5851569" y="6813005"/>
            <a:ext cx="3224030" cy="448841"/>
          </a:xfrm>
          <a:prstGeom prst="rect">
            <a:avLst/>
          </a:prstGeom>
        </p:spPr>
        <p:txBody>
          <a:bodyPr lIns="0" tIns="0" rIns="0" bIns="0" rtlCol="0" anchor="t">
            <a:spAutoFit/>
          </a:bodyPr>
          <a:lstStyle/>
          <a:p>
            <a:pPr algn="l">
              <a:lnSpc>
                <a:spcPts val="3481"/>
              </a:lnSpc>
              <a:spcBef>
                <a:spcPct val="0"/>
              </a:spcBef>
            </a:pPr>
            <a:r>
              <a:rPr lang="en-US" sz="3200" b="1" dirty="0">
                <a:solidFill>
                  <a:srgbClr val="FFFFFF"/>
                </a:solidFill>
                <a:latin typeface="Arimo Bold"/>
                <a:ea typeface="Arimo Bold"/>
                <a:cs typeface="Arimo Bold"/>
                <a:sym typeface="Arimo Bold"/>
              </a:rPr>
              <a:t>Clinical Integrity;</a:t>
            </a:r>
          </a:p>
        </p:txBody>
      </p:sp>
      <p:sp>
        <p:nvSpPr>
          <p:cNvPr id="19" name="TextBox 19"/>
          <p:cNvSpPr txBox="1"/>
          <p:nvPr/>
        </p:nvSpPr>
        <p:spPr>
          <a:xfrm>
            <a:off x="4664480" y="6785466"/>
            <a:ext cx="1187089" cy="550391"/>
          </a:xfrm>
          <a:prstGeom prst="rect">
            <a:avLst/>
          </a:prstGeom>
        </p:spPr>
        <p:txBody>
          <a:bodyPr lIns="0" tIns="0" rIns="0" bIns="0" rtlCol="0" anchor="t">
            <a:spAutoFit/>
          </a:bodyPr>
          <a:lstStyle/>
          <a:p>
            <a:pPr algn="l">
              <a:lnSpc>
                <a:spcPts val="4314"/>
              </a:lnSpc>
              <a:spcBef>
                <a:spcPct val="0"/>
              </a:spcBef>
            </a:pPr>
            <a:r>
              <a:rPr lang="en-US" sz="3081" b="1">
                <a:solidFill>
                  <a:srgbClr val="FFFFFF"/>
                </a:solidFill>
                <a:latin typeface="Arimo Bold"/>
                <a:ea typeface="Arimo Bold"/>
                <a:cs typeface="Arimo Bold"/>
                <a:sym typeface="Arimo Bold"/>
              </a:rPr>
              <a:t>03</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1028700" y="643334"/>
            <a:ext cx="645488" cy="770732"/>
          </a:xfrm>
          <a:custGeom>
            <a:avLst/>
            <a:gdLst/>
            <a:ahLst/>
            <a:cxnLst/>
            <a:rect l="l" t="t" r="r" b="b"/>
            <a:pathLst>
              <a:path w="645488" h="770732">
                <a:moveTo>
                  <a:pt x="0" y="0"/>
                </a:moveTo>
                <a:lnTo>
                  <a:pt x="645488" y="0"/>
                </a:lnTo>
                <a:lnTo>
                  <a:pt x="645488" y="770732"/>
                </a:lnTo>
                <a:lnTo>
                  <a:pt x="0" y="770732"/>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US"/>
          </a:p>
        </p:txBody>
      </p:sp>
      <p:grpSp>
        <p:nvGrpSpPr>
          <p:cNvPr id="3" name="Group 3"/>
          <p:cNvGrpSpPr/>
          <p:nvPr/>
        </p:nvGrpSpPr>
        <p:grpSpPr>
          <a:xfrm>
            <a:off x="457200" y="5524500"/>
            <a:ext cx="3997295" cy="3114876"/>
            <a:chOff x="0" y="0"/>
            <a:chExt cx="1246636" cy="1101347"/>
          </a:xfrm>
        </p:grpSpPr>
        <p:sp>
          <p:nvSpPr>
            <p:cNvPr id="4" name="Freeform 4"/>
            <p:cNvSpPr/>
            <p:nvPr/>
          </p:nvSpPr>
          <p:spPr>
            <a:xfrm>
              <a:off x="0" y="0"/>
              <a:ext cx="1246636" cy="1101347"/>
            </a:xfrm>
            <a:custGeom>
              <a:avLst/>
              <a:gdLst/>
              <a:ahLst/>
              <a:cxnLst/>
              <a:rect l="l" t="t" r="r" b="b"/>
              <a:pathLst>
                <a:path w="1246636" h="1101347">
                  <a:moveTo>
                    <a:pt x="42526" y="0"/>
                  </a:moveTo>
                  <a:lnTo>
                    <a:pt x="1204110" y="0"/>
                  </a:lnTo>
                  <a:cubicBezTo>
                    <a:pt x="1227596" y="0"/>
                    <a:pt x="1246636" y="19040"/>
                    <a:pt x="1246636" y="42526"/>
                  </a:cubicBezTo>
                  <a:lnTo>
                    <a:pt x="1246636" y="1058821"/>
                  </a:lnTo>
                  <a:cubicBezTo>
                    <a:pt x="1246636" y="1082307"/>
                    <a:pt x="1227596" y="1101347"/>
                    <a:pt x="1204110" y="1101347"/>
                  </a:cubicBezTo>
                  <a:lnTo>
                    <a:pt x="42526" y="1101347"/>
                  </a:lnTo>
                  <a:cubicBezTo>
                    <a:pt x="19040" y="1101347"/>
                    <a:pt x="0" y="1082307"/>
                    <a:pt x="0" y="1058821"/>
                  </a:cubicBezTo>
                  <a:lnTo>
                    <a:pt x="0" y="42526"/>
                  </a:lnTo>
                  <a:cubicBezTo>
                    <a:pt x="0" y="19040"/>
                    <a:pt x="19040" y="0"/>
                    <a:pt x="42526" y="0"/>
                  </a:cubicBezTo>
                  <a:close/>
                </a:path>
              </a:pathLst>
            </a:custGeom>
            <a:solidFill>
              <a:srgbClr val="F6F6F6"/>
            </a:solidFill>
          </p:spPr>
          <p:txBody>
            <a:bodyPr/>
            <a:lstStyle/>
            <a:p>
              <a:endParaRPr lang="en-US"/>
            </a:p>
          </p:txBody>
        </p:sp>
        <p:sp>
          <p:nvSpPr>
            <p:cNvPr id="5" name="TextBox 5"/>
            <p:cNvSpPr txBox="1"/>
            <p:nvPr/>
          </p:nvSpPr>
          <p:spPr>
            <a:xfrm>
              <a:off x="0" y="-57150"/>
              <a:ext cx="1246636" cy="1158497"/>
            </a:xfrm>
            <a:prstGeom prst="rect">
              <a:avLst/>
            </a:prstGeom>
          </p:spPr>
          <p:txBody>
            <a:bodyPr lIns="50800" tIns="50800" rIns="50800" bIns="50800" rtlCol="0" anchor="ctr"/>
            <a:lstStyle/>
            <a:p>
              <a:pPr algn="ctr">
                <a:lnSpc>
                  <a:spcPts val="3061"/>
                </a:lnSpc>
              </a:pPr>
              <a:endParaRPr/>
            </a:p>
          </p:txBody>
        </p:sp>
      </p:grpSp>
      <p:grpSp>
        <p:nvGrpSpPr>
          <p:cNvPr id="9" name="Group 9"/>
          <p:cNvGrpSpPr/>
          <p:nvPr/>
        </p:nvGrpSpPr>
        <p:grpSpPr>
          <a:xfrm>
            <a:off x="1063891" y="6001565"/>
            <a:ext cx="708865" cy="732811"/>
            <a:chOff x="0" y="0"/>
            <a:chExt cx="812800" cy="812800"/>
          </a:xfrm>
        </p:grpSpPr>
        <p:sp>
          <p:nvSpPr>
            <p:cNvPr id="10" name="Freeform 10"/>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004AAD">
                    <a:alpha val="100000"/>
                  </a:srgbClr>
                </a:gs>
                <a:gs pos="100000">
                  <a:srgbClr val="4C91ED">
                    <a:alpha val="100000"/>
                  </a:srgbClr>
                </a:gs>
              </a:gsLst>
              <a:lin ang="2700000"/>
            </a:gradFill>
          </p:spPr>
          <p:txBody>
            <a:bodyPr/>
            <a:lstStyle/>
            <a:p>
              <a:endParaRPr lang="en-US"/>
            </a:p>
          </p:txBody>
        </p:sp>
        <p:sp>
          <p:nvSpPr>
            <p:cNvPr id="11" name="TextBox 11"/>
            <p:cNvSpPr txBox="1"/>
            <p:nvPr/>
          </p:nvSpPr>
          <p:spPr>
            <a:xfrm>
              <a:off x="76200" y="19050"/>
              <a:ext cx="660400" cy="717550"/>
            </a:xfrm>
            <a:prstGeom prst="rect">
              <a:avLst/>
            </a:prstGeom>
          </p:spPr>
          <p:txBody>
            <a:bodyPr lIns="50800" tIns="50800" rIns="50800" bIns="50800" rtlCol="0" anchor="ctr"/>
            <a:lstStyle/>
            <a:p>
              <a:pPr algn="ctr">
                <a:lnSpc>
                  <a:spcPts val="3061"/>
                </a:lnSpc>
              </a:pPr>
              <a:endParaRPr/>
            </a:p>
          </p:txBody>
        </p:sp>
      </p:grpSp>
      <p:sp>
        <p:nvSpPr>
          <p:cNvPr id="15" name="Freeform 15"/>
          <p:cNvSpPr/>
          <p:nvPr/>
        </p:nvSpPr>
        <p:spPr>
          <a:xfrm rot="614640" flipH="1">
            <a:off x="7413367" y="-5636934"/>
            <a:ext cx="13275971" cy="10548865"/>
          </a:xfrm>
          <a:custGeom>
            <a:avLst/>
            <a:gdLst/>
            <a:ahLst/>
            <a:cxnLst/>
            <a:rect l="l" t="t" r="r" b="b"/>
            <a:pathLst>
              <a:path w="13275971" h="10548865">
                <a:moveTo>
                  <a:pt x="13275971" y="0"/>
                </a:moveTo>
                <a:lnTo>
                  <a:pt x="0" y="0"/>
                </a:lnTo>
                <a:lnTo>
                  <a:pt x="0" y="10548865"/>
                </a:lnTo>
                <a:lnTo>
                  <a:pt x="13275971" y="10548865"/>
                </a:lnTo>
                <a:lnTo>
                  <a:pt x="13275971" y="0"/>
                </a:lnTo>
                <a:close/>
              </a:path>
            </a:pathLst>
          </a:custGeom>
          <a:blipFill>
            <a:blip>
              <a:extLst>
                <a:ext uri="{96DAC541-7B7A-43D3-8B79-37D633B846F1}">
                  <asvg:svgBlip xmlns:asvg="http://schemas.microsoft.com/office/drawing/2016/SVG/main" r:embed="rId4"/>
                </a:ext>
              </a:extLst>
            </a:blip>
            <a:stretch>
              <a:fillRect/>
            </a:stretch>
          </a:blipFill>
          <a:ln cap="rnd">
            <a:noFill/>
            <a:prstDash val="solid"/>
            <a:round/>
          </a:ln>
        </p:spPr>
        <p:txBody>
          <a:bodyPr/>
          <a:lstStyle/>
          <a:p>
            <a:endParaRPr lang="en-US"/>
          </a:p>
        </p:txBody>
      </p:sp>
      <p:sp>
        <p:nvSpPr>
          <p:cNvPr id="22" name="Freeform 22"/>
          <p:cNvSpPr/>
          <p:nvPr/>
        </p:nvSpPr>
        <p:spPr>
          <a:xfrm rot="-5400000">
            <a:off x="1258160" y="6219780"/>
            <a:ext cx="297969" cy="274023"/>
          </a:xfrm>
          <a:custGeom>
            <a:avLst/>
            <a:gdLst/>
            <a:ahLst/>
            <a:cxnLst/>
            <a:rect l="l" t="t" r="r" b="b"/>
            <a:pathLst>
              <a:path w="400652" h="400652">
                <a:moveTo>
                  <a:pt x="0" y="0"/>
                </a:moveTo>
                <a:lnTo>
                  <a:pt x="400652" y="0"/>
                </a:lnTo>
                <a:lnTo>
                  <a:pt x="400652" y="400652"/>
                </a:lnTo>
                <a:lnTo>
                  <a:pt x="0" y="400652"/>
                </a:lnTo>
                <a:lnTo>
                  <a:pt x="0" y="0"/>
                </a:lnTo>
                <a:close/>
              </a:path>
            </a:pathLst>
          </a:custGeom>
          <a:blipFill>
            <a:blip>
              <a:extLst>
                <a:ext uri="{96DAC541-7B7A-43D3-8B79-37D633B846F1}">
                  <asvg:svgBlip xmlns:asvg="http://schemas.microsoft.com/office/drawing/2016/SVG/main" r:embed="rId5"/>
                </a:ext>
              </a:extLst>
            </a:blip>
            <a:stretch>
              <a:fillRect/>
            </a:stretch>
          </a:blipFill>
        </p:spPr>
        <p:txBody>
          <a:bodyPr/>
          <a:lstStyle/>
          <a:p>
            <a:endParaRPr lang="en-US"/>
          </a:p>
        </p:txBody>
      </p:sp>
      <p:sp>
        <p:nvSpPr>
          <p:cNvPr id="24" name="TextBox 24"/>
          <p:cNvSpPr txBox="1"/>
          <p:nvPr/>
        </p:nvSpPr>
        <p:spPr>
          <a:xfrm>
            <a:off x="1838721" y="801933"/>
            <a:ext cx="1773479" cy="761106"/>
          </a:xfrm>
          <a:prstGeom prst="rect">
            <a:avLst/>
          </a:prstGeom>
        </p:spPr>
        <p:txBody>
          <a:bodyPr lIns="0" tIns="0" rIns="0" bIns="0" rtlCol="0" anchor="t">
            <a:spAutoFit/>
          </a:bodyPr>
          <a:lstStyle/>
          <a:p>
            <a:pPr algn="l">
              <a:lnSpc>
                <a:spcPts val="3138"/>
              </a:lnSpc>
              <a:spcBef>
                <a:spcPct val="0"/>
              </a:spcBef>
            </a:pPr>
            <a:r>
              <a:rPr lang="en-US" sz="2241" dirty="0">
                <a:solidFill>
                  <a:srgbClr val="000000"/>
                </a:solidFill>
                <a:latin typeface="Arimo"/>
                <a:ea typeface="Arimo"/>
                <a:cs typeface="Arimo"/>
                <a:sym typeface="Arimo"/>
              </a:rPr>
              <a:t>The Edenfield Centre</a:t>
            </a:r>
          </a:p>
        </p:txBody>
      </p:sp>
      <p:sp>
        <p:nvSpPr>
          <p:cNvPr id="26" name="TextBox 26"/>
          <p:cNvSpPr txBox="1"/>
          <p:nvPr/>
        </p:nvSpPr>
        <p:spPr>
          <a:xfrm>
            <a:off x="990600" y="2370772"/>
            <a:ext cx="7467600" cy="1477328"/>
          </a:xfrm>
          <a:prstGeom prst="rect">
            <a:avLst/>
          </a:prstGeom>
        </p:spPr>
        <p:txBody>
          <a:bodyPr wrap="square" lIns="0" tIns="0" rIns="0" bIns="0" rtlCol="0" anchor="t">
            <a:spAutoFit/>
          </a:bodyPr>
          <a:lstStyle/>
          <a:p>
            <a:pPr algn="l">
              <a:spcBef>
                <a:spcPct val="0"/>
              </a:spcBef>
            </a:pPr>
            <a:r>
              <a:rPr lang="en-US" sz="4800" b="1" dirty="0">
                <a:solidFill>
                  <a:srgbClr val="000000"/>
                </a:solidFill>
                <a:latin typeface="Open Sauce Bold"/>
                <a:ea typeface="Open Sauce Bold"/>
                <a:cs typeface="Open Sauce Bold"/>
                <a:sym typeface="Open Sauce Bold"/>
              </a:rPr>
              <a:t>Theoretical Framework 1: The Donabedian Model</a:t>
            </a:r>
          </a:p>
        </p:txBody>
      </p:sp>
      <p:sp>
        <p:nvSpPr>
          <p:cNvPr id="28" name="TextBox 28"/>
          <p:cNvSpPr txBox="1"/>
          <p:nvPr/>
        </p:nvSpPr>
        <p:spPr>
          <a:xfrm>
            <a:off x="1143000" y="4346527"/>
            <a:ext cx="10668000" cy="339773"/>
          </a:xfrm>
          <a:prstGeom prst="rect">
            <a:avLst/>
          </a:prstGeom>
        </p:spPr>
        <p:txBody>
          <a:bodyPr wrap="square" lIns="0" tIns="0" rIns="0" bIns="0" rtlCol="0" anchor="t">
            <a:spAutoFit/>
          </a:bodyPr>
          <a:lstStyle/>
          <a:p>
            <a:pPr algn="l">
              <a:lnSpc>
                <a:spcPts val="2921"/>
              </a:lnSpc>
              <a:spcBef>
                <a:spcPct val="0"/>
              </a:spcBef>
            </a:pPr>
            <a:r>
              <a:rPr lang="en-US" sz="2086" dirty="0">
                <a:solidFill>
                  <a:srgbClr val="000000"/>
                </a:solidFill>
                <a:latin typeface="Arimo"/>
                <a:ea typeface="Arimo"/>
                <a:cs typeface="Arimo"/>
                <a:sym typeface="Arimo"/>
              </a:rPr>
              <a:t>Avedis Donabedian (1966) argued that quality must be assessed through three lenses:</a:t>
            </a:r>
          </a:p>
        </p:txBody>
      </p:sp>
      <p:sp>
        <p:nvSpPr>
          <p:cNvPr id="29" name="TextBox 29"/>
          <p:cNvSpPr txBox="1"/>
          <p:nvPr/>
        </p:nvSpPr>
        <p:spPr>
          <a:xfrm>
            <a:off x="2194269" y="5944414"/>
            <a:ext cx="2260757" cy="409215"/>
          </a:xfrm>
          <a:prstGeom prst="rect">
            <a:avLst/>
          </a:prstGeom>
        </p:spPr>
        <p:txBody>
          <a:bodyPr lIns="0" tIns="0" rIns="0" bIns="0" rtlCol="0" anchor="t">
            <a:spAutoFit/>
          </a:bodyPr>
          <a:lstStyle/>
          <a:p>
            <a:pPr algn="l">
              <a:lnSpc>
                <a:spcPts val="3481"/>
              </a:lnSpc>
              <a:spcBef>
                <a:spcPct val="0"/>
              </a:spcBef>
            </a:pPr>
            <a:r>
              <a:rPr lang="en-US" sz="2486" b="1" dirty="0">
                <a:solidFill>
                  <a:srgbClr val="000000"/>
                </a:solidFill>
                <a:latin typeface="Arimo Bold"/>
                <a:ea typeface="Arimo Bold"/>
                <a:cs typeface="Arimo Bold"/>
                <a:sym typeface="Arimo Bold"/>
              </a:rPr>
              <a:t>Structure</a:t>
            </a:r>
          </a:p>
        </p:txBody>
      </p:sp>
      <p:sp>
        <p:nvSpPr>
          <p:cNvPr id="31" name="TextBox 31"/>
          <p:cNvSpPr txBox="1"/>
          <p:nvPr/>
        </p:nvSpPr>
        <p:spPr>
          <a:xfrm>
            <a:off x="934556" y="7039176"/>
            <a:ext cx="3519939" cy="1104277"/>
          </a:xfrm>
          <a:prstGeom prst="rect">
            <a:avLst/>
          </a:prstGeom>
        </p:spPr>
        <p:txBody>
          <a:bodyPr lIns="0" tIns="0" rIns="0" bIns="0" rtlCol="0" anchor="t">
            <a:spAutoFit/>
          </a:bodyPr>
          <a:lstStyle/>
          <a:p>
            <a:pPr algn="l">
              <a:lnSpc>
                <a:spcPts val="2221"/>
              </a:lnSpc>
              <a:spcBef>
                <a:spcPct val="0"/>
              </a:spcBef>
            </a:pPr>
            <a:r>
              <a:rPr lang="en-US" dirty="0">
                <a:solidFill>
                  <a:srgbClr val="000000"/>
                </a:solidFill>
                <a:latin typeface="Arimo"/>
                <a:ea typeface="Arimo"/>
                <a:cs typeface="Arimo"/>
                <a:sym typeface="Arimo"/>
              </a:rPr>
              <a:t>The "raw materials." At Edenfield, this included dilapidated wards and a chronic reliance on agency staff (Structure was broken).</a:t>
            </a:r>
          </a:p>
        </p:txBody>
      </p:sp>
      <p:grpSp>
        <p:nvGrpSpPr>
          <p:cNvPr id="36" name="Group 3">
            <a:extLst>
              <a:ext uri="{FF2B5EF4-FFF2-40B4-BE49-F238E27FC236}">
                <a16:creationId xmlns:a16="http://schemas.microsoft.com/office/drawing/2014/main" id="{DAD27ACA-F924-3BEF-9941-176A7B4FA6FD}"/>
              </a:ext>
            </a:extLst>
          </p:cNvPr>
          <p:cNvGrpSpPr/>
          <p:nvPr/>
        </p:nvGrpSpPr>
        <p:grpSpPr>
          <a:xfrm>
            <a:off x="4724400" y="5533824"/>
            <a:ext cx="3997295" cy="3114876"/>
            <a:chOff x="0" y="0"/>
            <a:chExt cx="1246636" cy="1101347"/>
          </a:xfrm>
        </p:grpSpPr>
        <p:sp>
          <p:nvSpPr>
            <p:cNvPr id="37" name="Freeform 4">
              <a:extLst>
                <a:ext uri="{FF2B5EF4-FFF2-40B4-BE49-F238E27FC236}">
                  <a16:creationId xmlns:a16="http://schemas.microsoft.com/office/drawing/2014/main" id="{4DAECA14-7EAC-4FDB-AC67-20ABD48B6147}"/>
                </a:ext>
              </a:extLst>
            </p:cNvPr>
            <p:cNvSpPr/>
            <p:nvPr/>
          </p:nvSpPr>
          <p:spPr>
            <a:xfrm>
              <a:off x="0" y="0"/>
              <a:ext cx="1246636" cy="1101347"/>
            </a:xfrm>
            <a:custGeom>
              <a:avLst/>
              <a:gdLst/>
              <a:ahLst/>
              <a:cxnLst/>
              <a:rect l="l" t="t" r="r" b="b"/>
              <a:pathLst>
                <a:path w="1246636" h="1101347">
                  <a:moveTo>
                    <a:pt x="42526" y="0"/>
                  </a:moveTo>
                  <a:lnTo>
                    <a:pt x="1204110" y="0"/>
                  </a:lnTo>
                  <a:cubicBezTo>
                    <a:pt x="1227596" y="0"/>
                    <a:pt x="1246636" y="19040"/>
                    <a:pt x="1246636" y="42526"/>
                  </a:cubicBezTo>
                  <a:lnTo>
                    <a:pt x="1246636" y="1058821"/>
                  </a:lnTo>
                  <a:cubicBezTo>
                    <a:pt x="1246636" y="1082307"/>
                    <a:pt x="1227596" y="1101347"/>
                    <a:pt x="1204110" y="1101347"/>
                  </a:cubicBezTo>
                  <a:lnTo>
                    <a:pt x="42526" y="1101347"/>
                  </a:lnTo>
                  <a:cubicBezTo>
                    <a:pt x="19040" y="1101347"/>
                    <a:pt x="0" y="1082307"/>
                    <a:pt x="0" y="1058821"/>
                  </a:cubicBezTo>
                  <a:lnTo>
                    <a:pt x="0" y="42526"/>
                  </a:lnTo>
                  <a:cubicBezTo>
                    <a:pt x="0" y="19040"/>
                    <a:pt x="19040" y="0"/>
                    <a:pt x="42526" y="0"/>
                  </a:cubicBezTo>
                  <a:close/>
                </a:path>
              </a:pathLst>
            </a:custGeom>
            <a:solidFill>
              <a:srgbClr val="F6F6F6"/>
            </a:solidFill>
          </p:spPr>
          <p:txBody>
            <a:bodyPr/>
            <a:lstStyle/>
            <a:p>
              <a:endParaRPr lang="en-US"/>
            </a:p>
          </p:txBody>
        </p:sp>
        <p:sp>
          <p:nvSpPr>
            <p:cNvPr id="38" name="TextBox 5">
              <a:extLst>
                <a:ext uri="{FF2B5EF4-FFF2-40B4-BE49-F238E27FC236}">
                  <a16:creationId xmlns:a16="http://schemas.microsoft.com/office/drawing/2014/main" id="{2BAD3E6D-41BC-7A04-0117-32BC0BD43FCD}"/>
                </a:ext>
              </a:extLst>
            </p:cNvPr>
            <p:cNvSpPr txBox="1"/>
            <p:nvPr/>
          </p:nvSpPr>
          <p:spPr>
            <a:xfrm>
              <a:off x="0" y="-57150"/>
              <a:ext cx="1246636" cy="1158497"/>
            </a:xfrm>
            <a:prstGeom prst="rect">
              <a:avLst/>
            </a:prstGeom>
          </p:spPr>
          <p:txBody>
            <a:bodyPr lIns="50800" tIns="50800" rIns="50800" bIns="50800" rtlCol="0" anchor="ctr"/>
            <a:lstStyle/>
            <a:p>
              <a:pPr algn="ctr">
                <a:lnSpc>
                  <a:spcPts val="3061"/>
                </a:lnSpc>
              </a:pPr>
              <a:endParaRPr/>
            </a:p>
          </p:txBody>
        </p:sp>
      </p:grpSp>
      <p:grpSp>
        <p:nvGrpSpPr>
          <p:cNvPr id="39" name="Group 9">
            <a:extLst>
              <a:ext uri="{FF2B5EF4-FFF2-40B4-BE49-F238E27FC236}">
                <a16:creationId xmlns:a16="http://schemas.microsoft.com/office/drawing/2014/main" id="{7336D161-8B06-2822-2B9B-00A46819E5CB}"/>
              </a:ext>
            </a:extLst>
          </p:cNvPr>
          <p:cNvGrpSpPr/>
          <p:nvPr/>
        </p:nvGrpSpPr>
        <p:grpSpPr>
          <a:xfrm>
            <a:off x="5331091" y="6010889"/>
            <a:ext cx="708865" cy="732811"/>
            <a:chOff x="0" y="0"/>
            <a:chExt cx="812800" cy="812800"/>
          </a:xfrm>
        </p:grpSpPr>
        <p:sp>
          <p:nvSpPr>
            <p:cNvPr id="40" name="Freeform 10">
              <a:extLst>
                <a:ext uri="{FF2B5EF4-FFF2-40B4-BE49-F238E27FC236}">
                  <a16:creationId xmlns:a16="http://schemas.microsoft.com/office/drawing/2014/main" id="{A253E936-76F7-DFB4-D4DA-5C769B6DC310}"/>
                </a:ext>
              </a:extLst>
            </p:cNvPr>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004AAD">
                    <a:alpha val="100000"/>
                  </a:srgbClr>
                </a:gs>
                <a:gs pos="100000">
                  <a:srgbClr val="4C91ED">
                    <a:alpha val="100000"/>
                  </a:srgbClr>
                </a:gs>
              </a:gsLst>
              <a:lin ang="2700000"/>
            </a:gradFill>
          </p:spPr>
          <p:txBody>
            <a:bodyPr/>
            <a:lstStyle/>
            <a:p>
              <a:endParaRPr lang="en-US"/>
            </a:p>
          </p:txBody>
        </p:sp>
        <p:sp>
          <p:nvSpPr>
            <p:cNvPr id="41" name="TextBox 11">
              <a:extLst>
                <a:ext uri="{FF2B5EF4-FFF2-40B4-BE49-F238E27FC236}">
                  <a16:creationId xmlns:a16="http://schemas.microsoft.com/office/drawing/2014/main" id="{BCEB1AD5-AE9B-D037-FF65-629777A68D47}"/>
                </a:ext>
              </a:extLst>
            </p:cNvPr>
            <p:cNvSpPr txBox="1"/>
            <p:nvPr/>
          </p:nvSpPr>
          <p:spPr>
            <a:xfrm>
              <a:off x="76200" y="19050"/>
              <a:ext cx="660400" cy="717550"/>
            </a:xfrm>
            <a:prstGeom prst="rect">
              <a:avLst/>
            </a:prstGeom>
          </p:spPr>
          <p:txBody>
            <a:bodyPr lIns="50800" tIns="50800" rIns="50800" bIns="50800" rtlCol="0" anchor="ctr"/>
            <a:lstStyle/>
            <a:p>
              <a:pPr algn="ctr">
                <a:lnSpc>
                  <a:spcPts val="3061"/>
                </a:lnSpc>
              </a:pPr>
              <a:endParaRPr/>
            </a:p>
          </p:txBody>
        </p:sp>
      </p:grpSp>
      <p:sp>
        <p:nvSpPr>
          <p:cNvPr id="42" name="Freeform 22">
            <a:extLst>
              <a:ext uri="{FF2B5EF4-FFF2-40B4-BE49-F238E27FC236}">
                <a16:creationId xmlns:a16="http://schemas.microsoft.com/office/drawing/2014/main" id="{7D88CEBE-F6B9-0F54-18CD-1CBF4D1BA63F}"/>
              </a:ext>
            </a:extLst>
          </p:cNvPr>
          <p:cNvSpPr/>
          <p:nvPr/>
        </p:nvSpPr>
        <p:spPr>
          <a:xfrm rot="-5400000">
            <a:off x="5525360" y="6229104"/>
            <a:ext cx="297969" cy="274023"/>
          </a:xfrm>
          <a:custGeom>
            <a:avLst/>
            <a:gdLst/>
            <a:ahLst/>
            <a:cxnLst/>
            <a:rect l="l" t="t" r="r" b="b"/>
            <a:pathLst>
              <a:path w="400652" h="400652">
                <a:moveTo>
                  <a:pt x="0" y="0"/>
                </a:moveTo>
                <a:lnTo>
                  <a:pt x="400652" y="0"/>
                </a:lnTo>
                <a:lnTo>
                  <a:pt x="400652" y="400652"/>
                </a:lnTo>
                <a:lnTo>
                  <a:pt x="0" y="400652"/>
                </a:lnTo>
                <a:lnTo>
                  <a:pt x="0" y="0"/>
                </a:lnTo>
                <a:close/>
              </a:path>
            </a:pathLst>
          </a:custGeom>
          <a:blipFill>
            <a:blip>
              <a:extLst>
                <a:ext uri="{96DAC541-7B7A-43D3-8B79-37D633B846F1}">
                  <asvg:svgBlip xmlns:asvg="http://schemas.microsoft.com/office/drawing/2016/SVG/main" r:embed="rId5"/>
                </a:ext>
              </a:extLst>
            </a:blip>
            <a:stretch>
              <a:fillRect/>
            </a:stretch>
          </a:blipFill>
        </p:spPr>
        <p:txBody>
          <a:bodyPr/>
          <a:lstStyle/>
          <a:p>
            <a:endParaRPr lang="en-US"/>
          </a:p>
        </p:txBody>
      </p:sp>
      <p:sp>
        <p:nvSpPr>
          <p:cNvPr id="43" name="TextBox 29">
            <a:extLst>
              <a:ext uri="{FF2B5EF4-FFF2-40B4-BE49-F238E27FC236}">
                <a16:creationId xmlns:a16="http://schemas.microsoft.com/office/drawing/2014/main" id="{D386DE78-1160-A276-8093-4FA4AE1492FC}"/>
              </a:ext>
            </a:extLst>
          </p:cNvPr>
          <p:cNvSpPr txBox="1"/>
          <p:nvPr/>
        </p:nvSpPr>
        <p:spPr>
          <a:xfrm>
            <a:off x="6461469" y="5953738"/>
            <a:ext cx="2260757" cy="409215"/>
          </a:xfrm>
          <a:prstGeom prst="rect">
            <a:avLst/>
          </a:prstGeom>
        </p:spPr>
        <p:txBody>
          <a:bodyPr lIns="0" tIns="0" rIns="0" bIns="0" rtlCol="0" anchor="t">
            <a:spAutoFit/>
          </a:bodyPr>
          <a:lstStyle/>
          <a:p>
            <a:pPr algn="l">
              <a:lnSpc>
                <a:spcPts val="3481"/>
              </a:lnSpc>
              <a:spcBef>
                <a:spcPct val="0"/>
              </a:spcBef>
            </a:pPr>
            <a:r>
              <a:rPr lang="en-US" sz="2486" b="1" dirty="0">
                <a:solidFill>
                  <a:srgbClr val="000000"/>
                </a:solidFill>
                <a:latin typeface="Arimo Bold"/>
                <a:ea typeface="Arimo Bold"/>
                <a:cs typeface="Arimo Bold"/>
                <a:sym typeface="Arimo Bold"/>
              </a:rPr>
              <a:t>Process</a:t>
            </a:r>
          </a:p>
        </p:txBody>
      </p:sp>
      <p:sp>
        <p:nvSpPr>
          <p:cNvPr id="44" name="TextBox 31">
            <a:extLst>
              <a:ext uri="{FF2B5EF4-FFF2-40B4-BE49-F238E27FC236}">
                <a16:creationId xmlns:a16="http://schemas.microsoft.com/office/drawing/2014/main" id="{A84820B3-158B-E553-71ED-75134C1F1DF1}"/>
              </a:ext>
            </a:extLst>
          </p:cNvPr>
          <p:cNvSpPr txBox="1"/>
          <p:nvPr/>
        </p:nvSpPr>
        <p:spPr>
          <a:xfrm>
            <a:off x="5201756" y="7048500"/>
            <a:ext cx="3519939" cy="1104277"/>
          </a:xfrm>
          <a:prstGeom prst="rect">
            <a:avLst/>
          </a:prstGeom>
        </p:spPr>
        <p:txBody>
          <a:bodyPr lIns="0" tIns="0" rIns="0" bIns="0" rtlCol="0" anchor="t">
            <a:spAutoFit/>
          </a:bodyPr>
          <a:lstStyle/>
          <a:p>
            <a:pPr algn="l">
              <a:lnSpc>
                <a:spcPts val="2221"/>
              </a:lnSpc>
              <a:spcBef>
                <a:spcPct val="0"/>
              </a:spcBef>
            </a:pPr>
            <a:r>
              <a:rPr lang="en-US" dirty="0">
                <a:solidFill>
                  <a:srgbClr val="000000"/>
                </a:solidFill>
                <a:latin typeface="Arimo"/>
                <a:ea typeface="Arimo"/>
                <a:cs typeface="Arimo"/>
                <a:sym typeface="Arimo"/>
              </a:rPr>
              <a:t>The "actions taken." Inadequate clinical observations and improper restraint techniques (Process failed).</a:t>
            </a:r>
          </a:p>
        </p:txBody>
      </p:sp>
      <p:grpSp>
        <p:nvGrpSpPr>
          <p:cNvPr id="45" name="Group 3">
            <a:extLst>
              <a:ext uri="{FF2B5EF4-FFF2-40B4-BE49-F238E27FC236}">
                <a16:creationId xmlns:a16="http://schemas.microsoft.com/office/drawing/2014/main" id="{8EEA450C-FFEB-860A-D6FF-3B5431607DA6}"/>
              </a:ext>
            </a:extLst>
          </p:cNvPr>
          <p:cNvGrpSpPr/>
          <p:nvPr/>
        </p:nvGrpSpPr>
        <p:grpSpPr>
          <a:xfrm>
            <a:off x="8991600" y="5524500"/>
            <a:ext cx="3997295" cy="3114876"/>
            <a:chOff x="0" y="0"/>
            <a:chExt cx="1246636" cy="1101347"/>
          </a:xfrm>
        </p:grpSpPr>
        <p:sp>
          <p:nvSpPr>
            <p:cNvPr id="46" name="Freeform 4">
              <a:extLst>
                <a:ext uri="{FF2B5EF4-FFF2-40B4-BE49-F238E27FC236}">
                  <a16:creationId xmlns:a16="http://schemas.microsoft.com/office/drawing/2014/main" id="{EB5A93B4-C3E0-38BC-046A-1F74C9A25778}"/>
                </a:ext>
              </a:extLst>
            </p:cNvPr>
            <p:cNvSpPr/>
            <p:nvPr/>
          </p:nvSpPr>
          <p:spPr>
            <a:xfrm>
              <a:off x="0" y="0"/>
              <a:ext cx="1246636" cy="1101347"/>
            </a:xfrm>
            <a:custGeom>
              <a:avLst/>
              <a:gdLst/>
              <a:ahLst/>
              <a:cxnLst/>
              <a:rect l="l" t="t" r="r" b="b"/>
              <a:pathLst>
                <a:path w="1246636" h="1101347">
                  <a:moveTo>
                    <a:pt x="42526" y="0"/>
                  </a:moveTo>
                  <a:lnTo>
                    <a:pt x="1204110" y="0"/>
                  </a:lnTo>
                  <a:cubicBezTo>
                    <a:pt x="1227596" y="0"/>
                    <a:pt x="1246636" y="19040"/>
                    <a:pt x="1246636" y="42526"/>
                  </a:cubicBezTo>
                  <a:lnTo>
                    <a:pt x="1246636" y="1058821"/>
                  </a:lnTo>
                  <a:cubicBezTo>
                    <a:pt x="1246636" y="1082307"/>
                    <a:pt x="1227596" y="1101347"/>
                    <a:pt x="1204110" y="1101347"/>
                  </a:cubicBezTo>
                  <a:lnTo>
                    <a:pt x="42526" y="1101347"/>
                  </a:lnTo>
                  <a:cubicBezTo>
                    <a:pt x="19040" y="1101347"/>
                    <a:pt x="0" y="1082307"/>
                    <a:pt x="0" y="1058821"/>
                  </a:cubicBezTo>
                  <a:lnTo>
                    <a:pt x="0" y="42526"/>
                  </a:lnTo>
                  <a:cubicBezTo>
                    <a:pt x="0" y="19040"/>
                    <a:pt x="19040" y="0"/>
                    <a:pt x="42526" y="0"/>
                  </a:cubicBezTo>
                  <a:close/>
                </a:path>
              </a:pathLst>
            </a:custGeom>
            <a:solidFill>
              <a:srgbClr val="F6F6F6"/>
            </a:solidFill>
          </p:spPr>
          <p:txBody>
            <a:bodyPr/>
            <a:lstStyle/>
            <a:p>
              <a:endParaRPr lang="en-US"/>
            </a:p>
          </p:txBody>
        </p:sp>
        <p:sp>
          <p:nvSpPr>
            <p:cNvPr id="47" name="TextBox 5">
              <a:extLst>
                <a:ext uri="{FF2B5EF4-FFF2-40B4-BE49-F238E27FC236}">
                  <a16:creationId xmlns:a16="http://schemas.microsoft.com/office/drawing/2014/main" id="{A42A4988-0A0A-96BC-C7F6-0383DA5C74CB}"/>
                </a:ext>
              </a:extLst>
            </p:cNvPr>
            <p:cNvSpPr txBox="1"/>
            <p:nvPr/>
          </p:nvSpPr>
          <p:spPr>
            <a:xfrm>
              <a:off x="0" y="-57150"/>
              <a:ext cx="1246636" cy="1158497"/>
            </a:xfrm>
            <a:prstGeom prst="rect">
              <a:avLst/>
            </a:prstGeom>
          </p:spPr>
          <p:txBody>
            <a:bodyPr lIns="50800" tIns="50800" rIns="50800" bIns="50800" rtlCol="0" anchor="ctr"/>
            <a:lstStyle/>
            <a:p>
              <a:pPr algn="ctr">
                <a:lnSpc>
                  <a:spcPts val="3061"/>
                </a:lnSpc>
              </a:pPr>
              <a:endParaRPr/>
            </a:p>
          </p:txBody>
        </p:sp>
      </p:grpSp>
      <p:grpSp>
        <p:nvGrpSpPr>
          <p:cNvPr id="48" name="Group 9">
            <a:extLst>
              <a:ext uri="{FF2B5EF4-FFF2-40B4-BE49-F238E27FC236}">
                <a16:creationId xmlns:a16="http://schemas.microsoft.com/office/drawing/2014/main" id="{41B3770C-28B2-EBBC-A394-A1FE67D6810D}"/>
              </a:ext>
            </a:extLst>
          </p:cNvPr>
          <p:cNvGrpSpPr/>
          <p:nvPr/>
        </p:nvGrpSpPr>
        <p:grpSpPr>
          <a:xfrm>
            <a:off x="9598291" y="6001565"/>
            <a:ext cx="708865" cy="732811"/>
            <a:chOff x="0" y="0"/>
            <a:chExt cx="812800" cy="812800"/>
          </a:xfrm>
        </p:grpSpPr>
        <p:sp>
          <p:nvSpPr>
            <p:cNvPr id="49" name="Freeform 10">
              <a:extLst>
                <a:ext uri="{FF2B5EF4-FFF2-40B4-BE49-F238E27FC236}">
                  <a16:creationId xmlns:a16="http://schemas.microsoft.com/office/drawing/2014/main" id="{DDFFD802-8015-C180-8033-34699B9D71A3}"/>
                </a:ext>
              </a:extLst>
            </p:cNvPr>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004AAD">
                    <a:alpha val="100000"/>
                  </a:srgbClr>
                </a:gs>
                <a:gs pos="100000">
                  <a:srgbClr val="4C91ED">
                    <a:alpha val="100000"/>
                  </a:srgbClr>
                </a:gs>
              </a:gsLst>
              <a:lin ang="2700000"/>
            </a:gradFill>
          </p:spPr>
          <p:txBody>
            <a:bodyPr/>
            <a:lstStyle/>
            <a:p>
              <a:endParaRPr lang="en-US"/>
            </a:p>
          </p:txBody>
        </p:sp>
        <p:sp>
          <p:nvSpPr>
            <p:cNvPr id="50" name="TextBox 11">
              <a:extLst>
                <a:ext uri="{FF2B5EF4-FFF2-40B4-BE49-F238E27FC236}">
                  <a16:creationId xmlns:a16="http://schemas.microsoft.com/office/drawing/2014/main" id="{A77237DA-8A75-674D-1F97-73637BFFCDC7}"/>
                </a:ext>
              </a:extLst>
            </p:cNvPr>
            <p:cNvSpPr txBox="1"/>
            <p:nvPr/>
          </p:nvSpPr>
          <p:spPr>
            <a:xfrm>
              <a:off x="76200" y="19050"/>
              <a:ext cx="660400" cy="717550"/>
            </a:xfrm>
            <a:prstGeom prst="rect">
              <a:avLst/>
            </a:prstGeom>
          </p:spPr>
          <p:txBody>
            <a:bodyPr lIns="50800" tIns="50800" rIns="50800" bIns="50800" rtlCol="0" anchor="ctr"/>
            <a:lstStyle/>
            <a:p>
              <a:pPr algn="ctr">
                <a:lnSpc>
                  <a:spcPts val="3061"/>
                </a:lnSpc>
              </a:pPr>
              <a:endParaRPr/>
            </a:p>
          </p:txBody>
        </p:sp>
      </p:grpSp>
      <p:sp>
        <p:nvSpPr>
          <p:cNvPr id="51" name="Freeform 22">
            <a:extLst>
              <a:ext uri="{FF2B5EF4-FFF2-40B4-BE49-F238E27FC236}">
                <a16:creationId xmlns:a16="http://schemas.microsoft.com/office/drawing/2014/main" id="{6FC4E7B0-70C3-33BC-91FA-4ACAEFCCFFC6}"/>
              </a:ext>
            </a:extLst>
          </p:cNvPr>
          <p:cNvSpPr/>
          <p:nvPr/>
        </p:nvSpPr>
        <p:spPr>
          <a:xfrm rot="-5400000">
            <a:off x="9792560" y="6219780"/>
            <a:ext cx="297969" cy="274023"/>
          </a:xfrm>
          <a:custGeom>
            <a:avLst/>
            <a:gdLst/>
            <a:ahLst/>
            <a:cxnLst/>
            <a:rect l="l" t="t" r="r" b="b"/>
            <a:pathLst>
              <a:path w="400652" h="400652">
                <a:moveTo>
                  <a:pt x="0" y="0"/>
                </a:moveTo>
                <a:lnTo>
                  <a:pt x="400652" y="0"/>
                </a:lnTo>
                <a:lnTo>
                  <a:pt x="400652" y="400652"/>
                </a:lnTo>
                <a:lnTo>
                  <a:pt x="0" y="400652"/>
                </a:lnTo>
                <a:lnTo>
                  <a:pt x="0" y="0"/>
                </a:lnTo>
                <a:close/>
              </a:path>
            </a:pathLst>
          </a:custGeom>
          <a:blipFill>
            <a:blip>
              <a:extLst>
                <a:ext uri="{96DAC541-7B7A-43D3-8B79-37D633B846F1}">
                  <asvg:svgBlip xmlns:asvg="http://schemas.microsoft.com/office/drawing/2016/SVG/main" r:embed="rId5"/>
                </a:ext>
              </a:extLst>
            </a:blip>
            <a:stretch>
              <a:fillRect/>
            </a:stretch>
          </a:blipFill>
        </p:spPr>
        <p:txBody>
          <a:bodyPr/>
          <a:lstStyle/>
          <a:p>
            <a:endParaRPr lang="en-US"/>
          </a:p>
        </p:txBody>
      </p:sp>
      <p:sp>
        <p:nvSpPr>
          <p:cNvPr id="52" name="TextBox 29">
            <a:extLst>
              <a:ext uri="{FF2B5EF4-FFF2-40B4-BE49-F238E27FC236}">
                <a16:creationId xmlns:a16="http://schemas.microsoft.com/office/drawing/2014/main" id="{5ACDFD6F-3D7C-C906-D714-4B2ED011DBC4}"/>
              </a:ext>
            </a:extLst>
          </p:cNvPr>
          <p:cNvSpPr txBox="1"/>
          <p:nvPr/>
        </p:nvSpPr>
        <p:spPr>
          <a:xfrm>
            <a:off x="10728669" y="5944414"/>
            <a:ext cx="2260757" cy="409215"/>
          </a:xfrm>
          <a:prstGeom prst="rect">
            <a:avLst/>
          </a:prstGeom>
        </p:spPr>
        <p:txBody>
          <a:bodyPr lIns="0" tIns="0" rIns="0" bIns="0" rtlCol="0" anchor="t">
            <a:spAutoFit/>
          </a:bodyPr>
          <a:lstStyle/>
          <a:p>
            <a:pPr algn="l">
              <a:lnSpc>
                <a:spcPts val="3481"/>
              </a:lnSpc>
              <a:spcBef>
                <a:spcPct val="0"/>
              </a:spcBef>
            </a:pPr>
            <a:r>
              <a:rPr lang="en-US" sz="2486" b="1" dirty="0">
                <a:solidFill>
                  <a:srgbClr val="000000"/>
                </a:solidFill>
                <a:latin typeface="Arimo Bold"/>
                <a:ea typeface="Arimo Bold"/>
                <a:cs typeface="Arimo Bold"/>
                <a:sym typeface="Arimo Bold"/>
              </a:rPr>
              <a:t>Outcome</a:t>
            </a:r>
          </a:p>
        </p:txBody>
      </p:sp>
      <p:sp>
        <p:nvSpPr>
          <p:cNvPr id="53" name="TextBox 31">
            <a:extLst>
              <a:ext uri="{FF2B5EF4-FFF2-40B4-BE49-F238E27FC236}">
                <a16:creationId xmlns:a16="http://schemas.microsoft.com/office/drawing/2014/main" id="{27217A6F-570A-A7C3-EC87-9AA2B3FF405D}"/>
              </a:ext>
            </a:extLst>
          </p:cNvPr>
          <p:cNvSpPr txBox="1"/>
          <p:nvPr/>
        </p:nvSpPr>
        <p:spPr>
          <a:xfrm>
            <a:off x="9468956" y="7039176"/>
            <a:ext cx="3519939" cy="828432"/>
          </a:xfrm>
          <a:prstGeom prst="rect">
            <a:avLst/>
          </a:prstGeom>
        </p:spPr>
        <p:txBody>
          <a:bodyPr lIns="0" tIns="0" rIns="0" bIns="0" rtlCol="0" anchor="t">
            <a:spAutoFit/>
          </a:bodyPr>
          <a:lstStyle/>
          <a:p>
            <a:pPr algn="l">
              <a:lnSpc>
                <a:spcPts val="2221"/>
              </a:lnSpc>
              <a:spcBef>
                <a:spcPct val="0"/>
              </a:spcBef>
            </a:pPr>
            <a:r>
              <a:rPr lang="en-US" dirty="0">
                <a:solidFill>
                  <a:srgbClr val="000000"/>
                </a:solidFill>
                <a:latin typeface="Arimo"/>
                <a:ea typeface="Arimo"/>
                <a:cs typeface="Arimo"/>
                <a:sym typeface="Arimo"/>
              </a:rPr>
              <a:t>The "result." The outcome was patient trauma and a breakdown of trust (Poor outcome).</a:t>
            </a:r>
          </a:p>
        </p:txBody>
      </p:sp>
      <p:grpSp>
        <p:nvGrpSpPr>
          <p:cNvPr id="54" name="Group 3">
            <a:extLst>
              <a:ext uri="{FF2B5EF4-FFF2-40B4-BE49-F238E27FC236}">
                <a16:creationId xmlns:a16="http://schemas.microsoft.com/office/drawing/2014/main" id="{EEAC634D-DBAC-9481-E53C-17F1D685CAA3}"/>
              </a:ext>
            </a:extLst>
          </p:cNvPr>
          <p:cNvGrpSpPr/>
          <p:nvPr/>
        </p:nvGrpSpPr>
        <p:grpSpPr>
          <a:xfrm>
            <a:off x="13258800" y="5533824"/>
            <a:ext cx="3997295" cy="3114876"/>
            <a:chOff x="0" y="0"/>
            <a:chExt cx="1246636" cy="1101347"/>
          </a:xfrm>
        </p:grpSpPr>
        <p:sp>
          <p:nvSpPr>
            <p:cNvPr id="55" name="Freeform 4">
              <a:extLst>
                <a:ext uri="{FF2B5EF4-FFF2-40B4-BE49-F238E27FC236}">
                  <a16:creationId xmlns:a16="http://schemas.microsoft.com/office/drawing/2014/main" id="{FB54C458-5EC8-6E40-2921-C14F82DB637D}"/>
                </a:ext>
              </a:extLst>
            </p:cNvPr>
            <p:cNvSpPr/>
            <p:nvPr/>
          </p:nvSpPr>
          <p:spPr>
            <a:xfrm>
              <a:off x="0" y="0"/>
              <a:ext cx="1246636" cy="1101347"/>
            </a:xfrm>
            <a:custGeom>
              <a:avLst/>
              <a:gdLst/>
              <a:ahLst/>
              <a:cxnLst/>
              <a:rect l="l" t="t" r="r" b="b"/>
              <a:pathLst>
                <a:path w="1246636" h="1101347">
                  <a:moveTo>
                    <a:pt x="42526" y="0"/>
                  </a:moveTo>
                  <a:lnTo>
                    <a:pt x="1204110" y="0"/>
                  </a:lnTo>
                  <a:cubicBezTo>
                    <a:pt x="1227596" y="0"/>
                    <a:pt x="1246636" y="19040"/>
                    <a:pt x="1246636" y="42526"/>
                  </a:cubicBezTo>
                  <a:lnTo>
                    <a:pt x="1246636" y="1058821"/>
                  </a:lnTo>
                  <a:cubicBezTo>
                    <a:pt x="1246636" y="1082307"/>
                    <a:pt x="1227596" y="1101347"/>
                    <a:pt x="1204110" y="1101347"/>
                  </a:cubicBezTo>
                  <a:lnTo>
                    <a:pt x="42526" y="1101347"/>
                  </a:lnTo>
                  <a:cubicBezTo>
                    <a:pt x="19040" y="1101347"/>
                    <a:pt x="0" y="1082307"/>
                    <a:pt x="0" y="1058821"/>
                  </a:cubicBezTo>
                  <a:lnTo>
                    <a:pt x="0" y="42526"/>
                  </a:lnTo>
                  <a:cubicBezTo>
                    <a:pt x="0" y="19040"/>
                    <a:pt x="19040" y="0"/>
                    <a:pt x="42526" y="0"/>
                  </a:cubicBezTo>
                  <a:close/>
                </a:path>
              </a:pathLst>
            </a:custGeom>
            <a:solidFill>
              <a:srgbClr val="F6F6F6"/>
            </a:solidFill>
          </p:spPr>
          <p:txBody>
            <a:bodyPr/>
            <a:lstStyle/>
            <a:p>
              <a:endParaRPr lang="en-US"/>
            </a:p>
          </p:txBody>
        </p:sp>
        <p:sp>
          <p:nvSpPr>
            <p:cNvPr id="56" name="TextBox 5">
              <a:extLst>
                <a:ext uri="{FF2B5EF4-FFF2-40B4-BE49-F238E27FC236}">
                  <a16:creationId xmlns:a16="http://schemas.microsoft.com/office/drawing/2014/main" id="{F2381764-D9B3-09AB-511D-A7323CFB55A1}"/>
                </a:ext>
              </a:extLst>
            </p:cNvPr>
            <p:cNvSpPr txBox="1"/>
            <p:nvPr/>
          </p:nvSpPr>
          <p:spPr>
            <a:xfrm>
              <a:off x="0" y="-57150"/>
              <a:ext cx="1246636" cy="1158497"/>
            </a:xfrm>
            <a:prstGeom prst="rect">
              <a:avLst/>
            </a:prstGeom>
          </p:spPr>
          <p:txBody>
            <a:bodyPr lIns="50800" tIns="50800" rIns="50800" bIns="50800" rtlCol="0" anchor="ctr"/>
            <a:lstStyle/>
            <a:p>
              <a:pPr algn="ctr">
                <a:lnSpc>
                  <a:spcPts val="3061"/>
                </a:lnSpc>
              </a:pPr>
              <a:endParaRPr/>
            </a:p>
          </p:txBody>
        </p:sp>
      </p:grpSp>
      <p:grpSp>
        <p:nvGrpSpPr>
          <p:cNvPr id="57" name="Group 9">
            <a:extLst>
              <a:ext uri="{FF2B5EF4-FFF2-40B4-BE49-F238E27FC236}">
                <a16:creationId xmlns:a16="http://schemas.microsoft.com/office/drawing/2014/main" id="{6EEAB65C-597D-4ED6-8BD4-4D3144CC986B}"/>
              </a:ext>
            </a:extLst>
          </p:cNvPr>
          <p:cNvGrpSpPr/>
          <p:nvPr/>
        </p:nvGrpSpPr>
        <p:grpSpPr>
          <a:xfrm>
            <a:off x="13865491" y="6010889"/>
            <a:ext cx="708865" cy="732811"/>
            <a:chOff x="0" y="0"/>
            <a:chExt cx="812800" cy="812800"/>
          </a:xfrm>
        </p:grpSpPr>
        <p:sp>
          <p:nvSpPr>
            <p:cNvPr id="58" name="Freeform 10">
              <a:extLst>
                <a:ext uri="{FF2B5EF4-FFF2-40B4-BE49-F238E27FC236}">
                  <a16:creationId xmlns:a16="http://schemas.microsoft.com/office/drawing/2014/main" id="{3B1CDF9F-E13D-3FA6-59D7-14D1FF3655BC}"/>
                </a:ext>
              </a:extLst>
            </p:cNvPr>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004AAD">
                    <a:alpha val="100000"/>
                  </a:srgbClr>
                </a:gs>
                <a:gs pos="100000">
                  <a:srgbClr val="4C91ED">
                    <a:alpha val="100000"/>
                  </a:srgbClr>
                </a:gs>
              </a:gsLst>
              <a:lin ang="2700000"/>
            </a:gradFill>
          </p:spPr>
          <p:txBody>
            <a:bodyPr/>
            <a:lstStyle/>
            <a:p>
              <a:endParaRPr lang="en-US"/>
            </a:p>
          </p:txBody>
        </p:sp>
        <p:sp>
          <p:nvSpPr>
            <p:cNvPr id="59" name="TextBox 11">
              <a:extLst>
                <a:ext uri="{FF2B5EF4-FFF2-40B4-BE49-F238E27FC236}">
                  <a16:creationId xmlns:a16="http://schemas.microsoft.com/office/drawing/2014/main" id="{37D938CF-9610-9ECD-64CA-55706A87128C}"/>
                </a:ext>
              </a:extLst>
            </p:cNvPr>
            <p:cNvSpPr txBox="1"/>
            <p:nvPr/>
          </p:nvSpPr>
          <p:spPr>
            <a:xfrm>
              <a:off x="76200" y="19050"/>
              <a:ext cx="660400" cy="717550"/>
            </a:xfrm>
            <a:prstGeom prst="rect">
              <a:avLst/>
            </a:prstGeom>
          </p:spPr>
          <p:txBody>
            <a:bodyPr lIns="50800" tIns="50800" rIns="50800" bIns="50800" rtlCol="0" anchor="ctr"/>
            <a:lstStyle/>
            <a:p>
              <a:pPr algn="ctr">
                <a:lnSpc>
                  <a:spcPts val="3061"/>
                </a:lnSpc>
              </a:pPr>
              <a:endParaRPr/>
            </a:p>
          </p:txBody>
        </p:sp>
      </p:grpSp>
      <p:sp>
        <p:nvSpPr>
          <p:cNvPr id="60" name="Freeform 22">
            <a:extLst>
              <a:ext uri="{FF2B5EF4-FFF2-40B4-BE49-F238E27FC236}">
                <a16:creationId xmlns:a16="http://schemas.microsoft.com/office/drawing/2014/main" id="{063151EF-70E6-C75D-5E53-57B519CE6B40}"/>
              </a:ext>
            </a:extLst>
          </p:cNvPr>
          <p:cNvSpPr/>
          <p:nvPr/>
        </p:nvSpPr>
        <p:spPr>
          <a:xfrm rot="-5400000">
            <a:off x="14059760" y="6229104"/>
            <a:ext cx="297969" cy="274023"/>
          </a:xfrm>
          <a:custGeom>
            <a:avLst/>
            <a:gdLst/>
            <a:ahLst/>
            <a:cxnLst/>
            <a:rect l="l" t="t" r="r" b="b"/>
            <a:pathLst>
              <a:path w="400652" h="400652">
                <a:moveTo>
                  <a:pt x="0" y="0"/>
                </a:moveTo>
                <a:lnTo>
                  <a:pt x="400652" y="0"/>
                </a:lnTo>
                <a:lnTo>
                  <a:pt x="400652" y="400652"/>
                </a:lnTo>
                <a:lnTo>
                  <a:pt x="0" y="400652"/>
                </a:lnTo>
                <a:lnTo>
                  <a:pt x="0" y="0"/>
                </a:lnTo>
                <a:close/>
              </a:path>
            </a:pathLst>
          </a:custGeom>
          <a:blipFill>
            <a:blip>
              <a:extLst>
                <a:ext uri="{96DAC541-7B7A-43D3-8B79-37D633B846F1}">
                  <asvg:svgBlip xmlns:asvg="http://schemas.microsoft.com/office/drawing/2016/SVG/main" r:embed="rId5"/>
                </a:ext>
              </a:extLst>
            </a:blip>
            <a:stretch>
              <a:fillRect/>
            </a:stretch>
          </a:blipFill>
        </p:spPr>
        <p:txBody>
          <a:bodyPr/>
          <a:lstStyle/>
          <a:p>
            <a:endParaRPr lang="en-US"/>
          </a:p>
        </p:txBody>
      </p:sp>
      <p:sp>
        <p:nvSpPr>
          <p:cNvPr id="61" name="TextBox 29">
            <a:extLst>
              <a:ext uri="{FF2B5EF4-FFF2-40B4-BE49-F238E27FC236}">
                <a16:creationId xmlns:a16="http://schemas.microsoft.com/office/drawing/2014/main" id="{6EC2FE47-2DEE-47AD-BAE3-A1C77EA92395}"/>
              </a:ext>
            </a:extLst>
          </p:cNvPr>
          <p:cNvSpPr txBox="1"/>
          <p:nvPr/>
        </p:nvSpPr>
        <p:spPr>
          <a:xfrm>
            <a:off x="14995869" y="5953738"/>
            <a:ext cx="2260757" cy="409215"/>
          </a:xfrm>
          <a:prstGeom prst="rect">
            <a:avLst/>
          </a:prstGeom>
        </p:spPr>
        <p:txBody>
          <a:bodyPr lIns="0" tIns="0" rIns="0" bIns="0" rtlCol="0" anchor="t">
            <a:spAutoFit/>
          </a:bodyPr>
          <a:lstStyle/>
          <a:p>
            <a:pPr algn="l">
              <a:lnSpc>
                <a:spcPts val="3481"/>
              </a:lnSpc>
              <a:spcBef>
                <a:spcPct val="0"/>
              </a:spcBef>
            </a:pPr>
            <a:r>
              <a:rPr lang="en-US" sz="2486" b="1" dirty="0">
                <a:solidFill>
                  <a:srgbClr val="000000"/>
                </a:solidFill>
                <a:latin typeface="Arimo Bold"/>
                <a:ea typeface="Arimo Bold"/>
                <a:cs typeface="Arimo Bold"/>
                <a:sym typeface="Arimo Bold"/>
              </a:rPr>
              <a:t>Logic</a:t>
            </a:r>
          </a:p>
        </p:txBody>
      </p:sp>
      <p:sp>
        <p:nvSpPr>
          <p:cNvPr id="62" name="TextBox 31">
            <a:extLst>
              <a:ext uri="{FF2B5EF4-FFF2-40B4-BE49-F238E27FC236}">
                <a16:creationId xmlns:a16="http://schemas.microsoft.com/office/drawing/2014/main" id="{3B9E6B28-B5E4-9CE0-BA59-6190EE26B83B}"/>
              </a:ext>
            </a:extLst>
          </p:cNvPr>
          <p:cNvSpPr txBox="1"/>
          <p:nvPr/>
        </p:nvSpPr>
        <p:spPr>
          <a:xfrm>
            <a:off x="13736156" y="7048500"/>
            <a:ext cx="3519939" cy="828432"/>
          </a:xfrm>
          <a:prstGeom prst="rect">
            <a:avLst/>
          </a:prstGeom>
        </p:spPr>
        <p:txBody>
          <a:bodyPr lIns="0" tIns="0" rIns="0" bIns="0" rtlCol="0" anchor="t">
            <a:spAutoFit/>
          </a:bodyPr>
          <a:lstStyle/>
          <a:p>
            <a:pPr algn="l">
              <a:lnSpc>
                <a:spcPts val="2221"/>
              </a:lnSpc>
              <a:spcBef>
                <a:spcPct val="0"/>
              </a:spcBef>
            </a:pPr>
            <a:r>
              <a:rPr lang="en-US" dirty="0">
                <a:solidFill>
                  <a:srgbClr val="000000"/>
                </a:solidFill>
                <a:latin typeface="Arimo"/>
                <a:ea typeface="Arimo"/>
                <a:cs typeface="Arimo"/>
                <a:sym typeface="Arimo"/>
              </a:rPr>
              <a:t>Structural deficiencies inevitably corrupt clinical processes, yielding unsafe outcomes (Gardner, 2022).</a:t>
            </a:r>
          </a:p>
        </p:txBody>
      </p:sp>
      <p:pic>
        <p:nvPicPr>
          <p:cNvPr id="63" name="Picture 62">
            <a:extLst>
              <a:ext uri="{FF2B5EF4-FFF2-40B4-BE49-F238E27FC236}">
                <a16:creationId xmlns:a16="http://schemas.microsoft.com/office/drawing/2014/main" id="{ED8EB23D-B3B1-A8A9-E8E5-F3E3D6094CD4}"/>
              </a:ext>
            </a:extLst>
          </p:cNvPr>
          <p:cNvPicPr>
            <a:picLocks noChangeAspect="1"/>
          </p:cNvPicPr>
          <p:nvPr/>
        </p:nvPicPr>
        <p:blipFill>
          <a:blip r:embed="rId6"/>
          <a:stretch>
            <a:fillRect/>
          </a:stretch>
        </p:blipFill>
        <p:spPr>
          <a:xfrm>
            <a:off x="12078157" y="1257829"/>
            <a:ext cx="5173652" cy="2821992"/>
          </a:xfrm>
          <a:prstGeom prst="rect">
            <a:avLst/>
          </a:prstGeom>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1028700" y="643334"/>
            <a:ext cx="645488" cy="770732"/>
          </a:xfrm>
          <a:custGeom>
            <a:avLst/>
            <a:gdLst/>
            <a:ahLst/>
            <a:cxnLst/>
            <a:rect l="l" t="t" r="r" b="b"/>
            <a:pathLst>
              <a:path w="645488" h="770732">
                <a:moveTo>
                  <a:pt x="0" y="0"/>
                </a:moveTo>
                <a:lnTo>
                  <a:pt x="645488" y="0"/>
                </a:lnTo>
                <a:lnTo>
                  <a:pt x="645488" y="770732"/>
                </a:lnTo>
                <a:lnTo>
                  <a:pt x="0" y="770732"/>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US"/>
          </a:p>
        </p:txBody>
      </p:sp>
      <p:sp>
        <p:nvSpPr>
          <p:cNvPr id="3" name="Freeform 3"/>
          <p:cNvSpPr/>
          <p:nvPr/>
        </p:nvSpPr>
        <p:spPr>
          <a:xfrm rot="614640" flipH="1">
            <a:off x="7413367" y="-5636934"/>
            <a:ext cx="13275971" cy="10548865"/>
          </a:xfrm>
          <a:custGeom>
            <a:avLst/>
            <a:gdLst/>
            <a:ahLst/>
            <a:cxnLst/>
            <a:rect l="l" t="t" r="r" b="b"/>
            <a:pathLst>
              <a:path w="13275971" h="10548865">
                <a:moveTo>
                  <a:pt x="13275971" y="0"/>
                </a:moveTo>
                <a:lnTo>
                  <a:pt x="0" y="0"/>
                </a:lnTo>
                <a:lnTo>
                  <a:pt x="0" y="10548865"/>
                </a:lnTo>
                <a:lnTo>
                  <a:pt x="13275971" y="10548865"/>
                </a:lnTo>
                <a:lnTo>
                  <a:pt x="13275971" y="0"/>
                </a:lnTo>
                <a:close/>
              </a:path>
            </a:pathLst>
          </a:custGeom>
          <a:blipFill>
            <a:blip>
              <a:extLst>
                <a:ext uri="{96DAC541-7B7A-43D3-8B79-37D633B846F1}">
                  <asvg:svgBlip xmlns:asvg="http://schemas.microsoft.com/office/drawing/2016/SVG/main" r:embed="rId4"/>
                </a:ext>
              </a:extLst>
            </a:blip>
            <a:stretch>
              <a:fillRect/>
            </a:stretch>
          </a:blipFill>
          <a:ln cap="rnd">
            <a:noFill/>
            <a:prstDash val="solid"/>
            <a:round/>
          </a:ln>
        </p:spPr>
        <p:txBody>
          <a:bodyPr/>
          <a:lstStyle/>
          <a:p>
            <a:endParaRPr lang="en-US"/>
          </a:p>
        </p:txBody>
      </p:sp>
      <p:grpSp>
        <p:nvGrpSpPr>
          <p:cNvPr id="4" name="Group 4"/>
          <p:cNvGrpSpPr/>
          <p:nvPr/>
        </p:nvGrpSpPr>
        <p:grpSpPr>
          <a:xfrm>
            <a:off x="1351444" y="2164775"/>
            <a:ext cx="7027653" cy="7169725"/>
            <a:chOff x="0" y="0"/>
            <a:chExt cx="1850905" cy="1814096"/>
          </a:xfrm>
        </p:grpSpPr>
        <p:sp>
          <p:nvSpPr>
            <p:cNvPr id="5" name="Freeform 5"/>
            <p:cNvSpPr/>
            <p:nvPr/>
          </p:nvSpPr>
          <p:spPr>
            <a:xfrm>
              <a:off x="0" y="0"/>
              <a:ext cx="1850904" cy="1814096"/>
            </a:xfrm>
            <a:custGeom>
              <a:avLst/>
              <a:gdLst/>
              <a:ahLst/>
              <a:cxnLst/>
              <a:rect l="l" t="t" r="r" b="b"/>
              <a:pathLst>
                <a:path w="1850904" h="1814096">
                  <a:moveTo>
                    <a:pt x="28643" y="0"/>
                  </a:moveTo>
                  <a:lnTo>
                    <a:pt x="1822262" y="0"/>
                  </a:lnTo>
                  <a:cubicBezTo>
                    <a:pt x="1838081" y="0"/>
                    <a:pt x="1850904" y="12824"/>
                    <a:pt x="1850904" y="28643"/>
                  </a:cubicBezTo>
                  <a:lnTo>
                    <a:pt x="1850904" y="1785454"/>
                  </a:lnTo>
                  <a:cubicBezTo>
                    <a:pt x="1850904" y="1793050"/>
                    <a:pt x="1847887" y="1800336"/>
                    <a:pt x="1842515" y="1805707"/>
                  </a:cubicBezTo>
                  <a:cubicBezTo>
                    <a:pt x="1837144" y="1811079"/>
                    <a:pt x="1829858" y="1814096"/>
                    <a:pt x="1822262" y="1814096"/>
                  </a:cubicBezTo>
                  <a:lnTo>
                    <a:pt x="28643" y="1814096"/>
                  </a:lnTo>
                  <a:cubicBezTo>
                    <a:pt x="12824" y="1814096"/>
                    <a:pt x="0" y="1801273"/>
                    <a:pt x="0" y="1785454"/>
                  </a:cubicBezTo>
                  <a:lnTo>
                    <a:pt x="0" y="28643"/>
                  </a:lnTo>
                  <a:cubicBezTo>
                    <a:pt x="0" y="12824"/>
                    <a:pt x="12824" y="0"/>
                    <a:pt x="28643" y="0"/>
                  </a:cubicBezTo>
                  <a:close/>
                </a:path>
              </a:pathLst>
            </a:custGeom>
            <a:solidFill>
              <a:srgbClr val="F6F6F6"/>
            </a:solidFill>
          </p:spPr>
          <p:txBody>
            <a:bodyPr/>
            <a:lstStyle/>
            <a:p>
              <a:endParaRPr lang="en-US"/>
            </a:p>
          </p:txBody>
        </p:sp>
        <p:sp>
          <p:nvSpPr>
            <p:cNvPr id="6" name="TextBox 6"/>
            <p:cNvSpPr txBox="1"/>
            <p:nvPr/>
          </p:nvSpPr>
          <p:spPr>
            <a:xfrm>
              <a:off x="0" y="-57150"/>
              <a:ext cx="1850905" cy="1871246"/>
            </a:xfrm>
            <a:prstGeom prst="rect">
              <a:avLst/>
            </a:prstGeom>
          </p:spPr>
          <p:txBody>
            <a:bodyPr lIns="50800" tIns="50800" rIns="50800" bIns="50800" rtlCol="0" anchor="ctr"/>
            <a:lstStyle/>
            <a:p>
              <a:pPr algn="ctr">
                <a:lnSpc>
                  <a:spcPts val="3061"/>
                </a:lnSpc>
              </a:pPr>
              <a:endParaRPr/>
            </a:p>
          </p:txBody>
        </p:sp>
      </p:grpSp>
      <p:grpSp>
        <p:nvGrpSpPr>
          <p:cNvPr id="7" name="Group 7"/>
          <p:cNvGrpSpPr/>
          <p:nvPr/>
        </p:nvGrpSpPr>
        <p:grpSpPr>
          <a:xfrm>
            <a:off x="2035416" y="2457450"/>
            <a:ext cx="813137" cy="813137"/>
            <a:chOff x="0" y="0"/>
            <a:chExt cx="812800" cy="812800"/>
          </a:xfrm>
        </p:grpSpPr>
        <p:sp>
          <p:nvSpPr>
            <p:cNvPr id="8" name="Freeform 8"/>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004AAD">
                    <a:alpha val="100000"/>
                  </a:srgbClr>
                </a:gs>
                <a:gs pos="100000">
                  <a:srgbClr val="4C91ED">
                    <a:alpha val="100000"/>
                  </a:srgbClr>
                </a:gs>
              </a:gsLst>
              <a:lin ang="2700000"/>
            </a:gradFill>
          </p:spPr>
          <p:txBody>
            <a:bodyPr/>
            <a:lstStyle/>
            <a:p>
              <a:endParaRPr lang="en-US"/>
            </a:p>
          </p:txBody>
        </p:sp>
        <p:sp>
          <p:nvSpPr>
            <p:cNvPr id="9" name="TextBox 9"/>
            <p:cNvSpPr txBox="1"/>
            <p:nvPr/>
          </p:nvSpPr>
          <p:spPr>
            <a:xfrm>
              <a:off x="76200" y="19050"/>
              <a:ext cx="660400" cy="717550"/>
            </a:xfrm>
            <a:prstGeom prst="rect">
              <a:avLst/>
            </a:prstGeom>
          </p:spPr>
          <p:txBody>
            <a:bodyPr lIns="50800" tIns="50800" rIns="50800" bIns="50800" rtlCol="0" anchor="ctr"/>
            <a:lstStyle/>
            <a:p>
              <a:pPr algn="ctr">
                <a:lnSpc>
                  <a:spcPts val="3061"/>
                </a:lnSpc>
              </a:pPr>
              <a:endParaRPr/>
            </a:p>
          </p:txBody>
        </p:sp>
      </p:grpSp>
      <p:grpSp>
        <p:nvGrpSpPr>
          <p:cNvPr id="10" name="Group 10"/>
          <p:cNvGrpSpPr/>
          <p:nvPr/>
        </p:nvGrpSpPr>
        <p:grpSpPr>
          <a:xfrm>
            <a:off x="2035416" y="4667250"/>
            <a:ext cx="813137" cy="813137"/>
            <a:chOff x="0" y="0"/>
            <a:chExt cx="812800" cy="812800"/>
          </a:xfrm>
        </p:grpSpPr>
        <p:sp>
          <p:nvSpPr>
            <p:cNvPr id="11" name="Freeform 11"/>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004AAD">
                    <a:alpha val="100000"/>
                  </a:srgbClr>
                </a:gs>
                <a:gs pos="100000">
                  <a:srgbClr val="4C91ED">
                    <a:alpha val="100000"/>
                  </a:srgbClr>
                </a:gs>
              </a:gsLst>
              <a:lin ang="2700000"/>
            </a:gradFill>
          </p:spPr>
          <p:txBody>
            <a:bodyPr/>
            <a:lstStyle/>
            <a:p>
              <a:endParaRPr lang="en-US"/>
            </a:p>
          </p:txBody>
        </p:sp>
        <p:sp>
          <p:nvSpPr>
            <p:cNvPr id="12" name="TextBox 12"/>
            <p:cNvSpPr txBox="1"/>
            <p:nvPr/>
          </p:nvSpPr>
          <p:spPr>
            <a:xfrm>
              <a:off x="76200" y="19050"/>
              <a:ext cx="660400" cy="717550"/>
            </a:xfrm>
            <a:prstGeom prst="rect">
              <a:avLst/>
            </a:prstGeom>
          </p:spPr>
          <p:txBody>
            <a:bodyPr lIns="50800" tIns="50800" rIns="50800" bIns="50800" rtlCol="0" anchor="ctr"/>
            <a:lstStyle/>
            <a:p>
              <a:pPr algn="ctr">
                <a:lnSpc>
                  <a:spcPts val="3061"/>
                </a:lnSpc>
              </a:pPr>
              <a:endParaRPr/>
            </a:p>
          </p:txBody>
        </p:sp>
      </p:grpSp>
      <p:sp>
        <p:nvSpPr>
          <p:cNvPr id="13" name="Freeform 13"/>
          <p:cNvSpPr/>
          <p:nvPr/>
        </p:nvSpPr>
        <p:spPr>
          <a:xfrm rot="-5400000">
            <a:off x="2241659" y="2663692"/>
            <a:ext cx="400652" cy="400652"/>
          </a:xfrm>
          <a:custGeom>
            <a:avLst/>
            <a:gdLst/>
            <a:ahLst/>
            <a:cxnLst/>
            <a:rect l="l" t="t" r="r" b="b"/>
            <a:pathLst>
              <a:path w="400652" h="400652">
                <a:moveTo>
                  <a:pt x="0" y="0"/>
                </a:moveTo>
                <a:lnTo>
                  <a:pt x="400652" y="0"/>
                </a:lnTo>
                <a:lnTo>
                  <a:pt x="400652" y="400652"/>
                </a:lnTo>
                <a:lnTo>
                  <a:pt x="0" y="400652"/>
                </a:lnTo>
                <a:lnTo>
                  <a:pt x="0" y="0"/>
                </a:lnTo>
                <a:close/>
              </a:path>
            </a:pathLst>
          </a:custGeom>
          <a:blipFill>
            <a:blip>
              <a:extLst>
                <a:ext uri="{96DAC541-7B7A-43D3-8B79-37D633B846F1}">
                  <asvg:svgBlip xmlns:asvg="http://schemas.microsoft.com/office/drawing/2016/SVG/main" r:embed="rId5"/>
                </a:ext>
              </a:extLst>
            </a:blip>
            <a:stretch>
              <a:fillRect/>
            </a:stretch>
          </a:blipFill>
        </p:spPr>
        <p:txBody>
          <a:bodyPr/>
          <a:lstStyle/>
          <a:p>
            <a:endParaRPr lang="en-US"/>
          </a:p>
        </p:txBody>
      </p:sp>
      <p:sp>
        <p:nvSpPr>
          <p:cNvPr id="14" name="Freeform 14"/>
          <p:cNvSpPr/>
          <p:nvPr/>
        </p:nvSpPr>
        <p:spPr>
          <a:xfrm rot="-5400000">
            <a:off x="2241659" y="4873492"/>
            <a:ext cx="400652" cy="400652"/>
          </a:xfrm>
          <a:custGeom>
            <a:avLst/>
            <a:gdLst/>
            <a:ahLst/>
            <a:cxnLst/>
            <a:rect l="l" t="t" r="r" b="b"/>
            <a:pathLst>
              <a:path w="400652" h="400652">
                <a:moveTo>
                  <a:pt x="0" y="0"/>
                </a:moveTo>
                <a:lnTo>
                  <a:pt x="400652" y="0"/>
                </a:lnTo>
                <a:lnTo>
                  <a:pt x="400652" y="400653"/>
                </a:lnTo>
                <a:lnTo>
                  <a:pt x="0" y="400653"/>
                </a:lnTo>
                <a:lnTo>
                  <a:pt x="0" y="0"/>
                </a:lnTo>
                <a:close/>
              </a:path>
            </a:pathLst>
          </a:custGeom>
          <a:blipFill>
            <a:blip>
              <a:extLst>
                <a:ext uri="{96DAC541-7B7A-43D3-8B79-37D633B846F1}">
                  <asvg:svgBlip xmlns:asvg="http://schemas.microsoft.com/office/drawing/2016/SVG/main" r:embed="rId5"/>
                </a:ext>
              </a:extLst>
            </a:blip>
            <a:stretch>
              <a:fillRect/>
            </a:stretch>
          </a:blipFill>
        </p:spPr>
        <p:txBody>
          <a:bodyPr/>
          <a:lstStyle/>
          <a:p>
            <a:endParaRPr lang="en-US"/>
          </a:p>
        </p:txBody>
      </p:sp>
      <p:sp>
        <p:nvSpPr>
          <p:cNvPr id="17" name="TextBox 17"/>
          <p:cNvSpPr txBox="1"/>
          <p:nvPr/>
        </p:nvSpPr>
        <p:spPr>
          <a:xfrm>
            <a:off x="1838721" y="801933"/>
            <a:ext cx="1773479" cy="761106"/>
          </a:xfrm>
          <a:prstGeom prst="rect">
            <a:avLst/>
          </a:prstGeom>
        </p:spPr>
        <p:txBody>
          <a:bodyPr lIns="0" tIns="0" rIns="0" bIns="0" rtlCol="0" anchor="t">
            <a:spAutoFit/>
          </a:bodyPr>
          <a:lstStyle/>
          <a:p>
            <a:pPr algn="l">
              <a:lnSpc>
                <a:spcPts val="3138"/>
              </a:lnSpc>
              <a:spcBef>
                <a:spcPct val="0"/>
              </a:spcBef>
            </a:pPr>
            <a:r>
              <a:rPr lang="en-US" sz="2241" dirty="0">
                <a:solidFill>
                  <a:srgbClr val="000000"/>
                </a:solidFill>
                <a:latin typeface="Arimo"/>
                <a:ea typeface="Arimo"/>
                <a:cs typeface="Arimo"/>
                <a:sym typeface="Arimo"/>
              </a:rPr>
              <a:t>The Edenfield Centre</a:t>
            </a:r>
          </a:p>
        </p:txBody>
      </p:sp>
      <p:sp>
        <p:nvSpPr>
          <p:cNvPr id="20" name="TextBox 20"/>
          <p:cNvSpPr txBox="1"/>
          <p:nvPr/>
        </p:nvSpPr>
        <p:spPr>
          <a:xfrm>
            <a:off x="9501193" y="1943100"/>
            <a:ext cx="7435363" cy="2070182"/>
          </a:xfrm>
          <a:prstGeom prst="rect">
            <a:avLst/>
          </a:prstGeom>
        </p:spPr>
        <p:txBody>
          <a:bodyPr lIns="0" tIns="0" rIns="0" bIns="0" rtlCol="0" anchor="t">
            <a:spAutoFit/>
          </a:bodyPr>
          <a:lstStyle/>
          <a:p>
            <a:pPr algn="l">
              <a:lnSpc>
                <a:spcPts val="8626"/>
              </a:lnSpc>
              <a:spcBef>
                <a:spcPct val="0"/>
              </a:spcBef>
            </a:pPr>
            <a:r>
              <a:rPr lang="en-US" sz="4800" b="1" dirty="0">
                <a:solidFill>
                  <a:srgbClr val="000000"/>
                </a:solidFill>
                <a:latin typeface="Open Sauce Bold"/>
                <a:ea typeface="Open Sauce Bold"/>
                <a:cs typeface="Open Sauce Bold"/>
                <a:sym typeface="Open Sauce Bold"/>
              </a:rPr>
              <a:t>Theoretical Framework 2: Systems Theory</a:t>
            </a:r>
          </a:p>
        </p:txBody>
      </p:sp>
      <p:sp>
        <p:nvSpPr>
          <p:cNvPr id="21" name="TextBox 21"/>
          <p:cNvSpPr txBox="1"/>
          <p:nvPr/>
        </p:nvSpPr>
        <p:spPr>
          <a:xfrm>
            <a:off x="3165795" y="2600685"/>
            <a:ext cx="3838566" cy="409215"/>
          </a:xfrm>
          <a:prstGeom prst="rect">
            <a:avLst/>
          </a:prstGeom>
        </p:spPr>
        <p:txBody>
          <a:bodyPr lIns="0" tIns="0" rIns="0" bIns="0" rtlCol="0" anchor="t">
            <a:spAutoFit/>
          </a:bodyPr>
          <a:lstStyle/>
          <a:p>
            <a:pPr algn="l">
              <a:lnSpc>
                <a:spcPts val="3481"/>
              </a:lnSpc>
              <a:spcBef>
                <a:spcPct val="0"/>
              </a:spcBef>
            </a:pPr>
            <a:r>
              <a:rPr lang="en-US" sz="2486" b="1" dirty="0">
                <a:solidFill>
                  <a:srgbClr val="000000"/>
                </a:solidFill>
                <a:latin typeface="Arimo Bold"/>
                <a:ea typeface="Arimo Bold"/>
                <a:cs typeface="Arimo Bold"/>
                <a:sym typeface="Arimo Bold"/>
              </a:rPr>
              <a:t>Interdependence</a:t>
            </a:r>
          </a:p>
        </p:txBody>
      </p:sp>
      <p:sp>
        <p:nvSpPr>
          <p:cNvPr id="22" name="TextBox 22"/>
          <p:cNvSpPr txBox="1"/>
          <p:nvPr/>
        </p:nvSpPr>
        <p:spPr>
          <a:xfrm>
            <a:off x="3165795" y="4810485"/>
            <a:ext cx="3838566" cy="409215"/>
          </a:xfrm>
          <a:prstGeom prst="rect">
            <a:avLst/>
          </a:prstGeom>
        </p:spPr>
        <p:txBody>
          <a:bodyPr lIns="0" tIns="0" rIns="0" bIns="0" rtlCol="0" anchor="t">
            <a:spAutoFit/>
          </a:bodyPr>
          <a:lstStyle/>
          <a:p>
            <a:pPr algn="l">
              <a:lnSpc>
                <a:spcPts val="3481"/>
              </a:lnSpc>
              <a:spcBef>
                <a:spcPct val="0"/>
              </a:spcBef>
            </a:pPr>
            <a:r>
              <a:rPr lang="en-US" sz="2486" b="1" dirty="0">
                <a:solidFill>
                  <a:srgbClr val="000000"/>
                </a:solidFill>
                <a:latin typeface="Arimo Bold"/>
                <a:ea typeface="Arimo Bold"/>
                <a:cs typeface="Arimo Bold"/>
                <a:sym typeface="Arimo Bold"/>
              </a:rPr>
              <a:t>Entropy</a:t>
            </a:r>
          </a:p>
        </p:txBody>
      </p:sp>
      <p:sp>
        <p:nvSpPr>
          <p:cNvPr id="23" name="TextBox 23"/>
          <p:cNvSpPr txBox="1"/>
          <p:nvPr/>
        </p:nvSpPr>
        <p:spPr>
          <a:xfrm>
            <a:off x="2035416" y="3390900"/>
            <a:ext cx="5659708" cy="546303"/>
          </a:xfrm>
          <a:prstGeom prst="rect">
            <a:avLst/>
          </a:prstGeom>
        </p:spPr>
        <p:txBody>
          <a:bodyPr lIns="0" tIns="0" rIns="0" bIns="0" rtlCol="0" anchor="t">
            <a:spAutoFit/>
          </a:bodyPr>
          <a:lstStyle/>
          <a:p>
            <a:pPr algn="l">
              <a:lnSpc>
                <a:spcPts val="2221"/>
              </a:lnSpc>
              <a:spcBef>
                <a:spcPct val="0"/>
              </a:spcBef>
            </a:pPr>
            <a:r>
              <a:rPr lang="en-US" dirty="0">
                <a:solidFill>
                  <a:srgbClr val="000000"/>
                </a:solidFill>
                <a:latin typeface="Arimo"/>
                <a:ea typeface="Arimo"/>
                <a:cs typeface="Arimo"/>
                <a:sym typeface="Arimo"/>
              </a:rPr>
              <a:t>A failure in the HR department’s ability to recruit permanent staff directly impacted ward-level safety.</a:t>
            </a:r>
          </a:p>
        </p:txBody>
      </p:sp>
      <p:sp>
        <p:nvSpPr>
          <p:cNvPr id="24" name="TextBox 24"/>
          <p:cNvSpPr txBox="1"/>
          <p:nvPr/>
        </p:nvSpPr>
        <p:spPr>
          <a:xfrm>
            <a:off x="2035416" y="5555279"/>
            <a:ext cx="5659708" cy="546303"/>
          </a:xfrm>
          <a:prstGeom prst="rect">
            <a:avLst/>
          </a:prstGeom>
        </p:spPr>
        <p:txBody>
          <a:bodyPr lIns="0" tIns="0" rIns="0" bIns="0" rtlCol="0" anchor="t">
            <a:spAutoFit/>
          </a:bodyPr>
          <a:lstStyle/>
          <a:p>
            <a:pPr algn="l">
              <a:lnSpc>
                <a:spcPts val="2221"/>
              </a:lnSpc>
              <a:spcBef>
                <a:spcPct val="0"/>
              </a:spcBef>
            </a:pPr>
            <a:r>
              <a:rPr lang="en-US" dirty="0">
                <a:solidFill>
                  <a:srgbClr val="000000"/>
                </a:solidFill>
                <a:latin typeface="Arimo"/>
                <a:ea typeface="Arimo"/>
                <a:cs typeface="Arimo"/>
                <a:sym typeface="Arimo"/>
              </a:rPr>
              <a:t>Without constant energy and oversight from senior leadership, the "system" devolved into chaos.</a:t>
            </a:r>
          </a:p>
        </p:txBody>
      </p:sp>
      <p:grpSp>
        <p:nvGrpSpPr>
          <p:cNvPr id="28" name="Group 10">
            <a:extLst>
              <a:ext uri="{FF2B5EF4-FFF2-40B4-BE49-F238E27FC236}">
                <a16:creationId xmlns:a16="http://schemas.microsoft.com/office/drawing/2014/main" id="{BDC31766-D9C9-9CB4-5114-B120851197D5}"/>
              </a:ext>
            </a:extLst>
          </p:cNvPr>
          <p:cNvGrpSpPr/>
          <p:nvPr/>
        </p:nvGrpSpPr>
        <p:grpSpPr>
          <a:xfrm>
            <a:off x="2035416" y="6877050"/>
            <a:ext cx="813137" cy="813137"/>
            <a:chOff x="0" y="0"/>
            <a:chExt cx="812800" cy="812800"/>
          </a:xfrm>
        </p:grpSpPr>
        <p:sp>
          <p:nvSpPr>
            <p:cNvPr id="29" name="Freeform 11">
              <a:extLst>
                <a:ext uri="{FF2B5EF4-FFF2-40B4-BE49-F238E27FC236}">
                  <a16:creationId xmlns:a16="http://schemas.microsoft.com/office/drawing/2014/main" id="{03030901-6901-6A6F-E25F-B6CB9D6DB018}"/>
                </a:ext>
              </a:extLst>
            </p:cNvPr>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004AAD">
                    <a:alpha val="100000"/>
                  </a:srgbClr>
                </a:gs>
                <a:gs pos="100000">
                  <a:srgbClr val="4C91ED">
                    <a:alpha val="100000"/>
                  </a:srgbClr>
                </a:gs>
              </a:gsLst>
              <a:lin ang="2700000"/>
            </a:gradFill>
          </p:spPr>
          <p:txBody>
            <a:bodyPr/>
            <a:lstStyle/>
            <a:p>
              <a:endParaRPr lang="en-US"/>
            </a:p>
          </p:txBody>
        </p:sp>
        <p:sp>
          <p:nvSpPr>
            <p:cNvPr id="30" name="TextBox 12">
              <a:extLst>
                <a:ext uri="{FF2B5EF4-FFF2-40B4-BE49-F238E27FC236}">
                  <a16:creationId xmlns:a16="http://schemas.microsoft.com/office/drawing/2014/main" id="{59E226E4-F211-FCEB-3ABF-495AF25FA06B}"/>
                </a:ext>
              </a:extLst>
            </p:cNvPr>
            <p:cNvSpPr txBox="1"/>
            <p:nvPr/>
          </p:nvSpPr>
          <p:spPr>
            <a:xfrm>
              <a:off x="76200" y="19050"/>
              <a:ext cx="660400" cy="717550"/>
            </a:xfrm>
            <a:prstGeom prst="rect">
              <a:avLst/>
            </a:prstGeom>
          </p:spPr>
          <p:txBody>
            <a:bodyPr lIns="50800" tIns="50800" rIns="50800" bIns="50800" rtlCol="0" anchor="ctr"/>
            <a:lstStyle/>
            <a:p>
              <a:pPr algn="ctr">
                <a:lnSpc>
                  <a:spcPts val="3061"/>
                </a:lnSpc>
              </a:pPr>
              <a:endParaRPr/>
            </a:p>
          </p:txBody>
        </p:sp>
      </p:grpSp>
      <p:sp>
        <p:nvSpPr>
          <p:cNvPr id="31" name="Freeform 14">
            <a:extLst>
              <a:ext uri="{FF2B5EF4-FFF2-40B4-BE49-F238E27FC236}">
                <a16:creationId xmlns:a16="http://schemas.microsoft.com/office/drawing/2014/main" id="{0DFF769D-F1A4-7DA5-B844-886A2078CF62}"/>
              </a:ext>
            </a:extLst>
          </p:cNvPr>
          <p:cNvSpPr/>
          <p:nvPr/>
        </p:nvSpPr>
        <p:spPr>
          <a:xfrm rot="-5400000">
            <a:off x="2241659" y="7083292"/>
            <a:ext cx="400652" cy="400652"/>
          </a:xfrm>
          <a:custGeom>
            <a:avLst/>
            <a:gdLst/>
            <a:ahLst/>
            <a:cxnLst/>
            <a:rect l="l" t="t" r="r" b="b"/>
            <a:pathLst>
              <a:path w="400652" h="400652">
                <a:moveTo>
                  <a:pt x="0" y="0"/>
                </a:moveTo>
                <a:lnTo>
                  <a:pt x="400652" y="0"/>
                </a:lnTo>
                <a:lnTo>
                  <a:pt x="400652" y="400653"/>
                </a:lnTo>
                <a:lnTo>
                  <a:pt x="0" y="400653"/>
                </a:lnTo>
                <a:lnTo>
                  <a:pt x="0" y="0"/>
                </a:lnTo>
                <a:close/>
              </a:path>
            </a:pathLst>
          </a:custGeom>
          <a:blipFill>
            <a:blip>
              <a:extLst>
                <a:ext uri="{96DAC541-7B7A-43D3-8B79-37D633B846F1}">
                  <asvg:svgBlip xmlns:asvg="http://schemas.microsoft.com/office/drawing/2016/SVG/main" r:embed="rId5"/>
                </a:ext>
              </a:extLst>
            </a:blip>
            <a:stretch>
              <a:fillRect/>
            </a:stretch>
          </a:blipFill>
        </p:spPr>
        <p:txBody>
          <a:bodyPr/>
          <a:lstStyle/>
          <a:p>
            <a:endParaRPr lang="en-US"/>
          </a:p>
        </p:txBody>
      </p:sp>
      <p:sp>
        <p:nvSpPr>
          <p:cNvPr id="32" name="TextBox 22">
            <a:extLst>
              <a:ext uri="{FF2B5EF4-FFF2-40B4-BE49-F238E27FC236}">
                <a16:creationId xmlns:a16="http://schemas.microsoft.com/office/drawing/2014/main" id="{BF58BA5D-0A24-A1F6-6C2D-39D95450CBC4}"/>
              </a:ext>
            </a:extLst>
          </p:cNvPr>
          <p:cNvSpPr txBox="1"/>
          <p:nvPr/>
        </p:nvSpPr>
        <p:spPr>
          <a:xfrm>
            <a:off x="3165795" y="7096485"/>
            <a:ext cx="3838566" cy="409215"/>
          </a:xfrm>
          <a:prstGeom prst="rect">
            <a:avLst/>
          </a:prstGeom>
        </p:spPr>
        <p:txBody>
          <a:bodyPr lIns="0" tIns="0" rIns="0" bIns="0" rtlCol="0" anchor="t">
            <a:spAutoFit/>
          </a:bodyPr>
          <a:lstStyle/>
          <a:p>
            <a:pPr algn="l">
              <a:lnSpc>
                <a:spcPts val="3481"/>
              </a:lnSpc>
              <a:spcBef>
                <a:spcPct val="0"/>
              </a:spcBef>
            </a:pPr>
            <a:r>
              <a:rPr lang="en-US" sz="2486" b="1" dirty="0">
                <a:solidFill>
                  <a:srgbClr val="000000"/>
                </a:solidFill>
                <a:latin typeface="Arimo Bold"/>
                <a:ea typeface="Arimo Bold"/>
                <a:cs typeface="Arimo Bold"/>
                <a:sym typeface="Arimo Bold"/>
              </a:rPr>
              <a:t>Shift in Focus</a:t>
            </a:r>
          </a:p>
        </p:txBody>
      </p:sp>
      <p:sp>
        <p:nvSpPr>
          <p:cNvPr id="33" name="TextBox 24">
            <a:extLst>
              <a:ext uri="{FF2B5EF4-FFF2-40B4-BE49-F238E27FC236}">
                <a16:creationId xmlns:a16="http://schemas.microsoft.com/office/drawing/2014/main" id="{252B7B0C-3ABF-E97F-C1CD-38DE0EC251A9}"/>
              </a:ext>
            </a:extLst>
          </p:cNvPr>
          <p:cNvSpPr txBox="1"/>
          <p:nvPr/>
        </p:nvSpPr>
        <p:spPr>
          <a:xfrm>
            <a:off x="2035414" y="7765079"/>
            <a:ext cx="5659708" cy="822148"/>
          </a:xfrm>
          <a:prstGeom prst="rect">
            <a:avLst/>
          </a:prstGeom>
        </p:spPr>
        <p:txBody>
          <a:bodyPr lIns="0" tIns="0" rIns="0" bIns="0" rtlCol="0" anchor="t">
            <a:spAutoFit/>
          </a:bodyPr>
          <a:lstStyle/>
          <a:p>
            <a:pPr algn="l">
              <a:lnSpc>
                <a:spcPts val="2221"/>
              </a:lnSpc>
              <a:spcBef>
                <a:spcPct val="0"/>
              </a:spcBef>
            </a:pPr>
            <a:r>
              <a:rPr lang="en-US" dirty="0">
                <a:solidFill>
                  <a:srgbClr val="000000"/>
                </a:solidFill>
                <a:latin typeface="Arimo"/>
                <a:ea typeface="Arimo"/>
                <a:cs typeface="Arimo"/>
                <a:sym typeface="Arimo"/>
              </a:rPr>
              <a:t>We must stop asking "Who failed?" and start asking "What in the system design allowed this to happen?" (Chassin and Loeb, 2013).</a:t>
            </a:r>
          </a:p>
        </p:txBody>
      </p:sp>
      <p:pic>
        <p:nvPicPr>
          <p:cNvPr id="34" name="Picture 33">
            <a:extLst>
              <a:ext uri="{FF2B5EF4-FFF2-40B4-BE49-F238E27FC236}">
                <a16:creationId xmlns:a16="http://schemas.microsoft.com/office/drawing/2014/main" id="{F60FB3B9-5C6E-605F-5223-2C21EE4290C1}"/>
              </a:ext>
            </a:extLst>
          </p:cNvPr>
          <p:cNvPicPr>
            <a:picLocks noChangeAspect="1"/>
          </p:cNvPicPr>
          <p:nvPr/>
        </p:nvPicPr>
        <p:blipFill>
          <a:blip r:embed="rId6"/>
          <a:stretch>
            <a:fillRect/>
          </a:stretch>
        </p:blipFill>
        <p:spPr>
          <a:xfrm>
            <a:off x="9144000" y="4512404"/>
            <a:ext cx="7470508" cy="4074823"/>
          </a:xfrm>
          <a:prstGeom prst="rect">
            <a:avLst/>
          </a:prstGeom>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DDCBBC"/>
        </a:solidFill>
        <a:effectLst/>
      </p:bgPr>
    </p:bg>
    <p:spTree>
      <p:nvGrpSpPr>
        <p:cNvPr id="1" name=""/>
        <p:cNvGrpSpPr/>
        <p:nvPr/>
      </p:nvGrpSpPr>
      <p:grpSpPr>
        <a:xfrm>
          <a:off x="0" y="0"/>
          <a:ext cx="0" cy="0"/>
          <a:chOff x="0" y="0"/>
          <a:chExt cx="0" cy="0"/>
        </a:xfrm>
      </p:grpSpPr>
      <p:grpSp>
        <p:nvGrpSpPr>
          <p:cNvPr id="2" name="Group 2"/>
          <p:cNvGrpSpPr/>
          <p:nvPr/>
        </p:nvGrpSpPr>
        <p:grpSpPr>
          <a:xfrm>
            <a:off x="1028700" y="1028700"/>
            <a:ext cx="16230600" cy="7315200"/>
            <a:chOff x="0" y="0"/>
            <a:chExt cx="4274726" cy="2167467"/>
          </a:xfrm>
        </p:grpSpPr>
        <p:sp>
          <p:nvSpPr>
            <p:cNvPr id="3" name="Freeform 3"/>
            <p:cNvSpPr/>
            <p:nvPr/>
          </p:nvSpPr>
          <p:spPr>
            <a:xfrm>
              <a:off x="0" y="0"/>
              <a:ext cx="4274726" cy="2167467"/>
            </a:xfrm>
            <a:custGeom>
              <a:avLst/>
              <a:gdLst/>
              <a:ahLst/>
              <a:cxnLst/>
              <a:rect l="l" t="t" r="r" b="b"/>
              <a:pathLst>
                <a:path w="4274726" h="2167467">
                  <a:moveTo>
                    <a:pt x="0" y="0"/>
                  </a:moveTo>
                  <a:lnTo>
                    <a:pt x="4274726" y="0"/>
                  </a:lnTo>
                  <a:lnTo>
                    <a:pt x="4274726" y="2167467"/>
                  </a:lnTo>
                  <a:lnTo>
                    <a:pt x="0" y="2167467"/>
                  </a:lnTo>
                  <a:close/>
                </a:path>
              </a:pathLst>
            </a:custGeom>
            <a:solidFill>
              <a:srgbClr val="F9F5F2"/>
            </a:solidFill>
          </p:spPr>
          <p:txBody>
            <a:bodyPr/>
            <a:lstStyle/>
            <a:p>
              <a:endParaRPr lang="en-US"/>
            </a:p>
          </p:txBody>
        </p:sp>
        <p:sp>
          <p:nvSpPr>
            <p:cNvPr id="4" name="TextBox 4"/>
            <p:cNvSpPr txBox="1"/>
            <p:nvPr/>
          </p:nvSpPr>
          <p:spPr>
            <a:xfrm>
              <a:off x="0" y="-38100"/>
              <a:ext cx="4274726" cy="2205567"/>
            </a:xfrm>
            <a:prstGeom prst="rect">
              <a:avLst/>
            </a:prstGeom>
          </p:spPr>
          <p:txBody>
            <a:bodyPr lIns="50800" tIns="50800" rIns="50800" bIns="50800" rtlCol="0" anchor="ctr"/>
            <a:lstStyle/>
            <a:p>
              <a:pPr algn="ctr">
                <a:lnSpc>
                  <a:spcPts val="2659"/>
                </a:lnSpc>
              </a:pPr>
              <a:endParaRPr/>
            </a:p>
          </p:txBody>
        </p:sp>
      </p:grpSp>
      <p:grpSp>
        <p:nvGrpSpPr>
          <p:cNvPr id="5" name="Group 5"/>
          <p:cNvGrpSpPr/>
          <p:nvPr/>
        </p:nvGrpSpPr>
        <p:grpSpPr>
          <a:xfrm>
            <a:off x="1850605" y="2848464"/>
            <a:ext cx="14586791" cy="1018049"/>
            <a:chOff x="0" y="0"/>
            <a:chExt cx="3841788" cy="268128"/>
          </a:xfrm>
        </p:grpSpPr>
        <p:sp>
          <p:nvSpPr>
            <p:cNvPr id="6" name="Freeform 6"/>
            <p:cNvSpPr/>
            <p:nvPr/>
          </p:nvSpPr>
          <p:spPr>
            <a:xfrm>
              <a:off x="0" y="0"/>
              <a:ext cx="3841788" cy="268128"/>
            </a:xfrm>
            <a:custGeom>
              <a:avLst/>
              <a:gdLst/>
              <a:ahLst/>
              <a:cxnLst/>
              <a:rect l="l" t="t" r="r" b="b"/>
              <a:pathLst>
                <a:path w="3841788" h="268128">
                  <a:moveTo>
                    <a:pt x="26537" y="0"/>
                  </a:moveTo>
                  <a:lnTo>
                    <a:pt x="3815251" y="0"/>
                  </a:lnTo>
                  <a:cubicBezTo>
                    <a:pt x="3829907" y="0"/>
                    <a:pt x="3841788" y="11881"/>
                    <a:pt x="3841788" y="26537"/>
                  </a:cubicBezTo>
                  <a:lnTo>
                    <a:pt x="3841788" y="241591"/>
                  </a:lnTo>
                  <a:cubicBezTo>
                    <a:pt x="3841788" y="256247"/>
                    <a:pt x="3829907" y="268128"/>
                    <a:pt x="3815251" y="268128"/>
                  </a:cubicBezTo>
                  <a:lnTo>
                    <a:pt x="26537" y="268128"/>
                  </a:lnTo>
                  <a:cubicBezTo>
                    <a:pt x="11881" y="268128"/>
                    <a:pt x="0" y="256247"/>
                    <a:pt x="0" y="241591"/>
                  </a:cubicBezTo>
                  <a:lnTo>
                    <a:pt x="0" y="26537"/>
                  </a:lnTo>
                  <a:cubicBezTo>
                    <a:pt x="0" y="11881"/>
                    <a:pt x="11881" y="0"/>
                    <a:pt x="26537" y="0"/>
                  </a:cubicBezTo>
                  <a:close/>
                </a:path>
              </a:pathLst>
            </a:custGeom>
            <a:solidFill>
              <a:srgbClr val="FFFFFF"/>
            </a:solidFill>
          </p:spPr>
          <p:txBody>
            <a:bodyPr/>
            <a:lstStyle/>
            <a:p>
              <a:endParaRPr lang="en-US"/>
            </a:p>
          </p:txBody>
        </p:sp>
        <p:sp>
          <p:nvSpPr>
            <p:cNvPr id="7" name="TextBox 7"/>
            <p:cNvSpPr txBox="1"/>
            <p:nvPr/>
          </p:nvSpPr>
          <p:spPr>
            <a:xfrm>
              <a:off x="0" y="-38100"/>
              <a:ext cx="3841788" cy="306228"/>
            </a:xfrm>
            <a:prstGeom prst="rect">
              <a:avLst/>
            </a:prstGeom>
          </p:spPr>
          <p:txBody>
            <a:bodyPr lIns="50800" tIns="50800" rIns="50800" bIns="50800" rtlCol="0" anchor="ctr"/>
            <a:lstStyle/>
            <a:p>
              <a:pPr algn="ctr">
                <a:lnSpc>
                  <a:spcPts val="2659"/>
                </a:lnSpc>
              </a:pPr>
              <a:endParaRPr/>
            </a:p>
          </p:txBody>
        </p:sp>
      </p:grpSp>
      <p:grpSp>
        <p:nvGrpSpPr>
          <p:cNvPr id="8" name="Group 8"/>
          <p:cNvGrpSpPr/>
          <p:nvPr/>
        </p:nvGrpSpPr>
        <p:grpSpPr>
          <a:xfrm>
            <a:off x="1850605" y="4117831"/>
            <a:ext cx="14586791" cy="1018049"/>
            <a:chOff x="0" y="0"/>
            <a:chExt cx="3841788" cy="268128"/>
          </a:xfrm>
        </p:grpSpPr>
        <p:sp>
          <p:nvSpPr>
            <p:cNvPr id="9" name="Freeform 9"/>
            <p:cNvSpPr/>
            <p:nvPr/>
          </p:nvSpPr>
          <p:spPr>
            <a:xfrm>
              <a:off x="0" y="0"/>
              <a:ext cx="3841788" cy="268128"/>
            </a:xfrm>
            <a:custGeom>
              <a:avLst/>
              <a:gdLst/>
              <a:ahLst/>
              <a:cxnLst/>
              <a:rect l="l" t="t" r="r" b="b"/>
              <a:pathLst>
                <a:path w="3841788" h="268128">
                  <a:moveTo>
                    <a:pt x="26537" y="0"/>
                  </a:moveTo>
                  <a:lnTo>
                    <a:pt x="3815251" y="0"/>
                  </a:lnTo>
                  <a:cubicBezTo>
                    <a:pt x="3829907" y="0"/>
                    <a:pt x="3841788" y="11881"/>
                    <a:pt x="3841788" y="26537"/>
                  </a:cubicBezTo>
                  <a:lnTo>
                    <a:pt x="3841788" y="241591"/>
                  </a:lnTo>
                  <a:cubicBezTo>
                    <a:pt x="3841788" y="256247"/>
                    <a:pt x="3829907" y="268128"/>
                    <a:pt x="3815251" y="268128"/>
                  </a:cubicBezTo>
                  <a:lnTo>
                    <a:pt x="26537" y="268128"/>
                  </a:lnTo>
                  <a:cubicBezTo>
                    <a:pt x="11881" y="268128"/>
                    <a:pt x="0" y="256247"/>
                    <a:pt x="0" y="241591"/>
                  </a:cubicBezTo>
                  <a:lnTo>
                    <a:pt x="0" y="26537"/>
                  </a:lnTo>
                  <a:cubicBezTo>
                    <a:pt x="0" y="11881"/>
                    <a:pt x="11881" y="0"/>
                    <a:pt x="26537" y="0"/>
                  </a:cubicBezTo>
                  <a:close/>
                </a:path>
              </a:pathLst>
            </a:custGeom>
            <a:solidFill>
              <a:srgbClr val="FFFFFF"/>
            </a:solidFill>
          </p:spPr>
          <p:txBody>
            <a:bodyPr/>
            <a:lstStyle/>
            <a:p>
              <a:endParaRPr lang="en-US"/>
            </a:p>
          </p:txBody>
        </p:sp>
        <p:sp>
          <p:nvSpPr>
            <p:cNvPr id="10" name="TextBox 10"/>
            <p:cNvSpPr txBox="1"/>
            <p:nvPr/>
          </p:nvSpPr>
          <p:spPr>
            <a:xfrm>
              <a:off x="0" y="-38100"/>
              <a:ext cx="3841788" cy="306228"/>
            </a:xfrm>
            <a:prstGeom prst="rect">
              <a:avLst/>
            </a:prstGeom>
          </p:spPr>
          <p:txBody>
            <a:bodyPr lIns="50800" tIns="50800" rIns="50800" bIns="50800" rtlCol="0" anchor="ctr"/>
            <a:lstStyle/>
            <a:p>
              <a:pPr algn="ctr">
                <a:lnSpc>
                  <a:spcPts val="2659"/>
                </a:lnSpc>
              </a:pPr>
              <a:endParaRPr/>
            </a:p>
          </p:txBody>
        </p:sp>
      </p:grpSp>
      <p:grpSp>
        <p:nvGrpSpPr>
          <p:cNvPr id="11" name="Group 11"/>
          <p:cNvGrpSpPr/>
          <p:nvPr/>
        </p:nvGrpSpPr>
        <p:grpSpPr>
          <a:xfrm>
            <a:off x="1850605" y="5387199"/>
            <a:ext cx="14586791" cy="1018049"/>
            <a:chOff x="0" y="0"/>
            <a:chExt cx="3841788" cy="268128"/>
          </a:xfrm>
        </p:grpSpPr>
        <p:sp>
          <p:nvSpPr>
            <p:cNvPr id="12" name="Freeform 12"/>
            <p:cNvSpPr/>
            <p:nvPr/>
          </p:nvSpPr>
          <p:spPr>
            <a:xfrm>
              <a:off x="0" y="0"/>
              <a:ext cx="3841788" cy="268128"/>
            </a:xfrm>
            <a:custGeom>
              <a:avLst/>
              <a:gdLst/>
              <a:ahLst/>
              <a:cxnLst/>
              <a:rect l="l" t="t" r="r" b="b"/>
              <a:pathLst>
                <a:path w="3841788" h="268128">
                  <a:moveTo>
                    <a:pt x="26537" y="0"/>
                  </a:moveTo>
                  <a:lnTo>
                    <a:pt x="3815251" y="0"/>
                  </a:lnTo>
                  <a:cubicBezTo>
                    <a:pt x="3829907" y="0"/>
                    <a:pt x="3841788" y="11881"/>
                    <a:pt x="3841788" y="26537"/>
                  </a:cubicBezTo>
                  <a:lnTo>
                    <a:pt x="3841788" y="241591"/>
                  </a:lnTo>
                  <a:cubicBezTo>
                    <a:pt x="3841788" y="256247"/>
                    <a:pt x="3829907" y="268128"/>
                    <a:pt x="3815251" y="268128"/>
                  </a:cubicBezTo>
                  <a:lnTo>
                    <a:pt x="26537" y="268128"/>
                  </a:lnTo>
                  <a:cubicBezTo>
                    <a:pt x="11881" y="268128"/>
                    <a:pt x="0" y="256247"/>
                    <a:pt x="0" y="241591"/>
                  </a:cubicBezTo>
                  <a:lnTo>
                    <a:pt x="0" y="26537"/>
                  </a:lnTo>
                  <a:cubicBezTo>
                    <a:pt x="0" y="11881"/>
                    <a:pt x="11881" y="0"/>
                    <a:pt x="26537" y="0"/>
                  </a:cubicBezTo>
                  <a:close/>
                </a:path>
              </a:pathLst>
            </a:custGeom>
            <a:solidFill>
              <a:srgbClr val="FFFFFF"/>
            </a:solidFill>
          </p:spPr>
          <p:txBody>
            <a:bodyPr/>
            <a:lstStyle/>
            <a:p>
              <a:endParaRPr lang="en-US"/>
            </a:p>
          </p:txBody>
        </p:sp>
        <p:sp>
          <p:nvSpPr>
            <p:cNvPr id="13" name="TextBox 13"/>
            <p:cNvSpPr txBox="1"/>
            <p:nvPr/>
          </p:nvSpPr>
          <p:spPr>
            <a:xfrm>
              <a:off x="0" y="-38100"/>
              <a:ext cx="3841788" cy="306228"/>
            </a:xfrm>
            <a:prstGeom prst="rect">
              <a:avLst/>
            </a:prstGeom>
          </p:spPr>
          <p:txBody>
            <a:bodyPr lIns="50800" tIns="50800" rIns="50800" bIns="50800" rtlCol="0" anchor="ctr"/>
            <a:lstStyle/>
            <a:p>
              <a:pPr algn="ctr">
                <a:lnSpc>
                  <a:spcPts val="2659"/>
                </a:lnSpc>
              </a:pPr>
              <a:endParaRPr/>
            </a:p>
          </p:txBody>
        </p:sp>
      </p:grpSp>
      <p:grpSp>
        <p:nvGrpSpPr>
          <p:cNvPr id="14" name="Group 14"/>
          <p:cNvGrpSpPr/>
          <p:nvPr/>
        </p:nvGrpSpPr>
        <p:grpSpPr>
          <a:xfrm>
            <a:off x="1850605" y="6656567"/>
            <a:ext cx="14586791" cy="1162710"/>
            <a:chOff x="0" y="0"/>
            <a:chExt cx="3841788" cy="268128"/>
          </a:xfrm>
        </p:grpSpPr>
        <p:sp>
          <p:nvSpPr>
            <p:cNvPr id="15" name="Freeform 15"/>
            <p:cNvSpPr/>
            <p:nvPr/>
          </p:nvSpPr>
          <p:spPr>
            <a:xfrm>
              <a:off x="0" y="0"/>
              <a:ext cx="3841788" cy="268128"/>
            </a:xfrm>
            <a:custGeom>
              <a:avLst/>
              <a:gdLst/>
              <a:ahLst/>
              <a:cxnLst/>
              <a:rect l="l" t="t" r="r" b="b"/>
              <a:pathLst>
                <a:path w="3841788" h="268128">
                  <a:moveTo>
                    <a:pt x="26537" y="0"/>
                  </a:moveTo>
                  <a:lnTo>
                    <a:pt x="3815251" y="0"/>
                  </a:lnTo>
                  <a:cubicBezTo>
                    <a:pt x="3829907" y="0"/>
                    <a:pt x="3841788" y="11881"/>
                    <a:pt x="3841788" y="26537"/>
                  </a:cubicBezTo>
                  <a:lnTo>
                    <a:pt x="3841788" y="241591"/>
                  </a:lnTo>
                  <a:cubicBezTo>
                    <a:pt x="3841788" y="256247"/>
                    <a:pt x="3829907" y="268128"/>
                    <a:pt x="3815251" y="268128"/>
                  </a:cubicBezTo>
                  <a:lnTo>
                    <a:pt x="26537" y="268128"/>
                  </a:lnTo>
                  <a:cubicBezTo>
                    <a:pt x="11881" y="268128"/>
                    <a:pt x="0" y="256247"/>
                    <a:pt x="0" y="241591"/>
                  </a:cubicBezTo>
                  <a:lnTo>
                    <a:pt x="0" y="26537"/>
                  </a:lnTo>
                  <a:cubicBezTo>
                    <a:pt x="0" y="11881"/>
                    <a:pt x="11881" y="0"/>
                    <a:pt x="26537" y="0"/>
                  </a:cubicBezTo>
                  <a:close/>
                </a:path>
              </a:pathLst>
            </a:custGeom>
            <a:solidFill>
              <a:srgbClr val="FFFFFF"/>
            </a:solidFill>
          </p:spPr>
          <p:txBody>
            <a:bodyPr/>
            <a:lstStyle/>
            <a:p>
              <a:endParaRPr lang="en-US"/>
            </a:p>
          </p:txBody>
        </p:sp>
        <p:sp>
          <p:nvSpPr>
            <p:cNvPr id="16" name="TextBox 16"/>
            <p:cNvSpPr txBox="1"/>
            <p:nvPr/>
          </p:nvSpPr>
          <p:spPr>
            <a:xfrm>
              <a:off x="0" y="-38100"/>
              <a:ext cx="3841788" cy="306228"/>
            </a:xfrm>
            <a:prstGeom prst="rect">
              <a:avLst/>
            </a:prstGeom>
          </p:spPr>
          <p:txBody>
            <a:bodyPr lIns="50800" tIns="50800" rIns="50800" bIns="50800" rtlCol="0" anchor="ctr"/>
            <a:lstStyle/>
            <a:p>
              <a:pPr algn="ctr">
                <a:lnSpc>
                  <a:spcPts val="2659"/>
                </a:lnSpc>
              </a:pPr>
              <a:endParaRPr/>
            </a:p>
          </p:txBody>
        </p:sp>
      </p:grpSp>
      <p:sp>
        <p:nvSpPr>
          <p:cNvPr id="20" name="TextBox 20"/>
          <p:cNvSpPr txBox="1"/>
          <p:nvPr/>
        </p:nvSpPr>
        <p:spPr>
          <a:xfrm>
            <a:off x="2896331" y="3137144"/>
            <a:ext cx="12748332" cy="856004"/>
          </a:xfrm>
          <a:prstGeom prst="rect">
            <a:avLst/>
          </a:prstGeom>
        </p:spPr>
        <p:txBody>
          <a:bodyPr lIns="0" tIns="0" rIns="0" bIns="0" rtlCol="0" anchor="t">
            <a:spAutoFit/>
          </a:bodyPr>
          <a:lstStyle/>
          <a:p>
            <a:pPr algn="l">
              <a:lnSpc>
                <a:spcPts val="3300"/>
              </a:lnSpc>
            </a:pPr>
            <a:r>
              <a:rPr lang="en-US" sz="3000" dirty="0">
                <a:solidFill>
                  <a:srgbClr val="000000"/>
                </a:solidFill>
                <a:latin typeface="TT Rounds Neue"/>
                <a:ea typeface="TT Rounds Neue"/>
                <a:cs typeface="TT Rounds Neue"/>
                <a:sym typeface="TT Rounds Neue"/>
              </a:rPr>
              <a:t>Organizational Influences: A "performance trap" where meeting financial targets superseded patient safety (Shanley, 2023).</a:t>
            </a:r>
          </a:p>
        </p:txBody>
      </p:sp>
      <p:sp>
        <p:nvSpPr>
          <p:cNvPr id="21" name="TextBox 21"/>
          <p:cNvSpPr txBox="1"/>
          <p:nvPr/>
        </p:nvSpPr>
        <p:spPr>
          <a:xfrm>
            <a:off x="1850604" y="1352404"/>
            <a:ext cx="14586791" cy="904094"/>
          </a:xfrm>
          <a:prstGeom prst="rect">
            <a:avLst/>
          </a:prstGeom>
        </p:spPr>
        <p:txBody>
          <a:bodyPr wrap="square" lIns="0" tIns="0" rIns="0" bIns="0" rtlCol="0" anchor="t">
            <a:spAutoFit/>
          </a:bodyPr>
          <a:lstStyle/>
          <a:p>
            <a:pPr algn="ctr">
              <a:lnSpc>
                <a:spcPts val="7840"/>
              </a:lnSpc>
              <a:spcBef>
                <a:spcPct val="0"/>
              </a:spcBef>
            </a:pPr>
            <a:r>
              <a:rPr lang="en-US" sz="4800" dirty="0">
                <a:solidFill>
                  <a:srgbClr val="000000"/>
                </a:solidFill>
                <a:latin typeface="Negrita Pro"/>
                <a:ea typeface="Negrita Pro"/>
                <a:cs typeface="Negrita Pro"/>
                <a:sym typeface="Negrita Pro"/>
              </a:rPr>
              <a:t>Identifying Root Causes: The Swiss Cheese Model</a:t>
            </a:r>
          </a:p>
        </p:txBody>
      </p:sp>
      <p:sp>
        <p:nvSpPr>
          <p:cNvPr id="22" name="Freeform 22"/>
          <p:cNvSpPr/>
          <p:nvPr/>
        </p:nvSpPr>
        <p:spPr>
          <a:xfrm>
            <a:off x="2109580" y="3059517"/>
            <a:ext cx="537367" cy="537367"/>
          </a:xfrm>
          <a:custGeom>
            <a:avLst/>
            <a:gdLst/>
            <a:ahLst/>
            <a:cxnLst/>
            <a:rect l="l" t="t" r="r" b="b"/>
            <a:pathLst>
              <a:path w="537367" h="537367">
                <a:moveTo>
                  <a:pt x="0" y="0"/>
                </a:moveTo>
                <a:lnTo>
                  <a:pt x="537367" y="0"/>
                </a:lnTo>
                <a:lnTo>
                  <a:pt x="537367" y="537367"/>
                </a:lnTo>
                <a:lnTo>
                  <a:pt x="0" y="537367"/>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US"/>
          </a:p>
        </p:txBody>
      </p:sp>
      <p:sp>
        <p:nvSpPr>
          <p:cNvPr id="23" name="TextBox 23"/>
          <p:cNvSpPr txBox="1"/>
          <p:nvPr/>
        </p:nvSpPr>
        <p:spPr>
          <a:xfrm>
            <a:off x="2896330" y="4435800"/>
            <a:ext cx="13105669" cy="432811"/>
          </a:xfrm>
          <a:prstGeom prst="rect">
            <a:avLst/>
          </a:prstGeom>
        </p:spPr>
        <p:txBody>
          <a:bodyPr wrap="square" lIns="0" tIns="0" rIns="0" bIns="0" rtlCol="0" anchor="t">
            <a:spAutoFit/>
          </a:bodyPr>
          <a:lstStyle/>
          <a:p>
            <a:pPr algn="l">
              <a:lnSpc>
                <a:spcPts val="3300"/>
              </a:lnSpc>
            </a:pPr>
            <a:r>
              <a:rPr lang="en-US" sz="3000" dirty="0">
                <a:solidFill>
                  <a:srgbClr val="000000"/>
                </a:solidFill>
                <a:latin typeface="TT Rounds Neue"/>
                <a:ea typeface="TT Rounds Neue"/>
                <a:cs typeface="TT Rounds Neue"/>
                <a:sym typeface="TT Rounds Neue"/>
              </a:rPr>
              <a:t>Unsafe Supervision: A vacuum of senior clinical leadership on the night shifts.</a:t>
            </a:r>
          </a:p>
        </p:txBody>
      </p:sp>
      <p:sp>
        <p:nvSpPr>
          <p:cNvPr id="24" name="Freeform 24"/>
          <p:cNvSpPr/>
          <p:nvPr/>
        </p:nvSpPr>
        <p:spPr>
          <a:xfrm>
            <a:off x="2109580" y="4358173"/>
            <a:ext cx="537367" cy="537367"/>
          </a:xfrm>
          <a:custGeom>
            <a:avLst/>
            <a:gdLst/>
            <a:ahLst/>
            <a:cxnLst/>
            <a:rect l="l" t="t" r="r" b="b"/>
            <a:pathLst>
              <a:path w="537367" h="537367">
                <a:moveTo>
                  <a:pt x="0" y="0"/>
                </a:moveTo>
                <a:lnTo>
                  <a:pt x="537367" y="0"/>
                </a:lnTo>
                <a:lnTo>
                  <a:pt x="537367" y="537367"/>
                </a:lnTo>
                <a:lnTo>
                  <a:pt x="0" y="537367"/>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US"/>
          </a:p>
        </p:txBody>
      </p:sp>
      <p:sp>
        <p:nvSpPr>
          <p:cNvPr id="25" name="TextBox 25"/>
          <p:cNvSpPr txBox="1"/>
          <p:nvPr/>
        </p:nvSpPr>
        <p:spPr>
          <a:xfrm>
            <a:off x="2896331" y="5600700"/>
            <a:ext cx="12748332" cy="856004"/>
          </a:xfrm>
          <a:prstGeom prst="rect">
            <a:avLst/>
          </a:prstGeom>
        </p:spPr>
        <p:txBody>
          <a:bodyPr lIns="0" tIns="0" rIns="0" bIns="0" rtlCol="0" anchor="t">
            <a:spAutoFit/>
          </a:bodyPr>
          <a:lstStyle/>
          <a:p>
            <a:pPr algn="l">
              <a:lnSpc>
                <a:spcPts val="3300"/>
              </a:lnSpc>
            </a:pPr>
            <a:r>
              <a:rPr lang="en-US" sz="3000" dirty="0">
                <a:solidFill>
                  <a:srgbClr val="000000"/>
                </a:solidFill>
                <a:latin typeface="TT Rounds Neue"/>
                <a:ea typeface="TT Rounds Neue"/>
                <a:cs typeface="TT Rounds Neue"/>
                <a:sym typeface="TT Rounds Neue"/>
              </a:rPr>
              <a:t>Preconditions: Burnout and a 40% vacancy rate filled by transient agency workers (Nursing Times, 2022).</a:t>
            </a:r>
          </a:p>
        </p:txBody>
      </p:sp>
      <p:sp>
        <p:nvSpPr>
          <p:cNvPr id="26" name="Freeform 26"/>
          <p:cNvSpPr/>
          <p:nvPr/>
        </p:nvSpPr>
        <p:spPr>
          <a:xfrm>
            <a:off x="2109580" y="5627540"/>
            <a:ext cx="537367" cy="537367"/>
          </a:xfrm>
          <a:custGeom>
            <a:avLst/>
            <a:gdLst/>
            <a:ahLst/>
            <a:cxnLst/>
            <a:rect l="l" t="t" r="r" b="b"/>
            <a:pathLst>
              <a:path w="537367" h="537367">
                <a:moveTo>
                  <a:pt x="0" y="0"/>
                </a:moveTo>
                <a:lnTo>
                  <a:pt x="537367" y="0"/>
                </a:lnTo>
                <a:lnTo>
                  <a:pt x="537367" y="537367"/>
                </a:lnTo>
                <a:lnTo>
                  <a:pt x="0" y="537367"/>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US"/>
          </a:p>
        </p:txBody>
      </p:sp>
      <p:sp>
        <p:nvSpPr>
          <p:cNvPr id="27" name="TextBox 27"/>
          <p:cNvSpPr txBox="1"/>
          <p:nvPr/>
        </p:nvSpPr>
        <p:spPr>
          <a:xfrm>
            <a:off x="2896331" y="6967223"/>
            <a:ext cx="13374398" cy="856004"/>
          </a:xfrm>
          <a:prstGeom prst="rect">
            <a:avLst/>
          </a:prstGeom>
        </p:spPr>
        <p:txBody>
          <a:bodyPr lIns="0" tIns="0" rIns="0" bIns="0" rtlCol="0" anchor="t">
            <a:spAutoFit/>
          </a:bodyPr>
          <a:lstStyle/>
          <a:p>
            <a:pPr algn="l">
              <a:lnSpc>
                <a:spcPts val="3300"/>
              </a:lnSpc>
            </a:pPr>
            <a:r>
              <a:rPr lang="en-US" sz="3000" dirty="0">
                <a:solidFill>
                  <a:srgbClr val="000000"/>
                </a:solidFill>
                <a:latin typeface="TT Rounds Neue"/>
                <a:ea typeface="TT Rounds Neue"/>
                <a:cs typeface="TT Rounds Neue"/>
                <a:sym typeface="TT Rounds Neue"/>
              </a:rPr>
              <a:t>The Active Failure: The moment a staff member chooses to mistreat a patient because they believe no one is watching.</a:t>
            </a:r>
          </a:p>
        </p:txBody>
      </p:sp>
      <p:sp>
        <p:nvSpPr>
          <p:cNvPr id="28" name="Freeform 28"/>
          <p:cNvSpPr/>
          <p:nvPr/>
        </p:nvSpPr>
        <p:spPr>
          <a:xfrm>
            <a:off x="2109580" y="6868006"/>
            <a:ext cx="537367" cy="537367"/>
          </a:xfrm>
          <a:custGeom>
            <a:avLst/>
            <a:gdLst/>
            <a:ahLst/>
            <a:cxnLst/>
            <a:rect l="l" t="t" r="r" b="b"/>
            <a:pathLst>
              <a:path w="537367" h="537367">
                <a:moveTo>
                  <a:pt x="0" y="0"/>
                </a:moveTo>
                <a:lnTo>
                  <a:pt x="537367" y="0"/>
                </a:lnTo>
                <a:lnTo>
                  <a:pt x="537367" y="537367"/>
                </a:lnTo>
                <a:lnTo>
                  <a:pt x="0" y="537367"/>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US"/>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1164437" y="611972"/>
            <a:ext cx="636031" cy="629426"/>
          </a:xfrm>
          <a:custGeom>
            <a:avLst/>
            <a:gdLst/>
            <a:ahLst/>
            <a:cxnLst/>
            <a:rect l="l" t="t" r="r" b="b"/>
            <a:pathLst>
              <a:path w="636031" h="629426">
                <a:moveTo>
                  <a:pt x="0" y="0"/>
                </a:moveTo>
                <a:lnTo>
                  <a:pt x="636031" y="0"/>
                </a:lnTo>
                <a:lnTo>
                  <a:pt x="636031" y="629425"/>
                </a:lnTo>
                <a:lnTo>
                  <a:pt x="0" y="629425"/>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US"/>
          </a:p>
        </p:txBody>
      </p:sp>
      <p:grpSp>
        <p:nvGrpSpPr>
          <p:cNvPr id="3" name="Group 3"/>
          <p:cNvGrpSpPr/>
          <p:nvPr/>
        </p:nvGrpSpPr>
        <p:grpSpPr>
          <a:xfrm rot="-189098">
            <a:off x="-1864399" y="6581771"/>
            <a:ext cx="21767755" cy="6066337"/>
            <a:chOff x="0" y="0"/>
            <a:chExt cx="29023673" cy="9495386"/>
          </a:xfrm>
        </p:grpSpPr>
        <p:sp>
          <p:nvSpPr>
            <p:cNvPr id="4" name="Freeform 4"/>
            <p:cNvSpPr/>
            <p:nvPr/>
          </p:nvSpPr>
          <p:spPr>
            <a:xfrm>
              <a:off x="1139231" y="0"/>
              <a:ext cx="27884442" cy="7127249"/>
            </a:xfrm>
            <a:custGeom>
              <a:avLst/>
              <a:gdLst/>
              <a:ahLst/>
              <a:cxnLst/>
              <a:rect l="l" t="t" r="r" b="b"/>
              <a:pathLst>
                <a:path w="27884442" h="7127249">
                  <a:moveTo>
                    <a:pt x="0" y="0"/>
                  </a:moveTo>
                  <a:lnTo>
                    <a:pt x="27884442" y="0"/>
                  </a:lnTo>
                  <a:lnTo>
                    <a:pt x="27884442" y="7127249"/>
                  </a:lnTo>
                  <a:lnTo>
                    <a:pt x="0" y="7127249"/>
                  </a:lnTo>
                  <a:lnTo>
                    <a:pt x="0" y="0"/>
                  </a:lnTo>
                  <a:close/>
                </a:path>
              </a:pathLst>
            </a:custGeom>
            <a:blipFill>
              <a:blip>
                <a:alphaModFix amt="47000"/>
                <a:extLst>
                  <a:ext uri="{96DAC541-7B7A-43D3-8B79-37D633B846F1}">
                    <asvg:svgBlip xmlns:asvg="http://schemas.microsoft.com/office/drawing/2016/SVG/main" r:embed="rId4"/>
                  </a:ext>
                </a:extLst>
              </a:blip>
              <a:stretch>
                <a:fillRect/>
              </a:stretch>
            </a:blipFill>
          </p:spPr>
          <p:txBody>
            <a:bodyPr/>
            <a:lstStyle/>
            <a:p>
              <a:endParaRPr lang="en-US"/>
            </a:p>
          </p:txBody>
        </p:sp>
        <p:sp>
          <p:nvSpPr>
            <p:cNvPr id="5" name="Freeform 5"/>
            <p:cNvSpPr/>
            <p:nvPr/>
          </p:nvSpPr>
          <p:spPr>
            <a:xfrm rot="90293">
              <a:off x="66586" y="3713766"/>
              <a:ext cx="27097946" cy="5426730"/>
            </a:xfrm>
            <a:custGeom>
              <a:avLst/>
              <a:gdLst/>
              <a:ahLst/>
              <a:cxnLst/>
              <a:rect l="l" t="t" r="r" b="b"/>
              <a:pathLst>
                <a:path w="27097946" h="5426730">
                  <a:moveTo>
                    <a:pt x="0" y="0"/>
                  </a:moveTo>
                  <a:lnTo>
                    <a:pt x="27097946" y="0"/>
                  </a:lnTo>
                  <a:lnTo>
                    <a:pt x="27097946" y="5426730"/>
                  </a:lnTo>
                  <a:lnTo>
                    <a:pt x="0" y="5426730"/>
                  </a:lnTo>
                  <a:lnTo>
                    <a:pt x="0" y="0"/>
                  </a:lnTo>
                  <a:close/>
                </a:path>
              </a:pathLst>
            </a:custGeom>
            <a:blipFill>
              <a:blip>
                <a:alphaModFix amt="47000"/>
                <a:extLst>
                  <a:ext uri="{96DAC541-7B7A-43D3-8B79-37D633B846F1}">
                    <asvg:svgBlip xmlns:asvg="http://schemas.microsoft.com/office/drawing/2016/SVG/main" r:embed="rId5"/>
                  </a:ext>
                </a:extLst>
              </a:blip>
              <a:stretch>
                <a:fillRect/>
              </a:stretch>
            </a:blipFill>
          </p:spPr>
          <p:txBody>
            <a:bodyPr/>
            <a:lstStyle/>
            <a:p>
              <a:endParaRPr lang="en-US"/>
            </a:p>
          </p:txBody>
        </p:sp>
      </p:grpSp>
      <p:sp>
        <p:nvSpPr>
          <p:cNvPr id="16" name="TextBox 16"/>
          <p:cNvSpPr txBox="1"/>
          <p:nvPr/>
        </p:nvSpPr>
        <p:spPr>
          <a:xfrm>
            <a:off x="621440" y="5295900"/>
            <a:ext cx="9499988" cy="2034531"/>
          </a:xfrm>
          <a:prstGeom prst="rect">
            <a:avLst/>
          </a:prstGeom>
        </p:spPr>
        <p:txBody>
          <a:bodyPr wrap="square" lIns="0" tIns="0" rIns="0" bIns="0" rtlCol="0" anchor="t">
            <a:spAutoFit/>
          </a:bodyPr>
          <a:lstStyle/>
          <a:p>
            <a:pPr marL="285750" indent="-285750" algn="l">
              <a:lnSpc>
                <a:spcPct val="150000"/>
              </a:lnSpc>
              <a:buFont typeface="Arial" panose="020B0604020202020204" pitchFamily="34" charset="0"/>
              <a:buChar char="•"/>
            </a:pPr>
            <a:r>
              <a:rPr lang="en-US" sz="1800" b="1" dirty="0">
                <a:solidFill>
                  <a:srgbClr val="000000"/>
                </a:solidFill>
                <a:latin typeface="Canva Sans"/>
                <a:ea typeface="Canva Sans"/>
                <a:cs typeface="Canva Sans"/>
                <a:sym typeface="Canva Sans"/>
              </a:rPr>
              <a:t>Equipment: </a:t>
            </a:r>
            <a:r>
              <a:rPr lang="en-US" sz="1800" dirty="0">
                <a:solidFill>
                  <a:srgbClr val="000000"/>
                </a:solidFill>
                <a:latin typeface="Canva Sans"/>
                <a:ea typeface="Canva Sans"/>
                <a:cs typeface="Canva Sans"/>
                <a:sym typeface="Canva Sans"/>
              </a:rPr>
              <a:t>Blind spots in CCTV and environments "not fit for purpose" (CQC, 2023).</a:t>
            </a:r>
          </a:p>
          <a:p>
            <a:pPr marL="285750" indent="-285750" algn="l">
              <a:lnSpc>
                <a:spcPct val="150000"/>
              </a:lnSpc>
              <a:buFont typeface="Arial" panose="020B0604020202020204" pitchFamily="34" charset="0"/>
              <a:buChar char="•"/>
            </a:pPr>
            <a:r>
              <a:rPr lang="en-US" sz="1800" b="1" dirty="0">
                <a:solidFill>
                  <a:srgbClr val="000000"/>
                </a:solidFill>
                <a:latin typeface="Canva Sans"/>
                <a:ea typeface="Canva Sans"/>
                <a:cs typeface="Canva Sans"/>
                <a:sym typeface="Canva Sans"/>
              </a:rPr>
              <a:t>People: </a:t>
            </a:r>
            <a:r>
              <a:rPr lang="en-US" sz="1800" dirty="0">
                <a:solidFill>
                  <a:srgbClr val="000000"/>
                </a:solidFill>
                <a:latin typeface="Canva Sans"/>
                <a:ea typeface="Canva Sans"/>
                <a:cs typeface="Canva Sans"/>
                <a:sym typeface="Canva Sans"/>
              </a:rPr>
              <a:t>The "normalization of deviance"—where new staff copied abusive behaviors to fit into the dominant group (Vaughan, 1996).</a:t>
            </a:r>
          </a:p>
          <a:p>
            <a:pPr marL="285750" indent="-285750" algn="l">
              <a:lnSpc>
                <a:spcPct val="150000"/>
              </a:lnSpc>
              <a:buFont typeface="Arial" panose="020B0604020202020204" pitchFamily="34" charset="0"/>
              <a:buChar char="•"/>
            </a:pPr>
            <a:r>
              <a:rPr lang="en-US" sz="1800" b="1" dirty="0">
                <a:solidFill>
                  <a:srgbClr val="000000"/>
                </a:solidFill>
                <a:latin typeface="Canva Sans"/>
                <a:ea typeface="Canva Sans"/>
                <a:cs typeface="Canva Sans"/>
                <a:sym typeface="Canva Sans"/>
              </a:rPr>
              <a:t>Methods: </a:t>
            </a:r>
            <a:r>
              <a:rPr lang="en-US" sz="1800" dirty="0">
                <a:solidFill>
                  <a:srgbClr val="000000"/>
                </a:solidFill>
                <a:latin typeface="Canva Sans"/>
                <a:ea typeface="Canva Sans"/>
                <a:cs typeface="Canva Sans"/>
                <a:sym typeface="Canva Sans"/>
              </a:rPr>
              <a:t>Box-ticking compliance that prioritized paperwork over people.</a:t>
            </a:r>
          </a:p>
          <a:p>
            <a:pPr marL="285750" indent="-285750" algn="l">
              <a:lnSpc>
                <a:spcPct val="150000"/>
              </a:lnSpc>
              <a:buFont typeface="Arial" panose="020B0604020202020204" pitchFamily="34" charset="0"/>
              <a:buChar char="•"/>
            </a:pPr>
            <a:r>
              <a:rPr lang="en-US" sz="1800" b="1" dirty="0">
                <a:solidFill>
                  <a:srgbClr val="000000"/>
                </a:solidFill>
                <a:latin typeface="Canva Sans"/>
                <a:ea typeface="Canva Sans"/>
                <a:cs typeface="Canva Sans"/>
                <a:sym typeface="Canva Sans"/>
              </a:rPr>
              <a:t>Management: </a:t>
            </a:r>
            <a:r>
              <a:rPr lang="en-US" sz="1800" dirty="0">
                <a:solidFill>
                  <a:srgbClr val="000000"/>
                </a:solidFill>
                <a:latin typeface="Canva Sans"/>
                <a:ea typeface="Canva Sans"/>
                <a:cs typeface="Canva Sans"/>
                <a:sym typeface="Canva Sans"/>
              </a:rPr>
              <a:t>A "culture of fear" that suppressed whistleblowers (Health Service Journal, 2023).</a:t>
            </a:r>
          </a:p>
        </p:txBody>
      </p:sp>
      <p:sp>
        <p:nvSpPr>
          <p:cNvPr id="17" name="TextBox 17"/>
          <p:cNvSpPr txBox="1"/>
          <p:nvPr/>
        </p:nvSpPr>
        <p:spPr>
          <a:xfrm>
            <a:off x="621440" y="4686300"/>
            <a:ext cx="7826372" cy="308161"/>
          </a:xfrm>
          <a:prstGeom prst="rect">
            <a:avLst/>
          </a:prstGeom>
        </p:spPr>
        <p:txBody>
          <a:bodyPr lIns="0" tIns="0" rIns="0" bIns="0" rtlCol="0" anchor="t">
            <a:spAutoFit/>
          </a:bodyPr>
          <a:lstStyle/>
          <a:p>
            <a:pPr algn="l">
              <a:lnSpc>
                <a:spcPts val="2520"/>
              </a:lnSpc>
            </a:pPr>
            <a:r>
              <a:rPr lang="en-US" sz="2000" dirty="0">
                <a:solidFill>
                  <a:srgbClr val="000000"/>
                </a:solidFill>
                <a:latin typeface="Canva Sans"/>
                <a:ea typeface="Canva Sans"/>
                <a:cs typeface="Canva Sans"/>
                <a:sym typeface="Canva Sans"/>
              </a:rPr>
              <a:t>The Fishbone diagram categorizes the "why" behind the failure:</a:t>
            </a:r>
          </a:p>
        </p:txBody>
      </p:sp>
      <p:sp>
        <p:nvSpPr>
          <p:cNvPr id="18" name="TextBox 18"/>
          <p:cNvSpPr txBox="1"/>
          <p:nvPr/>
        </p:nvSpPr>
        <p:spPr>
          <a:xfrm>
            <a:off x="621440" y="1784076"/>
            <a:ext cx="11109282" cy="917559"/>
          </a:xfrm>
          <a:prstGeom prst="rect">
            <a:avLst/>
          </a:prstGeom>
        </p:spPr>
        <p:txBody>
          <a:bodyPr lIns="0" tIns="0" rIns="0" bIns="0" rtlCol="0" anchor="t">
            <a:spAutoFit/>
          </a:bodyPr>
          <a:lstStyle/>
          <a:p>
            <a:pPr algn="l">
              <a:lnSpc>
                <a:spcPts val="7295"/>
              </a:lnSpc>
            </a:pPr>
            <a:r>
              <a:rPr lang="en-US" sz="5400" b="1" dirty="0">
                <a:solidFill>
                  <a:srgbClr val="4590BF"/>
                </a:solidFill>
                <a:latin typeface="Poppins Bold"/>
                <a:ea typeface="Poppins Bold"/>
                <a:cs typeface="Poppins Bold"/>
                <a:sym typeface="Poppins Bold"/>
              </a:rPr>
              <a:t>Root Cause Analysis (RCA):</a:t>
            </a:r>
          </a:p>
        </p:txBody>
      </p:sp>
      <p:sp>
        <p:nvSpPr>
          <p:cNvPr id="19" name="TextBox 19"/>
          <p:cNvSpPr txBox="1"/>
          <p:nvPr/>
        </p:nvSpPr>
        <p:spPr>
          <a:xfrm>
            <a:off x="621440" y="3086100"/>
            <a:ext cx="9499988" cy="1235210"/>
          </a:xfrm>
          <a:prstGeom prst="rect">
            <a:avLst/>
          </a:prstGeom>
        </p:spPr>
        <p:txBody>
          <a:bodyPr lIns="0" tIns="0" rIns="0" bIns="0" rtlCol="0" anchor="t">
            <a:spAutoFit/>
          </a:bodyPr>
          <a:lstStyle/>
          <a:p>
            <a:pPr algn="l">
              <a:lnSpc>
                <a:spcPts val="4841"/>
              </a:lnSpc>
            </a:pPr>
            <a:r>
              <a:rPr lang="en-US" sz="4400" b="1" dirty="0">
                <a:solidFill>
                  <a:srgbClr val="000000"/>
                </a:solidFill>
                <a:latin typeface="Poppins Bold"/>
                <a:ea typeface="Poppins Bold"/>
                <a:cs typeface="Poppins Bold"/>
                <a:sym typeface="Poppins Bold"/>
              </a:rPr>
              <a:t>The Fishbone (Ishikawa) Diagram</a:t>
            </a:r>
          </a:p>
        </p:txBody>
      </p:sp>
      <p:sp>
        <p:nvSpPr>
          <p:cNvPr id="20" name="TextBox 20"/>
          <p:cNvSpPr txBox="1"/>
          <p:nvPr/>
        </p:nvSpPr>
        <p:spPr>
          <a:xfrm>
            <a:off x="2006704" y="658798"/>
            <a:ext cx="3327295" cy="422295"/>
          </a:xfrm>
          <a:prstGeom prst="rect">
            <a:avLst/>
          </a:prstGeom>
        </p:spPr>
        <p:txBody>
          <a:bodyPr wrap="square" lIns="0" tIns="0" rIns="0" bIns="0" rtlCol="0" anchor="t">
            <a:spAutoFit/>
          </a:bodyPr>
          <a:lstStyle/>
          <a:p>
            <a:pPr algn="l">
              <a:lnSpc>
                <a:spcPts val="3544"/>
              </a:lnSpc>
            </a:pPr>
            <a:r>
              <a:rPr lang="en-US" sz="2531" b="1" dirty="0">
                <a:solidFill>
                  <a:srgbClr val="000000"/>
                </a:solidFill>
                <a:latin typeface="Canva Sans Bold"/>
                <a:ea typeface="Canva Sans Bold"/>
                <a:cs typeface="Canva Sans Bold"/>
                <a:sym typeface="Canva Sans Bold"/>
              </a:rPr>
              <a:t>The Edenfield Centre</a:t>
            </a:r>
          </a:p>
        </p:txBody>
      </p:sp>
      <p:pic>
        <p:nvPicPr>
          <p:cNvPr id="22" name="Picture 21">
            <a:extLst>
              <a:ext uri="{FF2B5EF4-FFF2-40B4-BE49-F238E27FC236}">
                <a16:creationId xmlns:a16="http://schemas.microsoft.com/office/drawing/2014/main" id="{9158EFB4-E116-4A35-80AC-25850A92BAEB}"/>
              </a:ext>
            </a:extLst>
          </p:cNvPr>
          <p:cNvPicPr>
            <a:picLocks noChangeAspect="1"/>
          </p:cNvPicPr>
          <p:nvPr/>
        </p:nvPicPr>
        <p:blipFill>
          <a:blip r:embed="rId6"/>
          <a:srcRect l="6404" t="8359" r="3048" b="20533"/>
          <a:stretch>
            <a:fillRect/>
          </a:stretch>
        </p:blipFill>
        <p:spPr>
          <a:xfrm>
            <a:off x="10408015" y="1971619"/>
            <a:ext cx="7371989" cy="4049596"/>
          </a:xfrm>
          <a:prstGeom prst="rect">
            <a:avLst/>
          </a:prstGeom>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DDCBBC"/>
        </a:solidFill>
        <a:effectLst/>
      </p:bgPr>
    </p:bg>
    <p:spTree>
      <p:nvGrpSpPr>
        <p:cNvPr id="1" name=""/>
        <p:cNvGrpSpPr/>
        <p:nvPr/>
      </p:nvGrpSpPr>
      <p:grpSpPr>
        <a:xfrm>
          <a:off x="0" y="0"/>
          <a:ext cx="0" cy="0"/>
          <a:chOff x="0" y="0"/>
          <a:chExt cx="0" cy="0"/>
        </a:xfrm>
      </p:grpSpPr>
      <p:grpSp>
        <p:nvGrpSpPr>
          <p:cNvPr id="2" name="Group 2"/>
          <p:cNvGrpSpPr/>
          <p:nvPr/>
        </p:nvGrpSpPr>
        <p:grpSpPr>
          <a:xfrm>
            <a:off x="1028700" y="1028699"/>
            <a:ext cx="16230600" cy="8839201"/>
            <a:chOff x="0" y="0"/>
            <a:chExt cx="4274726" cy="2167467"/>
          </a:xfrm>
        </p:grpSpPr>
        <p:sp>
          <p:nvSpPr>
            <p:cNvPr id="3" name="Freeform 3"/>
            <p:cNvSpPr/>
            <p:nvPr/>
          </p:nvSpPr>
          <p:spPr>
            <a:xfrm>
              <a:off x="0" y="0"/>
              <a:ext cx="4274726" cy="2167467"/>
            </a:xfrm>
            <a:custGeom>
              <a:avLst/>
              <a:gdLst/>
              <a:ahLst/>
              <a:cxnLst/>
              <a:rect l="l" t="t" r="r" b="b"/>
              <a:pathLst>
                <a:path w="4274726" h="2167467">
                  <a:moveTo>
                    <a:pt x="0" y="0"/>
                  </a:moveTo>
                  <a:lnTo>
                    <a:pt x="4274726" y="0"/>
                  </a:lnTo>
                  <a:lnTo>
                    <a:pt x="4274726" y="2167467"/>
                  </a:lnTo>
                  <a:lnTo>
                    <a:pt x="0" y="2167467"/>
                  </a:lnTo>
                  <a:close/>
                </a:path>
              </a:pathLst>
            </a:custGeom>
            <a:solidFill>
              <a:srgbClr val="FDF3EC"/>
            </a:solidFill>
          </p:spPr>
          <p:txBody>
            <a:bodyPr/>
            <a:lstStyle/>
            <a:p>
              <a:endParaRPr lang="en-US"/>
            </a:p>
          </p:txBody>
        </p:sp>
        <p:sp>
          <p:nvSpPr>
            <p:cNvPr id="4" name="TextBox 4"/>
            <p:cNvSpPr txBox="1"/>
            <p:nvPr/>
          </p:nvSpPr>
          <p:spPr>
            <a:xfrm>
              <a:off x="0" y="-38100"/>
              <a:ext cx="4274726" cy="2205567"/>
            </a:xfrm>
            <a:prstGeom prst="rect">
              <a:avLst/>
            </a:prstGeom>
          </p:spPr>
          <p:txBody>
            <a:bodyPr lIns="50800" tIns="50800" rIns="50800" bIns="50800" rtlCol="0" anchor="ctr"/>
            <a:lstStyle/>
            <a:p>
              <a:pPr algn="ctr">
                <a:lnSpc>
                  <a:spcPts val="2659"/>
                </a:lnSpc>
              </a:pPr>
              <a:endParaRPr/>
            </a:p>
          </p:txBody>
        </p:sp>
      </p:grpSp>
      <p:grpSp>
        <p:nvGrpSpPr>
          <p:cNvPr id="8" name="Group 8"/>
          <p:cNvGrpSpPr/>
          <p:nvPr/>
        </p:nvGrpSpPr>
        <p:grpSpPr>
          <a:xfrm>
            <a:off x="1850605" y="4816808"/>
            <a:ext cx="14586791" cy="1273447"/>
            <a:chOff x="0" y="0"/>
            <a:chExt cx="3841788" cy="268128"/>
          </a:xfrm>
        </p:grpSpPr>
        <p:sp>
          <p:nvSpPr>
            <p:cNvPr id="9" name="Freeform 9"/>
            <p:cNvSpPr/>
            <p:nvPr/>
          </p:nvSpPr>
          <p:spPr>
            <a:xfrm>
              <a:off x="0" y="0"/>
              <a:ext cx="3841788" cy="268128"/>
            </a:xfrm>
            <a:custGeom>
              <a:avLst/>
              <a:gdLst/>
              <a:ahLst/>
              <a:cxnLst/>
              <a:rect l="l" t="t" r="r" b="b"/>
              <a:pathLst>
                <a:path w="3841788" h="268128">
                  <a:moveTo>
                    <a:pt x="26537" y="0"/>
                  </a:moveTo>
                  <a:lnTo>
                    <a:pt x="3815251" y="0"/>
                  </a:lnTo>
                  <a:cubicBezTo>
                    <a:pt x="3829907" y="0"/>
                    <a:pt x="3841788" y="11881"/>
                    <a:pt x="3841788" y="26537"/>
                  </a:cubicBezTo>
                  <a:lnTo>
                    <a:pt x="3841788" y="241591"/>
                  </a:lnTo>
                  <a:cubicBezTo>
                    <a:pt x="3841788" y="256247"/>
                    <a:pt x="3829907" y="268128"/>
                    <a:pt x="3815251" y="268128"/>
                  </a:cubicBezTo>
                  <a:lnTo>
                    <a:pt x="26537" y="268128"/>
                  </a:lnTo>
                  <a:cubicBezTo>
                    <a:pt x="11881" y="268128"/>
                    <a:pt x="0" y="256247"/>
                    <a:pt x="0" y="241591"/>
                  </a:cubicBezTo>
                  <a:lnTo>
                    <a:pt x="0" y="26537"/>
                  </a:lnTo>
                  <a:cubicBezTo>
                    <a:pt x="0" y="11881"/>
                    <a:pt x="11881" y="0"/>
                    <a:pt x="26537" y="0"/>
                  </a:cubicBezTo>
                  <a:close/>
                </a:path>
              </a:pathLst>
            </a:custGeom>
            <a:solidFill>
              <a:srgbClr val="FFFFFF"/>
            </a:solidFill>
          </p:spPr>
          <p:txBody>
            <a:bodyPr/>
            <a:lstStyle/>
            <a:p>
              <a:endParaRPr lang="en-US"/>
            </a:p>
          </p:txBody>
        </p:sp>
        <p:sp>
          <p:nvSpPr>
            <p:cNvPr id="10" name="TextBox 10"/>
            <p:cNvSpPr txBox="1"/>
            <p:nvPr/>
          </p:nvSpPr>
          <p:spPr>
            <a:xfrm>
              <a:off x="0" y="-38100"/>
              <a:ext cx="3841788" cy="306228"/>
            </a:xfrm>
            <a:prstGeom prst="rect">
              <a:avLst/>
            </a:prstGeom>
          </p:spPr>
          <p:txBody>
            <a:bodyPr lIns="50800" tIns="50800" rIns="50800" bIns="50800" rtlCol="0" anchor="ctr"/>
            <a:lstStyle/>
            <a:p>
              <a:pPr algn="ctr">
                <a:lnSpc>
                  <a:spcPts val="2659"/>
                </a:lnSpc>
              </a:pPr>
              <a:endParaRPr/>
            </a:p>
          </p:txBody>
        </p:sp>
      </p:grpSp>
      <p:grpSp>
        <p:nvGrpSpPr>
          <p:cNvPr id="11" name="Group 11"/>
          <p:cNvGrpSpPr/>
          <p:nvPr/>
        </p:nvGrpSpPr>
        <p:grpSpPr>
          <a:xfrm>
            <a:off x="1850605" y="6234916"/>
            <a:ext cx="14586791" cy="1656224"/>
            <a:chOff x="0" y="0"/>
            <a:chExt cx="3841788" cy="268128"/>
          </a:xfrm>
        </p:grpSpPr>
        <p:sp>
          <p:nvSpPr>
            <p:cNvPr id="12" name="Freeform 12"/>
            <p:cNvSpPr/>
            <p:nvPr/>
          </p:nvSpPr>
          <p:spPr>
            <a:xfrm>
              <a:off x="0" y="0"/>
              <a:ext cx="3841788" cy="268128"/>
            </a:xfrm>
            <a:custGeom>
              <a:avLst/>
              <a:gdLst/>
              <a:ahLst/>
              <a:cxnLst/>
              <a:rect l="l" t="t" r="r" b="b"/>
              <a:pathLst>
                <a:path w="3841788" h="268128">
                  <a:moveTo>
                    <a:pt x="26537" y="0"/>
                  </a:moveTo>
                  <a:lnTo>
                    <a:pt x="3815251" y="0"/>
                  </a:lnTo>
                  <a:cubicBezTo>
                    <a:pt x="3829907" y="0"/>
                    <a:pt x="3841788" y="11881"/>
                    <a:pt x="3841788" y="26537"/>
                  </a:cubicBezTo>
                  <a:lnTo>
                    <a:pt x="3841788" y="241591"/>
                  </a:lnTo>
                  <a:cubicBezTo>
                    <a:pt x="3841788" y="256247"/>
                    <a:pt x="3829907" y="268128"/>
                    <a:pt x="3815251" y="268128"/>
                  </a:cubicBezTo>
                  <a:lnTo>
                    <a:pt x="26537" y="268128"/>
                  </a:lnTo>
                  <a:cubicBezTo>
                    <a:pt x="11881" y="268128"/>
                    <a:pt x="0" y="256247"/>
                    <a:pt x="0" y="241591"/>
                  </a:cubicBezTo>
                  <a:lnTo>
                    <a:pt x="0" y="26537"/>
                  </a:lnTo>
                  <a:cubicBezTo>
                    <a:pt x="0" y="11881"/>
                    <a:pt x="11881" y="0"/>
                    <a:pt x="26537" y="0"/>
                  </a:cubicBezTo>
                  <a:close/>
                </a:path>
              </a:pathLst>
            </a:custGeom>
            <a:solidFill>
              <a:srgbClr val="FFFFFF"/>
            </a:solidFill>
          </p:spPr>
          <p:txBody>
            <a:bodyPr/>
            <a:lstStyle/>
            <a:p>
              <a:endParaRPr lang="en-US"/>
            </a:p>
          </p:txBody>
        </p:sp>
        <p:sp>
          <p:nvSpPr>
            <p:cNvPr id="13" name="TextBox 13"/>
            <p:cNvSpPr txBox="1"/>
            <p:nvPr/>
          </p:nvSpPr>
          <p:spPr>
            <a:xfrm>
              <a:off x="0" y="-38100"/>
              <a:ext cx="3841788" cy="306228"/>
            </a:xfrm>
            <a:prstGeom prst="rect">
              <a:avLst/>
            </a:prstGeom>
          </p:spPr>
          <p:txBody>
            <a:bodyPr lIns="50800" tIns="50800" rIns="50800" bIns="50800" rtlCol="0" anchor="ctr"/>
            <a:lstStyle/>
            <a:p>
              <a:pPr algn="ctr">
                <a:lnSpc>
                  <a:spcPts val="2659"/>
                </a:lnSpc>
              </a:pPr>
              <a:endParaRPr/>
            </a:p>
          </p:txBody>
        </p:sp>
      </p:grpSp>
      <p:grpSp>
        <p:nvGrpSpPr>
          <p:cNvPr id="14" name="Group 14"/>
          <p:cNvGrpSpPr/>
          <p:nvPr/>
        </p:nvGrpSpPr>
        <p:grpSpPr>
          <a:xfrm>
            <a:off x="1850605" y="8011651"/>
            <a:ext cx="14586791" cy="1583987"/>
            <a:chOff x="0" y="0"/>
            <a:chExt cx="3841788" cy="268128"/>
          </a:xfrm>
        </p:grpSpPr>
        <p:sp>
          <p:nvSpPr>
            <p:cNvPr id="15" name="Freeform 15"/>
            <p:cNvSpPr/>
            <p:nvPr/>
          </p:nvSpPr>
          <p:spPr>
            <a:xfrm>
              <a:off x="0" y="0"/>
              <a:ext cx="3841788" cy="268128"/>
            </a:xfrm>
            <a:custGeom>
              <a:avLst/>
              <a:gdLst/>
              <a:ahLst/>
              <a:cxnLst/>
              <a:rect l="l" t="t" r="r" b="b"/>
              <a:pathLst>
                <a:path w="3841788" h="268128">
                  <a:moveTo>
                    <a:pt x="26537" y="0"/>
                  </a:moveTo>
                  <a:lnTo>
                    <a:pt x="3815251" y="0"/>
                  </a:lnTo>
                  <a:cubicBezTo>
                    <a:pt x="3829907" y="0"/>
                    <a:pt x="3841788" y="11881"/>
                    <a:pt x="3841788" y="26537"/>
                  </a:cubicBezTo>
                  <a:lnTo>
                    <a:pt x="3841788" y="241591"/>
                  </a:lnTo>
                  <a:cubicBezTo>
                    <a:pt x="3841788" y="256247"/>
                    <a:pt x="3829907" y="268128"/>
                    <a:pt x="3815251" y="268128"/>
                  </a:cubicBezTo>
                  <a:lnTo>
                    <a:pt x="26537" y="268128"/>
                  </a:lnTo>
                  <a:cubicBezTo>
                    <a:pt x="11881" y="268128"/>
                    <a:pt x="0" y="256247"/>
                    <a:pt x="0" y="241591"/>
                  </a:cubicBezTo>
                  <a:lnTo>
                    <a:pt x="0" y="26537"/>
                  </a:lnTo>
                  <a:cubicBezTo>
                    <a:pt x="0" y="11881"/>
                    <a:pt x="11881" y="0"/>
                    <a:pt x="26537" y="0"/>
                  </a:cubicBezTo>
                  <a:close/>
                </a:path>
              </a:pathLst>
            </a:custGeom>
            <a:solidFill>
              <a:srgbClr val="FFFFFF"/>
            </a:solidFill>
          </p:spPr>
          <p:txBody>
            <a:bodyPr/>
            <a:lstStyle/>
            <a:p>
              <a:endParaRPr lang="en-US"/>
            </a:p>
          </p:txBody>
        </p:sp>
        <p:sp>
          <p:nvSpPr>
            <p:cNvPr id="16" name="TextBox 16"/>
            <p:cNvSpPr txBox="1"/>
            <p:nvPr/>
          </p:nvSpPr>
          <p:spPr>
            <a:xfrm>
              <a:off x="0" y="-38100"/>
              <a:ext cx="3841788" cy="306228"/>
            </a:xfrm>
            <a:prstGeom prst="rect">
              <a:avLst/>
            </a:prstGeom>
          </p:spPr>
          <p:txBody>
            <a:bodyPr lIns="50800" tIns="50800" rIns="50800" bIns="50800" rtlCol="0" anchor="ctr"/>
            <a:lstStyle/>
            <a:p>
              <a:pPr algn="ctr">
                <a:lnSpc>
                  <a:spcPts val="2659"/>
                </a:lnSpc>
              </a:pPr>
              <a:endParaRPr/>
            </a:p>
          </p:txBody>
        </p:sp>
      </p:grpSp>
      <p:sp>
        <p:nvSpPr>
          <p:cNvPr id="17" name="TextBox 17"/>
          <p:cNvSpPr txBox="1"/>
          <p:nvPr/>
        </p:nvSpPr>
        <p:spPr>
          <a:xfrm>
            <a:off x="1850605" y="3698175"/>
            <a:ext cx="13747903" cy="856004"/>
          </a:xfrm>
          <a:prstGeom prst="rect">
            <a:avLst/>
          </a:prstGeom>
        </p:spPr>
        <p:txBody>
          <a:bodyPr wrap="square" lIns="0" tIns="0" rIns="0" bIns="0" rtlCol="0" anchor="t">
            <a:spAutoFit/>
          </a:bodyPr>
          <a:lstStyle/>
          <a:p>
            <a:pPr algn="l">
              <a:lnSpc>
                <a:spcPts val="3300"/>
              </a:lnSpc>
            </a:pPr>
            <a:r>
              <a:rPr lang="en-US" sz="3000" dirty="0">
                <a:solidFill>
                  <a:srgbClr val="000000"/>
                </a:solidFill>
                <a:latin typeface="TT Rounds Neue"/>
                <a:ea typeface="TT Rounds Neue"/>
                <a:cs typeface="TT Rounds Neue"/>
                <a:sym typeface="TT Rounds Neue"/>
              </a:rPr>
              <a:t>The failure at Edenfield did not happen in a vacuum; it was influenced by national policy:</a:t>
            </a:r>
          </a:p>
        </p:txBody>
      </p:sp>
      <p:sp>
        <p:nvSpPr>
          <p:cNvPr id="18" name="TextBox 18"/>
          <p:cNvSpPr txBox="1"/>
          <p:nvPr/>
        </p:nvSpPr>
        <p:spPr>
          <a:xfrm>
            <a:off x="3613196" y="1801006"/>
            <a:ext cx="11222291" cy="904094"/>
          </a:xfrm>
          <a:prstGeom prst="rect">
            <a:avLst/>
          </a:prstGeom>
        </p:spPr>
        <p:txBody>
          <a:bodyPr lIns="0" tIns="0" rIns="0" bIns="0" rtlCol="0" anchor="t">
            <a:spAutoFit/>
          </a:bodyPr>
          <a:lstStyle/>
          <a:p>
            <a:pPr algn="ctr">
              <a:lnSpc>
                <a:spcPts val="7840"/>
              </a:lnSpc>
              <a:spcBef>
                <a:spcPct val="0"/>
              </a:spcBef>
            </a:pPr>
            <a:r>
              <a:rPr lang="en-US" sz="4800" dirty="0">
                <a:solidFill>
                  <a:srgbClr val="000000"/>
                </a:solidFill>
                <a:latin typeface="Negrita Pro"/>
                <a:ea typeface="Negrita Pro"/>
                <a:cs typeface="Negrita Pro"/>
                <a:sym typeface="Negrita Pro"/>
              </a:rPr>
              <a:t>Policy Issues: The Macro-Level Drivers</a:t>
            </a:r>
          </a:p>
        </p:txBody>
      </p:sp>
      <p:sp>
        <p:nvSpPr>
          <p:cNvPr id="20" name="TextBox 20"/>
          <p:cNvSpPr txBox="1"/>
          <p:nvPr/>
        </p:nvSpPr>
        <p:spPr>
          <a:xfrm>
            <a:off x="2850176" y="5116283"/>
            <a:ext cx="12748332" cy="856004"/>
          </a:xfrm>
          <a:prstGeom prst="rect">
            <a:avLst/>
          </a:prstGeom>
        </p:spPr>
        <p:txBody>
          <a:bodyPr lIns="0" tIns="0" rIns="0" bIns="0" rtlCol="0" anchor="t">
            <a:spAutoFit/>
          </a:bodyPr>
          <a:lstStyle/>
          <a:p>
            <a:pPr algn="l">
              <a:lnSpc>
                <a:spcPts val="3300"/>
              </a:lnSpc>
            </a:pPr>
            <a:r>
              <a:rPr lang="en-US" sz="3000" dirty="0">
                <a:solidFill>
                  <a:srgbClr val="000000"/>
                </a:solidFill>
                <a:latin typeface="TT Rounds Neue"/>
                <a:ea typeface="TT Rounds Neue"/>
                <a:cs typeface="TT Rounds Neue"/>
                <a:sym typeface="TT Rounds Neue"/>
              </a:rPr>
              <a:t>Austerity: A decade of underfunding reduced the pool of qualified mental health nurses (King’s Fund, 2024).</a:t>
            </a:r>
          </a:p>
        </p:txBody>
      </p:sp>
      <p:sp>
        <p:nvSpPr>
          <p:cNvPr id="21" name="Freeform 21"/>
          <p:cNvSpPr/>
          <p:nvPr/>
        </p:nvSpPr>
        <p:spPr>
          <a:xfrm>
            <a:off x="2063426" y="5057149"/>
            <a:ext cx="537367" cy="537367"/>
          </a:xfrm>
          <a:custGeom>
            <a:avLst/>
            <a:gdLst/>
            <a:ahLst/>
            <a:cxnLst/>
            <a:rect l="l" t="t" r="r" b="b"/>
            <a:pathLst>
              <a:path w="537367" h="537367">
                <a:moveTo>
                  <a:pt x="0" y="0"/>
                </a:moveTo>
                <a:lnTo>
                  <a:pt x="537367" y="0"/>
                </a:lnTo>
                <a:lnTo>
                  <a:pt x="537367" y="537367"/>
                </a:lnTo>
                <a:lnTo>
                  <a:pt x="0" y="537367"/>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US"/>
          </a:p>
        </p:txBody>
      </p:sp>
      <p:sp>
        <p:nvSpPr>
          <p:cNvPr id="22" name="TextBox 22"/>
          <p:cNvSpPr txBox="1"/>
          <p:nvPr/>
        </p:nvSpPr>
        <p:spPr>
          <a:xfrm>
            <a:off x="2850176" y="6544223"/>
            <a:ext cx="12748332" cy="1279196"/>
          </a:xfrm>
          <a:prstGeom prst="rect">
            <a:avLst/>
          </a:prstGeom>
        </p:spPr>
        <p:txBody>
          <a:bodyPr lIns="0" tIns="0" rIns="0" bIns="0" rtlCol="0" anchor="t">
            <a:spAutoFit/>
          </a:bodyPr>
          <a:lstStyle/>
          <a:p>
            <a:pPr algn="l">
              <a:lnSpc>
                <a:spcPts val="3300"/>
              </a:lnSpc>
            </a:pPr>
            <a:r>
              <a:rPr lang="en-US" sz="3000" dirty="0">
                <a:solidFill>
                  <a:srgbClr val="000000"/>
                </a:solidFill>
                <a:latin typeface="TT Rounds Neue"/>
                <a:ea typeface="TT Rounds Neue"/>
                <a:cs typeface="TT Rounds Neue"/>
                <a:sym typeface="TT Rounds Neue"/>
              </a:rPr>
              <a:t>Marketization: The NHS "Internal Market" prioritizes efficiency and throughput, often at the expense of complex, long-term care quality (Leys and Player, 2023).</a:t>
            </a:r>
          </a:p>
        </p:txBody>
      </p:sp>
      <p:sp>
        <p:nvSpPr>
          <p:cNvPr id="23" name="Freeform 23"/>
          <p:cNvSpPr/>
          <p:nvPr/>
        </p:nvSpPr>
        <p:spPr>
          <a:xfrm>
            <a:off x="2063426" y="6445006"/>
            <a:ext cx="537367" cy="537367"/>
          </a:xfrm>
          <a:custGeom>
            <a:avLst/>
            <a:gdLst/>
            <a:ahLst/>
            <a:cxnLst/>
            <a:rect l="l" t="t" r="r" b="b"/>
            <a:pathLst>
              <a:path w="537367" h="537367">
                <a:moveTo>
                  <a:pt x="0" y="0"/>
                </a:moveTo>
                <a:lnTo>
                  <a:pt x="537367" y="0"/>
                </a:lnTo>
                <a:lnTo>
                  <a:pt x="537367" y="537367"/>
                </a:lnTo>
                <a:lnTo>
                  <a:pt x="0" y="537367"/>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US"/>
          </a:p>
        </p:txBody>
      </p:sp>
      <p:sp>
        <p:nvSpPr>
          <p:cNvPr id="24" name="TextBox 24"/>
          <p:cNvSpPr txBox="1"/>
          <p:nvPr/>
        </p:nvSpPr>
        <p:spPr>
          <a:xfrm>
            <a:off x="2850176" y="8316443"/>
            <a:ext cx="13374398" cy="1279196"/>
          </a:xfrm>
          <a:prstGeom prst="rect">
            <a:avLst/>
          </a:prstGeom>
        </p:spPr>
        <p:txBody>
          <a:bodyPr lIns="0" tIns="0" rIns="0" bIns="0" rtlCol="0" anchor="t">
            <a:spAutoFit/>
          </a:bodyPr>
          <a:lstStyle/>
          <a:p>
            <a:pPr algn="l">
              <a:lnSpc>
                <a:spcPts val="3300"/>
              </a:lnSpc>
            </a:pPr>
            <a:r>
              <a:rPr lang="en-US" sz="3000" dirty="0">
                <a:solidFill>
                  <a:srgbClr val="000000"/>
                </a:solidFill>
                <a:latin typeface="TT Rounds Neue"/>
                <a:ea typeface="TT Rounds Neue"/>
                <a:cs typeface="TT Rounds Neue"/>
                <a:sym typeface="TT Rounds Neue"/>
              </a:rPr>
              <a:t>Regulatory Blind Spots: The CQC’s reliance on data submitted by the Trust meant they missed the "lived experience" of patients on the wards (Professional Standards Authority, 2024).</a:t>
            </a:r>
          </a:p>
        </p:txBody>
      </p:sp>
      <p:sp>
        <p:nvSpPr>
          <p:cNvPr id="25" name="Freeform 25"/>
          <p:cNvSpPr/>
          <p:nvPr/>
        </p:nvSpPr>
        <p:spPr>
          <a:xfrm>
            <a:off x="2063426" y="8249768"/>
            <a:ext cx="537367" cy="537367"/>
          </a:xfrm>
          <a:custGeom>
            <a:avLst/>
            <a:gdLst/>
            <a:ahLst/>
            <a:cxnLst/>
            <a:rect l="l" t="t" r="r" b="b"/>
            <a:pathLst>
              <a:path w="537367" h="537367">
                <a:moveTo>
                  <a:pt x="0" y="0"/>
                </a:moveTo>
                <a:lnTo>
                  <a:pt x="537367" y="0"/>
                </a:lnTo>
                <a:lnTo>
                  <a:pt x="537367" y="537367"/>
                </a:lnTo>
                <a:lnTo>
                  <a:pt x="0" y="537367"/>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US"/>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F9F5F2"/>
        </a:solidFill>
        <a:effectLst/>
      </p:bgPr>
    </p:bg>
    <p:spTree>
      <p:nvGrpSpPr>
        <p:cNvPr id="1" name=""/>
        <p:cNvGrpSpPr/>
        <p:nvPr/>
      </p:nvGrpSpPr>
      <p:grpSpPr>
        <a:xfrm>
          <a:off x="0" y="0"/>
          <a:ext cx="0" cy="0"/>
          <a:chOff x="0" y="0"/>
          <a:chExt cx="0" cy="0"/>
        </a:xfrm>
      </p:grpSpPr>
      <p:grpSp>
        <p:nvGrpSpPr>
          <p:cNvPr id="2" name="Group 2"/>
          <p:cNvGrpSpPr/>
          <p:nvPr/>
        </p:nvGrpSpPr>
        <p:grpSpPr>
          <a:xfrm>
            <a:off x="-472275" y="8077200"/>
            <a:ext cx="19232550" cy="3086100"/>
            <a:chOff x="0" y="0"/>
            <a:chExt cx="5065363" cy="812800"/>
          </a:xfrm>
        </p:grpSpPr>
        <p:sp>
          <p:nvSpPr>
            <p:cNvPr id="3" name="Freeform 3"/>
            <p:cNvSpPr/>
            <p:nvPr/>
          </p:nvSpPr>
          <p:spPr>
            <a:xfrm>
              <a:off x="0" y="0"/>
              <a:ext cx="5065363" cy="812800"/>
            </a:xfrm>
            <a:custGeom>
              <a:avLst/>
              <a:gdLst/>
              <a:ahLst/>
              <a:cxnLst/>
              <a:rect l="l" t="t" r="r" b="b"/>
              <a:pathLst>
                <a:path w="5065363" h="812800">
                  <a:moveTo>
                    <a:pt x="0" y="0"/>
                  </a:moveTo>
                  <a:lnTo>
                    <a:pt x="5065363" y="0"/>
                  </a:lnTo>
                  <a:lnTo>
                    <a:pt x="5065363" y="812800"/>
                  </a:lnTo>
                  <a:lnTo>
                    <a:pt x="0" y="812800"/>
                  </a:lnTo>
                  <a:close/>
                </a:path>
              </a:pathLst>
            </a:custGeom>
            <a:solidFill>
              <a:srgbClr val="EBE0D7"/>
            </a:solidFill>
          </p:spPr>
          <p:txBody>
            <a:bodyPr/>
            <a:lstStyle/>
            <a:p>
              <a:endParaRPr lang="en-US"/>
            </a:p>
          </p:txBody>
        </p:sp>
        <p:sp>
          <p:nvSpPr>
            <p:cNvPr id="4" name="TextBox 4"/>
            <p:cNvSpPr txBox="1"/>
            <p:nvPr/>
          </p:nvSpPr>
          <p:spPr>
            <a:xfrm>
              <a:off x="0" y="-38100"/>
              <a:ext cx="5065363" cy="850900"/>
            </a:xfrm>
            <a:prstGeom prst="rect">
              <a:avLst/>
            </a:prstGeom>
          </p:spPr>
          <p:txBody>
            <a:bodyPr lIns="50800" tIns="50800" rIns="50800" bIns="50800" rtlCol="0" anchor="ctr"/>
            <a:lstStyle/>
            <a:p>
              <a:pPr algn="ctr">
                <a:lnSpc>
                  <a:spcPts val="2659"/>
                </a:lnSpc>
              </a:pPr>
              <a:endParaRPr/>
            </a:p>
          </p:txBody>
        </p:sp>
      </p:grpSp>
      <p:sp>
        <p:nvSpPr>
          <p:cNvPr id="5" name="Freeform 5"/>
          <p:cNvSpPr/>
          <p:nvPr/>
        </p:nvSpPr>
        <p:spPr>
          <a:xfrm>
            <a:off x="381000" y="3187316"/>
            <a:ext cx="6665324" cy="5918584"/>
          </a:xfrm>
          <a:custGeom>
            <a:avLst/>
            <a:gdLst/>
            <a:ahLst/>
            <a:cxnLst/>
            <a:rect l="l" t="t" r="r" b="b"/>
            <a:pathLst>
              <a:path w="8027302" h="8108385">
                <a:moveTo>
                  <a:pt x="0" y="0"/>
                </a:moveTo>
                <a:lnTo>
                  <a:pt x="8027301" y="0"/>
                </a:lnTo>
                <a:lnTo>
                  <a:pt x="8027301" y="8108385"/>
                </a:lnTo>
                <a:lnTo>
                  <a:pt x="0" y="8108385"/>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US"/>
          </a:p>
        </p:txBody>
      </p:sp>
      <p:sp>
        <p:nvSpPr>
          <p:cNvPr id="6" name="TextBox 6"/>
          <p:cNvSpPr txBox="1"/>
          <p:nvPr/>
        </p:nvSpPr>
        <p:spPr>
          <a:xfrm>
            <a:off x="7386536" y="1399394"/>
            <a:ext cx="10170524" cy="6578724"/>
          </a:xfrm>
          <a:prstGeom prst="rect">
            <a:avLst/>
          </a:prstGeom>
        </p:spPr>
        <p:txBody>
          <a:bodyPr wrap="square" lIns="0" tIns="0" rIns="0" bIns="0" rtlCol="0" anchor="t">
            <a:spAutoFit/>
          </a:bodyPr>
          <a:lstStyle/>
          <a:p>
            <a:pPr algn="l">
              <a:lnSpc>
                <a:spcPct val="150000"/>
              </a:lnSpc>
            </a:pPr>
            <a:r>
              <a:rPr lang="en-US" sz="3600" b="1" dirty="0">
                <a:solidFill>
                  <a:srgbClr val="320C0C"/>
                </a:solidFill>
                <a:latin typeface="TT Rounds Neue"/>
                <a:ea typeface="TT Rounds Neue"/>
                <a:cs typeface="TT Rounds Neue"/>
                <a:sym typeface="TT Rounds Neue"/>
              </a:rPr>
              <a:t>Clinical Ineffectiveness: </a:t>
            </a:r>
            <a:r>
              <a:rPr lang="en-US" sz="3600" dirty="0">
                <a:solidFill>
                  <a:srgbClr val="320C0C"/>
                </a:solidFill>
                <a:latin typeface="TT Rounds Neue"/>
                <a:ea typeface="TT Rounds Neue"/>
                <a:cs typeface="TT Rounds Neue"/>
                <a:sym typeface="TT Rounds Neue"/>
              </a:rPr>
              <a:t>The therapeutic environment was lost. Patients were merely "stored" (Mind, 2023).</a:t>
            </a:r>
          </a:p>
          <a:p>
            <a:pPr algn="l">
              <a:lnSpc>
                <a:spcPct val="150000"/>
              </a:lnSpc>
            </a:pPr>
            <a:r>
              <a:rPr lang="en-US" sz="3600" b="1" dirty="0">
                <a:solidFill>
                  <a:srgbClr val="320C0C"/>
                </a:solidFill>
                <a:latin typeface="TT Rounds Neue"/>
                <a:ea typeface="TT Rounds Neue"/>
                <a:cs typeface="TT Rounds Neue"/>
                <a:sym typeface="TT Rounds Neue"/>
              </a:rPr>
              <a:t>Safety Hazards: </a:t>
            </a:r>
            <a:r>
              <a:rPr lang="en-US" sz="3600" dirty="0">
                <a:solidFill>
                  <a:srgbClr val="320C0C"/>
                </a:solidFill>
                <a:latin typeface="TT Rounds Neue"/>
                <a:ea typeface="TT Rounds Neue"/>
                <a:cs typeface="TT Rounds Neue"/>
                <a:sym typeface="TT Rounds Neue"/>
              </a:rPr>
              <a:t>The </a:t>
            </a:r>
            <a:r>
              <a:rPr lang="en-US" sz="3600" dirty="0" err="1">
                <a:solidFill>
                  <a:srgbClr val="320C0C"/>
                </a:solidFill>
                <a:latin typeface="TT Rounds Neue"/>
                <a:ea typeface="TT Rounds Neue"/>
                <a:cs typeface="TT Rounds Neue"/>
                <a:sym typeface="TT Rounds Neue"/>
              </a:rPr>
              <a:t>centre</a:t>
            </a:r>
            <a:r>
              <a:rPr lang="en-US" sz="3600" dirty="0">
                <a:solidFill>
                  <a:srgbClr val="320C0C"/>
                </a:solidFill>
                <a:latin typeface="TT Rounds Neue"/>
                <a:ea typeface="TT Rounds Neue"/>
                <a:cs typeface="TT Rounds Neue"/>
                <a:sym typeface="TT Rounds Neue"/>
              </a:rPr>
              <a:t> became a site of "secondary trauma," </a:t>
            </a:r>
          </a:p>
          <a:p>
            <a:pPr algn="l">
              <a:lnSpc>
                <a:spcPct val="150000"/>
              </a:lnSpc>
            </a:pPr>
            <a:r>
              <a:rPr lang="en-US" sz="3600" b="1" dirty="0">
                <a:solidFill>
                  <a:srgbClr val="320C0C"/>
                </a:solidFill>
                <a:latin typeface="TT Rounds Neue"/>
                <a:ea typeface="TT Rounds Neue"/>
                <a:cs typeface="TT Rounds Neue"/>
                <a:sym typeface="TT Rounds Neue"/>
              </a:rPr>
              <a:t>Systemic Trust: </a:t>
            </a:r>
            <a:r>
              <a:rPr lang="en-US" sz="3600" dirty="0">
                <a:solidFill>
                  <a:srgbClr val="320C0C"/>
                </a:solidFill>
                <a:latin typeface="TT Rounds Neue"/>
                <a:ea typeface="TT Rounds Neue"/>
                <a:cs typeface="TT Rounds Neue"/>
                <a:sym typeface="TT Rounds Neue"/>
              </a:rPr>
              <a:t>A regional collapse in confidence, making families hesitant to admit loved ones to NHS secure care (The Guardian, 2022).</a:t>
            </a:r>
          </a:p>
        </p:txBody>
      </p:sp>
      <p:sp>
        <p:nvSpPr>
          <p:cNvPr id="7" name="TextBox 7"/>
          <p:cNvSpPr txBox="1"/>
          <p:nvPr/>
        </p:nvSpPr>
        <p:spPr>
          <a:xfrm>
            <a:off x="5105400" y="342900"/>
            <a:ext cx="12456524" cy="904094"/>
          </a:xfrm>
          <a:prstGeom prst="rect">
            <a:avLst/>
          </a:prstGeom>
        </p:spPr>
        <p:txBody>
          <a:bodyPr wrap="square" lIns="0" tIns="0" rIns="0" bIns="0" rtlCol="0" anchor="t">
            <a:spAutoFit/>
          </a:bodyPr>
          <a:lstStyle/>
          <a:p>
            <a:pPr algn="l">
              <a:lnSpc>
                <a:spcPts val="7840"/>
              </a:lnSpc>
              <a:spcBef>
                <a:spcPct val="0"/>
              </a:spcBef>
            </a:pPr>
            <a:r>
              <a:rPr lang="en-US" sz="4800" dirty="0">
                <a:solidFill>
                  <a:srgbClr val="320C0C"/>
                </a:solidFill>
                <a:latin typeface="Negrita Pro"/>
                <a:ea typeface="Negrita Pro"/>
                <a:cs typeface="Negrita Pro"/>
                <a:sym typeface="Negrita Pro"/>
              </a:rPr>
              <a:t>Impact on Service Provision: Quality</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F9F5F2"/>
        </a:solidFill>
        <a:effectLst/>
      </p:bgPr>
    </p:bg>
    <p:spTree>
      <p:nvGrpSpPr>
        <p:cNvPr id="1" name=""/>
        <p:cNvGrpSpPr/>
        <p:nvPr/>
      </p:nvGrpSpPr>
      <p:grpSpPr>
        <a:xfrm>
          <a:off x="0" y="0"/>
          <a:ext cx="0" cy="0"/>
          <a:chOff x="0" y="0"/>
          <a:chExt cx="0" cy="0"/>
        </a:xfrm>
      </p:grpSpPr>
      <p:grpSp>
        <p:nvGrpSpPr>
          <p:cNvPr id="2" name="Group 2"/>
          <p:cNvGrpSpPr/>
          <p:nvPr/>
        </p:nvGrpSpPr>
        <p:grpSpPr>
          <a:xfrm>
            <a:off x="1028700" y="2700823"/>
            <a:ext cx="5233657" cy="832490"/>
            <a:chOff x="0" y="0"/>
            <a:chExt cx="1378412" cy="219257"/>
          </a:xfrm>
        </p:grpSpPr>
        <p:sp>
          <p:nvSpPr>
            <p:cNvPr id="3" name="Freeform 3"/>
            <p:cNvSpPr/>
            <p:nvPr/>
          </p:nvSpPr>
          <p:spPr>
            <a:xfrm>
              <a:off x="0" y="0"/>
              <a:ext cx="1378412" cy="219257"/>
            </a:xfrm>
            <a:custGeom>
              <a:avLst/>
              <a:gdLst/>
              <a:ahLst/>
              <a:cxnLst/>
              <a:rect l="l" t="t" r="r" b="b"/>
              <a:pathLst>
                <a:path w="1378412" h="219257">
                  <a:moveTo>
                    <a:pt x="75442" y="0"/>
                  </a:moveTo>
                  <a:lnTo>
                    <a:pt x="1302970" y="0"/>
                  </a:lnTo>
                  <a:cubicBezTo>
                    <a:pt x="1322978" y="0"/>
                    <a:pt x="1342167" y="7948"/>
                    <a:pt x="1356315" y="22096"/>
                  </a:cubicBezTo>
                  <a:cubicBezTo>
                    <a:pt x="1370463" y="36245"/>
                    <a:pt x="1378412" y="55434"/>
                    <a:pt x="1378412" y="75442"/>
                  </a:cubicBezTo>
                  <a:lnTo>
                    <a:pt x="1378412" y="143815"/>
                  </a:lnTo>
                  <a:cubicBezTo>
                    <a:pt x="1378412" y="163823"/>
                    <a:pt x="1370463" y="183012"/>
                    <a:pt x="1356315" y="197160"/>
                  </a:cubicBezTo>
                  <a:cubicBezTo>
                    <a:pt x="1342167" y="211308"/>
                    <a:pt x="1322978" y="219257"/>
                    <a:pt x="1302970" y="219257"/>
                  </a:cubicBezTo>
                  <a:lnTo>
                    <a:pt x="75442" y="219257"/>
                  </a:lnTo>
                  <a:cubicBezTo>
                    <a:pt x="55434" y="219257"/>
                    <a:pt x="36245" y="211308"/>
                    <a:pt x="22096" y="197160"/>
                  </a:cubicBezTo>
                  <a:cubicBezTo>
                    <a:pt x="7948" y="183012"/>
                    <a:pt x="0" y="163823"/>
                    <a:pt x="0" y="143815"/>
                  </a:cubicBezTo>
                  <a:lnTo>
                    <a:pt x="0" y="75442"/>
                  </a:lnTo>
                  <a:cubicBezTo>
                    <a:pt x="0" y="55434"/>
                    <a:pt x="7948" y="36245"/>
                    <a:pt x="22096" y="22096"/>
                  </a:cubicBezTo>
                  <a:cubicBezTo>
                    <a:pt x="36245" y="7948"/>
                    <a:pt x="55434" y="0"/>
                    <a:pt x="75442" y="0"/>
                  </a:cubicBezTo>
                  <a:close/>
                </a:path>
              </a:pathLst>
            </a:custGeom>
            <a:solidFill>
              <a:srgbClr val="F6BF6D"/>
            </a:solidFill>
          </p:spPr>
          <p:txBody>
            <a:bodyPr/>
            <a:lstStyle/>
            <a:p>
              <a:endParaRPr lang="en-US"/>
            </a:p>
          </p:txBody>
        </p:sp>
        <p:sp>
          <p:nvSpPr>
            <p:cNvPr id="4" name="TextBox 4"/>
            <p:cNvSpPr txBox="1"/>
            <p:nvPr/>
          </p:nvSpPr>
          <p:spPr>
            <a:xfrm>
              <a:off x="0" y="-38100"/>
              <a:ext cx="1378412" cy="257357"/>
            </a:xfrm>
            <a:prstGeom prst="rect">
              <a:avLst/>
            </a:prstGeom>
          </p:spPr>
          <p:txBody>
            <a:bodyPr lIns="50800" tIns="50800" rIns="50800" bIns="50800" rtlCol="0" anchor="ctr"/>
            <a:lstStyle/>
            <a:p>
              <a:pPr algn="ctr">
                <a:lnSpc>
                  <a:spcPts val="2659"/>
                </a:lnSpc>
                <a:spcBef>
                  <a:spcPct val="0"/>
                </a:spcBef>
              </a:pPr>
              <a:endParaRPr/>
            </a:p>
          </p:txBody>
        </p:sp>
      </p:grpSp>
      <p:grpSp>
        <p:nvGrpSpPr>
          <p:cNvPr id="5" name="Group 5"/>
          <p:cNvGrpSpPr/>
          <p:nvPr/>
        </p:nvGrpSpPr>
        <p:grpSpPr>
          <a:xfrm>
            <a:off x="-472275" y="8017969"/>
            <a:ext cx="19232550" cy="3221531"/>
            <a:chOff x="0" y="0"/>
            <a:chExt cx="5065363" cy="848469"/>
          </a:xfrm>
        </p:grpSpPr>
        <p:sp>
          <p:nvSpPr>
            <p:cNvPr id="6" name="Freeform 6"/>
            <p:cNvSpPr/>
            <p:nvPr/>
          </p:nvSpPr>
          <p:spPr>
            <a:xfrm>
              <a:off x="0" y="0"/>
              <a:ext cx="5065363" cy="848469"/>
            </a:xfrm>
            <a:custGeom>
              <a:avLst/>
              <a:gdLst/>
              <a:ahLst/>
              <a:cxnLst/>
              <a:rect l="l" t="t" r="r" b="b"/>
              <a:pathLst>
                <a:path w="5065363" h="848469">
                  <a:moveTo>
                    <a:pt x="0" y="0"/>
                  </a:moveTo>
                  <a:lnTo>
                    <a:pt x="5065363" y="0"/>
                  </a:lnTo>
                  <a:lnTo>
                    <a:pt x="5065363" y="848469"/>
                  </a:lnTo>
                  <a:lnTo>
                    <a:pt x="0" y="848469"/>
                  </a:lnTo>
                  <a:close/>
                </a:path>
              </a:pathLst>
            </a:custGeom>
            <a:solidFill>
              <a:srgbClr val="EBE0D7"/>
            </a:solidFill>
          </p:spPr>
          <p:txBody>
            <a:bodyPr/>
            <a:lstStyle/>
            <a:p>
              <a:endParaRPr lang="en-US"/>
            </a:p>
          </p:txBody>
        </p:sp>
        <p:sp>
          <p:nvSpPr>
            <p:cNvPr id="7" name="TextBox 7"/>
            <p:cNvSpPr txBox="1"/>
            <p:nvPr/>
          </p:nvSpPr>
          <p:spPr>
            <a:xfrm>
              <a:off x="0" y="-38100"/>
              <a:ext cx="5065363" cy="886569"/>
            </a:xfrm>
            <a:prstGeom prst="rect">
              <a:avLst/>
            </a:prstGeom>
          </p:spPr>
          <p:txBody>
            <a:bodyPr lIns="50800" tIns="50800" rIns="50800" bIns="50800" rtlCol="0" anchor="ctr"/>
            <a:lstStyle/>
            <a:p>
              <a:pPr algn="ctr">
                <a:lnSpc>
                  <a:spcPts val="2659"/>
                </a:lnSpc>
              </a:pPr>
              <a:endParaRPr/>
            </a:p>
          </p:txBody>
        </p:sp>
      </p:grpSp>
      <p:sp>
        <p:nvSpPr>
          <p:cNvPr id="8" name="Freeform 8"/>
          <p:cNvSpPr/>
          <p:nvPr/>
        </p:nvSpPr>
        <p:spPr>
          <a:xfrm>
            <a:off x="9476410" y="2432833"/>
            <a:ext cx="7945176" cy="7816067"/>
          </a:xfrm>
          <a:custGeom>
            <a:avLst/>
            <a:gdLst/>
            <a:ahLst/>
            <a:cxnLst/>
            <a:rect l="l" t="t" r="r" b="b"/>
            <a:pathLst>
              <a:path w="7945176" h="7816067">
                <a:moveTo>
                  <a:pt x="0" y="0"/>
                </a:moveTo>
                <a:lnTo>
                  <a:pt x="7945176" y="0"/>
                </a:lnTo>
                <a:lnTo>
                  <a:pt x="7945176" y="7816068"/>
                </a:lnTo>
                <a:lnTo>
                  <a:pt x="0" y="7816068"/>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US"/>
          </a:p>
        </p:txBody>
      </p:sp>
      <p:sp>
        <p:nvSpPr>
          <p:cNvPr id="9" name="TextBox 9"/>
          <p:cNvSpPr txBox="1"/>
          <p:nvPr/>
        </p:nvSpPr>
        <p:spPr>
          <a:xfrm>
            <a:off x="1564847" y="2941236"/>
            <a:ext cx="4161364" cy="455894"/>
          </a:xfrm>
          <a:prstGeom prst="rect">
            <a:avLst/>
          </a:prstGeom>
        </p:spPr>
        <p:txBody>
          <a:bodyPr lIns="0" tIns="0" rIns="0" bIns="0" rtlCol="0" anchor="t">
            <a:spAutoFit/>
          </a:bodyPr>
          <a:lstStyle/>
          <a:p>
            <a:pPr algn="ctr">
              <a:lnSpc>
                <a:spcPts val="3276"/>
              </a:lnSpc>
            </a:pPr>
            <a:r>
              <a:rPr lang="en-US" sz="3600" b="1" dirty="0">
                <a:solidFill>
                  <a:srgbClr val="3A1D1D"/>
                </a:solidFill>
                <a:latin typeface="TT Rounds Neue Bold"/>
                <a:ea typeface="TT Rounds Neue Bold"/>
                <a:cs typeface="TT Rounds Neue Bold"/>
                <a:sym typeface="TT Rounds Neue Bold"/>
              </a:rPr>
              <a:t>The Efficiency are:</a:t>
            </a:r>
          </a:p>
        </p:txBody>
      </p:sp>
      <p:sp>
        <p:nvSpPr>
          <p:cNvPr id="10" name="TextBox 10"/>
          <p:cNvSpPr txBox="1"/>
          <p:nvPr/>
        </p:nvSpPr>
        <p:spPr>
          <a:xfrm>
            <a:off x="1028700" y="904875"/>
            <a:ext cx="11391900" cy="904094"/>
          </a:xfrm>
          <a:prstGeom prst="rect">
            <a:avLst/>
          </a:prstGeom>
        </p:spPr>
        <p:txBody>
          <a:bodyPr wrap="square" lIns="0" tIns="0" rIns="0" bIns="0" rtlCol="0" anchor="t">
            <a:spAutoFit/>
          </a:bodyPr>
          <a:lstStyle/>
          <a:p>
            <a:pPr algn="l">
              <a:lnSpc>
                <a:spcPts val="7840"/>
              </a:lnSpc>
              <a:spcBef>
                <a:spcPct val="0"/>
              </a:spcBef>
            </a:pPr>
            <a:r>
              <a:rPr lang="en-US" sz="4800" dirty="0">
                <a:solidFill>
                  <a:srgbClr val="3A1D1D"/>
                </a:solidFill>
                <a:latin typeface="Negrita Pro"/>
                <a:ea typeface="Negrita Pro"/>
                <a:cs typeface="Negrita Pro"/>
                <a:sym typeface="Negrita Pro"/>
              </a:rPr>
              <a:t>Impact on Service Provision: Efficiency</a:t>
            </a:r>
          </a:p>
        </p:txBody>
      </p:sp>
      <p:sp>
        <p:nvSpPr>
          <p:cNvPr id="11" name="TextBox 11"/>
          <p:cNvSpPr txBox="1"/>
          <p:nvPr/>
        </p:nvSpPr>
        <p:spPr>
          <a:xfrm>
            <a:off x="662247" y="4000500"/>
            <a:ext cx="9055633" cy="3825406"/>
          </a:xfrm>
          <a:prstGeom prst="rect">
            <a:avLst/>
          </a:prstGeom>
        </p:spPr>
        <p:txBody>
          <a:bodyPr lIns="0" tIns="0" rIns="0" bIns="0" rtlCol="0" anchor="t">
            <a:spAutoFit/>
          </a:bodyPr>
          <a:lstStyle/>
          <a:p>
            <a:pPr marL="777240" lvl="1" indent="-388620" algn="l">
              <a:lnSpc>
                <a:spcPts val="5040"/>
              </a:lnSpc>
              <a:buFont typeface="Arial"/>
              <a:buChar char="•"/>
            </a:pPr>
            <a:r>
              <a:rPr lang="en-US" sz="3600" dirty="0">
                <a:solidFill>
                  <a:srgbClr val="3A1D1D"/>
                </a:solidFill>
                <a:latin typeface="TT Rounds Neue"/>
                <a:ea typeface="TT Rounds Neue"/>
                <a:cs typeface="TT Rounds Neue"/>
                <a:sym typeface="TT Rounds Neue"/>
              </a:rPr>
              <a:t>The Attrition Cycle: Following the scandal, mass resignations occurred.</a:t>
            </a:r>
          </a:p>
          <a:p>
            <a:pPr marL="777240" lvl="1" indent="-388620" algn="l">
              <a:lnSpc>
                <a:spcPts val="5040"/>
              </a:lnSpc>
              <a:buFont typeface="Arial"/>
              <a:buChar char="•"/>
            </a:pPr>
            <a:r>
              <a:rPr lang="en-US" sz="3600" dirty="0">
                <a:solidFill>
                  <a:srgbClr val="3A1D1D"/>
                </a:solidFill>
                <a:latin typeface="TT Rounds Neue"/>
                <a:ea typeface="TT Rounds Neue"/>
                <a:cs typeface="TT Rounds Neue"/>
                <a:sym typeface="TT Rounds Neue"/>
              </a:rPr>
              <a:t>Legal &amp; Inquiry Costs: Millions of pounds diverted (GMMH Annual Report, 2024).</a:t>
            </a:r>
          </a:p>
          <a:p>
            <a:pPr marL="777240" lvl="1" indent="-388620" algn="l">
              <a:lnSpc>
                <a:spcPts val="5040"/>
              </a:lnSpc>
              <a:buFont typeface="Arial"/>
              <a:buChar char="•"/>
            </a:pPr>
            <a:r>
              <a:rPr lang="en-US" sz="3600" dirty="0">
                <a:solidFill>
                  <a:srgbClr val="3A1D1D"/>
                </a:solidFill>
                <a:latin typeface="TT Rounds Neue"/>
                <a:ea typeface="TT Rounds Neue"/>
                <a:cs typeface="TT Rounds Neue"/>
                <a:sym typeface="TT Rounds Neue"/>
              </a:rPr>
              <a:t>Encourages critical thinking about human behavior and societal norms.</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DDCBBC"/>
        </a:solidFill>
        <a:effectLst/>
      </p:bgPr>
    </p:bg>
    <p:spTree>
      <p:nvGrpSpPr>
        <p:cNvPr id="1" name=""/>
        <p:cNvGrpSpPr/>
        <p:nvPr/>
      </p:nvGrpSpPr>
      <p:grpSpPr>
        <a:xfrm>
          <a:off x="0" y="0"/>
          <a:ext cx="0" cy="0"/>
          <a:chOff x="0" y="0"/>
          <a:chExt cx="0" cy="0"/>
        </a:xfrm>
      </p:grpSpPr>
      <p:grpSp>
        <p:nvGrpSpPr>
          <p:cNvPr id="2" name="Group 2"/>
          <p:cNvGrpSpPr/>
          <p:nvPr/>
        </p:nvGrpSpPr>
        <p:grpSpPr>
          <a:xfrm>
            <a:off x="-472275" y="7364170"/>
            <a:ext cx="19232550" cy="3219799"/>
            <a:chOff x="0" y="0"/>
            <a:chExt cx="5065363" cy="848013"/>
          </a:xfrm>
        </p:grpSpPr>
        <p:sp>
          <p:nvSpPr>
            <p:cNvPr id="3" name="Freeform 3"/>
            <p:cNvSpPr/>
            <p:nvPr/>
          </p:nvSpPr>
          <p:spPr>
            <a:xfrm>
              <a:off x="0" y="0"/>
              <a:ext cx="5065363" cy="848013"/>
            </a:xfrm>
            <a:custGeom>
              <a:avLst/>
              <a:gdLst/>
              <a:ahLst/>
              <a:cxnLst/>
              <a:rect l="l" t="t" r="r" b="b"/>
              <a:pathLst>
                <a:path w="5065363" h="848013">
                  <a:moveTo>
                    <a:pt x="0" y="0"/>
                  </a:moveTo>
                  <a:lnTo>
                    <a:pt x="5065363" y="0"/>
                  </a:lnTo>
                  <a:lnTo>
                    <a:pt x="5065363" y="848013"/>
                  </a:lnTo>
                  <a:lnTo>
                    <a:pt x="0" y="848013"/>
                  </a:lnTo>
                  <a:close/>
                </a:path>
              </a:pathLst>
            </a:custGeom>
            <a:solidFill>
              <a:srgbClr val="F9F5F2"/>
            </a:solidFill>
          </p:spPr>
          <p:txBody>
            <a:bodyPr/>
            <a:lstStyle/>
            <a:p>
              <a:endParaRPr lang="en-US"/>
            </a:p>
          </p:txBody>
        </p:sp>
        <p:sp>
          <p:nvSpPr>
            <p:cNvPr id="4" name="TextBox 4"/>
            <p:cNvSpPr txBox="1"/>
            <p:nvPr/>
          </p:nvSpPr>
          <p:spPr>
            <a:xfrm>
              <a:off x="0" y="-38100"/>
              <a:ext cx="5065363" cy="886113"/>
            </a:xfrm>
            <a:prstGeom prst="rect">
              <a:avLst/>
            </a:prstGeom>
          </p:spPr>
          <p:txBody>
            <a:bodyPr lIns="50800" tIns="50800" rIns="50800" bIns="50800" rtlCol="0" anchor="ctr"/>
            <a:lstStyle/>
            <a:p>
              <a:pPr algn="ctr">
                <a:lnSpc>
                  <a:spcPts val="2659"/>
                </a:lnSpc>
              </a:pPr>
              <a:endParaRPr/>
            </a:p>
          </p:txBody>
        </p:sp>
      </p:grpSp>
      <p:sp>
        <p:nvSpPr>
          <p:cNvPr id="6" name="TextBox 6"/>
          <p:cNvSpPr txBox="1"/>
          <p:nvPr/>
        </p:nvSpPr>
        <p:spPr>
          <a:xfrm>
            <a:off x="4381366" y="904875"/>
            <a:ext cx="12154034" cy="929742"/>
          </a:xfrm>
          <a:prstGeom prst="rect">
            <a:avLst/>
          </a:prstGeom>
        </p:spPr>
        <p:txBody>
          <a:bodyPr wrap="square" lIns="0" tIns="0" rIns="0" bIns="0" rtlCol="0" anchor="t">
            <a:spAutoFit/>
          </a:bodyPr>
          <a:lstStyle/>
          <a:p>
            <a:pPr algn="l">
              <a:lnSpc>
                <a:spcPts val="7840"/>
              </a:lnSpc>
              <a:spcBef>
                <a:spcPct val="0"/>
              </a:spcBef>
            </a:pPr>
            <a:r>
              <a:rPr lang="en-US" sz="4800" dirty="0">
                <a:solidFill>
                  <a:srgbClr val="3A1D1D"/>
                </a:solidFill>
                <a:latin typeface="Negrita Pro"/>
                <a:ea typeface="Negrita Pro"/>
                <a:cs typeface="Negrita Pro"/>
                <a:sym typeface="Negrita Pro"/>
              </a:rPr>
              <a:t>Impact on Service Provision: Equity</a:t>
            </a:r>
          </a:p>
        </p:txBody>
      </p:sp>
      <p:sp>
        <p:nvSpPr>
          <p:cNvPr id="7" name="TextBox 7"/>
          <p:cNvSpPr txBox="1"/>
          <p:nvPr/>
        </p:nvSpPr>
        <p:spPr>
          <a:xfrm>
            <a:off x="9144000" y="2171700"/>
            <a:ext cx="8839200" cy="5107809"/>
          </a:xfrm>
          <a:prstGeom prst="rect">
            <a:avLst/>
          </a:prstGeom>
        </p:spPr>
        <p:txBody>
          <a:bodyPr wrap="square" lIns="0" tIns="0" rIns="0" bIns="0" rtlCol="0" anchor="t">
            <a:spAutoFit/>
          </a:bodyPr>
          <a:lstStyle/>
          <a:p>
            <a:pPr marL="777240" lvl="1" indent="-388620" algn="l">
              <a:lnSpc>
                <a:spcPts val="5040"/>
              </a:lnSpc>
              <a:buFont typeface="Arial"/>
              <a:buChar char="•"/>
            </a:pPr>
            <a:r>
              <a:rPr lang="en-US" sz="3600" b="1" dirty="0">
                <a:solidFill>
                  <a:srgbClr val="3A1D1D"/>
                </a:solidFill>
                <a:latin typeface="TT Rounds Neue"/>
                <a:ea typeface="TT Rounds Neue"/>
                <a:cs typeface="TT Rounds Neue"/>
                <a:sym typeface="TT Rounds Neue"/>
              </a:rPr>
              <a:t>Vulnerability Bias: </a:t>
            </a:r>
            <a:r>
              <a:rPr lang="en-US" sz="3600" dirty="0">
                <a:solidFill>
                  <a:srgbClr val="3A1D1D"/>
                </a:solidFill>
                <a:latin typeface="TT Rounds Neue"/>
                <a:ea typeface="TT Rounds Neue"/>
                <a:cs typeface="TT Rounds Neue"/>
                <a:sym typeface="TT Rounds Neue"/>
              </a:rPr>
              <a:t>Abuse disproportionately affected those with limited communication abilities or no family advocates.</a:t>
            </a:r>
          </a:p>
          <a:p>
            <a:pPr marL="777240" lvl="1" indent="-388620" algn="l">
              <a:lnSpc>
                <a:spcPts val="5040"/>
              </a:lnSpc>
              <a:buFont typeface="Arial"/>
              <a:buChar char="•"/>
            </a:pPr>
            <a:r>
              <a:rPr lang="en-US" sz="3600" b="1" dirty="0">
                <a:solidFill>
                  <a:srgbClr val="3A1D1D"/>
                </a:solidFill>
                <a:latin typeface="TT Rounds Neue"/>
                <a:ea typeface="TT Rounds Neue"/>
                <a:cs typeface="TT Rounds Neue"/>
                <a:sym typeface="TT Rounds Neue"/>
              </a:rPr>
              <a:t>Postcode Lottery: </a:t>
            </a:r>
            <a:r>
              <a:rPr lang="en-US" sz="3600" dirty="0">
                <a:solidFill>
                  <a:srgbClr val="3A1D1D"/>
                </a:solidFill>
                <a:latin typeface="TT Rounds Neue"/>
                <a:ea typeface="TT Rounds Neue"/>
                <a:cs typeface="TT Rounds Neue"/>
                <a:sym typeface="TT Rounds Neue"/>
              </a:rPr>
              <a:t>Patients in Greater Manchester received a demonstrably lower standard of safety than those in higher-performing Trusts.</a:t>
            </a:r>
          </a:p>
        </p:txBody>
      </p:sp>
      <p:pic>
        <p:nvPicPr>
          <p:cNvPr id="8" name="Picture 7">
            <a:extLst>
              <a:ext uri="{FF2B5EF4-FFF2-40B4-BE49-F238E27FC236}">
                <a16:creationId xmlns:a16="http://schemas.microsoft.com/office/drawing/2014/main" id="{612C268A-6FED-150F-CFF4-F038F4F4D451}"/>
              </a:ext>
            </a:extLst>
          </p:cNvPr>
          <p:cNvPicPr>
            <a:picLocks noChangeAspect="1"/>
          </p:cNvPicPr>
          <p:nvPr/>
        </p:nvPicPr>
        <p:blipFill>
          <a:blip r:embed="rId3"/>
          <a:stretch>
            <a:fillRect/>
          </a:stretch>
        </p:blipFill>
        <p:spPr>
          <a:xfrm>
            <a:off x="319391" y="2719312"/>
            <a:ext cx="8495645" cy="4633988"/>
          </a:xfrm>
          <a:prstGeom prst="rect">
            <a:avLst/>
          </a:prstGeom>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1028700" y="643334"/>
            <a:ext cx="645488" cy="770732"/>
          </a:xfrm>
          <a:custGeom>
            <a:avLst/>
            <a:gdLst/>
            <a:ahLst/>
            <a:cxnLst/>
            <a:rect l="l" t="t" r="r" b="b"/>
            <a:pathLst>
              <a:path w="645488" h="770732">
                <a:moveTo>
                  <a:pt x="0" y="0"/>
                </a:moveTo>
                <a:lnTo>
                  <a:pt x="645488" y="0"/>
                </a:lnTo>
                <a:lnTo>
                  <a:pt x="645488" y="770732"/>
                </a:lnTo>
                <a:lnTo>
                  <a:pt x="0" y="770732"/>
                </a:lnTo>
                <a:lnTo>
                  <a:pt x="0" y="0"/>
                </a:lnTo>
                <a:close/>
              </a:path>
            </a:pathLst>
          </a:custGeom>
          <a:blipFill>
            <a:blip>
              <a:extLst>
                <a:ext uri="{96DAC541-7B7A-43D3-8B79-37D633B846F1}">
                  <asvg:svgBlip xmlns:asvg="http://schemas.microsoft.com/office/drawing/2016/SVG/main" r:embed="rId3"/>
                </a:ext>
              </a:extLst>
            </a:blip>
            <a:stretch>
              <a:fillRect/>
            </a:stretch>
          </a:blipFill>
        </p:spPr>
      </p:sp>
      <p:sp>
        <p:nvSpPr>
          <p:cNvPr id="3" name="Freeform 3"/>
          <p:cNvSpPr/>
          <p:nvPr/>
        </p:nvSpPr>
        <p:spPr>
          <a:xfrm rot="614640" flipH="1">
            <a:off x="7413367" y="-5636934"/>
            <a:ext cx="13275971" cy="10548865"/>
          </a:xfrm>
          <a:custGeom>
            <a:avLst/>
            <a:gdLst/>
            <a:ahLst/>
            <a:cxnLst/>
            <a:rect l="l" t="t" r="r" b="b"/>
            <a:pathLst>
              <a:path w="13275971" h="10548865">
                <a:moveTo>
                  <a:pt x="13275971" y="0"/>
                </a:moveTo>
                <a:lnTo>
                  <a:pt x="0" y="0"/>
                </a:lnTo>
                <a:lnTo>
                  <a:pt x="0" y="10548865"/>
                </a:lnTo>
                <a:lnTo>
                  <a:pt x="13275971" y="10548865"/>
                </a:lnTo>
                <a:lnTo>
                  <a:pt x="13275971" y="0"/>
                </a:lnTo>
                <a:close/>
              </a:path>
            </a:pathLst>
          </a:custGeom>
          <a:blipFill>
            <a:blip>
              <a:extLst>
                <a:ext uri="{96DAC541-7B7A-43D3-8B79-37D633B846F1}">
                  <asvg:svgBlip xmlns:asvg="http://schemas.microsoft.com/office/drawing/2016/SVG/main" r:embed="rId4"/>
                </a:ext>
              </a:extLst>
            </a:blip>
            <a:stretch>
              <a:fillRect/>
            </a:stretch>
          </a:blipFill>
          <a:ln cap="rnd">
            <a:noFill/>
            <a:prstDash val="solid"/>
            <a:round/>
          </a:ln>
        </p:spPr>
      </p:sp>
      <p:grpSp>
        <p:nvGrpSpPr>
          <p:cNvPr id="6" name="Group 6"/>
          <p:cNvGrpSpPr/>
          <p:nvPr/>
        </p:nvGrpSpPr>
        <p:grpSpPr>
          <a:xfrm>
            <a:off x="6581173" y="2027015"/>
            <a:ext cx="10355383" cy="6856837"/>
            <a:chOff x="0" y="0"/>
            <a:chExt cx="1556196" cy="1805916"/>
          </a:xfrm>
        </p:grpSpPr>
        <p:sp>
          <p:nvSpPr>
            <p:cNvPr id="7" name="Freeform 7"/>
            <p:cNvSpPr/>
            <p:nvPr/>
          </p:nvSpPr>
          <p:spPr>
            <a:xfrm>
              <a:off x="0" y="0"/>
              <a:ext cx="1556196" cy="1805916"/>
            </a:xfrm>
            <a:custGeom>
              <a:avLst/>
              <a:gdLst/>
              <a:ahLst/>
              <a:cxnLst/>
              <a:rect l="l" t="t" r="r" b="b"/>
              <a:pathLst>
                <a:path w="1556196" h="1805916">
                  <a:moveTo>
                    <a:pt x="58962" y="0"/>
                  </a:moveTo>
                  <a:lnTo>
                    <a:pt x="1497235" y="0"/>
                  </a:lnTo>
                  <a:cubicBezTo>
                    <a:pt x="1512872" y="0"/>
                    <a:pt x="1527870" y="6212"/>
                    <a:pt x="1538927" y="17270"/>
                  </a:cubicBezTo>
                  <a:cubicBezTo>
                    <a:pt x="1549984" y="28327"/>
                    <a:pt x="1556196" y="43324"/>
                    <a:pt x="1556196" y="58962"/>
                  </a:cubicBezTo>
                  <a:lnTo>
                    <a:pt x="1556196" y="1746954"/>
                  </a:lnTo>
                  <a:cubicBezTo>
                    <a:pt x="1556196" y="1762592"/>
                    <a:pt x="1549984" y="1777589"/>
                    <a:pt x="1538927" y="1788646"/>
                  </a:cubicBezTo>
                  <a:cubicBezTo>
                    <a:pt x="1527870" y="1799704"/>
                    <a:pt x="1512872" y="1805916"/>
                    <a:pt x="1497235" y="1805916"/>
                  </a:cubicBezTo>
                  <a:lnTo>
                    <a:pt x="58962" y="1805916"/>
                  </a:lnTo>
                  <a:cubicBezTo>
                    <a:pt x="43324" y="1805916"/>
                    <a:pt x="28327" y="1799704"/>
                    <a:pt x="17270" y="1788646"/>
                  </a:cubicBezTo>
                  <a:cubicBezTo>
                    <a:pt x="6212" y="1777589"/>
                    <a:pt x="0" y="1762592"/>
                    <a:pt x="0" y="1746954"/>
                  </a:cubicBezTo>
                  <a:lnTo>
                    <a:pt x="0" y="58962"/>
                  </a:lnTo>
                  <a:cubicBezTo>
                    <a:pt x="0" y="43324"/>
                    <a:pt x="6212" y="28327"/>
                    <a:pt x="17270" y="17270"/>
                  </a:cubicBezTo>
                  <a:cubicBezTo>
                    <a:pt x="28327" y="6212"/>
                    <a:pt x="43324" y="0"/>
                    <a:pt x="58962" y="0"/>
                  </a:cubicBezTo>
                  <a:close/>
                </a:path>
              </a:pathLst>
            </a:custGeom>
            <a:gradFill rotWithShape="1">
              <a:gsLst>
                <a:gs pos="0">
                  <a:srgbClr val="004AAD">
                    <a:alpha val="100000"/>
                  </a:srgbClr>
                </a:gs>
                <a:gs pos="100000">
                  <a:srgbClr val="4C91ED">
                    <a:alpha val="100000"/>
                  </a:srgbClr>
                </a:gs>
              </a:gsLst>
              <a:lin ang="2700000"/>
            </a:gradFill>
          </p:spPr>
        </p:sp>
        <p:sp>
          <p:nvSpPr>
            <p:cNvPr id="8" name="TextBox 8"/>
            <p:cNvSpPr txBox="1"/>
            <p:nvPr/>
          </p:nvSpPr>
          <p:spPr>
            <a:xfrm>
              <a:off x="0" y="-57150"/>
              <a:ext cx="1556196" cy="1863066"/>
            </a:xfrm>
            <a:prstGeom prst="rect">
              <a:avLst/>
            </a:prstGeom>
          </p:spPr>
          <p:txBody>
            <a:bodyPr lIns="50800" tIns="50800" rIns="50800" bIns="50800" rtlCol="0" anchor="ctr"/>
            <a:lstStyle/>
            <a:p>
              <a:pPr algn="ctr">
                <a:lnSpc>
                  <a:spcPts val="3061"/>
                </a:lnSpc>
              </a:pPr>
              <a:endParaRPr/>
            </a:p>
          </p:txBody>
        </p:sp>
      </p:grpSp>
      <p:sp>
        <p:nvSpPr>
          <p:cNvPr id="9" name="TextBox 9"/>
          <p:cNvSpPr txBox="1"/>
          <p:nvPr/>
        </p:nvSpPr>
        <p:spPr>
          <a:xfrm>
            <a:off x="1838721" y="801933"/>
            <a:ext cx="2961879" cy="363561"/>
          </a:xfrm>
          <a:prstGeom prst="rect">
            <a:avLst/>
          </a:prstGeom>
        </p:spPr>
        <p:txBody>
          <a:bodyPr wrap="square" lIns="0" tIns="0" rIns="0" bIns="0" rtlCol="0" anchor="t">
            <a:spAutoFit/>
          </a:bodyPr>
          <a:lstStyle/>
          <a:p>
            <a:pPr algn="l">
              <a:lnSpc>
                <a:spcPts val="3138"/>
              </a:lnSpc>
              <a:spcBef>
                <a:spcPct val="0"/>
              </a:spcBef>
            </a:pPr>
            <a:r>
              <a:rPr lang="en-US" sz="2241" dirty="0">
                <a:solidFill>
                  <a:srgbClr val="000000"/>
                </a:solidFill>
                <a:latin typeface="Arimo"/>
                <a:ea typeface="Arimo"/>
                <a:cs typeface="Arimo"/>
                <a:sym typeface="Arimo"/>
              </a:rPr>
              <a:t>The Edenfield Centre</a:t>
            </a:r>
          </a:p>
        </p:txBody>
      </p:sp>
      <p:sp>
        <p:nvSpPr>
          <p:cNvPr id="11" name="TextBox 11"/>
          <p:cNvSpPr txBox="1"/>
          <p:nvPr/>
        </p:nvSpPr>
        <p:spPr>
          <a:xfrm>
            <a:off x="1351444" y="2491444"/>
            <a:ext cx="5184324" cy="2215991"/>
          </a:xfrm>
          <a:prstGeom prst="rect">
            <a:avLst/>
          </a:prstGeom>
        </p:spPr>
        <p:txBody>
          <a:bodyPr lIns="0" tIns="0" rIns="0" bIns="0" rtlCol="0" anchor="t">
            <a:spAutoFit/>
          </a:bodyPr>
          <a:lstStyle/>
          <a:p>
            <a:pPr algn="l">
              <a:spcBef>
                <a:spcPct val="0"/>
              </a:spcBef>
            </a:pPr>
            <a:r>
              <a:rPr lang="en-US" sz="4800" b="1" dirty="0">
                <a:solidFill>
                  <a:srgbClr val="000000"/>
                </a:solidFill>
                <a:latin typeface="Open Sauce Bold"/>
                <a:ea typeface="Open Sauce Bold"/>
                <a:cs typeface="Open Sauce Bold"/>
                <a:sym typeface="Open Sauce Bold"/>
              </a:rPr>
              <a:t>Proposed Improvements &amp; Policy Changes</a:t>
            </a:r>
          </a:p>
        </p:txBody>
      </p:sp>
      <p:sp>
        <p:nvSpPr>
          <p:cNvPr id="14" name="TextBox 14"/>
          <p:cNvSpPr txBox="1"/>
          <p:nvPr/>
        </p:nvSpPr>
        <p:spPr>
          <a:xfrm>
            <a:off x="7696200" y="2715893"/>
            <a:ext cx="8763000" cy="858055"/>
          </a:xfrm>
          <a:prstGeom prst="rect">
            <a:avLst/>
          </a:prstGeom>
        </p:spPr>
        <p:txBody>
          <a:bodyPr wrap="square" lIns="0" tIns="0" rIns="0" bIns="0" rtlCol="0" anchor="t">
            <a:spAutoFit/>
          </a:bodyPr>
          <a:lstStyle/>
          <a:p>
            <a:pPr algn="l">
              <a:lnSpc>
                <a:spcPts val="3481"/>
              </a:lnSpc>
              <a:spcBef>
                <a:spcPct val="0"/>
              </a:spcBef>
            </a:pPr>
            <a:r>
              <a:rPr lang="en-US" sz="2486" b="1" dirty="0">
                <a:solidFill>
                  <a:srgbClr val="FFFFFF"/>
                </a:solidFill>
                <a:latin typeface="Arimo Bold"/>
                <a:ea typeface="Arimo Bold"/>
                <a:cs typeface="Arimo Bold"/>
                <a:sym typeface="Arimo Bold"/>
              </a:rPr>
              <a:t>Transparency: </a:t>
            </a:r>
            <a:r>
              <a:rPr lang="en-US" sz="2486" dirty="0">
                <a:solidFill>
                  <a:srgbClr val="FFFFFF"/>
                </a:solidFill>
                <a:latin typeface="Arimo Bold"/>
                <a:ea typeface="Arimo Bold"/>
                <a:cs typeface="Arimo Bold"/>
                <a:sym typeface="Arimo Bold"/>
              </a:rPr>
              <a:t>Implementing real-time "Safety Dashboards" that monitor restraint (Digital Health, 2025).</a:t>
            </a:r>
          </a:p>
        </p:txBody>
      </p:sp>
      <p:sp>
        <p:nvSpPr>
          <p:cNvPr id="15" name="TextBox 15"/>
          <p:cNvSpPr txBox="1"/>
          <p:nvPr/>
        </p:nvSpPr>
        <p:spPr>
          <a:xfrm>
            <a:off x="7696200" y="4772640"/>
            <a:ext cx="8363361" cy="858055"/>
          </a:xfrm>
          <a:prstGeom prst="rect">
            <a:avLst/>
          </a:prstGeom>
        </p:spPr>
        <p:txBody>
          <a:bodyPr wrap="square" lIns="0" tIns="0" rIns="0" bIns="0" rtlCol="0" anchor="t">
            <a:spAutoFit/>
          </a:bodyPr>
          <a:lstStyle/>
          <a:p>
            <a:pPr algn="l">
              <a:lnSpc>
                <a:spcPts val="3481"/>
              </a:lnSpc>
              <a:spcBef>
                <a:spcPct val="0"/>
              </a:spcBef>
            </a:pPr>
            <a:r>
              <a:rPr lang="en-US" sz="2486" b="1" dirty="0">
                <a:solidFill>
                  <a:srgbClr val="FFFFFF"/>
                </a:solidFill>
                <a:latin typeface="Arimo Bold"/>
                <a:ea typeface="Arimo Bold"/>
                <a:cs typeface="Arimo Bold"/>
                <a:sym typeface="Arimo Bold"/>
              </a:rPr>
              <a:t>Just Culture: </a:t>
            </a:r>
            <a:r>
              <a:rPr lang="en-US" sz="2486" dirty="0">
                <a:solidFill>
                  <a:srgbClr val="FFFFFF"/>
                </a:solidFill>
                <a:latin typeface="Arimo Bold"/>
                <a:ea typeface="Arimo Bold"/>
                <a:cs typeface="Arimo Bold"/>
                <a:sym typeface="Arimo Bold"/>
              </a:rPr>
              <a:t>Shifting from a "blame culture" to a "just culture" (NHS England, 2024).</a:t>
            </a:r>
          </a:p>
        </p:txBody>
      </p:sp>
      <p:sp>
        <p:nvSpPr>
          <p:cNvPr id="16" name="TextBox 16"/>
          <p:cNvSpPr txBox="1"/>
          <p:nvPr/>
        </p:nvSpPr>
        <p:spPr>
          <a:xfrm>
            <a:off x="7162800" y="2687318"/>
            <a:ext cx="957838" cy="550391"/>
          </a:xfrm>
          <a:prstGeom prst="rect">
            <a:avLst/>
          </a:prstGeom>
        </p:spPr>
        <p:txBody>
          <a:bodyPr lIns="0" tIns="0" rIns="0" bIns="0" rtlCol="0" anchor="t">
            <a:spAutoFit/>
          </a:bodyPr>
          <a:lstStyle/>
          <a:p>
            <a:pPr algn="l">
              <a:lnSpc>
                <a:spcPts val="4314"/>
              </a:lnSpc>
              <a:spcBef>
                <a:spcPct val="0"/>
              </a:spcBef>
            </a:pPr>
            <a:r>
              <a:rPr lang="en-US" sz="3081" b="1" dirty="0">
                <a:solidFill>
                  <a:srgbClr val="FFFFFF"/>
                </a:solidFill>
                <a:latin typeface="Arimo Bold"/>
                <a:ea typeface="Arimo Bold"/>
                <a:cs typeface="Arimo Bold"/>
                <a:sym typeface="Arimo Bold"/>
              </a:rPr>
              <a:t>01</a:t>
            </a:r>
          </a:p>
        </p:txBody>
      </p:sp>
      <p:sp>
        <p:nvSpPr>
          <p:cNvPr id="17" name="TextBox 17"/>
          <p:cNvSpPr txBox="1"/>
          <p:nvPr/>
        </p:nvSpPr>
        <p:spPr>
          <a:xfrm>
            <a:off x="7162800" y="4744065"/>
            <a:ext cx="957838" cy="550391"/>
          </a:xfrm>
          <a:prstGeom prst="rect">
            <a:avLst/>
          </a:prstGeom>
        </p:spPr>
        <p:txBody>
          <a:bodyPr lIns="0" tIns="0" rIns="0" bIns="0" rtlCol="0" anchor="t">
            <a:spAutoFit/>
          </a:bodyPr>
          <a:lstStyle/>
          <a:p>
            <a:pPr algn="l">
              <a:lnSpc>
                <a:spcPts val="4314"/>
              </a:lnSpc>
              <a:spcBef>
                <a:spcPct val="0"/>
              </a:spcBef>
            </a:pPr>
            <a:r>
              <a:rPr lang="en-US" sz="3081" b="1" dirty="0">
                <a:solidFill>
                  <a:srgbClr val="FFFFFF"/>
                </a:solidFill>
                <a:latin typeface="Arimo Bold"/>
                <a:ea typeface="Arimo Bold"/>
                <a:cs typeface="Arimo Bold"/>
                <a:sym typeface="Arimo Bold"/>
              </a:rPr>
              <a:t>02</a:t>
            </a:r>
          </a:p>
        </p:txBody>
      </p:sp>
      <p:sp>
        <p:nvSpPr>
          <p:cNvPr id="18" name="TextBox 18"/>
          <p:cNvSpPr txBox="1"/>
          <p:nvPr/>
        </p:nvSpPr>
        <p:spPr>
          <a:xfrm>
            <a:off x="7696200" y="6438900"/>
            <a:ext cx="8363362" cy="1755737"/>
          </a:xfrm>
          <a:prstGeom prst="rect">
            <a:avLst/>
          </a:prstGeom>
        </p:spPr>
        <p:txBody>
          <a:bodyPr wrap="square" lIns="0" tIns="0" rIns="0" bIns="0" rtlCol="0" anchor="t">
            <a:spAutoFit/>
          </a:bodyPr>
          <a:lstStyle/>
          <a:p>
            <a:pPr algn="l">
              <a:lnSpc>
                <a:spcPts val="3481"/>
              </a:lnSpc>
              <a:spcBef>
                <a:spcPct val="0"/>
              </a:spcBef>
            </a:pPr>
            <a:r>
              <a:rPr lang="en-US" sz="2486" b="1" dirty="0">
                <a:solidFill>
                  <a:srgbClr val="FFFFFF"/>
                </a:solidFill>
                <a:latin typeface="Arimo Bold"/>
                <a:ea typeface="Arimo Bold"/>
                <a:cs typeface="Arimo Bold"/>
                <a:sym typeface="Arimo Bold"/>
              </a:rPr>
              <a:t>Policy Reform: </a:t>
            </a:r>
            <a:r>
              <a:rPr lang="en-US" sz="2486" dirty="0">
                <a:solidFill>
                  <a:srgbClr val="FFFFFF"/>
                </a:solidFill>
                <a:latin typeface="Arimo Bold"/>
                <a:ea typeface="Arimo Bold"/>
                <a:cs typeface="Arimo Bold"/>
                <a:sym typeface="Arimo Bold"/>
              </a:rPr>
              <a:t>Strengthening the Mental Health Act to mandate independent "Patient Advocates" for every individual in secure care (Department of Health and Social Care, 2024).</a:t>
            </a:r>
          </a:p>
        </p:txBody>
      </p:sp>
      <p:sp>
        <p:nvSpPr>
          <p:cNvPr id="19" name="TextBox 19"/>
          <p:cNvSpPr txBox="1"/>
          <p:nvPr/>
        </p:nvSpPr>
        <p:spPr>
          <a:xfrm>
            <a:off x="7162800" y="6362700"/>
            <a:ext cx="957838" cy="550391"/>
          </a:xfrm>
          <a:prstGeom prst="rect">
            <a:avLst/>
          </a:prstGeom>
        </p:spPr>
        <p:txBody>
          <a:bodyPr lIns="0" tIns="0" rIns="0" bIns="0" rtlCol="0" anchor="t">
            <a:spAutoFit/>
          </a:bodyPr>
          <a:lstStyle/>
          <a:p>
            <a:pPr algn="l">
              <a:lnSpc>
                <a:spcPts val="4314"/>
              </a:lnSpc>
              <a:spcBef>
                <a:spcPct val="0"/>
              </a:spcBef>
            </a:pPr>
            <a:r>
              <a:rPr lang="en-US" sz="3081" b="1" dirty="0">
                <a:solidFill>
                  <a:srgbClr val="FFFFFF"/>
                </a:solidFill>
                <a:latin typeface="Arimo Bold"/>
                <a:ea typeface="Arimo Bold"/>
                <a:cs typeface="Arimo Bold"/>
                <a:sym typeface="Arimo Bold"/>
              </a:rPr>
              <a:t>03</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DDCBBC"/>
        </a:solidFill>
        <a:effectLst/>
      </p:bgPr>
    </p:bg>
    <p:spTree>
      <p:nvGrpSpPr>
        <p:cNvPr id="1" name=""/>
        <p:cNvGrpSpPr/>
        <p:nvPr/>
      </p:nvGrpSpPr>
      <p:grpSpPr>
        <a:xfrm>
          <a:off x="0" y="0"/>
          <a:ext cx="0" cy="0"/>
          <a:chOff x="0" y="0"/>
          <a:chExt cx="0" cy="0"/>
        </a:xfrm>
      </p:grpSpPr>
      <p:sp>
        <p:nvSpPr>
          <p:cNvPr id="10" name="TextBox 10"/>
          <p:cNvSpPr txBox="1"/>
          <p:nvPr/>
        </p:nvSpPr>
        <p:spPr>
          <a:xfrm>
            <a:off x="4648200" y="224181"/>
            <a:ext cx="9791699" cy="904094"/>
          </a:xfrm>
          <a:prstGeom prst="rect">
            <a:avLst/>
          </a:prstGeom>
        </p:spPr>
        <p:txBody>
          <a:bodyPr wrap="square" lIns="0" tIns="0" rIns="0" bIns="0" rtlCol="0" anchor="t">
            <a:spAutoFit/>
          </a:bodyPr>
          <a:lstStyle/>
          <a:p>
            <a:pPr algn="l">
              <a:lnSpc>
                <a:spcPts val="7840"/>
              </a:lnSpc>
              <a:spcBef>
                <a:spcPct val="0"/>
              </a:spcBef>
            </a:pPr>
            <a:r>
              <a:rPr lang="en-US" sz="4800" dirty="0">
                <a:solidFill>
                  <a:srgbClr val="3A1D1D"/>
                </a:solidFill>
                <a:latin typeface="Negrita Pro"/>
                <a:ea typeface="Negrita Pro"/>
                <a:cs typeface="Negrita Pro"/>
                <a:sym typeface="Negrita Pro"/>
              </a:rPr>
              <a:t>Report Structure (Component 2)</a:t>
            </a:r>
          </a:p>
        </p:txBody>
      </p:sp>
      <p:pic>
        <p:nvPicPr>
          <p:cNvPr id="2" name="Picture 1">
            <a:extLst>
              <a:ext uri="{FF2B5EF4-FFF2-40B4-BE49-F238E27FC236}">
                <a16:creationId xmlns:a16="http://schemas.microsoft.com/office/drawing/2014/main" id="{8299AEEA-6D9F-14A4-1E08-105E5522EB2A}"/>
              </a:ext>
            </a:extLst>
          </p:cNvPr>
          <p:cNvPicPr>
            <a:picLocks noChangeAspect="1"/>
          </p:cNvPicPr>
          <p:nvPr/>
        </p:nvPicPr>
        <p:blipFill>
          <a:blip r:embed="rId2"/>
          <a:stretch>
            <a:fillRect/>
          </a:stretch>
        </p:blipFill>
        <p:spPr>
          <a:xfrm>
            <a:off x="0" y="1409700"/>
            <a:ext cx="18288000" cy="8878251"/>
          </a:xfrm>
          <a:prstGeom prst="rect">
            <a:avLst/>
          </a:prstGeom>
        </p:spPr>
      </p:pic>
      <p:sp>
        <p:nvSpPr>
          <p:cNvPr id="3" name="Rectangle: Rounded Corners 2">
            <a:extLst>
              <a:ext uri="{FF2B5EF4-FFF2-40B4-BE49-F238E27FC236}">
                <a16:creationId xmlns:a16="http://schemas.microsoft.com/office/drawing/2014/main" id="{4B6ED0DD-4845-D5A6-819D-C3FD5EC9445A}"/>
              </a:ext>
            </a:extLst>
          </p:cNvPr>
          <p:cNvSpPr/>
          <p:nvPr/>
        </p:nvSpPr>
        <p:spPr>
          <a:xfrm>
            <a:off x="4267200" y="419100"/>
            <a:ext cx="9601200" cy="709175"/>
          </a:xfrm>
          <a:prstGeom prst="roundRect">
            <a:avLst/>
          </a:prstGeom>
          <a:noFill/>
          <a:ln>
            <a:solidFill>
              <a:schemeClr val="tx2">
                <a:lumMod val="50000"/>
              </a:schemeClr>
            </a:solidFill>
          </a:ln>
        </p:spPr>
        <p:style>
          <a:lnRef idx="0">
            <a:scrgbClr r="0" g="0" b="0"/>
          </a:lnRef>
          <a:fillRef idx="0">
            <a:scrgbClr r="0" g="0" b="0"/>
          </a:fillRef>
          <a:effectRef idx="0">
            <a:scrgbClr r="0" g="0" b="0"/>
          </a:effectRef>
          <a:fontRef idx="minor">
            <a:schemeClr val="dk1"/>
          </a:fontRef>
        </p:style>
        <p:txBody>
          <a:bodyPr rtlCol="0" anchor="ctr"/>
          <a:lstStyle/>
          <a:p>
            <a:pPr algn="ctr"/>
            <a:endParaRPr lang="en-US"/>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8046008" y="3726804"/>
            <a:ext cx="9417305" cy="4875546"/>
            <a:chOff x="0" y="0"/>
            <a:chExt cx="1937717" cy="1003199"/>
          </a:xfrm>
        </p:grpSpPr>
        <p:sp>
          <p:nvSpPr>
            <p:cNvPr id="3" name="Freeform 3"/>
            <p:cNvSpPr/>
            <p:nvPr/>
          </p:nvSpPr>
          <p:spPr>
            <a:xfrm>
              <a:off x="0" y="0"/>
              <a:ext cx="1937717" cy="1003199"/>
            </a:xfrm>
            <a:custGeom>
              <a:avLst/>
              <a:gdLst/>
              <a:ahLst/>
              <a:cxnLst/>
              <a:rect l="l" t="t" r="r" b="b"/>
              <a:pathLst>
                <a:path w="1937717" h="1003199">
                  <a:moveTo>
                    <a:pt x="16057" y="0"/>
                  </a:moveTo>
                  <a:lnTo>
                    <a:pt x="1921661" y="0"/>
                  </a:lnTo>
                  <a:cubicBezTo>
                    <a:pt x="1925919" y="0"/>
                    <a:pt x="1930003" y="1692"/>
                    <a:pt x="1933014" y="4703"/>
                  </a:cubicBezTo>
                  <a:cubicBezTo>
                    <a:pt x="1936025" y="7714"/>
                    <a:pt x="1937717" y="11798"/>
                    <a:pt x="1937717" y="16057"/>
                  </a:cubicBezTo>
                  <a:lnTo>
                    <a:pt x="1937717" y="987142"/>
                  </a:lnTo>
                  <a:cubicBezTo>
                    <a:pt x="1937717" y="991401"/>
                    <a:pt x="1936025" y="995485"/>
                    <a:pt x="1933014" y="998496"/>
                  </a:cubicBezTo>
                  <a:cubicBezTo>
                    <a:pt x="1930003" y="1001507"/>
                    <a:pt x="1925919" y="1003199"/>
                    <a:pt x="1921661" y="1003199"/>
                  </a:cubicBezTo>
                  <a:lnTo>
                    <a:pt x="16057" y="1003199"/>
                  </a:lnTo>
                  <a:cubicBezTo>
                    <a:pt x="11798" y="1003199"/>
                    <a:pt x="7714" y="1001507"/>
                    <a:pt x="4703" y="998496"/>
                  </a:cubicBezTo>
                  <a:cubicBezTo>
                    <a:pt x="1692" y="995485"/>
                    <a:pt x="0" y="991401"/>
                    <a:pt x="0" y="987142"/>
                  </a:cubicBezTo>
                  <a:lnTo>
                    <a:pt x="0" y="16057"/>
                  </a:lnTo>
                  <a:cubicBezTo>
                    <a:pt x="0" y="11798"/>
                    <a:pt x="1692" y="7714"/>
                    <a:pt x="4703" y="4703"/>
                  </a:cubicBezTo>
                  <a:cubicBezTo>
                    <a:pt x="7714" y="1692"/>
                    <a:pt x="11798" y="0"/>
                    <a:pt x="16057" y="0"/>
                  </a:cubicBezTo>
                  <a:close/>
                </a:path>
              </a:pathLst>
            </a:custGeom>
            <a:solidFill>
              <a:srgbClr val="A7C1D2"/>
            </a:solidFill>
            <a:ln w="19050" cap="rnd">
              <a:solidFill>
                <a:srgbClr val="4383D1"/>
              </a:solidFill>
              <a:prstDash val="solid"/>
              <a:round/>
            </a:ln>
          </p:spPr>
        </p:sp>
        <p:sp>
          <p:nvSpPr>
            <p:cNvPr id="4" name="TextBox 4"/>
            <p:cNvSpPr txBox="1"/>
            <p:nvPr/>
          </p:nvSpPr>
          <p:spPr>
            <a:xfrm>
              <a:off x="0" y="-28575"/>
              <a:ext cx="1937717" cy="1031774"/>
            </a:xfrm>
            <a:prstGeom prst="rect">
              <a:avLst/>
            </a:prstGeom>
          </p:spPr>
          <p:txBody>
            <a:bodyPr lIns="50800" tIns="50800" rIns="50800" bIns="50800" rtlCol="0" anchor="ctr"/>
            <a:lstStyle/>
            <a:p>
              <a:pPr algn="ctr">
                <a:lnSpc>
                  <a:spcPts val="2520"/>
                </a:lnSpc>
              </a:pPr>
              <a:endParaRPr/>
            </a:p>
          </p:txBody>
        </p:sp>
      </p:grpSp>
      <p:grpSp>
        <p:nvGrpSpPr>
          <p:cNvPr id="5" name="Group 5"/>
          <p:cNvGrpSpPr/>
          <p:nvPr/>
        </p:nvGrpSpPr>
        <p:grpSpPr>
          <a:xfrm>
            <a:off x="7841995" y="3436913"/>
            <a:ext cx="9417305" cy="4875546"/>
            <a:chOff x="0" y="0"/>
            <a:chExt cx="1937717" cy="1003199"/>
          </a:xfrm>
        </p:grpSpPr>
        <p:sp>
          <p:nvSpPr>
            <p:cNvPr id="6" name="Freeform 6"/>
            <p:cNvSpPr/>
            <p:nvPr/>
          </p:nvSpPr>
          <p:spPr>
            <a:xfrm>
              <a:off x="0" y="0"/>
              <a:ext cx="1937717" cy="1003199"/>
            </a:xfrm>
            <a:custGeom>
              <a:avLst/>
              <a:gdLst/>
              <a:ahLst/>
              <a:cxnLst/>
              <a:rect l="l" t="t" r="r" b="b"/>
              <a:pathLst>
                <a:path w="1937717" h="1003199">
                  <a:moveTo>
                    <a:pt x="16057" y="0"/>
                  </a:moveTo>
                  <a:lnTo>
                    <a:pt x="1921661" y="0"/>
                  </a:lnTo>
                  <a:cubicBezTo>
                    <a:pt x="1925919" y="0"/>
                    <a:pt x="1930003" y="1692"/>
                    <a:pt x="1933014" y="4703"/>
                  </a:cubicBezTo>
                  <a:cubicBezTo>
                    <a:pt x="1936025" y="7714"/>
                    <a:pt x="1937717" y="11798"/>
                    <a:pt x="1937717" y="16057"/>
                  </a:cubicBezTo>
                  <a:lnTo>
                    <a:pt x="1937717" y="987142"/>
                  </a:lnTo>
                  <a:cubicBezTo>
                    <a:pt x="1937717" y="991401"/>
                    <a:pt x="1936025" y="995485"/>
                    <a:pt x="1933014" y="998496"/>
                  </a:cubicBezTo>
                  <a:cubicBezTo>
                    <a:pt x="1930003" y="1001507"/>
                    <a:pt x="1925919" y="1003199"/>
                    <a:pt x="1921661" y="1003199"/>
                  </a:cubicBezTo>
                  <a:lnTo>
                    <a:pt x="16057" y="1003199"/>
                  </a:lnTo>
                  <a:cubicBezTo>
                    <a:pt x="11798" y="1003199"/>
                    <a:pt x="7714" y="1001507"/>
                    <a:pt x="4703" y="998496"/>
                  </a:cubicBezTo>
                  <a:cubicBezTo>
                    <a:pt x="1692" y="995485"/>
                    <a:pt x="0" y="991401"/>
                    <a:pt x="0" y="987142"/>
                  </a:cubicBezTo>
                  <a:lnTo>
                    <a:pt x="0" y="16057"/>
                  </a:lnTo>
                  <a:cubicBezTo>
                    <a:pt x="0" y="11798"/>
                    <a:pt x="1692" y="7714"/>
                    <a:pt x="4703" y="4703"/>
                  </a:cubicBezTo>
                  <a:cubicBezTo>
                    <a:pt x="7714" y="1692"/>
                    <a:pt x="11798" y="0"/>
                    <a:pt x="16057" y="0"/>
                  </a:cubicBezTo>
                  <a:close/>
                </a:path>
              </a:pathLst>
            </a:custGeom>
            <a:solidFill>
              <a:srgbClr val="FFFFFF"/>
            </a:solidFill>
            <a:ln w="19050" cap="rnd">
              <a:solidFill>
                <a:srgbClr val="4383D1"/>
              </a:solidFill>
              <a:prstDash val="solid"/>
              <a:round/>
            </a:ln>
          </p:spPr>
        </p:sp>
        <p:sp>
          <p:nvSpPr>
            <p:cNvPr id="7" name="TextBox 7"/>
            <p:cNvSpPr txBox="1"/>
            <p:nvPr/>
          </p:nvSpPr>
          <p:spPr>
            <a:xfrm>
              <a:off x="0" y="-28575"/>
              <a:ext cx="1937717" cy="1031774"/>
            </a:xfrm>
            <a:prstGeom prst="rect">
              <a:avLst/>
            </a:prstGeom>
          </p:spPr>
          <p:txBody>
            <a:bodyPr lIns="50800" tIns="50800" rIns="50800" bIns="50800" rtlCol="0" anchor="ctr"/>
            <a:lstStyle/>
            <a:p>
              <a:pPr algn="ctr">
                <a:lnSpc>
                  <a:spcPts val="2520"/>
                </a:lnSpc>
              </a:pPr>
              <a:endParaRPr/>
            </a:p>
          </p:txBody>
        </p:sp>
      </p:grpSp>
      <p:sp>
        <p:nvSpPr>
          <p:cNvPr id="9" name="Freeform 9"/>
          <p:cNvSpPr/>
          <p:nvPr/>
        </p:nvSpPr>
        <p:spPr>
          <a:xfrm>
            <a:off x="1164437" y="611972"/>
            <a:ext cx="636031" cy="629426"/>
          </a:xfrm>
          <a:custGeom>
            <a:avLst/>
            <a:gdLst/>
            <a:ahLst/>
            <a:cxnLst/>
            <a:rect l="l" t="t" r="r" b="b"/>
            <a:pathLst>
              <a:path w="636031" h="629426">
                <a:moveTo>
                  <a:pt x="0" y="0"/>
                </a:moveTo>
                <a:lnTo>
                  <a:pt x="636031" y="0"/>
                </a:lnTo>
                <a:lnTo>
                  <a:pt x="636031" y="629425"/>
                </a:lnTo>
                <a:lnTo>
                  <a:pt x="0" y="629425"/>
                </a:lnTo>
                <a:lnTo>
                  <a:pt x="0" y="0"/>
                </a:lnTo>
                <a:close/>
              </a:path>
            </a:pathLst>
          </a:custGeom>
          <a:blipFill>
            <a:blip>
              <a:extLst>
                <a:ext uri="{96DAC541-7B7A-43D3-8B79-37D633B846F1}">
                  <asvg:svgBlip xmlns:asvg="http://schemas.microsoft.com/office/drawing/2016/SVG/main" r:embed="rId3"/>
                </a:ext>
              </a:extLst>
            </a:blip>
            <a:stretch>
              <a:fillRect/>
            </a:stretch>
          </a:blipFill>
        </p:spPr>
      </p:sp>
      <p:sp>
        <p:nvSpPr>
          <p:cNvPr id="10" name="Freeform 10"/>
          <p:cNvSpPr/>
          <p:nvPr/>
        </p:nvSpPr>
        <p:spPr>
          <a:xfrm>
            <a:off x="16547188" y="8916675"/>
            <a:ext cx="2512684" cy="2512684"/>
          </a:xfrm>
          <a:custGeom>
            <a:avLst/>
            <a:gdLst/>
            <a:ahLst/>
            <a:cxnLst/>
            <a:rect l="l" t="t" r="r" b="b"/>
            <a:pathLst>
              <a:path w="2512684" h="2512684">
                <a:moveTo>
                  <a:pt x="0" y="0"/>
                </a:moveTo>
                <a:lnTo>
                  <a:pt x="2512684" y="0"/>
                </a:lnTo>
                <a:lnTo>
                  <a:pt x="2512684" y="2512685"/>
                </a:lnTo>
                <a:lnTo>
                  <a:pt x="0" y="2512685"/>
                </a:lnTo>
                <a:lnTo>
                  <a:pt x="0" y="0"/>
                </a:lnTo>
                <a:close/>
              </a:path>
            </a:pathLst>
          </a:custGeom>
          <a:blipFill>
            <a:blip>
              <a:alphaModFix amt="8999"/>
              <a:extLst>
                <a:ext uri="{96DAC541-7B7A-43D3-8B79-37D633B846F1}">
                  <asvg:svgBlip xmlns:asvg="http://schemas.microsoft.com/office/drawing/2016/SVG/main" r:embed="rId4"/>
                </a:ext>
              </a:extLst>
            </a:blip>
            <a:stretch>
              <a:fillRect/>
            </a:stretch>
          </a:blipFill>
        </p:spPr>
      </p:sp>
      <p:sp>
        <p:nvSpPr>
          <p:cNvPr id="11" name="Freeform 11"/>
          <p:cNvSpPr/>
          <p:nvPr/>
        </p:nvSpPr>
        <p:spPr>
          <a:xfrm>
            <a:off x="7366798" y="1028700"/>
            <a:ext cx="1777202" cy="1767508"/>
          </a:xfrm>
          <a:custGeom>
            <a:avLst/>
            <a:gdLst/>
            <a:ahLst/>
            <a:cxnLst/>
            <a:rect l="l" t="t" r="r" b="b"/>
            <a:pathLst>
              <a:path w="1777202" h="1767508">
                <a:moveTo>
                  <a:pt x="0" y="0"/>
                </a:moveTo>
                <a:lnTo>
                  <a:pt x="1777202" y="0"/>
                </a:lnTo>
                <a:lnTo>
                  <a:pt x="1777202" y="1767508"/>
                </a:lnTo>
                <a:lnTo>
                  <a:pt x="0" y="1767508"/>
                </a:lnTo>
                <a:lnTo>
                  <a:pt x="0" y="0"/>
                </a:lnTo>
                <a:close/>
              </a:path>
            </a:pathLst>
          </a:custGeom>
          <a:blipFill>
            <a:blip>
              <a:extLst>
                <a:ext uri="{96DAC541-7B7A-43D3-8B79-37D633B846F1}">
                  <asvg:svgBlip xmlns:asvg="http://schemas.microsoft.com/office/drawing/2016/SVG/main" r:embed="rId5"/>
                </a:ext>
              </a:extLst>
            </a:blip>
            <a:stretch>
              <a:fillRect/>
            </a:stretch>
          </a:blipFill>
        </p:spPr>
      </p:sp>
      <p:sp>
        <p:nvSpPr>
          <p:cNvPr id="12" name="AutoShape 12"/>
          <p:cNvSpPr/>
          <p:nvPr/>
        </p:nvSpPr>
        <p:spPr>
          <a:xfrm>
            <a:off x="10971073" y="2425530"/>
            <a:ext cx="6492240" cy="0"/>
          </a:xfrm>
          <a:prstGeom prst="line">
            <a:avLst/>
          </a:prstGeom>
          <a:ln w="38100" cap="flat">
            <a:solidFill>
              <a:srgbClr val="4590BF"/>
            </a:solidFill>
            <a:prstDash val="solid"/>
            <a:headEnd type="diamond" w="lg" len="lg"/>
            <a:tailEnd type="diamond" w="lg" len="lg"/>
          </a:ln>
        </p:spPr>
      </p:sp>
      <p:sp>
        <p:nvSpPr>
          <p:cNvPr id="14" name="TextBox 14"/>
          <p:cNvSpPr txBox="1"/>
          <p:nvPr/>
        </p:nvSpPr>
        <p:spPr>
          <a:xfrm>
            <a:off x="6177314" y="1260641"/>
            <a:ext cx="11285999" cy="1050764"/>
          </a:xfrm>
          <a:prstGeom prst="rect">
            <a:avLst/>
          </a:prstGeom>
        </p:spPr>
        <p:txBody>
          <a:bodyPr lIns="0" tIns="0" rIns="0" bIns="0" rtlCol="0" anchor="t">
            <a:spAutoFit/>
          </a:bodyPr>
          <a:lstStyle/>
          <a:p>
            <a:pPr algn="r">
              <a:lnSpc>
                <a:spcPts val="7295"/>
              </a:lnSpc>
            </a:pPr>
            <a:r>
              <a:rPr lang="en-US" sz="7599" b="1">
                <a:solidFill>
                  <a:srgbClr val="4590BF"/>
                </a:solidFill>
                <a:latin typeface="Poppins Bold"/>
                <a:ea typeface="Poppins Bold"/>
                <a:cs typeface="Poppins Bold"/>
                <a:sym typeface="Poppins Bold"/>
              </a:rPr>
              <a:t>Conclusion</a:t>
            </a:r>
          </a:p>
        </p:txBody>
      </p:sp>
      <p:sp>
        <p:nvSpPr>
          <p:cNvPr id="17" name="TextBox 17"/>
          <p:cNvSpPr txBox="1"/>
          <p:nvPr/>
        </p:nvSpPr>
        <p:spPr>
          <a:xfrm>
            <a:off x="2006705" y="658798"/>
            <a:ext cx="3533020" cy="422295"/>
          </a:xfrm>
          <a:prstGeom prst="rect">
            <a:avLst/>
          </a:prstGeom>
        </p:spPr>
        <p:txBody>
          <a:bodyPr wrap="square" lIns="0" tIns="0" rIns="0" bIns="0" rtlCol="0" anchor="t">
            <a:spAutoFit/>
          </a:bodyPr>
          <a:lstStyle/>
          <a:p>
            <a:pPr algn="l">
              <a:lnSpc>
                <a:spcPts val="3544"/>
              </a:lnSpc>
            </a:pPr>
            <a:r>
              <a:rPr lang="en-US" sz="2531" b="1" dirty="0">
                <a:solidFill>
                  <a:srgbClr val="000000"/>
                </a:solidFill>
                <a:latin typeface="Canva Sans Bold"/>
                <a:ea typeface="Canva Sans Bold"/>
                <a:cs typeface="Canva Sans Bold"/>
                <a:sym typeface="Canva Sans Bold"/>
              </a:rPr>
              <a:t>The Edenfield Centre</a:t>
            </a:r>
          </a:p>
        </p:txBody>
      </p:sp>
      <p:sp>
        <p:nvSpPr>
          <p:cNvPr id="18" name="TextBox 18"/>
          <p:cNvSpPr txBox="1"/>
          <p:nvPr/>
        </p:nvSpPr>
        <p:spPr>
          <a:xfrm>
            <a:off x="8078433" y="3947160"/>
            <a:ext cx="9384879" cy="3447098"/>
          </a:xfrm>
          <a:prstGeom prst="rect">
            <a:avLst/>
          </a:prstGeom>
        </p:spPr>
        <p:txBody>
          <a:bodyPr wrap="square" lIns="0" tIns="0" rIns="0" bIns="0" rtlCol="0" anchor="t">
            <a:spAutoFit/>
          </a:bodyPr>
          <a:lstStyle/>
          <a:p>
            <a:pPr algn="l"/>
            <a:r>
              <a:rPr lang="en-US" sz="3200" dirty="0">
                <a:solidFill>
                  <a:srgbClr val="000000"/>
                </a:solidFill>
                <a:latin typeface="Canva Sans"/>
                <a:ea typeface="Canva Sans"/>
                <a:cs typeface="Canva Sans"/>
                <a:sym typeface="Canva Sans"/>
              </a:rPr>
              <a:t>The Edenfield Centre failure underscores that clinical abuse is a systemic, not merely individual, breakdown. By addressing structural deficits, "normalization of deviance," and regulatory blind spots through a "Just Culture" framework, healthcare providers can shift from reactive damage control toward proactive, patient-centered safety and long-term institutional integrity.</a:t>
            </a:r>
          </a:p>
        </p:txBody>
      </p:sp>
      <p:pic>
        <p:nvPicPr>
          <p:cNvPr id="19" name="Picture 18">
            <a:extLst>
              <a:ext uri="{FF2B5EF4-FFF2-40B4-BE49-F238E27FC236}">
                <a16:creationId xmlns:a16="http://schemas.microsoft.com/office/drawing/2014/main" id="{59F7B359-4D0B-4376-7814-5D61F98B0E30}"/>
              </a:ext>
            </a:extLst>
          </p:cNvPr>
          <p:cNvPicPr>
            <a:picLocks noChangeAspect="1"/>
          </p:cNvPicPr>
          <p:nvPr/>
        </p:nvPicPr>
        <p:blipFill>
          <a:blip r:embed="rId6"/>
          <a:stretch>
            <a:fillRect/>
          </a:stretch>
        </p:blipFill>
        <p:spPr>
          <a:xfrm>
            <a:off x="176505" y="3725993"/>
            <a:ext cx="7334250" cy="4572000"/>
          </a:xfrm>
          <a:prstGeom prst="rect">
            <a:avLst/>
          </a:prstGeom>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6845781" y="273360"/>
            <a:ext cx="4977438" cy="733534"/>
          </a:xfrm>
          <a:prstGeom prst="rect">
            <a:avLst/>
          </a:prstGeom>
          <a:noFill/>
        </p:spPr>
        <p:txBody>
          <a:bodyPr wrap="square" rtlCol="0">
            <a:spAutoFit/>
          </a:bodyPr>
          <a:lstStyle/>
          <a:p>
            <a:pPr algn="ctr">
              <a:lnSpc>
                <a:spcPts val="5003"/>
              </a:lnSpc>
            </a:pPr>
            <a:r>
              <a:rPr lang="en-US" sz="4800" b="1" dirty="0">
                <a:latin typeface="Arial" panose="020B0604020202020204" pitchFamily="34" charset="0"/>
                <a:cs typeface="Arial" panose="020B0604020202020204" pitchFamily="34" charset="0"/>
              </a:rPr>
              <a:t>References</a:t>
            </a:r>
          </a:p>
        </p:txBody>
      </p:sp>
      <p:sp>
        <p:nvSpPr>
          <p:cNvPr id="3" name="Rectangle 1">
            <a:extLst>
              <a:ext uri="{FF2B5EF4-FFF2-40B4-BE49-F238E27FC236}">
                <a16:creationId xmlns:a16="http://schemas.microsoft.com/office/drawing/2014/main" id="{2419CF3C-A0E4-8F8B-0B99-B746202D19E9}"/>
              </a:ext>
            </a:extLst>
          </p:cNvPr>
          <p:cNvSpPr>
            <a:spLocks noChangeArrowheads="1"/>
          </p:cNvSpPr>
          <p:nvPr/>
        </p:nvSpPr>
        <p:spPr bwMode="auto">
          <a:xfrm>
            <a:off x="838200" y="1219349"/>
            <a:ext cx="16230600" cy="784830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342900" marR="0" lvl="0" indent="-34290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2800" i="0" u="none" strike="noStrike" cap="none" normalizeH="0" baseline="0" dirty="0">
                <a:ln>
                  <a:noFill/>
                </a:ln>
                <a:solidFill>
                  <a:schemeClr val="tx1"/>
                </a:solidFill>
                <a:effectLst/>
                <a:latin typeface="Canva Sans"/>
              </a:rPr>
              <a:t>BBC (2022) ‘Undercover: Hospital Undercover’, </a:t>
            </a:r>
            <a:r>
              <a:rPr kumimoji="0" lang="en-US" altLang="en-US" sz="2800" i="1" u="none" strike="noStrike" cap="none" normalizeH="0" baseline="0" dirty="0">
                <a:ln>
                  <a:noFill/>
                </a:ln>
                <a:solidFill>
                  <a:schemeClr val="tx1"/>
                </a:solidFill>
                <a:effectLst/>
                <a:latin typeface="Canva Sans"/>
              </a:rPr>
              <a:t>BBC Panorama</a:t>
            </a:r>
            <a:r>
              <a:rPr kumimoji="0" lang="en-US" altLang="en-US" sz="2800" i="0" u="none" strike="noStrike" cap="none" normalizeH="0" baseline="0" dirty="0">
                <a:ln>
                  <a:noFill/>
                </a:ln>
                <a:solidFill>
                  <a:schemeClr val="tx1"/>
                </a:solidFill>
                <a:effectLst/>
                <a:latin typeface="Canva Sans"/>
              </a:rPr>
              <a:t>, 28 September.</a:t>
            </a:r>
          </a:p>
          <a:p>
            <a:pPr marL="342900" marR="0" lvl="0" indent="-34290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2800" i="0" u="none" strike="noStrike" cap="none" normalizeH="0" baseline="0" dirty="0">
                <a:ln>
                  <a:noFill/>
                </a:ln>
                <a:solidFill>
                  <a:schemeClr val="tx1"/>
                </a:solidFill>
                <a:effectLst/>
                <a:latin typeface="Canva Sans"/>
              </a:rPr>
              <a:t>Chassin, M. R. and Loeb, J. M. (2013) ‘High-reliability health care: getting there from here’, </a:t>
            </a:r>
            <a:r>
              <a:rPr kumimoji="0" lang="en-US" altLang="en-US" sz="2800" i="1" u="none" strike="noStrike" cap="none" normalizeH="0" baseline="0" dirty="0">
                <a:ln>
                  <a:noFill/>
                </a:ln>
                <a:solidFill>
                  <a:schemeClr val="tx1"/>
                </a:solidFill>
                <a:effectLst/>
                <a:latin typeface="Canva Sans"/>
              </a:rPr>
              <a:t>The Milbank Quarterly</a:t>
            </a:r>
            <a:r>
              <a:rPr kumimoji="0" lang="en-US" altLang="en-US" sz="2800" i="0" u="none" strike="noStrike" cap="none" normalizeH="0" baseline="0" dirty="0">
                <a:ln>
                  <a:noFill/>
                </a:ln>
                <a:solidFill>
                  <a:schemeClr val="tx1"/>
                </a:solidFill>
                <a:effectLst/>
                <a:latin typeface="Canva Sans"/>
              </a:rPr>
              <a:t>, 91(3), pp. 459–490.</a:t>
            </a:r>
          </a:p>
          <a:p>
            <a:pPr marL="342900" marR="0" lvl="0" indent="-34290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2800" i="0" u="none" strike="noStrike" cap="none" normalizeH="0" baseline="0" dirty="0">
                <a:ln>
                  <a:noFill/>
                </a:ln>
                <a:solidFill>
                  <a:schemeClr val="tx1"/>
                </a:solidFill>
                <a:effectLst/>
                <a:latin typeface="Canva Sans"/>
              </a:rPr>
              <a:t>Care Quality Commission [CQC] (2023) </a:t>
            </a:r>
            <a:r>
              <a:rPr kumimoji="0" lang="en-US" altLang="en-US" sz="2800" i="1" u="none" strike="noStrike" cap="none" normalizeH="0" baseline="0" dirty="0">
                <a:ln>
                  <a:noFill/>
                </a:ln>
                <a:solidFill>
                  <a:schemeClr val="tx1"/>
                </a:solidFill>
                <a:effectLst/>
                <a:latin typeface="Canva Sans"/>
              </a:rPr>
              <a:t>Greater Manchester Mental Health NHS Foundation Trust: Inspection Report</a:t>
            </a:r>
            <a:r>
              <a:rPr kumimoji="0" lang="en-US" altLang="en-US" sz="2800" i="0" u="none" strike="noStrike" cap="none" normalizeH="0" baseline="0" dirty="0">
                <a:ln>
                  <a:noFill/>
                </a:ln>
                <a:solidFill>
                  <a:schemeClr val="tx1"/>
                </a:solidFill>
                <a:effectLst/>
                <a:latin typeface="Canva Sans"/>
              </a:rPr>
              <a:t>. London: CQC.</a:t>
            </a:r>
          </a:p>
          <a:p>
            <a:pPr marL="342900" marR="0" lvl="0" indent="-34290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2800" i="0" u="none" strike="noStrike" cap="none" normalizeH="0" baseline="0" dirty="0">
                <a:ln>
                  <a:noFill/>
                </a:ln>
                <a:solidFill>
                  <a:schemeClr val="tx1"/>
                </a:solidFill>
                <a:effectLst/>
                <a:latin typeface="Canva Sans"/>
              </a:rPr>
              <a:t>Darzi, A. (2008) </a:t>
            </a:r>
            <a:r>
              <a:rPr kumimoji="0" lang="en-US" altLang="en-US" sz="2800" i="1" u="none" strike="noStrike" cap="none" normalizeH="0" baseline="0" dirty="0">
                <a:ln>
                  <a:noFill/>
                </a:ln>
                <a:solidFill>
                  <a:schemeClr val="tx1"/>
                </a:solidFill>
                <a:effectLst/>
                <a:latin typeface="Canva Sans"/>
              </a:rPr>
              <a:t>High Quality Care for All: NHS Next Stage Review Final Report</a:t>
            </a:r>
            <a:r>
              <a:rPr kumimoji="0" lang="en-US" altLang="en-US" sz="2800" i="0" u="none" strike="noStrike" cap="none" normalizeH="0" baseline="0" dirty="0">
                <a:ln>
                  <a:noFill/>
                </a:ln>
                <a:solidFill>
                  <a:schemeClr val="tx1"/>
                </a:solidFill>
                <a:effectLst/>
                <a:latin typeface="Canva Sans"/>
              </a:rPr>
              <a:t>. London: DHSC.</a:t>
            </a:r>
          </a:p>
          <a:p>
            <a:pPr marL="342900" marR="0" lvl="0" indent="-34290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2800" i="0" u="none" strike="noStrike" cap="none" normalizeH="0" baseline="0" dirty="0">
                <a:ln>
                  <a:noFill/>
                </a:ln>
                <a:solidFill>
                  <a:schemeClr val="tx1"/>
                </a:solidFill>
                <a:effectLst/>
                <a:latin typeface="Canva Sans"/>
              </a:rPr>
              <a:t>Department of Health and Social Care [DHSC] (2024) </a:t>
            </a:r>
            <a:r>
              <a:rPr kumimoji="0" lang="en-US" altLang="en-US" sz="2800" i="1" u="none" strike="noStrike" cap="none" normalizeH="0" baseline="0" dirty="0" err="1">
                <a:ln>
                  <a:noFill/>
                </a:ln>
                <a:solidFill>
                  <a:schemeClr val="tx1"/>
                </a:solidFill>
                <a:effectLst/>
                <a:latin typeface="Canva Sans"/>
              </a:rPr>
              <a:t>Modernising</a:t>
            </a:r>
            <a:r>
              <a:rPr kumimoji="0" lang="en-US" altLang="en-US" sz="2800" i="1" u="none" strike="noStrike" cap="none" normalizeH="0" baseline="0" dirty="0">
                <a:ln>
                  <a:noFill/>
                </a:ln>
                <a:solidFill>
                  <a:schemeClr val="tx1"/>
                </a:solidFill>
                <a:effectLst/>
                <a:latin typeface="Canva Sans"/>
              </a:rPr>
              <a:t> the Mental Health Act: Final Government Response</a:t>
            </a:r>
            <a:r>
              <a:rPr kumimoji="0" lang="en-US" altLang="en-US" sz="2800" i="0" u="none" strike="noStrike" cap="none" normalizeH="0" baseline="0" dirty="0">
                <a:ln>
                  <a:noFill/>
                </a:ln>
                <a:solidFill>
                  <a:schemeClr val="tx1"/>
                </a:solidFill>
                <a:effectLst/>
                <a:latin typeface="Canva Sans"/>
              </a:rPr>
              <a:t>. London: HMSO.</a:t>
            </a:r>
          </a:p>
          <a:p>
            <a:pPr marL="342900" marR="0" lvl="0" indent="-34290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2800" i="0" u="none" strike="noStrike" cap="none" normalizeH="0" baseline="0" dirty="0">
                <a:ln>
                  <a:noFill/>
                </a:ln>
                <a:solidFill>
                  <a:schemeClr val="tx1"/>
                </a:solidFill>
                <a:effectLst/>
                <a:latin typeface="Canva Sans"/>
              </a:rPr>
              <a:t>Donabedian, A. (1966) ‘Evaluating the Quality of Medical Care’, </a:t>
            </a:r>
            <a:r>
              <a:rPr kumimoji="0" lang="en-US" altLang="en-US" sz="2800" i="1" u="none" strike="noStrike" cap="none" normalizeH="0" baseline="0" dirty="0">
                <a:ln>
                  <a:noFill/>
                </a:ln>
                <a:solidFill>
                  <a:schemeClr val="tx1"/>
                </a:solidFill>
                <a:effectLst/>
                <a:latin typeface="Canva Sans"/>
              </a:rPr>
              <a:t>The Milbank Memorial Fund Quarterly</a:t>
            </a:r>
            <a:r>
              <a:rPr kumimoji="0" lang="en-US" altLang="en-US" sz="2800" i="0" u="none" strike="noStrike" cap="none" normalizeH="0" baseline="0" dirty="0">
                <a:ln>
                  <a:noFill/>
                </a:ln>
                <a:solidFill>
                  <a:schemeClr val="tx1"/>
                </a:solidFill>
                <a:effectLst/>
                <a:latin typeface="Canva Sans"/>
              </a:rPr>
              <a:t>, 44(3), pp. 166–203.</a:t>
            </a:r>
          </a:p>
          <a:p>
            <a:pPr marL="342900" marR="0" lvl="0" indent="-34290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2800" i="0" u="none" strike="noStrike" cap="none" normalizeH="0" baseline="0" dirty="0">
                <a:ln>
                  <a:noFill/>
                </a:ln>
                <a:solidFill>
                  <a:schemeClr val="tx1"/>
                </a:solidFill>
                <a:effectLst/>
                <a:latin typeface="Canva Sans"/>
              </a:rPr>
              <a:t>Gardner, G. (2022) </a:t>
            </a:r>
            <a:r>
              <a:rPr kumimoji="0" lang="en-US" altLang="en-US" sz="2800" i="1" u="none" strike="noStrike" cap="none" normalizeH="0" baseline="0" dirty="0">
                <a:ln>
                  <a:noFill/>
                </a:ln>
                <a:solidFill>
                  <a:schemeClr val="tx1"/>
                </a:solidFill>
                <a:effectLst/>
                <a:latin typeface="Canva Sans"/>
              </a:rPr>
              <a:t>Quality and Safety in Nursing</a:t>
            </a:r>
            <a:r>
              <a:rPr kumimoji="0" lang="en-US" altLang="en-US" sz="2800" i="0" u="none" strike="noStrike" cap="none" normalizeH="0" baseline="0" dirty="0">
                <a:ln>
                  <a:noFill/>
                </a:ln>
                <a:solidFill>
                  <a:schemeClr val="tx1"/>
                </a:solidFill>
                <a:effectLst/>
                <a:latin typeface="Canva Sans"/>
              </a:rPr>
              <a:t>. 3rd </a:t>
            </a:r>
            <a:r>
              <a:rPr kumimoji="0" lang="en-US" altLang="en-US" sz="2800" i="0" u="none" strike="noStrike" cap="none" normalizeH="0" baseline="0" dirty="0" err="1">
                <a:ln>
                  <a:noFill/>
                </a:ln>
                <a:solidFill>
                  <a:schemeClr val="tx1"/>
                </a:solidFill>
                <a:effectLst/>
                <a:latin typeface="Canva Sans"/>
              </a:rPr>
              <a:t>edn</a:t>
            </a:r>
            <a:r>
              <a:rPr kumimoji="0" lang="en-US" altLang="en-US" sz="2800" i="0" u="none" strike="noStrike" cap="none" normalizeH="0" baseline="0" dirty="0">
                <a:ln>
                  <a:noFill/>
                </a:ln>
                <a:solidFill>
                  <a:schemeClr val="tx1"/>
                </a:solidFill>
                <a:effectLst/>
                <a:latin typeface="Canva Sans"/>
              </a:rPr>
              <a:t>. London: Routledge.</a:t>
            </a:r>
          </a:p>
          <a:p>
            <a:pPr marL="342900" marR="0" lvl="0" indent="-34290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2800" i="0" u="none" strike="noStrike" cap="none" normalizeH="0" baseline="0" dirty="0">
                <a:ln>
                  <a:noFill/>
                </a:ln>
                <a:solidFill>
                  <a:schemeClr val="tx1"/>
                </a:solidFill>
                <a:effectLst/>
                <a:latin typeface="Canva Sans"/>
              </a:rPr>
              <a:t>Health Service Journal [HSJ] (2023) ‘The Edenfield Fallout: A Board in Denial’, </a:t>
            </a:r>
            <a:r>
              <a:rPr kumimoji="0" lang="en-US" altLang="en-US" sz="2800" i="1" u="none" strike="noStrike" cap="none" normalizeH="0" baseline="0" dirty="0">
                <a:ln>
                  <a:noFill/>
                </a:ln>
                <a:solidFill>
                  <a:schemeClr val="tx1"/>
                </a:solidFill>
                <a:effectLst/>
                <a:latin typeface="Canva Sans"/>
              </a:rPr>
              <a:t>HSJ</a:t>
            </a:r>
            <a:r>
              <a:rPr kumimoji="0" lang="en-US" altLang="en-US" sz="2800" i="0" u="none" strike="noStrike" cap="none" normalizeH="0" baseline="0" dirty="0">
                <a:ln>
                  <a:noFill/>
                </a:ln>
                <a:solidFill>
                  <a:schemeClr val="tx1"/>
                </a:solidFill>
                <a:effectLst/>
                <a:latin typeface="Canva Sans"/>
              </a:rPr>
              <a:t>, 15 November.</a:t>
            </a:r>
          </a:p>
          <a:p>
            <a:pPr marL="342900" marR="0" lvl="0" indent="-34290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2800" i="0" u="none" strike="noStrike" cap="none" normalizeH="0" baseline="0" dirty="0">
                <a:ln>
                  <a:noFill/>
                </a:ln>
                <a:solidFill>
                  <a:schemeClr val="tx1"/>
                </a:solidFill>
                <a:effectLst/>
                <a:latin typeface="Canva Sans"/>
              </a:rPr>
              <a:t>King’s Fund (2024) </a:t>
            </a:r>
            <a:r>
              <a:rPr kumimoji="0" lang="en-US" altLang="en-US" sz="2800" i="1" u="none" strike="noStrike" cap="none" normalizeH="0" baseline="0" dirty="0">
                <a:ln>
                  <a:noFill/>
                </a:ln>
                <a:solidFill>
                  <a:schemeClr val="tx1"/>
                </a:solidFill>
                <a:effectLst/>
                <a:latin typeface="Canva Sans"/>
              </a:rPr>
              <a:t>The State of the Health and Care Workforce</a:t>
            </a:r>
            <a:r>
              <a:rPr kumimoji="0" lang="en-US" altLang="en-US" sz="2800" i="0" u="none" strike="noStrike" cap="none" normalizeH="0" baseline="0" dirty="0">
                <a:ln>
                  <a:noFill/>
                </a:ln>
                <a:solidFill>
                  <a:schemeClr val="tx1"/>
                </a:solidFill>
                <a:effectLst/>
                <a:latin typeface="Canva Sans"/>
              </a:rPr>
              <a:t>. London: The King’s Fund.</a:t>
            </a:r>
          </a:p>
          <a:p>
            <a:pPr marL="342900" marR="0" lvl="0" indent="-34290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2800" i="0" u="none" strike="noStrike" cap="none" normalizeH="0" baseline="0" dirty="0">
                <a:ln>
                  <a:noFill/>
                </a:ln>
                <a:solidFill>
                  <a:schemeClr val="tx1"/>
                </a:solidFill>
                <a:effectLst/>
                <a:latin typeface="Canva Sans"/>
              </a:rPr>
              <a:t>Reason, J. (2000) ‘Human error: models and management’, </a:t>
            </a:r>
            <a:r>
              <a:rPr kumimoji="0" lang="en-US" altLang="en-US" sz="2800" i="1" u="none" strike="noStrike" cap="none" normalizeH="0" baseline="0" dirty="0">
                <a:ln>
                  <a:noFill/>
                </a:ln>
                <a:solidFill>
                  <a:schemeClr val="tx1"/>
                </a:solidFill>
                <a:effectLst/>
                <a:latin typeface="Canva Sans"/>
              </a:rPr>
              <a:t>British Medical Journal (BMJ)</a:t>
            </a:r>
            <a:r>
              <a:rPr kumimoji="0" lang="en-US" altLang="en-US" sz="2800" i="0" u="none" strike="noStrike" cap="none" normalizeH="0" baseline="0" dirty="0">
                <a:ln>
                  <a:noFill/>
                </a:ln>
                <a:solidFill>
                  <a:schemeClr val="tx1"/>
                </a:solidFill>
                <a:effectLst/>
                <a:latin typeface="Canva Sans"/>
              </a:rPr>
              <a:t>, 320(7237), pp. 768–770.</a:t>
            </a:r>
          </a:p>
          <a:p>
            <a:pPr marL="342900" marR="0" lvl="0" indent="-34290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2800" i="0" u="none" strike="noStrike" cap="none" normalizeH="0" baseline="0" dirty="0">
                <a:ln>
                  <a:noFill/>
                </a:ln>
                <a:solidFill>
                  <a:schemeClr val="tx1"/>
                </a:solidFill>
                <a:effectLst/>
                <a:latin typeface="Canva Sans"/>
              </a:rPr>
              <a:t>Shanley, O. (2023) </a:t>
            </a:r>
            <a:r>
              <a:rPr kumimoji="0" lang="en-US" altLang="en-US" sz="2800" i="1" u="none" strike="noStrike" cap="none" normalizeH="0" baseline="0" dirty="0">
                <a:ln>
                  <a:noFill/>
                </a:ln>
                <a:solidFill>
                  <a:schemeClr val="tx1"/>
                </a:solidFill>
                <a:effectLst/>
                <a:latin typeface="Canva Sans"/>
              </a:rPr>
              <a:t>Independent Review into the Edenfield Centre: Final Report</a:t>
            </a:r>
            <a:r>
              <a:rPr kumimoji="0" lang="en-US" altLang="en-US" sz="2800" i="0" u="none" strike="noStrike" cap="none" normalizeH="0" baseline="0" dirty="0">
                <a:ln>
                  <a:noFill/>
                </a:ln>
                <a:solidFill>
                  <a:schemeClr val="tx1"/>
                </a:solidFill>
                <a:effectLst/>
                <a:latin typeface="Canva Sans"/>
              </a:rPr>
              <a:t>. Manchester: GMMH.</a:t>
            </a:r>
          </a:p>
          <a:p>
            <a:pPr marL="342900" marR="0" lvl="0" indent="-34290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2800" i="0" u="none" strike="noStrike" cap="none" normalizeH="0" baseline="0" dirty="0">
                <a:ln>
                  <a:noFill/>
                </a:ln>
                <a:solidFill>
                  <a:schemeClr val="tx1"/>
                </a:solidFill>
                <a:effectLst/>
                <a:latin typeface="Canva Sans"/>
              </a:rPr>
              <a:t>Vaughan, D. (1996) </a:t>
            </a:r>
            <a:r>
              <a:rPr kumimoji="0" lang="en-US" altLang="en-US" sz="2800" i="1" u="none" strike="noStrike" cap="none" normalizeH="0" baseline="0" dirty="0">
                <a:ln>
                  <a:noFill/>
                </a:ln>
                <a:solidFill>
                  <a:schemeClr val="tx1"/>
                </a:solidFill>
                <a:effectLst/>
                <a:latin typeface="Canva Sans"/>
              </a:rPr>
              <a:t>The Challenger Launch Decision: Risky Technology, Culture, and Deviance at NASA</a:t>
            </a:r>
            <a:r>
              <a:rPr kumimoji="0" lang="en-US" altLang="en-US" sz="2800" i="0" u="none" strike="noStrike" cap="none" normalizeH="0" baseline="0" dirty="0">
                <a:ln>
                  <a:noFill/>
                </a:ln>
                <a:solidFill>
                  <a:schemeClr val="tx1"/>
                </a:solidFill>
                <a:effectLst/>
                <a:latin typeface="Canva Sans"/>
              </a:rPr>
              <a:t>. Chicago: University of Chicago Press.</a:t>
            </a:r>
          </a:p>
        </p:txBody>
      </p:sp>
    </p:spTree>
    <p:extLst>
      <p:ext uri="{BB962C8B-B14F-4D97-AF65-F5344CB8AC3E}">
        <p14:creationId xmlns:p14="http://schemas.microsoft.com/office/powerpoint/2010/main" val="255419638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rgbClr val="F9F5F2"/>
        </a:solidFill>
        <a:effectLst/>
      </p:bgPr>
    </p:bg>
    <p:spTree>
      <p:nvGrpSpPr>
        <p:cNvPr id="1" name=""/>
        <p:cNvGrpSpPr/>
        <p:nvPr/>
      </p:nvGrpSpPr>
      <p:grpSpPr>
        <a:xfrm>
          <a:off x="0" y="0"/>
          <a:ext cx="0" cy="0"/>
          <a:chOff x="0" y="0"/>
          <a:chExt cx="0" cy="0"/>
        </a:xfrm>
      </p:grpSpPr>
      <p:grpSp>
        <p:nvGrpSpPr>
          <p:cNvPr id="2" name="Group 2"/>
          <p:cNvGrpSpPr/>
          <p:nvPr/>
        </p:nvGrpSpPr>
        <p:grpSpPr>
          <a:xfrm>
            <a:off x="-472275" y="7364170"/>
            <a:ext cx="19232550" cy="3219799"/>
            <a:chOff x="0" y="0"/>
            <a:chExt cx="5065363" cy="848013"/>
          </a:xfrm>
        </p:grpSpPr>
        <p:sp>
          <p:nvSpPr>
            <p:cNvPr id="3" name="Freeform 3"/>
            <p:cNvSpPr/>
            <p:nvPr/>
          </p:nvSpPr>
          <p:spPr>
            <a:xfrm>
              <a:off x="0" y="0"/>
              <a:ext cx="5065363" cy="848013"/>
            </a:xfrm>
            <a:custGeom>
              <a:avLst/>
              <a:gdLst/>
              <a:ahLst/>
              <a:cxnLst/>
              <a:rect l="l" t="t" r="r" b="b"/>
              <a:pathLst>
                <a:path w="5065363" h="848013">
                  <a:moveTo>
                    <a:pt x="0" y="0"/>
                  </a:moveTo>
                  <a:lnTo>
                    <a:pt x="5065363" y="0"/>
                  </a:lnTo>
                  <a:lnTo>
                    <a:pt x="5065363" y="848013"/>
                  </a:lnTo>
                  <a:lnTo>
                    <a:pt x="0" y="848013"/>
                  </a:lnTo>
                  <a:close/>
                </a:path>
              </a:pathLst>
            </a:custGeom>
            <a:solidFill>
              <a:srgbClr val="BAC5BF"/>
            </a:solidFill>
          </p:spPr>
          <p:txBody>
            <a:bodyPr/>
            <a:lstStyle/>
            <a:p>
              <a:endParaRPr lang="en-US"/>
            </a:p>
          </p:txBody>
        </p:sp>
        <p:sp>
          <p:nvSpPr>
            <p:cNvPr id="4" name="TextBox 4"/>
            <p:cNvSpPr txBox="1"/>
            <p:nvPr/>
          </p:nvSpPr>
          <p:spPr>
            <a:xfrm>
              <a:off x="0" y="-38100"/>
              <a:ext cx="5065363" cy="886113"/>
            </a:xfrm>
            <a:prstGeom prst="rect">
              <a:avLst/>
            </a:prstGeom>
          </p:spPr>
          <p:txBody>
            <a:bodyPr lIns="50800" tIns="50800" rIns="50800" bIns="50800" rtlCol="0" anchor="ctr"/>
            <a:lstStyle/>
            <a:p>
              <a:pPr algn="ctr">
                <a:lnSpc>
                  <a:spcPts val="2659"/>
                </a:lnSpc>
              </a:pPr>
              <a:endParaRPr/>
            </a:p>
          </p:txBody>
        </p:sp>
      </p:grpSp>
      <p:sp>
        <p:nvSpPr>
          <p:cNvPr id="5" name="Freeform 5"/>
          <p:cNvSpPr/>
          <p:nvPr/>
        </p:nvSpPr>
        <p:spPr>
          <a:xfrm>
            <a:off x="8032362" y="783649"/>
            <a:ext cx="10255638" cy="9858232"/>
          </a:xfrm>
          <a:custGeom>
            <a:avLst/>
            <a:gdLst/>
            <a:ahLst/>
            <a:cxnLst/>
            <a:rect l="l" t="t" r="r" b="b"/>
            <a:pathLst>
              <a:path w="10255638" h="9858232">
                <a:moveTo>
                  <a:pt x="0" y="0"/>
                </a:moveTo>
                <a:lnTo>
                  <a:pt x="10255638" y="0"/>
                </a:lnTo>
                <a:lnTo>
                  <a:pt x="10255638" y="9858232"/>
                </a:lnTo>
                <a:lnTo>
                  <a:pt x="0" y="9858232"/>
                </a:lnTo>
                <a:lnTo>
                  <a:pt x="0" y="0"/>
                </a:lnTo>
                <a:close/>
              </a:path>
            </a:pathLst>
          </a:custGeom>
          <a:blipFill>
            <a:blip>
              <a:extLst>
                <a:ext uri="{96DAC541-7B7A-43D3-8B79-37D633B846F1}">
                  <asvg:svgBlip xmlns:asvg="http://schemas.microsoft.com/office/drawing/2016/SVG/main" r:embed="rId2"/>
                </a:ext>
              </a:extLst>
            </a:blip>
            <a:stretch>
              <a:fillRect/>
            </a:stretch>
          </a:blipFill>
        </p:spPr>
        <p:txBody>
          <a:bodyPr/>
          <a:lstStyle/>
          <a:p>
            <a:endParaRPr lang="en-US"/>
          </a:p>
        </p:txBody>
      </p:sp>
      <p:sp>
        <p:nvSpPr>
          <p:cNvPr id="6" name="TextBox 6"/>
          <p:cNvSpPr txBox="1"/>
          <p:nvPr/>
        </p:nvSpPr>
        <p:spPr>
          <a:xfrm>
            <a:off x="1028700" y="2259062"/>
            <a:ext cx="7745135" cy="5105108"/>
          </a:xfrm>
          <a:prstGeom prst="rect">
            <a:avLst/>
          </a:prstGeom>
        </p:spPr>
        <p:txBody>
          <a:bodyPr lIns="0" tIns="0" rIns="0" bIns="0" rtlCol="0" anchor="t">
            <a:spAutoFit/>
          </a:bodyPr>
          <a:lstStyle/>
          <a:p>
            <a:pPr algn="l">
              <a:lnSpc>
                <a:spcPts val="19350"/>
              </a:lnSpc>
            </a:pPr>
            <a:r>
              <a:rPr lang="en-US" sz="21263">
                <a:solidFill>
                  <a:srgbClr val="3A1D1D"/>
                </a:solidFill>
                <a:latin typeface="Negrita Pro"/>
                <a:ea typeface="Negrita Pro"/>
                <a:cs typeface="Negrita Pro"/>
                <a:sym typeface="Negrita Pro"/>
              </a:rPr>
              <a:t>Thank You</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155</TotalTime>
  <Words>2959</Words>
  <Application>Microsoft Office PowerPoint</Application>
  <PresentationFormat>Custom</PresentationFormat>
  <Paragraphs>184</Paragraphs>
  <Slides>16</Slides>
  <Notes>14</Notes>
  <HiddenSlides>0</HiddenSlides>
  <MMClips>0</MMClips>
  <ScaleCrop>false</ScaleCrop>
  <HeadingPairs>
    <vt:vector size="4" baseType="variant">
      <vt:variant>
        <vt:lpstr>Theme</vt:lpstr>
      </vt:variant>
      <vt:variant>
        <vt:i4>1</vt:i4>
      </vt:variant>
      <vt:variant>
        <vt:lpstr>Slide Titles</vt:lpstr>
      </vt:variant>
      <vt:variant>
        <vt:i4>16</vt:i4>
      </vt:variant>
    </vt:vector>
  </HeadingPairs>
  <TitlesOfParts>
    <vt:vector size="17" baseType="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Social Science Presentation</dc:title>
  <cp:lastModifiedBy>Tarikul Islam</cp:lastModifiedBy>
  <cp:revision>16</cp:revision>
  <dcterms:created xsi:type="dcterms:W3CDTF">2006-08-16T00:00:00Z</dcterms:created>
  <dcterms:modified xsi:type="dcterms:W3CDTF">2026-03-23T11:21:49Z</dcterms:modified>
  <dc:identifier>DAHDeECkZd8</dc:identifier>
</cp:coreProperties>
</file>