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59" r:id="rId3"/>
    <p:sldId id="268" r:id="rId4"/>
    <p:sldId id="269" r:id="rId5"/>
    <p:sldId id="270" r:id="rId6"/>
    <p:sldId id="273" r:id="rId7"/>
    <p:sldId id="285" r:id="rId8"/>
    <p:sldId id="271" r:id="rId9"/>
    <p:sldId id="275" r:id="rId10"/>
    <p:sldId id="289" r:id="rId11"/>
    <p:sldId id="290" r:id="rId12"/>
    <p:sldId id="280" r:id="rId13"/>
    <p:sldId id="281" r:id="rId14"/>
    <p:sldId id="278" r:id="rId15"/>
    <p:sldId id="287" r:id="rId16"/>
    <p:sldId id="276" r:id="rId17"/>
    <p:sldId id="277" r:id="rId18"/>
    <p:sldId id="282" r:id="rId19"/>
    <p:sldId id="279" r:id="rId20"/>
    <p:sldId id="274" r:id="rId21"/>
    <p:sldId id="288" r:id="rId22"/>
    <p:sldId id="272" r:id="rId23"/>
    <p:sldId id="283" r:id="rId24"/>
    <p:sldId id="284" r:id="rId25"/>
    <p:sldId id="26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148" autoAdjust="0"/>
  </p:normalViewPr>
  <p:slideViewPr>
    <p:cSldViewPr snapToGrid="0">
      <p:cViewPr>
        <p:scale>
          <a:sx n="50" d="100"/>
          <a:sy n="50" d="100"/>
        </p:scale>
        <p:origin x="1500" y="216"/>
      </p:cViewPr>
      <p:guideLst/>
    </p:cSldViewPr>
  </p:slideViewPr>
  <p:outlineViewPr>
    <p:cViewPr>
      <p:scale>
        <a:sx n="33" d="100"/>
        <a:sy n="33" d="100"/>
      </p:scale>
      <p:origin x="0" y="-966"/>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EF41A-35ED-4924-AEFC-B33F41709A4A}" type="doc">
      <dgm:prSet loTypeId="urn:microsoft.com/office/officeart/2005/8/layout/default" loCatId="list" qsTypeId="urn:microsoft.com/office/officeart/2005/8/quickstyle/3d1" qsCatId="3D" csTypeId="urn:microsoft.com/office/officeart/2005/8/colors/colorful3" csCatId="colorful" phldr="1"/>
      <dgm:spPr/>
      <dgm:t>
        <a:bodyPr/>
        <a:lstStyle/>
        <a:p>
          <a:endParaRPr lang="en-GB"/>
        </a:p>
      </dgm:t>
    </dgm:pt>
    <dgm:pt modelId="{533A9812-E6EA-4129-BF70-74C70B392CCC}">
      <dgm:prSet phldrT="[Text]"/>
      <dgm:spPr/>
      <dgm:t>
        <a:bodyPr/>
        <a:lstStyle/>
        <a:p>
          <a:r>
            <a:rPr lang="en-GB" dirty="0"/>
            <a:t>Victims &amp; witnesses</a:t>
          </a:r>
        </a:p>
      </dgm:t>
    </dgm:pt>
    <dgm:pt modelId="{DBF09FFE-24F4-44CE-BB3A-12A4AD5D1B7E}" type="parTrans" cxnId="{0B6AC7F9-ADF1-48B7-8A4D-A2A7814CFEAE}">
      <dgm:prSet/>
      <dgm:spPr/>
      <dgm:t>
        <a:bodyPr/>
        <a:lstStyle/>
        <a:p>
          <a:endParaRPr lang="en-GB"/>
        </a:p>
      </dgm:t>
    </dgm:pt>
    <dgm:pt modelId="{25948ED7-F7EA-44FA-95AD-CB8C85467B5E}" type="sibTrans" cxnId="{0B6AC7F9-ADF1-48B7-8A4D-A2A7814CFEAE}">
      <dgm:prSet/>
      <dgm:spPr/>
      <dgm:t>
        <a:bodyPr/>
        <a:lstStyle/>
        <a:p>
          <a:endParaRPr lang="en-GB"/>
        </a:p>
      </dgm:t>
    </dgm:pt>
    <dgm:pt modelId="{763D0215-7183-4610-80B3-BD5FD0C3B7EA}">
      <dgm:prSet phldrT="[Text]"/>
      <dgm:spPr/>
      <dgm:t>
        <a:bodyPr/>
        <a:lstStyle/>
        <a:p>
          <a:r>
            <a:rPr lang="en-GB" dirty="0"/>
            <a:t>Arrestees</a:t>
          </a:r>
        </a:p>
      </dgm:t>
    </dgm:pt>
    <dgm:pt modelId="{9D61689B-A870-4A84-8261-5E2D7EFFA5AC}" type="parTrans" cxnId="{13D97367-75DA-4107-B702-333E346757E4}">
      <dgm:prSet/>
      <dgm:spPr/>
      <dgm:t>
        <a:bodyPr/>
        <a:lstStyle/>
        <a:p>
          <a:endParaRPr lang="en-GB"/>
        </a:p>
      </dgm:t>
    </dgm:pt>
    <dgm:pt modelId="{6B27EF2F-AA5F-48E6-8CCB-5628AD83993E}" type="sibTrans" cxnId="{13D97367-75DA-4107-B702-333E346757E4}">
      <dgm:prSet/>
      <dgm:spPr/>
      <dgm:t>
        <a:bodyPr/>
        <a:lstStyle/>
        <a:p>
          <a:endParaRPr lang="en-GB"/>
        </a:p>
      </dgm:t>
    </dgm:pt>
    <dgm:pt modelId="{2F287A35-D7B7-4016-92D7-B4D8A1CE139C}">
      <dgm:prSet phldrT="[Text]"/>
      <dgm:spPr/>
      <dgm:t>
        <a:bodyPr/>
        <a:lstStyle/>
        <a:p>
          <a:r>
            <a:rPr lang="en-GB" dirty="0"/>
            <a:t>Individual complainants</a:t>
          </a:r>
        </a:p>
      </dgm:t>
    </dgm:pt>
    <dgm:pt modelId="{5714CD47-F125-4427-BD2A-5AA8D8B5DF4C}" type="parTrans" cxnId="{766D5461-7F6A-4B9B-8F67-E4553E74A2AC}">
      <dgm:prSet/>
      <dgm:spPr/>
      <dgm:t>
        <a:bodyPr/>
        <a:lstStyle/>
        <a:p>
          <a:endParaRPr lang="en-GB"/>
        </a:p>
      </dgm:t>
    </dgm:pt>
    <dgm:pt modelId="{B5EDFB55-AA7C-49D8-B236-667B848FBF72}" type="sibTrans" cxnId="{766D5461-7F6A-4B9B-8F67-E4553E74A2AC}">
      <dgm:prSet/>
      <dgm:spPr/>
      <dgm:t>
        <a:bodyPr/>
        <a:lstStyle/>
        <a:p>
          <a:endParaRPr lang="en-GB"/>
        </a:p>
      </dgm:t>
    </dgm:pt>
    <dgm:pt modelId="{D6E3F1EB-0E60-4905-A7DE-C7198F5C571A}">
      <dgm:prSet/>
      <dgm:spPr/>
      <dgm:t>
        <a:bodyPr/>
        <a:lstStyle/>
        <a:p>
          <a:r>
            <a:rPr lang="en-GB" dirty="0"/>
            <a:t>Supervisors/managers</a:t>
          </a:r>
        </a:p>
      </dgm:t>
    </dgm:pt>
    <dgm:pt modelId="{A3CC3068-2A7D-4A32-A6A5-20FBFC4B4C40}" type="parTrans" cxnId="{A11CB186-4CF1-4808-B28C-B15995917ACD}">
      <dgm:prSet/>
      <dgm:spPr/>
      <dgm:t>
        <a:bodyPr/>
        <a:lstStyle/>
        <a:p>
          <a:endParaRPr lang="en-GB"/>
        </a:p>
      </dgm:t>
    </dgm:pt>
    <dgm:pt modelId="{870EFCD4-679A-480D-833D-B667A4310A07}" type="sibTrans" cxnId="{A11CB186-4CF1-4808-B28C-B15995917ACD}">
      <dgm:prSet/>
      <dgm:spPr/>
      <dgm:t>
        <a:bodyPr/>
        <a:lstStyle/>
        <a:p>
          <a:endParaRPr lang="en-GB"/>
        </a:p>
      </dgm:t>
    </dgm:pt>
    <dgm:pt modelId="{AA8DE900-7BCD-4A8E-A142-F23A7998A5B8}">
      <dgm:prSet/>
      <dgm:spPr/>
      <dgm:t>
        <a:bodyPr/>
        <a:lstStyle/>
        <a:p>
          <a:r>
            <a:rPr lang="en-GB" dirty="0"/>
            <a:t>PACE 1984</a:t>
          </a:r>
        </a:p>
      </dgm:t>
    </dgm:pt>
    <dgm:pt modelId="{7B4068C6-1D9C-44D6-A5C9-40C7A4F0171B}" type="parTrans" cxnId="{E2A332E3-E48D-4239-9A76-95F1FD8730C4}">
      <dgm:prSet/>
      <dgm:spPr/>
      <dgm:t>
        <a:bodyPr/>
        <a:lstStyle/>
        <a:p>
          <a:endParaRPr lang="en-GB"/>
        </a:p>
      </dgm:t>
    </dgm:pt>
    <dgm:pt modelId="{8A024CD7-91DB-45C0-B434-8ED37E2B7D85}" type="sibTrans" cxnId="{E2A332E3-E48D-4239-9A76-95F1FD8730C4}">
      <dgm:prSet/>
      <dgm:spPr/>
      <dgm:t>
        <a:bodyPr/>
        <a:lstStyle/>
        <a:p>
          <a:endParaRPr lang="en-GB"/>
        </a:p>
      </dgm:t>
    </dgm:pt>
    <dgm:pt modelId="{AECBC416-674F-4E11-9FBB-BBA20783CB29}">
      <dgm:prSet/>
      <dgm:spPr/>
      <dgm:t>
        <a:bodyPr/>
        <a:lstStyle/>
        <a:p>
          <a:r>
            <a:rPr lang="en-GB" dirty="0"/>
            <a:t>NPCC Policies</a:t>
          </a:r>
        </a:p>
      </dgm:t>
    </dgm:pt>
    <dgm:pt modelId="{2EFBB129-822C-48B9-9662-2DFB816AB203}" type="parTrans" cxnId="{BEEBE6E5-AD5D-42A6-BB9F-A73D9E0D5F36}">
      <dgm:prSet/>
      <dgm:spPr/>
      <dgm:t>
        <a:bodyPr/>
        <a:lstStyle/>
        <a:p>
          <a:endParaRPr lang="en-GB"/>
        </a:p>
      </dgm:t>
    </dgm:pt>
    <dgm:pt modelId="{70B59D22-8897-4AE1-AA59-DED3AA9DF27D}" type="sibTrans" cxnId="{BEEBE6E5-AD5D-42A6-BB9F-A73D9E0D5F36}">
      <dgm:prSet/>
      <dgm:spPr/>
      <dgm:t>
        <a:bodyPr/>
        <a:lstStyle/>
        <a:p>
          <a:endParaRPr lang="en-GB"/>
        </a:p>
      </dgm:t>
    </dgm:pt>
    <dgm:pt modelId="{0489062E-93A7-4E89-A78D-4405945A51AB}">
      <dgm:prSet/>
      <dgm:spPr/>
      <dgm:t>
        <a:bodyPr/>
        <a:lstStyle/>
        <a:p>
          <a:r>
            <a:rPr lang="en-GB" dirty="0"/>
            <a:t>PCC’s</a:t>
          </a:r>
        </a:p>
      </dgm:t>
    </dgm:pt>
    <dgm:pt modelId="{8CC1CCE9-47E0-4F62-83BD-EB0EFC6060A3}" type="parTrans" cxnId="{26F4E1E3-9540-49D7-B562-ACFCDA185032}">
      <dgm:prSet/>
      <dgm:spPr/>
      <dgm:t>
        <a:bodyPr/>
        <a:lstStyle/>
        <a:p>
          <a:endParaRPr lang="en-GB"/>
        </a:p>
      </dgm:t>
    </dgm:pt>
    <dgm:pt modelId="{A727D76D-66AE-47C2-88C1-45053AFDE215}" type="sibTrans" cxnId="{26F4E1E3-9540-49D7-B562-ACFCDA185032}">
      <dgm:prSet/>
      <dgm:spPr/>
      <dgm:t>
        <a:bodyPr/>
        <a:lstStyle/>
        <a:p>
          <a:endParaRPr lang="en-GB"/>
        </a:p>
      </dgm:t>
    </dgm:pt>
    <dgm:pt modelId="{47EAE30B-9489-4E96-A94A-83664013F04E}">
      <dgm:prSet/>
      <dgm:spPr/>
      <dgm:t>
        <a:bodyPr/>
        <a:lstStyle/>
        <a:p>
          <a:r>
            <a:rPr lang="en-GB" dirty="0"/>
            <a:t>IOPC</a:t>
          </a:r>
        </a:p>
      </dgm:t>
    </dgm:pt>
    <dgm:pt modelId="{32D6A2CD-1F44-4476-866A-D7BD0B1B7007}" type="parTrans" cxnId="{61250D0E-B440-44CD-BBDA-562335DFDDDC}">
      <dgm:prSet/>
      <dgm:spPr/>
      <dgm:t>
        <a:bodyPr/>
        <a:lstStyle/>
        <a:p>
          <a:endParaRPr lang="en-GB"/>
        </a:p>
      </dgm:t>
    </dgm:pt>
    <dgm:pt modelId="{1F1627CF-1FEE-4FF7-B4B2-E594BDC1ECA8}" type="sibTrans" cxnId="{61250D0E-B440-44CD-BBDA-562335DFDDDC}">
      <dgm:prSet/>
      <dgm:spPr/>
      <dgm:t>
        <a:bodyPr/>
        <a:lstStyle/>
        <a:p>
          <a:endParaRPr lang="en-GB"/>
        </a:p>
      </dgm:t>
    </dgm:pt>
    <dgm:pt modelId="{C2161E89-0184-48AF-8B02-1AF0787677E4}">
      <dgm:prSet/>
      <dgm:spPr/>
      <dgm:t>
        <a:bodyPr/>
        <a:lstStyle/>
        <a:p>
          <a:r>
            <a:rPr lang="en-GB" dirty="0"/>
            <a:t>College of Policing</a:t>
          </a:r>
        </a:p>
      </dgm:t>
    </dgm:pt>
    <dgm:pt modelId="{E47BBC69-3700-4AAB-A3E8-9F17B4706ACD}" type="parTrans" cxnId="{88C97CF2-7A21-41F2-9F65-555E6795D098}">
      <dgm:prSet/>
      <dgm:spPr/>
      <dgm:t>
        <a:bodyPr/>
        <a:lstStyle/>
        <a:p>
          <a:endParaRPr lang="en-GB"/>
        </a:p>
      </dgm:t>
    </dgm:pt>
    <dgm:pt modelId="{0A5C464C-0188-4625-96C1-A94970B039EB}" type="sibTrans" cxnId="{88C97CF2-7A21-41F2-9F65-555E6795D098}">
      <dgm:prSet/>
      <dgm:spPr/>
      <dgm:t>
        <a:bodyPr/>
        <a:lstStyle/>
        <a:p>
          <a:endParaRPr lang="en-GB"/>
        </a:p>
      </dgm:t>
    </dgm:pt>
    <dgm:pt modelId="{DC19ABE3-5587-423C-8DDC-2609F78646D7}">
      <dgm:prSet/>
      <dgm:spPr/>
      <dgm:t>
        <a:bodyPr/>
        <a:lstStyle/>
        <a:p>
          <a:r>
            <a:rPr lang="en-GB" dirty="0"/>
            <a:t>Home Office</a:t>
          </a:r>
        </a:p>
      </dgm:t>
    </dgm:pt>
    <dgm:pt modelId="{8D144E84-311F-4C75-A75B-5E1F77497F97}" type="parTrans" cxnId="{F9A1EDFA-9520-43DE-984C-92FCADF168F6}">
      <dgm:prSet/>
      <dgm:spPr/>
      <dgm:t>
        <a:bodyPr/>
        <a:lstStyle/>
        <a:p>
          <a:endParaRPr lang="en-GB"/>
        </a:p>
      </dgm:t>
    </dgm:pt>
    <dgm:pt modelId="{4E42C1A5-3D52-4B7C-9F50-0B68177C5554}" type="sibTrans" cxnId="{F9A1EDFA-9520-43DE-984C-92FCADF168F6}">
      <dgm:prSet/>
      <dgm:spPr/>
      <dgm:t>
        <a:bodyPr/>
        <a:lstStyle/>
        <a:p>
          <a:endParaRPr lang="en-GB"/>
        </a:p>
      </dgm:t>
    </dgm:pt>
    <dgm:pt modelId="{5A8F6BB8-61DB-44B2-86F4-06EA090FC128}">
      <dgm:prSet/>
      <dgm:spPr/>
      <dgm:t>
        <a:bodyPr/>
        <a:lstStyle/>
        <a:p>
          <a:r>
            <a:rPr lang="en-GB" dirty="0"/>
            <a:t>Criminal Justice Process</a:t>
          </a:r>
        </a:p>
      </dgm:t>
    </dgm:pt>
    <dgm:pt modelId="{701722C9-4899-4BA0-8911-2F4A88481431}" type="parTrans" cxnId="{D49B1AF7-3935-4B92-A2DE-E1483B342927}">
      <dgm:prSet/>
      <dgm:spPr/>
      <dgm:t>
        <a:bodyPr/>
        <a:lstStyle/>
        <a:p>
          <a:endParaRPr lang="en-GB"/>
        </a:p>
      </dgm:t>
    </dgm:pt>
    <dgm:pt modelId="{92FEF0CA-6D59-415A-A8D8-6DFE11DCD54F}" type="sibTrans" cxnId="{D49B1AF7-3935-4B92-A2DE-E1483B342927}">
      <dgm:prSet/>
      <dgm:spPr/>
      <dgm:t>
        <a:bodyPr/>
        <a:lstStyle/>
        <a:p>
          <a:endParaRPr lang="en-GB"/>
        </a:p>
      </dgm:t>
    </dgm:pt>
    <dgm:pt modelId="{ACC0F3A8-2926-4A08-B6FE-E5D241CD917A}">
      <dgm:prSet/>
      <dgm:spPr/>
      <dgm:t>
        <a:bodyPr/>
        <a:lstStyle/>
        <a:p>
          <a:r>
            <a:rPr lang="en-GB" dirty="0"/>
            <a:t>HMICFRS</a:t>
          </a:r>
        </a:p>
      </dgm:t>
    </dgm:pt>
    <dgm:pt modelId="{D6660FE9-B42F-4758-8888-8FE221E2B5AD}" type="parTrans" cxnId="{2D12604F-49DC-44A2-B540-556E1073A927}">
      <dgm:prSet/>
      <dgm:spPr/>
      <dgm:t>
        <a:bodyPr/>
        <a:lstStyle/>
        <a:p>
          <a:endParaRPr lang="en-GB"/>
        </a:p>
      </dgm:t>
    </dgm:pt>
    <dgm:pt modelId="{285246BD-708C-4934-B61D-B586BE9F9AE1}" type="sibTrans" cxnId="{2D12604F-49DC-44A2-B540-556E1073A927}">
      <dgm:prSet/>
      <dgm:spPr/>
      <dgm:t>
        <a:bodyPr/>
        <a:lstStyle/>
        <a:p>
          <a:endParaRPr lang="en-GB"/>
        </a:p>
      </dgm:t>
    </dgm:pt>
    <dgm:pt modelId="{BCF9B6A5-8CEB-4C14-A3B8-B1BCE1AE22F8}">
      <dgm:prSet/>
      <dgm:spPr/>
      <dgm:t>
        <a:bodyPr/>
        <a:lstStyle/>
        <a:p>
          <a:r>
            <a:rPr lang="en-GB" dirty="0"/>
            <a:t>Crime Reduction Partnerships</a:t>
          </a:r>
        </a:p>
      </dgm:t>
    </dgm:pt>
    <dgm:pt modelId="{9ECA61C6-E069-4255-BB78-0B199DDCFE39}" type="parTrans" cxnId="{DEFD0645-DD5F-4EA8-85C8-0A4A7FBE0C8A}">
      <dgm:prSet/>
      <dgm:spPr/>
      <dgm:t>
        <a:bodyPr/>
        <a:lstStyle/>
        <a:p>
          <a:endParaRPr lang="en-GB"/>
        </a:p>
      </dgm:t>
    </dgm:pt>
    <dgm:pt modelId="{1F907DCC-A0D0-4A54-8EE6-C7CDAAAFAFEE}" type="sibTrans" cxnId="{DEFD0645-DD5F-4EA8-85C8-0A4A7FBE0C8A}">
      <dgm:prSet/>
      <dgm:spPr/>
      <dgm:t>
        <a:bodyPr/>
        <a:lstStyle/>
        <a:p>
          <a:endParaRPr lang="en-GB"/>
        </a:p>
      </dgm:t>
    </dgm:pt>
    <dgm:pt modelId="{96C273DA-473E-47C8-972D-336A61F2B34C}">
      <dgm:prSet/>
      <dgm:spPr/>
      <dgm:t>
        <a:bodyPr/>
        <a:lstStyle/>
        <a:p>
          <a:r>
            <a:rPr lang="en-GB" dirty="0"/>
            <a:t>IAG’s</a:t>
          </a:r>
        </a:p>
      </dgm:t>
    </dgm:pt>
    <dgm:pt modelId="{0C6D3C55-934E-4BAD-9EA1-1C544D9BF569}" type="parTrans" cxnId="{259485C7-C980-4002-8CE2-880AAA3F47DD}">
      <dgm:prSet/>
      <dgm:spPr/>
      <dgm:t>
        <a:bodyPr/>
        <a:lstStyle/>
        <a:p>
          <a:endParaRPr lang="en-GB"/>
        </a:p>
      </dgm:t>
    </dgm:pt>
    <dgm:pt modelId="{518E8ED3-7B1D-4217-AA64-424C13750FA7}" type="sibTrans" cxnId="{259485C7-C980-4002-8CE2-880AAA3F47DD}">
      <dgm:prSet/>
      <dgm:spPr/>
      <dgm:t>
        <a:bodyPr/>
        <a:lstStyle/>
        <a:p>
          <a:endParaRPr lang="en-GB"/>
        </a:p>
      </dgm:t>
    </dgm:pt>
    <dgm:pt modelId="{A6491574-B8AF-4F96-800F-94EF10941A12}" type="pres">
      <dgm:prSet presAssocID="{077EF41A-35ED-4924-AEFC-B33F41709A4A}" presName="diagram" presStyleCnt="0">
        <dgm:presLayoutVars>
          <dgm:dir/>
          <dgm:resizeHandles val="exact"/>
        </dgm:presLayoutVars>
      </dgm:prSet>
      <dgm:spPr/>
    </dgm:pt>
    <dgm:pt modelId="{51252AB1-402D-419A-9943-13A1CA9219FF}" type="pres">
      <dgm:prSet presAssocID="{533A9812-E6EA-4129-BF70-74C70B392CCC}" presName="node" presStyleLbl="node1" presStyleIdx="0" presStyleCnt="14">
        <dgm:presLayoutVars>
          <dgm:bulletEnabled val="1"/>
        </dgm:presLayoutVars>
      </dgm:prSet>
      <dgm:spPr/>
    </dgm:pt>
    <dgm:pt modelId="{8EE6AC90-2ED1-400B-937F-831F318CE4CC}" type="pres">
      <dgm:prSet presAssocID="{25948ED7-F7EA-44FA-95AD-CB8C85467B5E}" presName="sibTrans" presStyleCnt="0"/>
      <dgm:spPr/>
    </dgm:pt>
    <dgm:pt modelId="{E1B656DE-0168-4220-B38B-7D883F4B7F9E}" type="pres">
      <dgm:prSet presAssocID="{763D0215-7183-4610-80B3-BD5FD0C3B7EA}" presName="node" presStyleLbl="node1" presStyleIdx="1" presStyleCnt="14">
        <dgm:presLayoutVars>
          <dgm:bulletEnabled val="1"/>
        </dgm:presLayoutVars>
      </dgm:prSet>
      <dgm:spPr/>
    </dgm:pt>
    <dgm:pt modelId="{E3D68E6A-49C1-4ADB-AD12-36A187DA9009}" type="pres">
      <dgm:prSet presAssocID="{6B27EF2F-AA5F-48E6-8CCB-5628AD83993E}" presName="sibTrans" presStyleCnt="0"/>
      <dgm:spPr/>
    </dgm:pt>
    <dgm:pt modelId="{FA59B26F-F050-45E8-8FB3-548E589AD17A}" type="pres">
      <dgm:prSet presAssocID="{2F287A35-D7B7-4016-92D7-B4D8A1CE139C}" presName="node" presStyleLbl="node1" presStyleIdx="2" presStyleCnt="14">
        <dgm:presLayoutVars>
          <dgm:bulletEnabled val="1"/>
        </dgm:presLayoutVars>
      </dgm:prSet>
      <dgm:spPr/>
    </dgm:pt>
    <dgm:pt modelId="{8A7FAF71-BEA7-401F-A788-D203B4E860D1}" type="pres">
      <dgm:prSet presAssocID="{B5EDFB55-AA7C-49D8-B236-667B848FBF72}" presName="sibTrans" presStyleCnt="0"/>
      <dgm:spPr/>
    </dgm:pt>
    <dgm:pt modelId="{1D88DF87-E5C5-4642-B211-8A27D544FF0A}" type="pres">
      <dgm:prSet presAssocID="{D6E3F1EB-0E60-4905-A7DE-C7198F5C571A}" presName="node" presStyleLbl="node1" presStyleIdx="3" presStyleCnt="14">
        <dgm:presLayoutVars>
          <dgm:bulletEnabled val="1"/>
        </dgm:presLayoutVars>
      </dgm:prSet>
      <dgm:spPr/>
    </dgm:pt>
    <dgm:pt modelId="{27FF1D4A-FA02-4877-BE8F-43D2F07A2B5E}" type="pres">
      <dgm:prSet presAssocID="{870EFCD4-679A-480D-833D-B667A4310A07}" presName="sibTrans" presStyleCnt="0"/>
      <dgm:spPr/>
    </dgm:pt>
    <dgm:pt modelId="{D6C7A651-755B-4FC1-A1EB-2100F5361D50}" type="pres">
      <dgm:prSet presAssocID="{AA8DE900-7BCD-4A8E-A142-F23A7998A5B8}" presName="node" presStyleLbl="node1" presStyleIdx="4" presStyleCnt="14">
        <dgm:presLayoutVars>
          <dgm:bulletEnabled val="1"/>
        </dgm:presLayoutVars>
      </dgm:prSet>
      <dgm:spPr/>
    </dgm:pt>
    <dgm:pt modelId="{C0EC002E-E47F-4822-8E2F-E9CFD34C3B86}" type="pres">
      <dgm:prSet presAssocID="{8A024CD7-91DB-45C0-B434-8ED37E2B7D85}" presName="sibTrans" presStyleCnt="0"/>
      <dgm:spPr/>
    </dgm:pt>
    <dgm:pt modelId="{6CB21FC0-1E7D-4DDA-BC48-D557C8AD7563}" type="pres">
      <dgm:prSet presAssocID="{AECBC416-674F-4E11-9FBB-BBA20783CB29}" presName="node" presStyleLbl="node1" presStyleIdx="5" presStyleCnt="14">
        <dgm:presLayoutVars>
          <dgm:bulletEnabled val="1"/>
        </dgm:presLayoutVars>
      </dgm:prSet>
      <dgm:spPr/>
    </dgm:pt>
    <dgm:pt modelId="{4920A980-219E-4B45-B822-260095EB0895}" type="pres">
      <dgm:prSet presAssocID="{70B59D22-8897-4AE1-AA59-DED3AA9DF27D}" presName="sibTrans" presStyleCnt="0"/>
      <dgm:spPr/>
    </dgm:pt>
    <dgm:pt modelId="{F9618E88-D318-4AFC-BE3A-213614C2073E}" type="pres">
      <dgm:prSet presAssocID="{0489062E-93A7-4E89-A78D-4405945A51AB}" presName="node" presStyleLbl="node1" presStyleIdx="6" presStyleCnt="14">
        <dgm:presLayoutVars>
          <dgm:bulletEnabled val="1"/>
        </dgm:presLayoutVars>
      </dgm:prSet>
      <dgm:spPr/>
    </dgm:pt>
    <dgm:pt modelId="{9DDF4CA8-460C-4D23-BAA5-6AF0CEE41C88}" type="pres">
      <dgm:prSet presAssocID="{A727D76D-66AE-47C2-88C1-45053AFDE215}" presName="sibTrans" presStyleCnt="0"/>
      <dgm:spPr/>
    </dgm:pt>
    <dgm:pt modelId="{4525C370-0C33-4CEF-ACEB-443FC62F27DB}" type="pres">
      <dgm:prSet presAssocID="{47EAE30B-9489-4E96-A94A-83664013F04E}" presName="node" presStyleLbl="node1" presStyleIdx="7" presStyleCnt="14">
        <dgm:presLayoutVars>
          <dgm:bulletEnabled val="1"/>
        </dgm:presLayoutVars>
      </dgm:prSet>
      <dgm:spPr/>
    </dgm:pt>
    <dgm:pt modelId="{601B3E25-A7F1-4E15-B58A-9649FD5A5013}" type="pres">
      <dgm:prSet presAssocID="{1F1627CF-1FEE-4FF7-B4B2-E594BDC1ECA8}" presName="sibTrans" presStyleCnt="0"/>
      <dgm:spPr/>
    </dgm:pt>
    <dgm:pt modelId="{584233E0-BCB3-41D6-91DA-76F0C41EF628}" type="pres">
      <dgm:prSet presAssocID="{C2161E89-0184-48AF-8B02-1AF0787677E4}" presName="node" presStyleLbl="node1" presStyleIdx="8" presStyleCnt="14">
        <dgm:presLayoutVars>
          <dgm:bulletEnabled val="1"/>
        </dgm:presLayoutVars>
      </dgm:prSet>
      <dgm:spPr/>
    </dgm:pt>
    <dgm:pt modelId="{EDA97D29-272C-405B-BED7-BDF1EEE910B7}" type="pres">
      <dgm:prSet presAssocID="{0A5C464C-0188-4625-96C1-A94970B039EB}" presName="sibTrans" presStyleCnt="0"/>
      <dgm:spPr/>
    </dgm:pt>
    <dgm:pt modelId="{41F01628-B762-44BE-8F36-DB0ED1D570B8}" type="pres">
      <dgm:prSet presAssocID="{5A8F6BB8-61DB-44B2-86F4-06EA090FC128}" presName="node" presStyleLbl="node1" presStyleIdx="9" presStyleCnt="14">
        <dgm:presLayoutVars>
          <dgm:bulletEnabled val="1"/>
        </dgm:presLayoutVars>
      </dgm:prSet>
      <dgm:spPr/>
    </dgm:pt>
    <dgm:pt modelId="{2FF991D4-A32C-4339-AC4E-6E46AA1C8CD3}" type="pres">
      <dgm:prSet presAssocID="{92FEF0CA-6D59-415A-A8D8-6DFE11DCD54F}" presName="sibTrans" presStyleCnt="0"/>
      <dgm:spPr/>
    </dgm:pt>
    <dgm:pt modelId="{4CAFA731-2DCA-4F2F-B403-EDBFA565AC20}" type="pres">
      <dgm:prSet presAssocID="{ACC0F3A8-2926-4A08-B6FE-E5D241CD917A}" presName="node" presStyleLbl="node1" presStyleIdx="10" presStyleCnt="14">
        <dgm:presLayoutVars>
          <dgm:bulletEnabled val="1"/>
        </dgm:presLayoutVars>
      </dgm:prSet>
      <dgm:spPr/>
    </dgm:pt>
    <dgm:pt modelId="{385DF0E7-01EC-4C22-835B-BBDC36B57787}" type="pres">
      <dgm:prSet presAssocID="{285246BD-708C-4934-B61D-B586BE9F9AE1}" presName="sibTrans" presStyleCnt="0"/>
      <dgm:spPr/>
    </dgm:pt>
    <dgm:pt modelId="{C750B881-8F67-4705-A6DD-C6B5466E4175}" type="pres">
      <dgm:prSet presAssocID="{BCF9B6A5-8CEB-4C14-A3B8-B1BCE1AE22F8}" presName="node" presStyleLbl="node1" presStyleIdx="11" presStyleCnt="14">
        <dgm:presLayoutVars>
          <dgm:bulletEnabled val="1"/>
        </dgm:presLayoutVars>
      </dgm:prSet>
      <dgm:spPr/>
    </dgm:pt>
    <dgm:pt modelId="{EE1168F2-204D-4CB9-8272-26260919329C}" type="pres">
      <dgm:prSet presAssocID="{1F907DCC-A0D0-4A54-8EE6-C7CDAAAFAFEE}" presName="sibTrans" presStyleCnt="0"/>
      <dgm:spPr/>
    </dgm:pt>
    <dgm:pt modelId="{A7062B32-52C1-4F13-A85F-1D047F4EFB78}" type="pres">
      <dgm:prSet presAssocID="{DC19ABE3-5587-423C-8DDC-2609F78646D7}" presName="node" presStyleLbl="node1" presStyleIdx="12" presStyleCnt="14">
        <dgm:presLayoutVars>
          <dgm:bulletEnabled val="1"/>
        </dgm:presLayoutVars>
      </dgm:prSet>
      <dgm:spPr/>
    </dgm:pt>
    <dgm:pt modelId="{A97D9883-9D3A-4333-9936-BF520C74855D}" type="pres">
      <dgm:prSet presAssocID="{4E42C1A5-3D52-4B7C-9F50-0B68177C5554}" presName="sibTrans" presStyleCnt="0"/>
      <dgm:spPr/>
    </dgm:pt>
    <dgm:pt modelId="{43377185-74E7-4206-BE00-5DCBDF247D78}" type="pres">
      <dgm:prSet presAssocID="{96C273DA-473E-47C8-972D-336A61F2B34C}" presName="node" presStyleLbl="node1" presStyleIdx="13" presStyleCnt="14">
        <dgm:presLayoutVars>
          <dgm:bulletEnabled val="1"/>
        </dgm:presLayoutVars>
      </dgm:prSet>
      <dgm:spPr/>
    </dgm:pt>
  </dgm:ptLst>
  <dgm:cxnLst>
    <dgm:cxn modelId="{61250D0E-B440-44CD-BBDA-562335DFDDDC}" srcId="{077EF41A-35ED-4924-AEFC-B33F41709A4A}" destId="{47EAE30B-9489-4E96-A94A-83664013F04E}" srcOrd="7" destOrd="0" parTransId="{32D6A2CD-1F44-4476-866A-D7BD0B1B7007}" sibTransId="{1F1627CF-1FEE-4FF7-B4B2-E594BDC1ECA8}"/>
    <dgm:cxn modelId="{EE7AF417-D096-496C-98E2-8A5937B04509}" type="presOf" srcId="{C2161E89-0184-48AF-8B02-1AF0787677E4}" destId="{584233E0-BCB3-41D6-91DA-76F0C41EF628}" srcOrd="0" destOrd="0" presId="urn:microsoft.com/office/officeart/2005/8/layout/default"/>
    <dgm:cxn modelId="{D2102E28-01D7-474E-8E0E-32F0DCFFE402}" type="presOf" srcId="{077EF41A-35ED-4924-AEFC-B33F41709A4A}" destId="{A6491574-B8AF-4F96-800F-94EF10941A12}" srcOrd="0" destOrd="0" presId="urn:microsoft.com/office/officeart/2005/8/layout/default"/>
    <dgm:cxn modelId="{12427430-C5B7-4F15-A6F5-9C5C4DC34DA2}" type="presOf" srcId="{AA8DE900-7BCD-4A8E-A142-F23A7998A5B8}" destId="{D6C7A651-755B-4FC1-A1EB-2100F5361D50}" srcOrd="0" destOrd="0" presId="urn:microsoft.com/office/officeart/2005/8/layout/default"/>
    <dgm:cxn modelId="{7240A834-DFD5-47DB-936A-A78162CDDBC5}" type="presOf" srcId="{2F287A35-D7B7-4016-92D7-B4D8A1CE139C}" destId="{FA59B26F-F050-45E8-8FB3-548E589AD17A}" srcOrd="0" destOrd="0" presId="urn:microsoft.com/office/officeart/2005/8/layout/default"/>
    <dgm:cxn modelId="{766D5461-7F6A-4B9B-8F67-E4553E74A2AC}" srcId="{077EF41A-35ED-4924-AEFC-B33F41709A4A}" destId="{2F287A35-D7B7-4016-92D7-B4D8A1CE139C}" srcOrd="2" destOrd="0" parTransId="{5714CD47-F125-4427-BD2A-5AA8D8B5DF4C}" sibTransId="{B5EDFB55-AA7C-49D8-B236-667B848FBF72}"/>
    <dgm:cxn modelId="{A2F6FD44-DAB8-4963-939D-6253F0B21FE1}" type="presOf" srcId="{533A9812-E6EA-4129-BF70-74C70B392CCC}" destId="{51252AB1-402D-419A-9943-13A1CA9219FF}" srcOrd="0" destOrd="0" presId="urn:microsoft.com/office/officeart/2005/8/layout/default"/>
    <dgm:cxn modelId="{DEFD0645-DD5F-4EA8-85C8-0A4A7FBE0C8A}" srcId="{077EF41A-35ED-4924-AEFC-B33F41709A4A}" destId="{BCF9B6A5-8CEB-4C14-A3B8-B1BCE1AE22F8}" srcOrd="11" destOrd="0" parTransId="{9ECA61C6-E069-4255-BB78-0B199DDCFE39}" sibTransId="{1F907DCC-A0D0-4A54-8EE6-C7CDAAAFAFEE}"/>
    <dgm:cxn modelId="{13D97367-75DA-4107-B702-333E346757E4}" srcId="{077EF41A-35ED-4924-AEFC-B33F41709A4A}" destId="{763D0215-7183-4610-80B3-BD5FD0C3B7EA}" srcOrd="1" destOrd="0" parTransId="{9D61689B-A870-4A84-8261-5E2D7EFFA5AC}" sibTransId="{6B27EF2F-AA5F-48E6-8CCB-5628AD83993E}"/>
    <dgm:cxn modelId="{2D12604F-49DC-44A2-B540-556E1073A927}" srcId="{077EF41A-35ED-4924-AEFC-B33F41709A4A}" destId="{ACC0F3A8-2926-4A08-B6FE-E5D241CD917A}" srcOrd="10" destOrd="0" parTransId="{D6660FE9-B42F-4758-8888-8FE221E2B5AD}" sibTransId="{285246BD-708C-4934-B61D-B586BE9F9AE1}"/>
    <dgm:cxn modelId="{65DEF178-2282-4DCB-A6D1-6A3FB348994C}" type="presOf" srcId="{0489062E-93A7-4E89-A78D-4405945A51AB}" destId="{F9618E88-D318-4AFC-BE3A-213614C2073E}" srcOrd="0" destOrd="0" presId="urn:microsoft.com/office/officeart/2005/8/layout/default"/>
    <dgm:cxn modelId="{A11CB186-4CF1-4808-B28C-B15995917ACD}" srcId="{077EF41A-35ED-4924-AEFC-B33F41709A4A}" destId="{D6E3F1EB-0E60-4905-A7DE-C7198F5C571A}" srcOrd="3" destOrd="0" parTransId="{A3CC3068-2A7D-4A32-A6A5-20FBFC4B4C40}" sibTransId="{870EFCD4-679A-480D-833D-B667A4310A07}"/>
    <dgm:cxn modelId="{149898B5-1A0B-426E-BFC9-920BCF7FF1C7}" type="presOf" srcId="{DC19ABE3-5587-423C-8DDC-2609F78646D7}" destId="{A7062B32-52C1-4F13-A85F-1D047F4EFB78}" srcOrd="0" destOrd="0" presId="urn:microsoft.com/office/officeart/2005/8/layout/default"/>
    <dgm:cxn modelId="{4073DEB5-4F8E-42FF-B9BD-E54DA37BAC97}" type="presOf" srcId="{5A8F6BB8-61DB-44B2-86F4-06EA090FC128}" destId="{41F01628-B762-44BE-8F36-DB0ED1D570B8}" srcOrd="0" destOrd="0" presId="urn:microsoft.com/office/officeart/2005/8/layout/default"/>
    <dgm:cxn modelId="{D42429C4-299E-49BE-8240-6E947B8B43DC}" type="presOf" srcId="{AECBC416-674F-4E11-9FBB-BBA20783CB29}" destId="{6CB21FC0-1E7D-4DDA-BC48-D557C8AD7563}" srcOrd="0" destOrd="0" presId="urn:microsoft.com/office/officeart/2005/8/layout/default"/>
    <dgm:cxn modelId="{3930E6C6-5D85-4A63-A003-4CF8D51877D5}" type="presOf" srcId="{96C273DA-473E-47C8-972D-336A61F2B34C}" destId="{43377185-74E7-4206-BE00-5DCBDF247D78}" srcOrd="0" destOrd="0" presId="urn:microsoft.com/office/officeart/2005/8/layout/default"/>
    <dgm:cxn modelId="{259485C7-C980-4002-8CE2-880AAA3F47DD}" srcId="{077EF41A-35ED-4924-AEFC-B33F41709A4A}" destId="{96C273DA-473E-47C8-972D-336A61F2B34C}" srcOrd="13" destOrd="0" parTransId="{0C6D3C55-934E-4BAD-9EA1-1C544D9BF569}" sibTransId="{518E8ED3-7B1D-4217-AA64-424C13750FA7}"/>
    <dgm:cxn modelId="{189F3BC9-6B46-4956-9738-595DA52FA39A}" type="presOf" srcId="{ACC0F3A8-2926-4A08-B6FE-E5D241CD917A}" destId="{4CAFA731-2DCA-4F2F-B403-EDBFA565AC20}" srcOrd="0" destOrd="0" presId="urn:microsoft.com/office/officeart/2005/8/layout/default"/>
    <dgm:cxn modelId="{31EF06CA-CB7D-4C40-A303-527A2275B23B}" type="presOf" srcId="{763D0215-7183-4610-80B3-BD5FD0C3B7EA}" destId="{E1B656DE-0168-4220-B38B-7D883F4B7F9E}" srcOrd="0" destOrd="0" presId="urn:microsoft.com/office/officeart/2005/8/layout/default"/>
    <dgm:cxn modelId="{B8C472D0-45C4-4290-BC66-C37C952B04E5}" type="presOf" srcId="{BCF9B6A5-8CEB-4C14-A3B8-B1BCE1AE22F8}" destId="{C750B881-8F67-4705-A6DD-C6B5466E4175}" srcOrd="0" destOrd="0" presId="urn:microsoft.com/office/officeart/2005/8/layout/default"/>
    <dgm:cxn modelId="{1CF280E0-89BC-40DE-9754-572344C03578}" type="presOf" srcId="{47EAE30B-9489-4E96-A94A-83664013F04E}" destId="{4525C370-0C33-4CEF-ACEB-443FC62F27DB}" srcOrd="0" destOrd="0" presId="urn:microsoft.com/office/officeart/2005/8/layout/default"/>
    <dgm:cxn modelId="{E2A332E3-E48D-4239-9A76-95F1FD8730C4}" srcId="{077EF41A-35ED-4924-AEFC-B33F41709A4A}" destId="{AA8DE900-7BCD-4A8E-A142-F23A7998A5B8}" srcOrd="4" destOrd="0" parTransId="{7B4068C6-1D9C-44D6-A5C9-40C7A4F0171B}" sibTransId="{8A024CD7-91DB-45C0-B434-8ED37E2B7D85}"/>
    <dgm:cxn modelId="{26F4E1E3-9540-49D7-B562-ACFCDA185032}" srcId="{077EF41A-35ED-4924-AEFC-B33F41709A4A}" destId="{0489062E-93A7-4E89-A78D-4405945A51AB}" srcOrd="6" destOrd="0" parTransId="{8CC1CCE9-47E0-4F62-83BD-EB0EFC6060A3}" sibTransId="{A727D76D-66AE-47C2-88C1-45053AFDE215}"/>
    <dgm:cxn modelId="{BEEBE6E5-AD5D-42A6-BB9F-A73D9E0D5F36}" srcId="{077EF41A-35ED-4924-AEFC-B33F41709A4A}" destId="{AECBC416-674F-4E11-9FBB-BBA20783CB29}" srcOrd="5" destOrd="0" parTransId="{2EFBB129-822C-48B9-9662-2DFB816AB203}" sibTransId="{70B59D22-8897-4AE1-AA59-DED3AA9DF27D}"/>
    <dgm:cxn modelId="{88C97CF2-7A21-41F2-9F65-555E6795D098}" srcId="{077EF41A-35ED-4924-AEFC-B33F41709A4A}" destId="{C2161E89-0184-48AF-8B02-1AF0787677E4}" srcOrd="8" destOrd="0" parTransId="{E47BBC69-3700-4AAB-A3E8-9F17B4706ACD}" sibTransId="{0A5C464C-0188-4625-96C1-A94970B039EB}"/>
    <dgm:cxn modelId="{D49B1AF7-3935-4B92-A2DE-E1483B342927}" srcId="{077EF41A-35ED-4924-AEFC-B33F41709A4A}" destId="{5A8F6BB8-61DB-44B2-86F4-06EA090FC128}" srcOrd="9" destOrd="0" parTransId="{701722C9-4899-4BA0-8911-2F4A88481431}" sibTransId="{92FEF0CA-6D59-415A-A8D8-6DFE11DCD54F}"/>
    <dgm:cxn modelId="{0B6AC7F9-ADF1-48B7-8A4D-A2A7814CFEAE}" srcId="{077EF41A-35ED-4924-AEFC-B33F41709A4A}" destId="{533A9812-E6EA-4129-BF70-74C70B392CCC}" srcOrd="0" destOrd="0" parTransId="{DBF09FFE-24F4-44CE-BB3A-12A4AD5D1B7E}" sibTransId="{25948ED7-F7EA-44FA-95AD-CB8C85467B5E}"/>
    <dgm:cxn modelId="{E99E82FA-D89C-4965-A90D-42FCEAC9A74B}" type="presOf" srcId="{D6E3F1EB-0E60-4905-A7DE-C7198F5C571A}" destId="{1D88DF87-E5C5-4642-B211-8A27D544FF0A}" srcOrd="0" destOrd="0" presId="urn:microsoft.com/office/officeart/2005/8/layout/default"/>
    <dgm:cxn modelId="{F9A1EDFA-9520-43DE-984C-92FCADF168F6}" srcId="{077EF41A-35ED-4924-AEFC-B33F41709A4A}" destId="{DC19ABE3-5587-423C-8DDC-2609F78646D7}" srcOrd="12" destOrd="0" parTransId="{8D144E84-311F-4C75-A75B-5E1F77497F97}" sibTransId="{4E42C1A5-3D52-4B7C-9F50-0B68177C5554}"/>
    <dgm:cxn modelId="{DD7B3F39-D5C8-4F8D-ABDD-CE6127D91C8D}" type="presParOf" srcId="{A6491574-B8AF-4F96-800F-94EF10941A12}" destId="{51252AB1-402D-419A-9943-13A1CA9219FF}" srcOrd="0" destOrd="0" presId="urn:microsoft.com/office/officeart/2005/8/layout/default"/>
    <dgm:cxn modelId="{FA0DBF52-51A2-48F1-A468-7E588A33BBC4}" type="presParOf" srcId="{A6491574-B8AF-4F96-800F-94EF10941A12}" destId="{8EE6AC90-2ED1-400B-937F-831F318CE4CC}" srcOrd="1" destOrd="0" presId="urn:microsoft.com/office/officeart/2005/8/layout/default"/>
    <dgm:cxn modelId="{CB42CD80-833E-4016-9022-F2D16F4F8A24}" type="presParOf" srcId="{A6491574-B8AF-4F96-800F-94EF10941A12}" destId="{E1B656DE-0168-4220-B38B-7D883F4B7F9E}" srcOrd="2" destOrd="0" presId="urn:microsoft.com/office/officeart/2005/8/layout/default"/>
    <dgm:cxn modelId="{C1798267-6F36-4B6D-AED6-E850AB6EACBC}" type="presParOf" srcId="{A6491574-B8AF-4F96-800F-94EF10941A12}" destId="{E3D68E6A-49C1-4ADB-AD12-36A187DA9009}" srcOrd="3" destOrd="0" presId="urn:microsoft.com/office/officeart/2005/8/layout/default"/>
    <dgm:cxn modelId="{0540D79E-D44E-4744-8F10-680702ACA7E1}" type="presParOf" srcId="{A6491574-B8AF-4F96-800F-94EF10941A12}" destId="{FA59B26F-F050-45E8-8FB3-548E589AD17A}" srcOrd="4" destOrd="0" presId="urn:microsoft.com/office/officeart/2005/8/layout/default"/>
    <dgm:cxn modelId="{A2F0EEB6-AD77-464C-A56D-2B7AD5A235FC}" type="presParOf" srcId="{A6491574-B8AF-4F96-800F-94EF10941A12}" destId="{8A7FAF71-BEA7-401F-A788-D203B4E860D1}" srcOrd="5" destOrd="0" presId="urn:microsoft.com/office/officeart/2005/8/layout/default"/>
    <dgm:cxn modelId="{7F5C009D-802A-459A-8D4C-E7DD660C7559}" type="presParOf" srcId="{A6491574-B8AF-4F96-800F-94EF10941A12}" destId="{1D88DF87-E5C5-4642-B211-8A27D544FF0A}" srcOrd="6" destOrd="0" presId="urn:microsoft.com/office/officeart/2005/8/layout/default"/>
    <dgm:cxn modelId="{18CF18D1-C2AA-44FD-99EB-3157E06DC1F6}" type="presParOf" srcId="{A6491574-B8AF-4F96-800F-94EF10941A12}" destId="{27FF1D4A-FA02-4877-BE8F-43D2F07A2B5E}" srcOrd="7" destOrd="0" presId="urn:microsoft.com/office/officeart/2005/8/layout/default"/>
    <dgm:cxn modelId="{856707FB-49A0-403D-835A-E8726102E1F1}" type="presParOf" srcId="{A6491574-B8AF-4F96-800F-94EF10941A12}" destId="{D6C7A651-755B-4FC1-A1EB-2100F5361D50}" srcOrd="8" destOrd="0" presId="urn:microsoft.com/office/officeart/2005/8/layout/default"/>
    <dgm:cxn modelId="{384191A2-3F64-45A2-8E03-1033852F7F23}" type="presParOf" srcId="{A6491574-B8AF-4F96-800F-94EF10941A12}" destId="{C0EC002E-E47F-4822-8E2F-E9CFD34C3B86}" srcOrd="9" destOrd="0" presId="urn:microsoft.com/office/officeart/2005/8/layout/default"/>
    <dgm:cxn modelId="{2CB51A4C-E3F4-4739-97D1-5D3270D96483}" type="presParOf" srcId="{A6491574-B8AF-4F96-800F-94EF10941A12}" destId="{6CB21FC0-1E7D-4DDA-BC48-D557C8AD7563}" srcOrd="10" destOrd="0" presId="urn:microsoft.com/office/officeart/2005/8/layout/default"/>
    <dgm:cxn modelId="{502CBD25-A7E6-49BA-B5B8-6B8E76800F41}" type="presParOf" srcId="{A6491574-B8AF-4F96-800F-94EF10941A12}" destId="{4920A980-219E-4B45-B822-260095EB0895}" srcOrd="11" destOrd="0" presId="urn:microsoft.com/office/officeart/2005/8/layout/default"/>
    <dgm:cxn modelId="{01E30BCC-B817-49D4-B414-48C1974A728A}" type="presParOf" srcId="{A6491574-B8AF-4F96-800F-94EF10941A12}" destId="{F9618E88-D318-4AFC-BE3A-213614C2073E}" srcOrd="12" destOrd="0" presId="urn:microsoft.com/office/officeart/2005/8/layout/default"/>
    <dgm:cxn modelId="{B8BDF80F-D090-4A8A-BEFA-B914E785BC87}" type="presParOf" srcId="{A6491574-B8AF-4F96-800F-94EF10941A12}" destId="{9DDF4CA8-460C-4D23-BAA5-6AF0CEE41C88}" srcOrd="13" destOrd="0" presId="urn:microsoft.com/office/officeart/2005/8/layout/default"/>
    <dgm:cxn modelId="{3EE10A38-6EFF-4C98-918F-8BDEDAB10E5F}" type="presParOf" srcId="{A6491574-B8AF-4F96-800F-94EF10941A12}" destId="{4525C370-0C33-4CEF-ACEB-443FC62F27DB}" srcOrd="14" destOrd="0" presId="urn:microsoft.com/office/officeart/2005/8/layout/default"/>
    <dgm:cxn modelId="{889C2C3E-05AE-49F3-83A2-FB2C0EDE7FD9}" type="presParOf" srcId="{A6491574-B8AF-4F96-800F-94EF10941A12}" destId="{601B3E25-A7F1-4E15-B58A-9649FD5A5013}" srcOrd="15" destOrd="0" presId="urn:microsoft.com/office/officeart/2005/8/layout/default"/>
    <dgm:cxn modelId="{535294B0-9FF6-42DA-B993-5B2868D12036}" type="presParOf" srcId="{A6491574-B8AF-4F96-800F-94EF10941A12}" destId="{584233E0-BCB3-41D6-91DA-76F0C41EF628}" srcOrd="16" destOrd="0" presId="urn:microsoft.com/office/officeart/2005/8/layout/default"/>
    <dgm:cxn modelId="{F42C0CE3-8F63-456F-9BA1-260208E82254}" type="presParOf" srcId="{A6491574-B8AF-4F96-800F-94EF10941A12}" destId="{EDA97D29-272C-405B-BED7-BDF1EEE910B7}" srcOrd="17" destOrd="0" presId="urn:microsoft.com/office/officeart/2005/8/layout/default"/>
    <dgm:cxn modelId="{D8DF76D4-193A-434C-88C6-B9C9E774EA10}" type="presParOf" srcId="{A6491574-B8AF-4F96-800F-94EF10941A12}" destId="{41F01628-B762-44BE-8F36-DB0ED1D570B8}" srcOrd="18" destOrd="0" presId="urn:microsoft.com/office/officeart/2005/8/layout/default"/>
    <dgm:cxn modelId="{23B26E51-B85F-4A9D-AD51-BAE4ADFC7F4F}" type="presParOf" srcId="{A6491574-B8AF-4F96-800F-94EF10941A12}" destId="{2FF991D4-A32C-4339-AC4E-6E46AA1C8CD3}" srcOrd="19" destOrd="0" presId="urn:microsoft.com/office/officeart/2005/8/layout/default"/>
    <dgm:cxn modelId="{0F9F743F-4FE2-44DC-96C9-CF4B70A409B2}" type="presParOf" srcId="{A6491574-B8AF-4F96-800F-94EF10941A12}" destId="{4CAFA731-2DCA-4F2F-B403-EDBFA565AC20}" srcOrd="20" destOrd="0" presId="urn:microsoft.com/office/officeart/2005/8/layout/default"/>
    <dgm:cxn modelId="{F795D39C-D6BA-427F-9B5F-531B9E0923DA}" type="presParOf" srcId="{A6491574-B8AF-4F96-800F-94EF10941A12}" destId="{385DF0E7-01EC-4C22-835B-BBDC36B57787}" srcOrd="21" destOrd="0" presId="urn:microsoft.com/office/officeart/2005/8/layout/default"/>
    <dgm:cxn modelId="{08325772-91A8-43A4-8327-F3E782302AD3}" type="presParOf" srcId="{A6491574-B8AF-4F96-800F-94EF10941A12}" destId="{C750B881-8F67-4705-A6DD-C6B5466E4175}" srcOrd="22" destOrd="0" presId="urn:microsoft.com/office/officeart/2005/8/layout/default"/>
    <dgm:cxn modelId="{9DCE9B4E-DEEF-4425-BDC6-FEA6C79C4B7A}" type="presParOf" srcId="{A6491574-B8AF-4F96-800F-94EF10941A12}" destId="{EE1168F2-204D-4CB9-8272-26260919329C}" srcOrd="23" destOrd="0" presId="urn:microsoft.com/office/officeart/2005/8/layout/default"/>
    <dgm:cxn modelId="{802D0783-5E89-4843-A576-7ABE0A66D9A0}" type="presParOf" srcId="{A6491574-B8AF-4F96-800F-94EF10941A12}" destId="{A7062B32-52C1-4F13-A85F-1D047F4EFB78}" srcOrd="24" destOrd="0" presId="urn:microsoft.com/office/officeart/2005/8/layout/default"/>
    <dgm:cxn modelId="{6CA10336-0C11-4056-BEA7-E3E4DCE13525}" type="presParOf" srcId="{A6491574-B8AF-4F96-800F-94EF10941A12}" destId="{A97D9883-9D3A-4333-9936-BF520C74855D}" srcOrd="25" destOrd="0" presId="urn:microsoft.com/office/officeart/2005/8/layout/default"/>
    <dgm:cxn modelId="{ED717E54-EAAF-4D78-96AB-FE7F6EF1A6DB}" type="presParOf" srcId="{A6491574-B8AF-4F96-800F-94EF10941A12}" destId="{43377185-74E7-4206-BE00-5DCBDF247D78}"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E7591F-9697-4342-99FD-68F8E38AFC50}" type="doc">
      <dgm:prSet loTypeId="urn:microsoft.com/office/officeart/2011/layout/InterconnectedBlockProcess" loCatId="process" qsTypeId="urn:microsoft.com/office/officeart/2005/8/quickstyle/simple1" qsCatId="simple" csTypeId="urn:microsoft.com/office/officeart/2005/8/colors/colorful3" csCatId="colorful" phldr="1"/>
      <dgm:spPr/>
      <dgm:t>
        <a:bodyPr/>
        <a:lstStyle/>
        <a:p>
          <a:endParaRPr lang="en-GB"/>
        </a:p>
      </dgm:t>
    </dgm:pt>
    <dgm:pt modelId="{D379E710-2709-4700-AD45-08EDCC265EC1}">
      <dgm:prSet phldrT="[Text]"/>
      <dgm:spPr/>
      <dgm:t>
        <a:bodyPr/>
        <a:lstStyle/>
        <a:p>
          <a:r>
            <a:rPr lang="en-GB" dirty="0"/>
            <a:t>Financial</a:t>
          </a:r>
        </a:p>
      </dgm:t>
    </dgm:pt>
    <dgm:pt modelId="{DA2C7670-E874-40EC-A0A9-35451BCD2AA4}" type="parTrans" cxnId="{0987F918-2F69-466D-A6F6-A403347C7E3E}">
      <dgm:prSet/>
      <dgm:spPr/>
      <dgm:t>
        <a:bodyPr/>
        <a:lstStyle/>
        <a:p>
          <a:endParaRPr lang="en-GB"/>
        </a:p>
      </dgm:t>
    </dgm:pt>
    <dgm:pt modelId="{B8A61174-9BD8-46CD-9D5F-590301BB6364}" type="sibTrans" cxnId="{0987F918-2F69-466D-A6F6-A403347C7E3E}">
      <dgm:prSet/>
      <dgm:spPr/>
      <dgm:t>
        <a:bodyPr/>
        <a:lstStyle/>
        <a:p>
          <a:endParaRPr lang="en-GB"/>
        </a:p>
      </dgm:t>
    </dgm:pt>
    <dgm:pt modelId="{EC33AEF6-EFAF-43FE-9B14-33CF5DBCAD6E}">
      <dgm:prSet phldrT="[Text]"/>
      <dgm:spPr/>
      <dgm:t>
        <a:bodyPr/>
        <a:lstStyle/>
        <a:p>
          <a:r>
            <a:rPr lang="en-GB" dirty="0"/>
            <a:t>Non controversial – but must be transparent</a:t>
          </a:r>
        </a:p>
      </dgm:t>
    </dgm:pt>
    <dgm:pt modelId="{B5805236-079C-454A-9513-107A007330E7}" type="parTrans" cxnId="{DCB9F706-45E3-4879-9059-444EB75BC092}">
      <dgm:prSet/>
      <dgm:spPr/>
      <dgm:t>
        <a:bodyPr/>
        <a:lstStyle/>
        <a:p>
          <a:endParaRPr lang="en-GB"/>
        </a:p>
      </dgm:t>
    </dgm:pt>
    <dgm:pt modelId="{226506BC-B32B-47E6-A24E-C7102B011A11}" type="sibTrans" cxnId="{DCB9F706-45E3-4879-9059-444EB75BC092}">
      <dgm:prSet/>
      <dgm:spPr/>
      <dgm:t>
        <a:bodyPr/>
        <a:lstStyle/>
        <a:p>
          <a:endParaRPr lang="en-GB"/>
        </a:p>
      </dgm:t>
    </dgm:pt>
    <dgm:pt modelId="{CA9799F2-D5E4-4710-B081-444B0F580EE5}">
      <dgm:prSet phldrT="[Text]"/>
      <dgm:spPr/>
      <dgm:t>
        <a:bodyPr/>
        <a:lstStyle/>
        <a:p>
          <a:r>
            <a:rPr lang="en-GB" dirty="0"/>
            <a:t>Individual</a:t>
          </a:r>
        </a:p>
      </dgm:t>
    </dgm:pt>
    <dgm:pt modelId="{09024023-E1EC-434A-B5A9-A88C5724A17A}" type="parTrans" cxnId="{8D2463DE-B788-4C6C-A829-A44EEE4F2E1A}">
      <dgm:prSet/>
      <dgm:spPr/>
      <dgm:t>
        <a:bodyPr/>
        <a:lstStyle/>
        <a:p>
          <a:endParaRPr lang="en-GB"/>
        </a:p>
      </dgm:t>
    </dgm:pt>
    <dgm:pt modelId="{85E3269E-1CE1-443E-B068-C51AE19D7628}" type="sibTrans" cxnId="{8D2463DE-B788-4C6C-A829-A44EEE4F2E1A}">
      <dgm:prSet/>
      <dgm:spPr/>
      <dgm:t>
        <a:bodyPr/>
        <a:lstStyle/>
        <a:p>
          <a:endParaRPr lang="en-GB"/>
        </a:p>
      </dgm:t>
    </dgm:pt>
    <dgm:pt modelId="{839AD428-8D7A-4694-A19F-AE6B741A7F07}">
      <dgm:prSet phldrT="[Text]"/>
      <dgm:spPr/>
      <dgm:t>
        <a:bodyPr/>
        <a:lstStyle/>
        <a:p>
          <a:r>
            <a:rPr lang="en-GB" dirty="0"/>
            <a:t>Personal responsibility</a:t>
          </a:r>
        </a:p>
        <a:p>
          <a:r>
            <a:rPr lang="en-GB" dirty="0"/>
            <a:t>Answers to CC</a:t>
          </a:r>
        </a:p>
        <a:p>
          <a:r>
            <a:rPr lang="en-GB" dirty="0"/>
            <a:t>Complaints Process</a:t>
          </a:r>
        </a:p>
      </dgm:t>
    </dgm:pt>
    <dgm:pt modelId="{43E41360-A8AF-4BCE-8078-C847519704BC}" type="parTrans" cxnId="{D92F5F59-E48D-4ACF-B570-00F468FC242B}">
      <dgm:prSet/>
      <dgm:spPr/>
      <dgm:t>
        <a:bodyPr/>
        <a:lstStyle/>
        <a:p>
          <a:endParaRPr lang="en-GB"/>
        </a:p>
      </dgm:t>
    </dgm:pt>
    <dgm:pt modelId="{D8EF632B-84DC-4918-BDE1-0638713F076A}" type="sibTrans" cxnId="{D92F5F59-E48D-4ACF-B570-00F468FC242B}">
      <dgm:prSet/>
      <dgm:spPr/>
      <dgm:t>
        <a:bodyPr/>
        <a:lstStyle/>
        <a:p>
          <a:endParaRPr lang="en-GB"/>
        </a:p>
      </dgm:t>
    </dgm:pt>
    <dgm:pt modelId="{C0AC2D86-1DA9-4806-92F5-A8A8A73890AF}">
      <dgm:prSet phldrT="[Text]"/>
      <dgm:spPr/>
      <dgm:t>
        <a:bodyPr/>
        <a:lstStyle/>
        <a:p>
          <a:r>
            <a:rPr lang="en-GB" dirty="0"/>
            <a:t>Operational</a:t>
          </a:r>
        </a:p>
      </dgm:t>
    </dgm:pt>
    <dgm:pt modelId="{89632D2F-E885-47B6-ABAD-A4A37080CC90}" type="parTrans" cxnId="{34CA5298-6916-4824-8FB6-E56289209112}">
      <dgm:prSet/>
      <dgm:spPr/>
      <dgm:t>
        <a:bodyPr/>
        <a:lstStyle/>
        <a:p>
          <a:endParaRPr lang="en-GB"/>
        </a:p>
      </dgm:t>
    </dgm:pt>
    <dgm:pt modelId="{6C6C7E63-7348-4D95-BF83-08CE44DD4AC8}" type="sibTrans" cxnId="{34CA5298-6916-4824-8FB6-E56289209112}">
      <dgm:prSet/>
      <dgm:spPr/>
      <dgm:t>
        <a:bodyPr/>
        <a:lstStyle/>
        <a:p>
          <a:endParaRPr lang="en-GB"/>
        </a:p>
      </dgm:t>
    </dgm:pt>
    <dgm:pt modelId="{D92E77FF-FDD4-43B2-81AA-B2CFEF98A6D5}">
      <dgm:prSet phldrT="[Text]"/>
      <dgm:spPr/>
      <dgm:t>
        <a:bodyPr/>
        <a:lstStyle/>
        <a:p>
          <a:r>
            <a:rPr lang="en-GB" dirty="0"/>
            <a:t>Policy &amp; strategic decisions</a:t>
          </a:r>
        </a:p>
        <a:p>
          <a:r>
            <a:rPr lang="en-GB" dirty="0"/>
            <a:t>Legislation (PACE)</a:t>
          </a:r>
        </a:p>
        <a:p>
          <a:endParaRPr lang="en-GB" dirty="0"/>
        </a:p>
      </dgm:t>
    </dgm:pt>
    <dgm:pt modelId="{02D85DA9-FF29-4181-AAB3-F23E189B5A82}" type="parTrans" cxnId="{FB320B87-4DF6-4D01-BCDF-5BFBE8AFCD7C}">
      <dgm:prSet/>
      <dgm:spPr/>
      <dgm:t>
        <a:bodyPr/>
        <a:lstStyle/>
        <a:p>
          <a:endParaRPr lang="en-GB"/>
        </a:p>
      </dgm:t>
    </dgm:pt>
    <dgm:pt modelId="{95EDA2A2-C077-4056-BBB2-FF4877ED5B68}" type="sibTrans" cxnId="{FB320B87-4DF6-4D01-BCDF-5BFBE8AFCD7C}">
      <dgm:prSet/>
      <dgm:spPr/>
      <dgm:t>
        <a:bodyPr/>
        <a:lstStyle/>
        <a:p>
          <a:endParaRPr lang="en-GB"/>
        </a:p>
      </dgm:t>
    </dgm:pt>
    <dgm:pt modelId="{439BDCFE-2A97-4019-B7DF-1E1FCFDE5D8B}" type="pres">
      <dgm:prSet presAssocID="{A4E7591F-9697-4342-99FD-68F8E38AFC50}" presName="Name0" presStyleCnt="0">
        <dgm:presLayoutVars>
          <dgm:chMax val="7"/>
          <dgm:chPref val="5"/>
          <dgm:dir/>
          <dgm:animOne val="branch"/>
          <dgm:animLvl val="lvl"/>
        </dgm:presLayoutVars>
      </dgm:prSet>
      <dgm:spPr/>
    </dgm:pt>
    <dgm:pt modelId="{6A727568-8879-4BB1-B12C-9F494AB43F9F}" type="pres">
      <dgm:prSet presAssocID="{C0AC2D86-1DA9-4806-92F5-A8A8A73890AF}" presName="ChildAccent3" presStyleCnt="0"/>
      <dgm:spPr/>
    </dgm:pt>
    <dgm:pt modelId="{B57A2AD0-2614-4A8B-B4D2-2FC0F31DC6BD}" type="pres">
      <dgm:prSet presAssocID="{C0AC2D86-1DA9-4806-92F5-A8A8A73890AF}" presName="ChildAccent" presStyleLbl="alignImgPlace1" presStyleIdx="0" presStyleCnt="3"/>
      <dgm:spPr/>
    </dgm:pt>
    <dgm:pt modelId="{60D15744-EF8F-4981-8F19-CA21B61DE30F}" type="pres">
      <dgm:prSet presAssocID="{C0AC2D86-1DA9-4806-92F5-A8A8A73890AF}" presName="Child3" presStyleLbl="revTx" presStyleIdx="0" presStyleCnt="0">
        <dgm:presLayoutVars>
          <dgm:chMax val="0"/>
          <dgm:chPref val="0"/>
          <dgm:bulletEnabled val="1"/>
        </dgm:presLayoutVars>
      </dgm:prSet>
      <dgm:spPr/>
    </dgm:pt>
    <dgm:pt modelId="{A35B561C-3902-48D3-B0D1-DEA7CF43D3B1}" type="pres">
      <dgm:prSet presAssocID="{C0AC2D86-1DA9-4806-92F5-A8A8A73890AF}" presName="Parent3" presStyleLbl="node1" presStyleIdx="0" presStyleCnt="3">
        <dgm:presLayoutVars>
          <dgm:chMax val="2"/>
          <dgm:chPref val="1"/>
          <dgm:bulletEnabled val="1"/>
        </dgm:presLayoutVars>
      </dgm:prSet>
      <dgm:spPr/>
    </dgm:pt>
    <dgm:pt modelId="{DD966F4A-11D0-40F2-97BC-BAF054602E1F}" type="pres">
      <dgm:prSet presAssocID="{CA9799F2-D5E4-4710-B081-444B0F580EE5}" presName="ChildAccent2" presStyleCnt="0"/>
      <dgm:spPr/>
    </dgm:pt>
    <dgm:pt modelId="{9131FAD0-8088-4126-90B3-36729EFB2D52}" type="pres">
      <dgm:prSet presAssocID="{CA9799F2-D5E4-4710-B081-444B0F580EE5}" presName="ChildAccent" presStyleLbl="alignImgPlace1" presStyleIdx="1" presStyleCnt="3"/>
      <dgm:spPr/>
    </dgm:pt>
    <dgm:pt modelId="{DF87399E-4250-46FE-B441-C4FDBB2C99B1}" type="pres">
      <dgm:prSet presAssocID="{CA9799F2-D5E4-4710-B081-444B0F580EE5}" presName="Child2" presStyleLbl="revTx" presStyleIdx="0" presStyleCnt="0">
        <dgm:presLayoutVars>
          <dgm:chMax val="0"/>
          <dgm:chPref val="0"/>
          <dgm:bulletEnabled val="1"/>
        </dgm:presLayoutVars>
      </dgm:prSet>
      <dgm:spPr/>
    </dgm:pt>
    <dgm:pt modelId="{02B70369-B10B-47AB-8661-2E2E2C88B2C0}" type="pres">
      <dgm:prSet presAssocID="{CA9799F2-D5E4-4710-B081-444B0F580EE5}" presName="Parent2" presStyleLbl="node1" presStyleIdx="1" presStyleCnt="3">
        <dgm:presLayoutVars>
          <dgm:chMax val="2"/>
          <dgm:chPref val="1"/>
          <dgm:bulletEnabled val="1"/>
        </dgm:presLayoutVars>
      </dgm:prSet>
      <dgm:spPr/>
    </dgm:pt>
    <dgm:pt modelId="{F08ED237-4B60-424F-B02E-CF74A6B41496}" type="pres">
      <dgm:prSet presAssocID="{D379E710-2709-4700-AD45-08EDCC265EC1}" presName="ChildAccent1" presStyleCnt="0"/>
      <dgm:spPr/>
    </dgm:pt>
    <dgm:pt modelId="{9B91E3EF-4757-437F-AB80-A2204AD428F0}" type="pres">
      <dgm:prSet presAssocID="{D379E710-2709-4700-AD45-08EDCC265EC1}" presName="ChildAccent" presStyleLbl="alignImgPlace1" presStyleIdx="2" presStyleCnt="3"/>
      <dgm:spPr/>
    </dgm:pt>
    <dgm:pt modelId="{14598CCD-733F-4643-951E-7F1008AE0903}" type="pres">
      <dgm:prSet presAssocID="{D379E710-2709-4700-AD45-08EDCC265EC1}" presName="Child1" presStyleLbl="revTx" presStyleIdx="0" presStyleCnt="0">
        <dgm:presLayoutVars>
          <dgm:chMax val="0"/>
          <dgm:chPref val="0"/>
          <dgm:bulletEnabled val="1"/>
        </dgm:presLayoutVars>
      </dgm:prSet>
      <dgm:spPr/>
    </dgm:pt>
    <dgm:pt modelId="{09AB62C6-A736-4F10-9439-43419B5F93E8}" type="pres">
      <dgm:prSet presAssocID="{D379E710-2709-4700-AD45-08EDCC265EC1}" presName="Parent1" presStyleLbl="node1" presStyleIdx="2" presStyleCnt="3">
        <dgm:presLayoutVars>
          <dgm:chMax val="2"/>
          <dgm:chPref val="1"/>
          <dgm:bulletEnabled val="1"/>
        </dgm:presLayoutVars>
      </dgm:prSet>
      <dgm:spPr/>
    </dgm:pt>
  </dgm:ptLst>
  <dgm:cxnLst>
    <dgm:cxn modelId="{9C68FA04-79E9-47C4-851A-80782E68CCDA}" type="presOf" srcId="{D92E77FF-FDD4-43B2-81AA-B2CFEF98A6D5}" destId="{B57A2AD0-2614-4A8B-B4D2-2FC0F31DC6BD}" srcOrd="0" destOrd="0" presId="urn:microsoft.com/office/officeart/2011/layout/InterconnectedBlockProcess"/>
    <dgm:cxn modelId="{DCB9F706-45E3-4879-9059-444EB75BC092}" srcId="{D379E710-2709-4700-AD45-08EDCC265EC1}" destId="{EC33AEF6-EFAF-43FE-9B14-33CF5DBCAD6E}" srcOrd="0" destOrd="0" parTransId="{B5805236-079C-454A-9513-107A007330E7}" sibTransId="{226506BC-B32B-47E6-A24E-C7102B011A11}"/>
    <dgm:cxn modelId="{4E1C280F-F3BA-4A03-ABFD-F21E06501E0A}" type="presOf" srcId="{C0AC2D86-1DA9-4806-92F5-A8A8A73890AF}" destId="{A35B561C-3902-48D3-B0D1-DEA7CF43D3B1}" srcOrd="0" destOrd="0" presId="urn:microsoft.com/office/officeart/2011/layout/InterconnectedBlockProcess"/>
    <dgm:cxn modelId="{DB862410-AC75-4478-9474-D3B537224EC1}" type="presOf" srcId="{D379E710-2709-4700-AD45-08EDCC265EC1}" destId="{09AB62C6-A736-4F10-9439-43419B5F93E8}" srcOrd="0" destOrd="0" presId="urn:microsoft.com/office/officeart/2011/layout/InterconnectedBlockProcess"/>
    <dgm:cxn modelId="{0987F918-2F69-466D-A6F6-A403347C7E3E}" srcId="{A4E7591F-9697-4342-99FD-68F8E38AFC50}" destId="{D379E710-2709-4700-AD45-08EDCC265EC1}" srcOrd="0" destOrd="0" parTransId="{DA2C7670-E874-40EC-A0A9-35451BCD2AA4}" sibTransId="{B8A61174-9BD8-46CD-9D5F-590301BB6364}"/>
    <dgm:cxn modelId="{6315C419-BB7D-43E7-92B8-BB4C2D54AE79}" type="presOf" srcId="{D92E77FF-FDD4-43B2-81AA-B2CFEF98A6D5}" destId="{60D15744-EF8F-4981-8F19-CA21B61DE30F}" srcOrd="1" destOrd="0" presId="urn:microsoft.com/office/officeart/2011/layout/InterconnectedBlockProcess"/>
    <dgm:cxn modelId="{7C7DDA2C-9429-49A6-A920-28137C54BB5E}" type="presOf" srcId="{EC33AEF6-EFAF-43FE-9B14-33CF5DBCAD6E}" destId="{9B91E3EF-4757-437F-AB80-A2204AD428F0}" srcOrd="0" destOrd="0" presId="urn:microsoft.com/office/officeart/2011/layout/InterconnectedBlockProcess"/>
    <dgm:cxn modelId="{7A90F538-2CCA-43D5-8BA6-093605A723DE}" type="presOf" srcId="{EC33AEF6-EFAF-43FE-9B14-33CF5DBCAD6E}" destId="{14598CCD-733F-4643-951E-7F1008AE0903}" srcOrd="1" destOrd="0" presId="urn:microsoft.com/office/officeart/2011/layout/InterconnectedBlockProcess"/>
    <dgm:cxn modelId="{8FFE2141-9C29-412B-A523-F414A8D4D62C}" type="presOf" srcId="{839AD428-8D7A-4694-A19F-AE6B741A7F07}" destId="{9131FAD0-8088-4126-90B3-36729EFB2D52}" srcOrd="0" destOrd="0" presId="urn:microsoft.com/office/officeart/2011/layout/InterconnectedBlockProcess"/>
    <dgm:cxn modelId="{D92F5F59-E48D-4ACF-B570-00F468FC242B}" srcId="{CA9799F2-D5E4-4710-B081-444B0F580EE5}" destId="{839AD428-8D7A-4694-A19F-AE6B741A7F07}" srcOrd="0" destOrd="0" parTransId="{43E41360-A8AF-4BCE-8078-C847519704BC}" sibTransId="{D8EF632B-84DC-4918-BDE1-0638713F076A}"/>
    <dgm:cxn modelId="{FB320B87-4DF6-4D01-BCDF-5BFBE8AFCD7C}" srcId="{C0AC2D86-1DA9-4806-92F5-A8A8A73890AF}" destId="{D92E77FF-FDD4-43B2-81AA-B2CFEF98A6D5}" srcOrd="0" destOrd="0" parTransId="{02D85DA9-FF29-4181-AAB3-F23E189B5A82}" sibTransId="{95EDA2A2-C077-4056-BBB2-FF4877ED5B68}"/>
    <dgm:cxn modelId="{F00DCB88-036E-4ECF-9C3D-BFAFB2F347E7}" type="presOf" srcId="{A4E7591F-9697-4342-99FD-68F8E38AFC50}" destId="{439BDCFE-2A97-4019-B7DF-1E1FCFDE5D8B}" srcOrd="0" destOrd="0" presId="urn:microsoft.com/office/officeart/2011/layout/InterconnectedBlockProcess"/>
    <dgm:cxn modelId="{EE7A7098-16E8-42B2-AFB8-82E6BC3C1E3D}" type="presOf" srcId="{839AD428-8D7A-4694-A19F-AE6B741A7F07}" destId="{DF87399E-4250-46FE-B441-C4FDBB2C99B1}" srcOrd="1" destOrd="0" presId="urn:microsoft.com/office/officeart/2011/layout/InterconnectedBlockProcess"/>
    <dgm:cxn modelId="{34CA5298-6916-4824-8FB6-E56289209112}" srcId="{A4E7591F-9697-4342-99FD-68F8E38AFC50}" destId="{C0AC2D86-1DA9-4806-92F5-A8A8A73890AF}" srcOrd="2" destOrd="0" parTransId="{89632D2F-E885-47B6-ABAD-A4A37080CC90}" sibTransId="{6C6C7E63-7348-4D95-BF83-08CE44DD4AC8}"/>
    <dgm:cxn modelId="{8D2463DE-B788-4C6C-A829-A44EEE4F2E1A}" srcId="{A4E7591F-9697-4342-99FD-68F8E38AFC50}" destId="{CA9799F2-D5E4-4710-B081-444B0F580EE5}" srcOrd="1" destOrd="0" parTransId="{09024023-E1EC-434A-B5A9-A88C5724A17A}" sibTransId="{85E3269E-1CE1-443E-B068-C51AE19D7628}"/>
    <dgm:cxn modelId="{9C27B4ED-C335-40A0-994B-8B78A0442E03}" type="presOf" srcId="{CA9799F2-D5E4-4710-B081-444B0F580EE5}" destId="{02B70369-B10B-47AB-8661-2E2E2C88B2C0}" srcOrd="0" destOrd="0" presId="urn:microsoft.com/office/officeart/2011/layout/InterconnectedBlockProcess"/>
    <dgm:cxn modelId="{130E93A2-8619-4D4F-93FF-BA46145DA96D}" type="presParOf" srcId="{439BDCFE-2A97-4019-B7DF-1E1FCFDE5D8B}" destId="{6A727568-8879-4BB1-B12C-9F494AB43F9F}" srcOrd="0" destOrd="0" presId="urn:microsoft.com/office/officeart/2011/layout/InterconnectedBlockProcess"/>
    <dgm:cxn modelId="{27F35FF6-0DE2-4AD4-B910-765333A49F06}" type="presParOf" srcId="{6A727568-8879-4BB1-B12C-9F494AB43F9F}" destId="{B57A2AD0-2614-4A8B-B4D2-2FC0F31DC6BD}" srcOrd="0" destOrd="0" presId="urn:microsoft.com/office/officeart/2011/layout/InterconnectedBlockProcess"/>
    <dgm:cxn modelId="{887ADB9E-C060-47DA-9DBC-731CECF807E3}" type="presParOf" srcId="{439BDCFE-2A97-4019-B7DF-1E1FCFDE5D8B}" destId="{60D15744-EF8F-4981-8F19-CA21B61DE30F}" srcOrd="1" destOrd="0" presId="urn:microsoft.com/office/officeart/2011/layout/InterconnectedBlockProcess"/>
    <dgm:cxn modelId="{DEC70F78-73B6-4939-83BD-4D66BF89112C}" type="presParOf" srcId="{439BDCFE-2A97-4019-B7DF-1E1FCFDE5D8B}" destId="{A35B561C-3902-48D3-B0D1-DEA7CF43D3B1}" srcOrd="2" destOrd="0" presId="urn:microsoft.com/office/officeart/2011/layout/InterconnectedBlockProcess"/>
    <dgm:cxn modelId="{B94B7816-CD55-47A9-8179-E8FC17BF6723}" type="presParOf" srcId="{439BDCFE-2A97-4019-B7DF-1E1FCFDE5D8B}" destId="{DD966F4A-11D0-40F2-97BC-BAF054602E1F}" srcOrd="3" destOrd="0" presId="urn:microsoft.com/office/officeart/2011/layout/InterconnectedBlockProcess"/>
    <dgm:cxn modelId="{B694A8BE-8777-456B-B780-026959510F48}" type="presParOf" srcId="{DD966F4A-11D0-40F2-97BC-BAF054602E1F}" destId="{9131FAD0-8088-4126-90B3-36729EFB2D52}" srcOrd="0" destOrd="0" presId="urn:microsoft.com/office/officeart/2011/layout/InterconnectedBlockProcess"/>
    <dgm:cxn modelId="{595AEA34-C02F-4A51-BB94-0DD5BC326914}" type="presParOf" srcId="{439BDCFE-2A97-4019-B7DF-1E1FCFDE5D8B}" destId="{DF87399E-4250-46FE-B441-C4FDBB2C99B1}" srcOrd="4" destOrd="0" presId="urn:microsoft.com/office/officeart/2011/layout/InterconnectedBlockProcess"/>
    <dgm:cxn modelId="{D9D734B6-FB9A-4B13-8333-06AAD36FF94F}" type="presParOf" srcId="{439BDCFE-2A97-4019-B7DF-1E1FCFDE5D8B}" destId="{02B70369-B10B-47AB-8661-2E2E2C88B2C0}" srcOrd="5" destOrd="0" presId="urn:microsoft.com/office/officeart/2011/layout/InterconnectedBlockProcess"/>
    <dgm:cxn modelId="{E11E56F2-9B5C-4113-BE20-D021ED0EF520}" type="presParOf" srcId="{439BDCFE-2A97-4019-B7DF-1E1FCFDE5D8B}" destId="{F08ED237-4B60-424F-B02E-CF74A6B41496}" srcOrd="6" destOrd="0" presId="urn:microsoft.com/office/officeart/2011/layout/InterconnectedBlockProcess"/>
    <dgm:cxn modelId="{05F48B08-33A5-457A-BEAC-AB9BBEBDD8A3}" type="presParOf" srcId="{F08ED237-4B60-424F-B02E-CF74A6B41496}" destId="{9B91E3EF-4757-437F-AB80-A2204AD428F0}" srcOrd="0" destOrd="0" presId="urn:microsoft.com/office/officeart/2011/layout/InterconnectedBlockProcess"/>
    <dgm:cxn modelId="{8E0DF971-0FA6-484B-BD64-5E9C8F415C71}" type="presParOf" srcId="{439BDCFE-2A97-4019-B7DF-1E1FCFDE5D8B}" destId="{14598CCD-733F-4643-951E-7F1008AE0903}" srcOrd="7" destOrd="0" presId="urn:microsoft.com/office/officeart/2011/layout/InterconnectedBlockProcess"/>
    <dgm:cxn modelId="{A6CCD330-6C1B-490F-BCC8-AE123EE32C82}" type="presParOf" srcId="{439BDCFE-2A97-4019-B7DF-1E1FCFDE5D8B}" destId="{09AB62C6-A736-4F10-9439-43419B5F93E8}" srcOrd="8"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5AF46B-C1A1-48FA-AB1E-97481F45BB5E}" type="doc">
      <dgm:prSet loTypeId="urn:microsoft.com/office/officeart/2011/layout/CircleProcess" loCatId="process" qsTypeId="urn:microsoft.com/office/officeart/2005/8/quickstyle/simple1" qsCatId="simple" csTypeId="urn:microsoft.com/office/officeart/2005/8/colors/colorful3" csCatId="colorful" phldr="1"/>
      <dgm:spPr/>
      <dgm:t>
        <a:bodyPr/>
        <a:lstStyle/>
        <a:p>
          <a:endParaRPr lang="en-GB"/>
        </a:p>
      </dgm:t>
    </dgm:pt>
    <dgm:pt modelId="{C97C9FD6-5EC3-42E1-B1CA-EA7AA819153A}">
      <dgm:prSet phldrT="[Text]"/>
      <dgm:spPr/>
      <dgm:t>
        <a:bodyPr/>
        <a:lstStyle/>
        <a:p>
          <a:r>
            <a:rPr lang="en-GB" dirty="0"/>
            <a:t>Strong organisational values</a:t>
          </a:r>
        </a:p>
      </dgm:t>
    </dgm:pt>
    <dgm:pt modelId="{E7B247D0-6A3E-4950-BC75-C42FD243F3B1}" type="parTrans" cxnId="{98E0EBF4-9CAE-4AE1-AC4F-79B9C568D5B9}">
      <dgm:prSet/>
      <dgm:spPr/>
      <dgm:t>
        <a:bodyPr/>
        <a:lstStyle/>
        <a:p>
          <a:endParaRPr lang="en-GB"/>
        </a:p>
      </dgm:t>
    </dgm:pt>
    <dgm:pt modelId="{49A7810E-C89D-4E96-BDFB-6E5FC27A939F}" type="sibTrans" cxnId="{98E0EBF4-9CAE-4AE1-AC4F-79B9C568D5B9}">
      <dgm:prSet/>
      <dgm:spPr/>
      <dgm:t>
        <a:bodyPr/>
        <a:lstStyle/>
        <a:p>
          <a:endParaRPr lang="en-GB"/>
        </a:p>
      </dgm:t>
    </dgm:pt>
    <dgm:pt modelId="{4B9D703A-C7D1-4397-BE3C-5EE623D1BFCB}">
      <dgm:prSet phldrT="[Text]"/>
      <dgm:spPr/>
      <dgm:t>
        <a:bodyPr/>
        <a:lstStyle/>
        <a:p>
          <a:r>
            <a:rPr lang="en-GB" dirty="0"/>
            <a:t>Defined Leadership Model</a:t>
          </a:r>
        </a:p>
      </dgm:t>
    </dgm:pt>
    <dgm:pt modelId="{B2A2BD2F-B158-46B3-A77B-7CEFE102AAE1}" type="parTrans" cxnId="{13277C25-30BF-4CC1-9DFB-3457B8A853EF}">
      <dgm:prSet/>
      <dgm:spPr/>
      <dgm:t>
        <a:bodyPr/>
        <a:lstStyle/>
        <a:p>
          <a:endParaRPr lang="en-GB"/>
        </a:p>
      </dgm:t>
    </dgm:pt>
    <dgm:pt modelId="{224C850F-C011-41C6-ABAB-6F47A77BFA23}" type="sibTrans" cxnId="{13277C25-30BF-4CC1-9DFB-3457B8A853EF}">
      <dgm:prSet/>
      <dgm:spPr/>
      <dgm:t>
        <a:bodyPr/>
        <a:lstStyle/>
        <a:p>
          <a:endParaRPr lang="en-GB"/>
        </a:p>
      </dgm:t>
    </dgm:pt>
    <dgm:pt modelId="{CA33156C-9F7E-4962-87C3-373BA40CEA18}">
      <dgm:prSet phldrT="[Text]"/>
      <dgm:spPr/>
      <dgm:t>
        <a:bodyPr/>
        <a:lstStyle/>
        <a:p>
          <a:r>
            <a:rPr lang="en-GB" dirty="0"/>
            <a:t>Team Accountability</a:t>
          </a:r>
        </a:p>
      </dgm:t>
    </dgm:pt>
    <dgm:pt modelId="{E0F458E8-E616-4DE5-A453-A4E86168657D}" type="parTrans" cxnId="{3833F9DD-3584-4DD0-BE95-4628E87C8195}">
      <dgm:prSet/>
      <dgm:spPr/>
      <dgm:t>
        <a:bodyPr/>
        <a:lstStyle/>
        <a:p>
          <a:endParaRPr lang="en-GB"/>
        </a:p>
      </dgm:t>
    </dgm:pt>
    <dgm:pt modelId="{2904B159-4795-4EC2-8817-82632FEED57F}" type="sibTrans" cxnId="{3833F9DD-3584-4DD0-BE95-4628E87C8195}">
      <dgm:prSet/>
      <dgm:spPr/>
      <dgm:t>
        <a:bodyPr/>
        <a:lstStyle/>
        <a:p>
          <a:endParaRPr lang="en-GB"/>
        </a:p>
      </dgm:t>
    </dgm:pt>
    <dgm:pt modelId="{F1D04CFC-26D8-4BCF-B8D4-EE126FA7680C}" type="pres">
      <dgm:prSet presAssocID="{D05AF46B-C1A1-48FA-AB1E-97481F45BB5E}" presName="Name0" presStyleCnt="0">
        <dgm:presLayoutVars>
          <dgm:chMax val="11"/>
          <dgm:chPref val="11"/>
          <dgm:dir/>
          <dgm:resizeHandles/>
        </dgm:presLayoutVars>
      </dgm:prSet>
      <dgm:spPr/>
    </dgm:pt>
    <dgm:pt modelId="{54310D9D-7FA5-4C29-81EF-C99FEF091A32}" type="pres">
      <dgm:prSet presAssocID="{CA33156C-9F7E-4962-87C3-373BA40CEA18}" presName="Accent3" presStyleCnt="0"/>
      <dgm:spPr/>
    </dgm:pt>
    <dgm:pt modelId="{A739BF10-7BAA-4798-890A-6642654A78F5}" type="pres">
      <dgm:prSet presAssocID="{CA33156C-9F7E-4962-87C3-373BA40CEA18}" presName="Accent" presStyleLbl="node1" presStyleIdx="0" presStyleCnt="3"/>
      <dgm:spPr/>
    </dgm:pt>
    <dgm:pt modelId="{49FE0B3E-DBD2-415D-8379-A2F23C98F14F}" type="pres">
      <dgm:prSet presAssocID="{CA33156C-9F7E-4962-87C3-373BA40CEA18}" presName="ParentBackground3" presStyleCnt="0"/>
      <dgm:spPr/>
    </dgm:pt>
    <dgm:pt modelId="{9E11A6FD-D333-474A-9D02-7A86BDC240B8}" type="pres">
      <dgm:prSet presAssocID="{CA33156C-9F7E-4962-87C3-373BA40CEA18}" presName="ParentBackground" presStyleLbl="fgAcc1" presStyleIdx="0" presStyleCnt="3"/>
      <dgm:spPr/>
    </dgm:pt>
    <dgm:pt modelId="{E214CE5B-67FF-48DD-AEB2-E255023D00F1}" type="pres">
      <dgm:prSet presAssocID="{CA33156C-9F7E-4962-87C3-373BA40CEA18}" presName="Parent3" presStyleLbl="revTx" presStyleIdx="0" presStyleCnt="0">
        <dgm:presLayoutVars>
          <dgm:chMax val="1"/>
          <dgm:chPref val="1"/>
          <dgm:bulletEnabled val="1"/>
        </dgm:presLayoutVars>
      </dgm:prSet>
      <dgm:spPr/>
    </dgm:pt>
    <dgm:pt modelId="{7073BE53-3025-4DCC-B220-2E7667999436}" type="pres">
      <dgm:prSet presAssocID="{4B9D703A-C7D1-4397-BE3C-5EE623D1BFCB}" presName="Accent2" presStyleCnt="0"/>
      <dgm:spPr/>
    </dgm:pt>
    <dgm:pt modelId="{3ABF9032-9DDC-4C71-A73F-07C9190CD1B6}" type="pres">
      <dgm:prSet presAssocID="{4B9D703A-C7D1-4397-BE3C-5EE623D1BFCB}" presName="Accent" presStyleLbl="node1" presStyleIdx="1" presStyleCnt="3"/>
      <dgm:spPr/>
    </dgm:pt>
    <dgm:pt modelId="{B67DF099-058A-4502-9BD2-E5F4870A40A3}" type="pres">
      <dgm:prSet presAssocID="{4B9D703A-C7D1-4397-BE3C-5EE623D1BFCB}" presName="ParentBackground2" presStyleCnt="0"/>
      <dgm:spPr/>
    </dgm:pt>
    <dgm:pt modelId="{73312693-1A20-4740-B1F6-F88C2F58BADE}" type="pres">
      <dgm:prSet presAssocID="{4B9D703A-C7D1-4397-BE3C-5EE623D1BFCB}" presName="ParentBackground" presStyleLbl="fgAcc1" presStyleIdx="1" presStyleCnt="3"/>
      <dgm:spPr/>
    </dgm:pt>
    <dgm:pt modelId="{45D1AE86-F2E5-40FA-9B9A-81C7DFE337F4}" type="pres">
      <dgm:prSet presAssocID="{4B9D703A-C7D1-4397-BE3C-5EE623D1BFCB}" presName="Parent2" presStyleLbl="revTx" presStyleIdx="0" presStyleCnt="0">
        <dgm:presLayoutVars>
          <dgm:chMax val="1"/>
          <dgm:chPref val="1"/>
          <dgm:bulletEnabled val="1"/>
        </dgm:presLayoutVars>
      </dgm:prSet>
      <dgm:spPr/>
    </dgm:pt>
    <dgm:pt modelId="{2905EDB2-113A-41A2-8A95-F9D895ED7136}" type="pres">
      <dgm:prSet presAssocID="{C97C9FD6-5EC3-42E1-B1CA-EA7AA819153A}" presName="Accent1" presStyleCnt="0"/>
      <dgm:spPr/>
    </dgm:pt>
    <dgm:pt modelId="{544C913E-C184-4111-A46F-7BEAC3F297BB}" type="pres">
      <dgm:prSet presAssocID="{C97C9FD6-5EC3-42E1-B1CA-EA7AA819153A}" presName="Accent" presStyleLbl="node1" presStyleIdx="2" presStyleCnt="3"/>
      <dgm:spPr/>
    </dgm:pt>
    <dgm:pt modelId="{8C34AA61-B5D8-4040-B099-CC7A760F4D29}" type="pres">
      <dgm:prSet presAssocID="{C97C9FD6-5EC3-42E1-B1CA-EA7AA819153A}" presName="ParentBackground1" presStyleCnt="0"/>
      <dgm:spPr/>
    </dgm:pt>
    <dgm:pt modelId="{FAB39A86-9AD3-4EAB-AED1-8E7E0BE5E4D8}" type="pres">
      <dgm:prSet presAssocID="{C97C9FD6-5EC3-42E1-B1CA-EA7AA819153A}" presName="ParentBackground" presStyleLbl="fgAcc1" presStyleIdx="2" presStyleCnt="3"/>
      <dgm:spPr/>
    </dgm:pt>
    <dgm:pt modelId="{5DC24DC7-EC94-4279-A70F-A53CDD901907}" type="pres">
      <dgm:prSet presAssocID="{C97C9FD6-5EC3-42E1-B1CA-EA7AA819153A}" presName="Parent1" presStyleLbl="revTx" presStyleIdx="0" presStyleCnt="0">
        <dgm:presLayoutVars>
          <dgm:chMax val="1"/>
          <dgm:chPref val="1"/>
          <dgm:bulletEnabled val="1"/>
        </dgm:presLayoutVars>
      </dgm:prSet>
      <dgm:spPr/>
    </dgm:pt>
  </dgm:ptLst>
  <dgm:cxnLst>
    <dgm:cxn modelId="{9FE86819-0783-4F92-B165-9107665D2246}" type="presOf" srcId="{4B9D703A-C7D1-4397-BE3C-5EE623D1BFCB}" destId="{73312693-1A20-4740-B1F6-F88C2F58BADE}" srcOrd="0" destOrd="0" presId="urn:microsoft.com/office/officeart/2011/layout/CircleProcess"/>
    <dgm:cxn modelId="{595BCD1A-E3FC-4482-AB0E-0E8776945C6D}" type="presOf" srcId="{4B9D703A-C7D1-4397-BE3C-5EE623D1BFCB}" destId="{45D1AE86-F2E5-40FA-9B9A-81C7DFE337F4}" srcOrd="1" destOrd="0" presId="urn:microsoft.com/office/officeart/2011/layout/CircleProcess"/>
    <dgm:cxn modelId="{13277C25-30BF-4CC1-9DFB-3457B8A853EF}" srcId="{D05AF46B-C1A1-48FA-AB1E-97481F45BB5E}" destId="{4B9D703A-C7D1-4397-BE3C-5EE623D1BFCB}" srcOrd="1" destOrd="0" parTransId="{B2A2BD2F-B158-46B3-A77B-7CEFE102AAE1}" sibTransId="{224C850F-C011-41C6-ABAB-6F47A77BFA23}"/>
    <dgm:cxn modelId="{40C46129-B33E-4785-8305-F89E68191CAE}" type="presOf" srcId="{C97C9FD6-5EC3-42E1-B1CA-EA7AA819153A}" destId="{5DC24DC7-EC94-4279-A70F-A53CDD901907}" srcOrd="1" destOrd="0" presId="urn:microsoft.com/office/officeart/2011/layout/CircleProcess"/>
    <dgm:cxn modelId="{9DF48C38-4360-4151-82EA-3FBD9FD641C6}" type="presOf" srcId="{CA33156C-9F7E-4962-87C3-373BA40CEA18}" destId="{E214CE5B-67FF-48DD-AEB2-E255023D00F1}" srcOrd="1" destOrd="0" presId="urn:microsoft.com/office/officeart/2011/layout/CircleProcess"/>
    <dgm:cxn modelId="{4C1E44AB-8606-43E2-AF21-EC06D20E994C}" type="presOf" srcId="{C97C9FD6-5EC3-42E1-B1CA-EA7AA819153A}" destId="{FAB39A86-9AD3-4EAB-AED1-8E7E0BE5E4D8}" srcOrd="0" destOrd="0" presId="urn:microsoft.com/office/officeart/2011/layout/CircleProcess"/>
    <dgm:cxn modelId="{169255B9-EB69-4E8C-9C9F-CE6C82955EA2}" type="presOf" srcId="{D05AF46B-C1A1-48FA-AB1E-97481F45BB5E}" destId="{F1D04CFC-26D8-4BCF-B8D4-EE126FA7680C}" srcOrd="0" destOrd="0" presId="urn:microsoft.com/office/officeart/2011/layout/CircleProcess"/>
    <dgm:cxn modelId="{3833F9DD-3584-4DD0-BE95-4628E87C8195}" srcId="{D05AF46B-C1A1-48FA-AB1E-97481F45BB5E}" destId="{CA33156C-9F7E-4962-87C3-373BA40CEA18}" srcOrd="2" destOrd="0" parTransId="{E0F458E8-E616-4DE5-A453-A4E86168657D}" sibTransId="{2904B159-4795-4EC2-8817-82632FEED57F}"/>
    <dgm:cxn modelId="{98E0EBF4-9CAE-4AE1-AC4F-79B9C568D5B9}" srcId="{D05AF46B-C1A1-48FA-AB1E-97481F45BB5E}" destId="{C97C9FD6-5EC3-42E1-B1CA-EA7AA819153A}" srcOrd="0" destOrd="0" parTransId="{E7B247D0-6A3E-4950-BC75-C42FD243F3B1}" sibTransId="{49A7810E-C89D-4E96-BDFB-6E5FC27A939F}"/>
    <dgm:cxn modelId="{DB1FF9F8-B8BF-4146-8C96-6FAC3B6C0825}" type="presOf" srcId="{CA33156C-9F7E-4962-87C3-373BA40CEA18}" destId="{9E11A6FD-D333-474A-9D02-7A86BDC240B8}" srcOrd="0" destOrd="0" presId="urn:microsoft.com/office/officeart/2011/layout/CircleProcess"/>
    <dgm:cxn modelId="{1DC28954-BCA6-48ED-AC49-9D568D5BA4B0}" type="presParOf" srcId="{F1D04CFC-26D8-4BCF-B8D4-EE126FA7680C}" destId="{54310D9D-7FA5-4C29-81EF-C99FEF091A32}" srcOrd="0" destOrd="0" presId="urn:microsoft.com/office/officeart/2011/layout/CircleProcess"/>
    <dgm:cxn modelId="{2655F081-691B-4A46-886C-AD23661CC131}" type="presParOf" srcId="{54310D9D-7FA5-4C29-81EF-C99FEF091A32}" destId="{A739BF10-7BAA-4798-890A-6642654A78F5}" srcOrd="0" destOrd="0" presId="urn:microsoft.com/office/officeart/2011/layout/CircleProcess"/>
    <dgm:cxn modelId="{83083A47-C934-4E5F-82BC-5F7C1E5D7204}" type="presParOf" srcId="{F1D04CFC-26D8-4BCF-B8D4-EE126FA7680C}" destId="{49FE0B3E-DBD2-415D-8379-A2F23C98F14F}" srcOrd="1" destOrd="0" presId="urn:microsoft.com/office/officeart/2011/layout/CircleProcess"/>
    <dgm:cxn modelId="{941E9A5F-B112-47B5-A451-96FA9C3810E7}" type="presParOf" srcId="{49FE0B3E-DBD2-415D-8379-A2F23C98F14F}" destId="{9E11A6FD-D333-474A-9D02-7A86BDC240B8}" srcOrd="0" destOrd="0" presId="urn:microsoft.com/office/officeart/2011/layout/CircleProcess"/>
    <dgm:cxn modelId="{67A2E787-9ED5-48D4-9443-4543685A9886}" type="presParOf" srcId="{F1D04CFC-26D8-4BCF-B8D4-EE126FA7680C}" destId="{E214CE5B-67FF-48DD-AEB2-E255023D00F1}" srcOrd="2" destOrd="0" presId="urn:microsoft.com/office/officeart/2011/layout/CircleProcess"/>
    <dgm:cxn modelId="{D1979E2E-EB5C-40A3-BA6D-E9CDB6537AFF}" type="presParOf" srcId="{F1D04CFC-26D8-4BCF-B8D4-EE126FA7680C}" destId="{7073BE53-3025-4DCC-B220-2E7667999436}" srcOrd="3" destOrd="0" presId="urn:microsoft.com/office/officeart/2011/layout/CircleProcess"/>
    <dgm:cxn modelId="{52417077-1DFF-4CE5-8B1E-B6D634A56F45}" type="presParOf" srcId="{7073BE53-3025-4DCC-B220-2E7667999436}" destId="{3ABF9032-9DDC-4C71-A73F-07C9190CD1B6}" srcOrd="0" destOrd="0" presId="urn:microsoft.com/office/officeart/2011/layout/CircleProcess"/>
    <dgm:cxn modelId="{28A88BF9-4CE3-48E7-88D1-D79BA312EC34}" type="presParOf" srcId="{F1D04CFC-26D8-4BCF-B8D4-EE126FA7680C}" destId="{B67DF099-058A-4502-9BD2-E5F4870A40A3}" srcOrd="4" destOrd="0" presId="urn:microsoft.com/office/officeart/2011/layout/CircleProcess"/>
    <dgm:cxn modelId="{D9F8E4BC-C5B8-43ED-997E-D5C05C9CEFB2}" type="presParOf" srcId="{B67DF099-058A-4502-9BD2-E5F4870A40A3}" destId="{73312693-1A20-4740-B1F6-F88C2F58BADE}" srcOrd="0" destOrd="0" presId="urn:microsoft.com/office/officeart/2011/layout/CircleProcess"/>
    <dgm:cxn modelId="{4FE94C63-12BF-4504-B83E-C0DD1A79ADE5}" type="presParOf" srcId="{F1D04CFC-26D8-4BCF-B8D4-EE126FA7680C}" destId="{45D1AE86-F2E5-40FA-9B9A-81C7DFE337F4}" srcOrd="5" destOrd="0" presId="urn:microsoft.com/office/officeart/2011/layout/CircleProcess"/>
    <dgm:cxn modelId="{09C1B1B7-5EF3-4F1F-82AF-97C63E852F6C}" type="presParOf" srcId="{F1D04CFC-26D8-4BCF-B8D4-EE126FA7680C}" destId="{2905EDB2-113A-41A2-8A95-F9D895ED7136}" srcOrd="6" destOrd="0" presId="urn:microsoft.com/office/officeart/2011/layout/CircleProcess"/>
    <dgm:cxn modelId="{6B8046B1-CCAA-41A1-ABE7-758CA47712CA}" type="presParOf" srcId="{2905EDB2-113A-41A2-8A95-F9D895ED7136}" destId="{544C913E-C184-4111-A46F-7BEAC3F297BB}" srcOrd="0" destOrd="0" presId="urn:microsoft.com/office/officeart/2011/layout/CircleProcess"/>
    <dgm:cxn modelId="{19929EF8-298E-4085-A1F3-D8311E04362C}" type="presParOf" srcId="{F1D04CFC-26D8-4BCF-B8D4-EE126FA7680C}" destId="{8C34AA61-B5D8-4040-B099-CC7A760F4D29}" srcOrd="7" destOrd="0" presId="urn:microsoft.com/office/officeart/2011/layout/CircleProcess"/>
    <dgm:cxn modelId="{87EB7AB1-E0DE-4763-AAEE-27480AEFAF65}" type="presParOf" srcId="{8C34AA61-B5D8-4040-B099-CC7A760F4D29}" destId="{FAB39A86-9AD3-4EAB-AED1-8E7E0BE5E4D8}" srcOrd="0" destOrd="0" presId="urn:microsoft.com/office/officeart/2011/layout/CircleProcess"/>
    <dgm:cxn modelId="{06593DF1-4F56-45B8-A084-37FDC7F85630}" type="presParOf" srcId="{F1D04CFC-26D8-4BCF-B8D4-EE126FA7680C}" destId="{5DC24DC7-EC94-4279-A70F-A53CDD901907}"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52AB1-402D-419A-9943-13A1CA9219FF}">
      <dsp:nvSpPr>
        <dsp:cNvPr id="0" name=""/>
        <dsp:cNvSpPr/>
      </dsp:nvSpPr>
      <dsp:spPr>
        <a:xfrm>
          <a:off x="206275" y="2579"/>
          <a:ext cx="1955601" cy="117336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Victims &amp; witnesses</a:t>
          </a:r>
        </a:p>
      </dsp:txBody>
      <dsp:txXfrm>
        <a:off x="206275" y="2579"/>
        <a:ext cx="1955601" cy="1173360"/>
      </dsp:txXfrm>
    </dsp:sp>
    <dsp:sp modelId="{E1B656DE-0168-4220-B38B-7D883F4B7F9E}">
      <dsp:nvSpPr>
        <dsp:cNvPr id="0" name=""/>
        <dsp:cNvSpPr/>
      </dsp:nvSpPr>
      <dsp:spPr>
        <a:xfrm>
          <a:off x="2357437" y="2579"/>
          <a:ext cx="1955601" cy="1173360"/>
        </a:xfrm>
        <a:prstGeom prst="rect">
          <a:avLst/>
        </a:prstGeom>
        <a:gradFill rotWithShape="0">
          <a:gsLst>
            <a:gs pos="0">
              <a:schemeClr val="accent3">
                <a:hueOff val="865405"/>
                <a:satOff val="-1298"/>
                <a:lumOff val="-211"/>
                <a:alphaOff val="0"/>
                <a:shade val="51000"/>
                <a:satMod val="130000"/>
              </a:schemeClr>
            </a:gs>
            <a:gs pos="80000">
              <a:schemeClr val="accent3">
                <a:hueOff val="865405"/>
                <a:satOff val="-1298"/>
                <a:lumOff val="-211"/>
                <a:alphaOff val="0"/>
                <a:shade val="93000"/>
                <a:satMod val="130000"/>
              </a:schemeClr>
            </a:gs>
            <a:gs pos="100000">
              <a:schemeClr val="accent3">
                <a:hueOff val="865405"/>
                <a:satOff val="-1298"/>
                <a:lumOff val="-21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Arrestees</a:t>
          </a:r>
        </a:p>
      </dsp:txBody>
      <dsp:txXfrm>
        <a:off x="2357437" y="2579"/>
        <a:ext cx="1955601" cy="1173360"/>
      </dsp:txXfrm>
    </dsp:sp>
    <dsp:sp modelId="{FA59B26F-F050-45E8-8FB3-548E589AD17A}">
      <dsp:nvSpPr>
        <dsp:cNvPr id="0" name=""/>
        <dsp:cNvSpPr/>
      </dsp:nvSpPr>
      <dsp:spPr>
        <a:xfrm>
          <a:off x="4508599" y="2579"/>
          <a:ext cx="1955601" cy="1173360"/>
        </a:xfrm>
        <a:prstGeom prst="rect">
          <a:avLst/>
        </a:prstGeom>
        <a:gradFill rotWithShape="0">
          <a:gsLst>
            <a:gs pos="0">
              <a:schemeClr val="accent3">
                <a:hueOff val="1730810"/>
                <a:satOff val="-2597"/>
                <a:lumOff val="-422"/>
                <a:alphaOff val="0"/>
                <a:shade val="51000"/>
                <a:satMod val="130000"/>
              </a:schemeClr>
            </a:gs>
            <a:gs pos="80000">
              <a:schemeClr val="accent3">
                <a:hueOff val="1730810"/>
                <a:satOff val="-2597"/>
                <a:lumOff val="-422"/>
                <a:alphaOff val="0"/>
                <a:shade val="93000"/>
                <a:satMod val="130000"/>
              </a:schemeClr>
            </a:gs>
            <a:gs pos="100000">
              <a:schemeClr val="accent3">
                <a:hueOff val="1730810"/>
                <a:satOff val="-2597"/>
                <a:lumOff val="-42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Individual complainants</a:t>
          </a:r>
        </a:p>
      </dsp:txBody>
      <dsp:txXfrm>
        <a:off x="4508599" y="2579"/>
        <a:ext cx="1955601" cy="1173360"/>
      </dsp:txXfrm>
    </dsp:sp>
    <dsp:sp modelId="{1D88DF87-E5C5-4642-B211-8A27D544FF0A}">
      <dsp:nvSpPr>
        <dsp:cNvPr id="0" name=""/>
        <dsp:cNvSpPr/>
      </dsp:nvSpPr>
      <dsp:spPr>
        <a:xfrm>
          <a:off x="6659760" y="2579"/>
          <a:ext cx="1955601" cy="1173360"/>
        </a:xfrm>
        <a:prstGeom prst="rect">
          <a:avLst/>
        </a:prstGeom>
        <a:gradFill rotWithShape="0">
          <a:gsLst>
            <a:gs pos="0">
              <a:schemeClr val="accent3">
                <a:hueOff val="2596215"/>
                <a:satOff val="-3895"/>
                <a:lumOff val="-633"/>
                <a:alphaOff val="0"/>
                <a:shade val="51000"/>
                <a:satMod val="130000"/>
              </a:schemeClr>
            </a:gs>
            <a:gs pos="80000">
              <a:schemeClr val="accent3">
                <a:hueOff val="2596215"/>
                <a:satOff val="-3895"/>
                <a:lumOff val="-633"/>
                <a:alphaOff val="0"/>
                <a:shade val="93000"/>
                <a:satMod val="130000"/>
              </a:schemeClr>
            </a:gs>
            <a:gs pos="100000">
              <a:schemeClr val="accent3">
                <a:hueOff val="2596215"/>
                <a:satOff val="-3895"/>
                <a:lumOff val="-63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Supervisors/managers</a:t>
          </a:r>
        </a:p>
      </dsp:txBody>
      <dsp:txXfrm>
        <a:off x="6659760" y="2579"/>
        <a:ext cx="1955601" cy="1173360"/>
      </dsp:txXfrm>
    </dsp:sp>
    <dsp:sp modelId="{D6C7A651-755B-4FC1-A1EB-2100F5361D50}">
      <dsp:nvSpPr>
        <dsp:cNvPr id="0" name=""/>
        <dsp:cNvSpPr/>
      </dsp:nvSpPr>
      <dsp:spPr>
        <a:xfrm>
          <a:off x="8810922" y="2579"/>
          <a:ext cx="1955601" cy="1173360"/>
        </a:xfrm>
        <a:prstGeom prst="rect">
          <a:avLst/>
        </a:prstGeom>
        <a:gradFill rotWithShape="0">
          <a:gsLst>
            <a:gs pos="0">
              <a:schemeClr val="accent3">
                <a:hueOff val="3461620"/>
                <a:satOff val="-5194"/>
                <a:lumOff val="-845"/>
                <a:alphaOff val="0"/>
                <a:shade val="51000"/>
                <a:satMod val="130000"/>
              </a:schemeClr>
            </a:gs>
            <a:gs pos="80000">
              <a:schemeClr val="accent3">
                <a:hueOff val="3461620"/>
                <a:satOff val="-5194"/>
                <a:lumOff val="-845"/>
                <a:alphaOff val="0"/>
                <a:shade val="93000"/>
                <a:satMod val="130000"/>
              </a:schemeClr>
            </a:gs>
            <a:gs pos="100000">
              <a:schemeClr val="accent3">
                <a:hueOff val="3461620"/>
                <a:satOff val="-5194"/>
                <a:lumOff val="-8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PACE 1984</a:t>
          </a:r>
        </a:p>
      </dsp:txBody>
      <dsp:txXfrm>
        <a:off x="8810922" y="2579"/>
        <a:ext cx="1955601" cy="1173360"/>
      </dsp:txXfrm>
    </dsp:sp>
    <dsp:sp modelId="{6CB21FC0-1E7D-4DDA-BC48-D557C8AD7563}">
      <dsp:nvSpPr>
        <dsp:cNvPr id="0" name=""/>
        <dsp:cNvSpPr/>
      </dsp:nvSpPr>
      <dsp:spPr>
        <a:xfrm>
          <a:off x="206275" y="1371501"/>
          <a:ext cx="1955601" cy="1173360"/>
        </a:xfrm>
        <a:prstGeom prst="rect">
          <a:avLst/>
        </a:prstGeom>
        <a:gradFill rotWithShape="0">
          <a:gsLst>
            <a:gs pos="0">
              <a:schemeClr val="accent3">
                <a:hueOff val="4327024"/>
                <a:satOff val="-6492"/>
                <a:lumOff val="-1056"/>
                <a:alphaOff val="0"/>
                <a:shade val="51000"/>
                <a:satMod val="130000"/>
              </a:schemeClr>
            </a:gs>
            <a:gs pos="80000">
              <a:schemeClr val="accent3">
                <a:hueOff val="4327024"/>
                <a:satOff val="-6492"/>
                <a:lumOff val="-1056"/>
                <a:alphaOff val="0"/>
                <a:shade val="93000"/>
                <a:satMod val="130000"/>
              </a:schemeClr>
            </a:gs>
            <a:gs pos="100000">
              <a:schemeClr val="accent3">
                <a:hueOff val="4327024"/>
                <a:satOff val="-6492"/>
                <a:lumOff val="-10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NPCC Policies</a:t>
          </a:r>
        </a:p>
      </dsp:txBody>
      <dsp:txXfrm>
        <a:off x="206275" y="1371501"/>
        <a:ext cx="1955601" cy="1173360"/>
      </dsp:txXfrm>
    </dsp:sp>
    <dsp:sp modelId="{F9618E88-D318-4AFC-BE3A-213614C2073E}">
      <dsp:nvSpPr>
        <dsp:cNvPr id="0" name=""/>
        <dsp:cNvSpPr/>
      </dsp:nvSpPr>
      <dsp:spPr>
        <a:xfrm>
          <a:off x="2357437" y="1371501"/>
          <a:ext cx="1955601" cy="1173360"/>
        </a:xfrm>
        <a:prstGeom prst="rect">
          <a:avLst/>
        </a:prstGeom>
        <a:gradFill rotWithShape="0">
          <a:gsLst>
            <a:gs pos="0">
              <a:schemeClr val="accent3">
                <a:hueOff val="5192429"/>
                <a:satOff val="-7791"/>
                <a:lumOff val="-1267"/>
                <a:alphaOff val="0"/>
                <a:shade val="51000"/>
                <a:satMod val="130000"/>
              </a:schemeClr>
            </a:gs>
            <a:gs pos="80000">
              <a:schemeClr val="accent3">
                <a:hueOff val="5192429"/>
                <a:satOff val="-7791"/>
                <a:lumOff val="-1267"/>
                <a:alphaOff val="0"/>
                <a:shade val="93000"/>
                <a:satMod val="130000"/>
              </a:schemeClr>
            </a:gs>
            <a:gs pos="100000">
              <a:schemeClr val="accent3">
                <a:hueOff val="5192429"/>
                <a:satOff val="-7791"/>
                <a:lumOff val="-126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PCC’s</a:t>
          </a:r>
        </a:p>
      </dsp:txBody>
      <dsp:txXfrm>
        <a:off x="2357437" y="1371501"/>
        <a:ext cx="1955601" cy="1173360"/>
      </dsp:txXfrm>
    </dsp:sp>
    <dsp:sp modelId="{4525C370-0C33-4CEF-ACEB-443FC62F27DB}">
      <dsp:nvSpPr>
        <dsp:cNvPr id="0" name=""/>
        <dsp:cNvSpPr/>
      </dsp:nvSpPr>
      <dsp:spPr>
        <a:xfrm>
          <a:off x="4508599" y="1371501"/>
          <a:ext cx="1955601" cy="1173360"/>
        </a:xfrm>
        <a:prstGeom prst="rect">
          <a:avLst/>
        </a:prstGeom>
        <a:gradFill rotWithShape="0">
          <a:gsLst>
            <a:gs pos="0">
              <a:schemeClr val="accent3">
                <a:hueOff val="6057835"/>
                <a:satOff val="-9089"/>
                <a:lumOff val="-1478"/>
                <a:alphaOff val="0"/>
                <a:shade val="51000"/>
                <a:satMod val="130000"/>
              </a:schemeClr>
            </a:gs>
            <a:gs pos="80000">
              <a:schemeClr val="accent3">
                <a:hueOff val="6057835"/>
                <a:satOff val="-9089"/>
                <a:lumOff val="-1478"/>
                <a:alphaOff val="0"/>
                <a:shade val="93000"/>
                <a:satMod val="130000"/>
              </a:schemeClr>
            </a:gs>
            <a:gs pos="100000">
              <a:schemeClr val="accent3">
                <a:hueOff val="6057835"/>
                <a:satOff val="-9089"/>
                <a:lumOff val="-14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IOPC</a:t>
          </a:r>
        </a:p>
      </dsp:txBody>
      <dsp:txXfrm>
        <a:off x="4508599" y="1371501"/>
        <a:ext cx="1955601" cy="1173360"/>
      </dsp:txXfrm>
    </dsp:sp>
    <dsp:sp modelId="{584233E0-BCB3-41D6-91DA-76F0C41EF628}">
      <dsp:nvSpPr>
        <dsp:cNvPr id="0" name=""/>
        <dsp:cNvSpPr/>
      </dsp:nvSpPr>
      <dsp:spPr>
        <a:xfrm>
          <a:off x="6659760" y="1371501"/>
          <a:ext cx="1955601" cy="1173360"/>
        </a:xfrm>
        <a:prstGeom prst="rect">
          <a:avLst/>
        </a:prstGeom>
        <a:gradFill rotWithShape="0">
          <a:gsLst>
            <a:gs pos="0">
              <a:schemeClr val="accent3">
                <a:hueOff val="6923239"/>
                <a:satOff val="-10388"/>
                <a:lumOff val="-1689"/>
                <a:alphaOff val="0"/>
                <a:shade val="51000"/>
                <a:satMod val="130000"/>
              </a:schemeClr>
            </a:gs>
            <a:gs pos="80000">
              <a:schemeClr val="accent3">
                <a:hueOff val="6923239"/>
                <a:satOff val="-10388"/>
                <a:lumOff val="-1689"/>
                <a:alphaOff val="0"/>
                <a:shade val="93000"/>
                <a:satMod val="130000"/>
              </a:schemeClr>
            </a:gs>
            <a:gs pos="100000">
              <a:schemeClr val="accent3">
                <a:hueOff val="6923239"/>
                <a:satOff val="-10388"/>
                <a:lumOff val="-168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College of Policing</a:t>
          </a:r>
        </a:p>
      </dsp:txBody>
      <dsp:txXfrm>
        <a:off x="6659760" y="1371501"/>
        <a:ext cx="1955601" cy="1173360"/>
      </dsp:txXfrm>
    </dsp:sp>
    <dsp:sp modelId="{41F01628-B762-44BE-8F36-DB0ED1D570B8}">
      <dsp:nvSpPr>
        <dsp:cNvPr id="0" name=""/>
        <dsp:cNvSpPr/>
      </dsp:nvSpPr>
      <dsp:spPr>
        <a:xfrm>
          <a:off x="8810922" y="1371501"/>
          <a:ext cx="1955601" cy="1173360"/>
        </a:xfrm>
        <a:prstGeom prst="rect">
          <a:avLst/>
        </a:prstGeom>
        <a:gradFill rotWithShape="0">
          <a:gsLst>
            <a:gs pos="0">
              <a:schemeClr val="accent3">
                <a:hueOff val="7788645"/>
                <a:satOff val="-11686"/>
                <a:lumOff val="-1900"/>
                <a:alphaOff val="0"/>
                <a:shade val="51000"/>
                <a:satMod val="130000"/>
              </a:schemeClr>
            </a:gs>
            <a:gs pos="80000">
              <a:schemeClr val="accent3">
                <a:hueOff val="7788645"/>
                <a:satOff val="-11686"/>
                <a:lumOff val="-1900"/>
                <a:alphaOff val="0"/>
                <a:shade val="93000"/>
                <a:satMod val="130000"/>
              </a:schemeClr>
            </a:gs>
            <a:gs pos="100000">
              <a:schemeClr val="accent3">
                <a:hueOff val="7788645"/>
                <a:satOff val="-11686"/>
                <a:lumOff val="-190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Criminal Justice Process</a:t>
          </a:r>
        </a:p>
      </dsp:txBody>
      <dsp:txXfrm>
        <a:off x="8810922" y="1371501"/>
        <a:ext cx="1955601" cy="1173360"/>
      </dsp:txXfrm>
    </dsp:sp>
    <dsp:sp modelId="{4CAFA731-2DCA-4F2F-B403-EDBFA565AC20}">
      <dsp:nvSpPr>
        <dsp:cNvPr id="0" name=""/>
        <dsp:cNvSpPr/>
      </dsp:nvSpPr>
      <dsp:spPr>
        <a:xfrm>
          <a:off x="1281856" y="2740422"/>
          <a:ext cx="1955601" cy="1173360"/>
        </a:xfrm>
        <a:prstGeom prst="rect">
          <a:avLst/>
        </a:prstGeom>
        <a:gradFill rotWithShape="0">
          <a:gsLst>
            <a:gs pos="0">
              <a:schemeClr val="accent3">
                <a:hueOff val="8654049"/>
                <a:satOff val="-12985"/>
                <a:lumOff val="-2112"/>
                <a:alphaOff val="0"/>
                <a:shade val="51000"/>
                <a:satMod val="130000"/>
              </a:schemeClr>
            </a:gs>
            <a:gs pos="80000">
              <a:schemeClr val="accent3">
                <a:hueOff val="8654049"/>
                <a:satOff val="-12985"/>
                <a:lumOff val="-2112"/>
                <a:alphaOff val="0"/>
                <a:shade val="93000"/>
                <a:satMod val="130000"/>
              </a:schemeClr>
            </a:gs>
            <a:gs pos="100000">
              <a:schemeClr val="accent3">
                <a:hueOff val="8654049"/>
                <a:satOff val="-12985"/>
                <a:lumOff val="-211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HMICFRS</a:t>
          </a:r>
        </a:p>
      </dsp:txBody>
      <dsp:txXfrm>
        <a:off x="1281856" y="2740422"/>
        <a:ext cx="1955601" cy="1173360"/>
      </dsp:txXfrm>
    </dsp:sp>
    <dsp:sp modelId="{C750B881-8F67-4705-A6DD-C6B5466E4175}">
      <dsp:nvSpPr>
        <dsp:cNvPr id="0" name=""/>
        <dsp:cNvSpPr/>
      </dsp:nvSpPr>
      <dsp:spPr>
        <a:xfrm>
          <a:off x="3433018" y="2740422"/>
          <a:ext cx="1955601" cy="1173360"/>
        </a:xfrm>
        <a:prstGeom prst="rect">
          <a:avLst/>
        </a:prstGeom>
        <a:gradFill rotWithShape="0">
          <a:gsLst>
            <a:gs pos="0">
              <a:schemeClr val="accent3">
                <a:hueOff val="9519454"/>
                <a:satOff val="-14283"/>
                <a:lumOff val="-2323"/>
                <a:alphaOff val="0"/>
                <a:shade val="51000"/>
                <a:satMod val="130000"/>
              </a:schemeClr>
            </a:gs>
            <a:gs pos="80000">
              <a:schemeClr val="accent3">
                <a:hueOff val="9519454"/>
                <a:satOff val="-14283"/>
                <a:lumOff val="-2323"/>
                <a:alphaOff val="0"/>
                <a:shade val="93000"/>
                <a:satMod val="130000"/>
              </a:schemeClr>
            </a:gs>
            <a:gs pos="100000">
              <a:schemeClr val="accent3">
                <a:hueOff val="9519454"/>
                <a:satOff val="-14283"/>
                <a:lumOff val="-232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Crime Reduction Partnerships</a:t>
          </a:r>
        </a:p>
      </dsp:txBody>
      <dsp:txXfrm>
        <a:off x="3433018" y="2740422"/>
        <a:ext cx="1955601" cy="1173360"/>
      </dsp:txXfrm>
    </dsp:sp>
    <dsp:sp modelId="{A7062B32-52C1-4F13-A85F-1D047F4EFB78}">
      <dsp:nvSpPr>
        <dsp:cNvPr id="0" name=""/>
        <dsp:cNvSpPr/>
      </dsp:nvSpPr>
      <dsp:spPr>
        <a:xfrm>
          <a:off x="5584180" y="2740422"/>
          <a:ext cx="1955601" cy="1173360"/>
        </a:xfrm>
        <a:prstGeom prst="rect">
          <a:avLst/>
        </a:prstGeom>
        <a:gradFill rotWithShape="0">
          <a:gsLst>
            <a:gs pos="0">
              <a:schemeClr val="accent3">
                <a:hueOff val="10384859"/>
                <a:satOff val="-15582"/>
                <a:lumOff val="-2534"/>
                <a:alphaOff val="0"/>
                <a:shade val="51000"/>
                <a:satMod val="130000"/>
              </a:schemeClr>
            </a:gs>
            <a:gs pos="80000">
              <a:schemeClr val="accent3">
                <a:hueOff val="10384859"/>
                <a:satOff val="-15582"/>
                <a:lumOff val="-2534"/>
                <a:alphaOff val="0"/>
                <a:shade val="93000"/>
                <a:satMod val="130000"/>
              </a:schemeClr>
            </a:gs>
            <a:gs pos="100000">
              <a:schemeClr val="accent3">
                <a:hueOff val="10384859"/>
                <a:satOff val="-15582"/>
                <a:lumOff val="-253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Home Office</a:t>
          </a:r>
        </a:p>
      </dsp:txBody>
      <dsp:txXfrm>
        <a:off x="5584180" y="2740422"/>
        <a:ext cx="1955601" cy="1173360"/>
      </dsp:txXfrm>
    </dsp:sp>
    <dsp:sp modelId="{43377185-74E7-4206-BE00-5DCBDF247D78}">
      <dsp:nvSpPr>
        <dsp:cNvPr id="0" name=""/>
        <dsp:cNvSpPr/>
      </dsp:nvSpPr>
      <dsp:spPr>
        <a:xfrm>
          <a:off x="7735341" y="2740422"/>
          <a:ext cx="1955601" cy="117336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IAG’s</a:t>
          </a:r>
        </a:p>
      </dsp:txBody>
      <dsp:txXfrm>
        <a:off x="7735341" y="2740422"/>
        <a:ext cx="1955601" cy="117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A2AD0-2614-4A8B-B4D2-2FC0F31DC6BD}">
      <dsp:nvSpPr>
        <dsp:cNvPr id="0" name=""/>
        <dsp:cNvSpPr/>
      </dsp:nvSpPr>
      <dsp:spPr>
        <a:xfrm>
          <a:off x="6212965" y="688104"/>
          <a:ext cx="1452694" cy="3228258"/>
        </a:xfrm>
        <a:prstGeom prst="wedgeRectCallout">
          <a:avLst>
            <a:gd name="adj1" fmla="val 0"/>
            <a:gd name="adj2" fmla="val 0"/>
          </a:avLst>
        </a:prstGeom>
        <a:solidFill>
          <a:schemeClr val="accent3">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625" tIns="47625" rIns="47625" bIns="47625" numCol="1" spcCol="1270" anchor="t" anchorCtr="0">
          <a:noAutofit/>
        </a:bodyPr>
        <a:lstStyle/>
        <a:p>
          <a:pPr marL="0" lvl="0" indent="0" algn="r" defTabSz="666750">
            <a:lnSpc>
              <a:spcPct val="90000"/>
            </a:lnSpc>
            <a:spcBef>
              <a:spcPct val="0"/>
            </a:spcBef>
            <a:spcAft>
              <a:spcPct val="35000"/>
            </a:spcAft>
            <a:buNone/>
          </a:pPr>
          <a:r>
            <a:rPr lang="en-GB" sz="1500" kern="1200" dirty="0"/>
            <a:t>Policy &amp; strategic decisions</a:t>
          </a:r>
        </a:p>
        <a:p>
          <a:pPr marL="0" lvl="0" indent="0" algn="r" defTabSz="666750">
            <a:lnSpc>
              <a:spcPct val="90000"/>
            </a:lnSpc>
            <a:spcBef>
              <a:spcPct val="0"/>
            </a:spcBef>
            <a:spcAft>
              <a:spcPct val="35000"/>
            </a:spcAft>
            <a:buNone/>
          </a:pPr>
          <a:r>
            <a:rPr lang="en-GB" sz="1500" kern="1200" dirty="0"/>
            <a:t>Legislation (PACE)</a:t>
          </a:r>
        </a:p>
        <a:p>
          <a:pPr marL="0" lvl="0" indent="0" algn="r" defTabSz="666750">
            <a:lnSpc>
              <a:spcPct val="90000"/>
            </a:lnSpc>
            <a:spcBef>
              <a:spcPct val="0"/>
            </a:spcBef>
            <a:spcAft>
              <a:spcPct val="35000"/>
            </a:spcAft>
            <a:buNone/>
          </a:pPr>
          <a:endParaRPr lang="en-GB" sz="1500" kern="1200" dirty="0"/>
        </a:p>
      </dsp:txBody>
      <dsp:txXfrm>
        <a:off x="6397330" y="688104"/>
        <a:ext cx="1268329" cy="3228258"/>
      </dsp:txXfrm>
    </dsp:sp>
    <dsp:sp modelId="{A35B561C-3902-48D3-B0D1-DEA7CF43D3B1}">
      <dsp:nvSpPr>
        <dsp:cNvPr id="0" name=""/>
        <dsp:cNvSpPr/>
      </dsp:nvSpPr>
      <dsp:spPr>
        <a:xfrm>
          <a:off x="6212965" y="0"/>
          <a:ext cx="1452694" cy="68927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889000">
            <a:lnSpc>
              <a:spcPct val="90000"/>
            </a:lnSpc>
            <a:spcBef>
              <a:spcPct val="0"/>
            </a:spcBef>
            <a:spcAft>
              <a:spcPct val="35000"/>
            </a:spcAft>
            <a:buNone/>
          </a:pPr>
          <a:r>
            <a:rPr lang="en-GB" sz="2000" kern="1200" dirty="0"/>
            <a:t>Operational</a:t>
          </a:r>
        </a:p>
      </dsp:txBody>
      <dsp:txXfrm>
        <a:off x="6212965" y="0"/>
        <a:ext cx="1452694" cy="689279"/>
      </dsp:txXfrm>
    </dsp:sp>
    <dsp:sp modelId="{9131FAD0-8088-4126-90B3-36729EFB2D52}">
      <dsp:nvSpPr>
        <dsp:cNvPr id="0" name=""/>
        <dsp:cNvSpPr/>
      </dsp:nvSpPr>
      <dsp:spPr>
        <a:xfrm>
          <a:off x="4759834" y="688104"/>
          <a:ext cx="1452694" cy="2997975"/>
        </a:xfrm>
        <a:prstGeom prst="wedgeRectCallout">
          <a:avLst>
            <a:gd name="adj1" fmla="val 62500"/>
            <a:gd name="adj2" fmla="val 20830"/>
          </a:avLst>
        </a:prstGeom>
        <a:solidFill>
          <a:schemeClr val="accent3">
            <a:tint val="50000"/>
            <a:hueOff val="5359334"/>
            <a:satOff val="-7864"/>
            <a:lumOff val="53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625" tIns="47625" rIns="47625" bIns="47625" numCol="1" spcCol="1270" anchor="t" anchorCtr="0">
          <a:noAutofit/>
        </a:bodyPr>
        <a:lstStyle/>
        <a:p>
          <a:pPr marL="0" lvl="0" indent="0" algn="r" defTabSz="666750">
            <a:lnSpc>
              <a:spcPct val="90000"/>
            </a:lnSpc>
            <a:spcBef>
              <a:spcPct val="0"/>
            </a:spcBef>
            <a:spcAft>
              <a:spcPct val="35000"/>
            </a:spcAft>
            <a:buNone/>
          </a:pPr>
          <a:r>
            <a:rPr lang="en-GB" sz="1500" kern="1200" dirty="0"/>
            <a:t>Personal responsibility</a:t>
          </a:r>
        </a:p>
        <a:p>
          <a:pPr marL="0" lvl="0" indent="0" algn="r" defTabSz="666750">
            <a:lnSpc>
              <a:spcPct val="90000"/>
            </a:lnSpc>
            <a:spcBef>
              <a:spcPct val="0"/>
            </a:spcBef>
            <a:spcAft>
              <a:spcPct val="35000"/>
            </a:spcAft>
            <a:buNone/>
          </a:pPr>
          <a:r>
            <a:rPr lang="en-GB" sz="1500" kern="1200" dirty="0"/>
            <a:t>Answers to CC</a:t>
          </a:r>
        </a:p>
        <a:p>
          <a:pPr marL="0" lvl="0" indent="0" algn="r" defTabSz="666750">
            <a:lnSpc>
              <a:spcPct val="90000"/>
            </a:lnSpc>
            <a:spcBef>
              <a:spcPct val="0"/>
            </a:spcBef>
            <a:spcAft>
              <a:spcPct val="35000"/>
            </a:spcAft>
            <a:buNone/>
          </a:pPr>
          <a:r>
            <a:rPr lang="en-GB" sz="1500" kern="1200" dirty="0"/>
            <a:t>Complaints Process</a:t>
          </a:r>
        </a:p>
      </dsp:txBody>
      <dsp:txXfrm>
        <a:off x="4944200" y="688104"/>
        <a:ext cx="1268329" cy="2997975"/>
      </dsp:txXfrm>
    </dsp:sp>
    <dsp:sp modelId="{02B70369-B10B-47AB-8661-2E2E2C88B2C0}">
      <dsp:nvSpPr>
        <dsp:cNvPr id="0" name=""/>
        <dsp:cNvSpPr/>
      </dsp:nvSpPr>
      <dsp:spPr>
        <a:xfrm>
          <a:off x="4759834" y="111616"/>
          <a:ext cx="1452694" cy="576488"/>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889000">
            <a:lnSpc>
              <a:spcPct val="90000"/>
            </a:lnSpc>
            <a:spcBef>
              <a:spcPct val="0"/>
            </a:spcBef>
            <a:spcAft>
              <a:spcPct val="35000"/>
            </a:spcAft>
            <a:buNone/>
          </a:pPr>
          <a:r>
            <a:rPr lang="en-GB" sz="2000" kern="1200" dirty="0"/>
            <a:t>Individual</a:t>
          </a:r>
        </a:p>
      </dsp:txBody>
      <dsp:txXfrm>
        <a:off x="4759834" y="111616"/>
        <a:ext cx="1452694" cy="576488"/>
      </dsp:txXfrm>
    </dsp:sp>
    <dsp:sp modelId="{9B91E3EF-4757-437F-AB80-A2204AD428F0}">
      <dsp:nvSpPr>
        <dsp:cNvPr id="0" name=""/>
        <dsp:cNvSpPr/>
      </dsp:nvSpPr>
      <dsp:spPr>
        <a:xfrm>
          <a:off x="3307139" y="688104"/>
          <a:ext cx="1452694" cy="2767302"/>
        </a:xfrm>
        <a:prstGeom prst="wedgeRectCallout">
          <a:avLst>
            <a:gd name="adj1" fmla="val 62500"/>
            <a:gd name="adj2" fmla="val 20830"/>
          </a:avLst>
        </a:prstGeom>
        <a:solidFill>
          <a:schemeClr val="accent3">
            <a:tint val="50000"/>
            <a:hueOff val="10718668"/>
            <a:satOff val="-15729"/>
            <a:lumOff val="106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625" tIns="47625" rIns="47625" bIns="47625" numCol="1" spcCol="1270" anchor="t" anchorCtr="0">
          <a:noAutofit/>
        </a:bodyPr>
        <a:lstStyle/>
        <a:p>
          <a:pPr marL="0" lvl="0" indent="0" algn="r" defTabSz="666750">
            <a:lnSpc>
              <a:spcPct val="90000"/>
            </a:lnSpc>
            <a:spcBef>
              <a:spcPct val="0"/>
            </a:spcBef>
            <a:spcAft>
              <a:spcPct val="35000"/>
            </a:spcAft>
            <a:buNone/>
          </a:pPr>
          <a:r>
            <a:rPr lang="en-GB" sz="1500" kern="1200" dirty="0"/>
            <a:t>Non controversial – but must be transparent</a:t>
          </a:r>
        </a:p>
      </dsp:txBody>
      <dsp:txXfrm>
        <a:off x="3491505" y="688104"/>
        <a:ext cx="1268329" cy="2767302"/>
      </dsp:txXfrm>
    </dsp:sp>
    <dsp:sp modelId="{09AB62C6-A736-4F10-9439-43419B5F93E8}">
      <dsp:nvSpPr>
        <dsp:cNvPr id="0" name=""/>
        <dsp:cNvSpPr/>
      </dsp:nvSpPr>
      <dsp:spPr>
        <a:xfrm>
          <a:off x="3307139" y="226757"/>
          <a:ext cx="1452694" cy="461347"/>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889000">
            <a:lnSpc>
              <a:spcPct val="90000"/>
            </a:lnSpc>
            <a:spcBef>
              <a:spcPct val="0"/>
            </a:spcBef>
            <a:spcAft>
              <a:spcPct val="35000"/>
            </a:spcAft>
            <a:buNone/>
          </a:pPr>
          <a:r>
            <a:rPr lang="en-GB" sz="2000" kern="1200" dirty="0"/>
            <a:t>Financial</a:t>
          </a:r>
        </a:p>
      </dsp:txBody>
      <dsp:txXfrm>
        <a:off x="3307139" y="226757"/>
        <a:ext cx="1452694" cy="4613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9BF10-7BAA-4798-890A-6642654A78F5}">
      <dsp:nvSpPr>
        <dsp:cNvPr id="0" name=""/>
        <dsp:cNvSpPr/>
      </dsp:nvSpPr>
      <dsp:spPr>
        <a:xfrm>
          <a:off x="6906162" y="842409"/>
          <a:ext cx="2231522" cy="2231935"/>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1A6FD-D333-474A-9D02-7A86BDC240B8}">
      <dsp:nvSpPr>
        <dsp:cNvPr id="0" name=""/>
        <dsp:cNvSpPr/>
      </dsp:nvSpPr>
      <dsp:spPr>
        <a:xfrm>
          <a:off x="6980256" y="916820"/>
          <a:ext cx="2083335" cy="2083113"/>
        </a:xfrm>
        <a:prstGeom prst="ellipse">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Team Accountability</a:t>
          </a:r>
        </a:p>
      </dsp:txBody>
      <dsp:txXfrm>
        <a:off x="7278082" y="1214464"/>
        <a:ext cx="1487681" cy="1487826"/>
      </dsp:txXfrm>
    </dsp:sp>
    <dsp:sp modelId="{3ABF9032-9DDC-4C71-A73F-07C9190CD1B6}">
      <dsp:nvSpPr>
        <dsp:cNvPr id="0" name=""/>
        <dsp:cNvSpPr/>
      </dsp:nvSpPr>
      <dsp:spPr>
        <a:xfrm rot="2700000">
          <a:off x="4602507" y="845107"/>
          <a:ext cx="2226147" cy="2226147"/>
        </a:xfrm>
        <a:prstGeom prst="teardrop">
          <a:avLst>
            <a:gd name="adj" fmla="val 1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312693-1A20-4740-B1F6-F88C2F58BADE}">
      <dsp:nvSpPr>
        <dsp:cNvPr id="0" name=""/>
        <dsp:cNvSpPr/>
      </dsp:nvSpPr>
      <dsp:spPr>
        <a:xfrm>
          <a:off x="4673913" y="916820"/>
          <a:ext cx="2083335" cy="2083113"/>
        </a:xfrm>
        <a:prstGeom prst="ellipse">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Defined Leadership Model</a:t>
          </a:r>
        </a:p>
      </dsp:txBody>
      <dsp:txXfrm>
        <a:off x="4971740" y="1214464"/>
        <a:ext cx="1487681" cy="1487826"/>
      </dsp:txXfrm>
    </dsp:sp>
    <dsp:sp modelId="{544C913E-C184-4111-A46F-7BEAC3F297BB}">
      <dsp:nvSpPr>
        <dsp:cNvPr id="0" name=""/>
        <dsp:cNvSpPr/>
      </dsp:nvSpPr>
      <dsp:spPr>
        <a:xfrm rot="2700000">
          <a:off x="2296165" y="845107"/>
          <a:ext cx="2226147" cy="2226147"/>
        </a:xfrm>
        <a:prstGeom prst="teardrop">
          <a:avLst>
            <a:gd name="adj" fmla="val 1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39A86-9AD3-4EAB-AED1-8E7E0BE5E4D8}">
      <dsp:nvSpPr>
        <dsp:cNvPr id="0" name=""/>
        <dsp:cNvSpPr/>
      </dsp:nvSpPr>
      <dsp:spPr>
        <a:xfrm>
          <a:off x="2367571" y="916820"/>
          <a:ext cx="2083335" cy="2083113"/>
        </a:xfrm>
        <a:prstGeom prst="ellipse">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Strong organisational values</a:t>
          </a:r>
        </a:p>
      </dsp:txBody>
      <dsp:txXfrm>
        <a:off x="2665398" y="1214464"/>
        <a:ext cx="1487681" cy="14878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awteacher.net/free-law-essays/constitutional-law/context-of-police-accountability-constitutional-law-essay.php#ftn17"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Accountability is an essential element in all societies and within all organisations and companies.</a:t>
            </a:r>
          </a:p>
          <a:p>
            <a:r>
              <a:rPr lang="en-GB" dirty="0"/>
              <a:t>Being accountable means different things to different people depending on the context in which it is used.</a:t>
            </a:r>
          </a:p>
          <a:p>
            <a:r>
              <a:rPr lang="en-GB" dirty="0"/>
              <a:t>Academics will argue that creating a culture of accountability is an essential tool used to develop better working relationships and improves job happiness. But what does accountability look like?</a:t>
            </a:r>
          </a:p>
          <a:p>
            <a:r>
              <a:rPr lang="en-GB" dirty="0"/>
              <a:t>Recent scandals within policing have been linked to failures in accountability, and leaders are now more than ever challenged to be accountable to a number of others.</a:t>
            </a:r>
          </a:p>
          <a:p>
            <a:r>
              <a:rPr lang="en-GB" dirty="0"/>
              <a:t>Its argued that Leadership can be seen and understood as a response to accountability and transparency issues that are an important concern within policing</a:t>
            </a:r>
          </a:p>
          <a:p>
            <a:r>
              <a:rPr lang="en-GB" dirty="0"/>
              <a:t>So today we are going to look at the following around accountability</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531027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dirty="0"/>
              <a:t>Question: </a:t>
            </a:r>
            <a:r>
              <a:rPr lang="en-GB" dirty="0"/>
              <a:t>But what do we understand ‘accountability’ to mean in the general sense of the word? Not specific to policing at this stage.</a:t>
            </a:r>
          </a:p>
          <a:p>
            <a:endParaRPr lang="en-GB" b="1" dirty="0"/>
          </a:p>
          <a:p>
            <a:r>
              <a:rPr lang="en-GB" b="1" dirty="0"/>
              <a:t>Answers in the chat box</a:t>
            </a:r>
          </a:p>
          <a:p>
            <a:endParaRPr lang="en-GB" b="1" dirty="0"/>
          </a:p>
          <a:p>
            <a:r>
              <a:rPr lang="en-GB" b="0" dirty="0"/>
              <a:t>A search will reveal numerous definitions within different contexts – as seen here by a few I have selected.</a:t>
            </a:r>
          </a:p>
          <a:p>
            <a:pPr marL="171450" indent="-171450">
              <a:buFont typeface="Arial" panose="020B0604020202020204" pitchFamily="34" charset="0"/>
              <a:buChar char="•"/>
            </a:pPr>
            <a:r>
              <a:rPr lang="en-GB" b="0" dirty="0"/>
              <a:t>Cambridge dictionary</a:t>
            </a:r>
          </a:p>
          <a:p>
            <a:pPr marL="171450" indent="-171450">
              <a:buFont typeface="Arial" panose="020B0604020202020204" pitchFamily="34" charset="0"/>
              <a:buChar char="•"/>
            </a:pPr>
            <a:r>
              <a:rPr lang="en-GB" b="0" dirty="0"/>
              <a:t>Investopedia.com</a:t>
            </a:r>
          </a:p>
          <a:p>
            <a:pPr marL="171450" indent="-171450">
              <a:buFont typeface="Arial" panose="020B0604020202020204" pitchFamily="34" charset="0"/>
              <a:buChar char="•"/>
            </a:pPr>
            <a:r>
              <a:rPr lang="en-GB" b="0" dirty="0"/>
              <a:t>Linkedin.com</a:t>
            </a:r>
          </a:p>
          <a:p>
            <a:endParaRPr lang="en-GB" b="1" dirty="0"/>
          </a:p>
          <a:p>
            <a:r>
              <a:rPr lang="en-GB" b="0" dirty="0"/>
              <a:t>But what does become apparent as you research is that ‘accountability refers to</a:t>
            </a:r>
          </a:p>
          <a:p>
            <a:pPr marL="228600" indent="-228600">
              <a:buAutoNum type="alphaLcPeriod"/>
            </a:pPr>
            <a:r>
              <a:rPr lang="en-GB" b="0" dirty="0"/>
              <a:t>An obligation to account for one’s actions  and</a:t>
            </a:r>
          </a:p>
          <a:p>
            <a:pPr marL="228600" indent="-228600">
              <a:buAutoNum type="alphaLcPeriod"/>
            </a:pPr>
            <a:r>
              <a:rPr lang="en-GB" b="0" dirty="0"/>
              <a:t>The state of being liable or answerable to another</a:t>
            </a:r>
          </a:p>
          <a:p>
            <a:pPr marL="0" indent="0">
              <a:buNone/>
            </a:pPr>
            <a:endParaRPr lang="en-GB" b="0" dirty="0"/>
          </a:p>
          <a:p>
            <a:pPr marL="0" indent="0">
              <a:buNone/>
            </a:pPr>
            <a:r>
              <a:rPr lang="en-GB" b="0" dirty="0"/>
              <a:t>The bottom line is that the buck stops with you – you put your hand up instead of pointing at others.</a:t>
            </a:r>
          </a:p>
          <a:p>
            <a:pPr marL="0" indent="0">
              <a:buNone/>
            </a:pPr>
            <a:endParaRPr lang="en-GB" b="0" dirty="0"/>
          </a:p>
          <a:p>
            <a:pPr marL="228600" indent="-228600">
              <a:buAutoNum type="alphaLcPeriod"/>
            </a:pPr>
            <a:endParaRPr lang="en-GB" b="1" dirty="0"/>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responsibility and accountability one and the same?</a:t>
            </a:r>
          </a:p>
          <a:p>
            <a:endParaRPr lang="en-GB" dirty="0"/>
          </a:p>
          <a:p>
            <a:r>
              <a:rPr lang="en-GB" dirty="0"/>
              <a:t>Although they are concepts that are closely related and sometimes used interchangeable there are key differences</a:t>
            </a:r>
          </a:p>
          <a:p>
            <a:endParaRPr lang="en-GB" dirty="0"/>
          </a:p>
          <a:p>
            <a:pPr marL="228600" indent="-228600">
              <a:buAutoNum type="arabicPeriod"/>
            </a:pPr>
            <a:r>
              <a:rPr lang="en-GB" b="0" i="0" dirty="0">
                <a:solidFill>
                  <a:srgbClr val="2D2D2D"/>
                </a:solidFill>
                <a:effectLst/>
                <a:latin typeface="Noto Sans" panose="020B0502040204020203" pitchFamily="34" charset="0"/>
              </a:rPr>
              <a:t>Responsibility relates to tasks. Being responsible for something means that it's your duty to carry out the related tasks. More than one person can share a responsibility, with such a team being collectively responsible for handling a situation. Responsibility is therefore often tied to a required outcome, such as the completion of a particular task or series of tasks. Responsibility is self-managed, meaning that a person chooses to take on a responsibility and fulfil it, as it cannot be forced upon them.</a:t>
            </a:r>
          </a:p>
          <a:p>
            <a:pPr marL="228600" indent="-228600">
              <a:buAutoNum type="arabicPeriod"/>
            </a:pPr>
            <a:r>
              <a:rPr lang="en-GB" b="0" i="0" dirty="0">
                <a:solidFill>
                  <a:srgbClr val="2D2D2D"/>
                </a:solidFill>
                <a:effectLst/>
                <a:latin typeface="Noto Sans" panose="020B0502040204020203" pitchFamily="34" charset="0"/>
              </a:rPr>
              <a:t>While responsibility refers to someone's duty to carry out a task to completion, accountability generally refers to what happens after something has happened. Accountability is therefore concerned with the consequences of someone's actions, rather than their initial duty to carry these actions out. Accountability is also more often confined to a single person. This is because accountability is about the ownership of consequences and the possibility for subsequent redress. If accountability was shared among a group of individuals, a 'blame game' could ensue</a:t>
            </a:r>
          </a:p>
          <a:p>
            <a:pPr marL="0" indent="0">
              <a:buNone/>
            </a:pPr>
            <a:r>
              <a:rPr lang="en-GB" b="0" i="0" dirty="0">
                <a:solidFill>
                  <a:srgbClr val="2D2D2D"/>
                </a:solidFill>
                <a:effectLst/>
                <a:latin typeface="Noto Sans" panose="020B0502040204020203" pitchFamily="34" charset="0"/>
              </a:rPr>
              <a:t>(Indeed, 2022)</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208427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turn to accountability in the context of policing</a:t>
            </a:r>
          </a:p>
          <a:p>
            <a:endParaRPr lang="en-GB" dirty="0"/>
          </a:p>
          <a:p>
            <a:r>
              <a:rPr lang="en-GB" dirty="0"/>
              <a:t>Looking at the previous explanations of ‘accountability’ – </a:t>
            </a:r>
            <a:r>
              <a:rPr lang="en-GB" b="1" dirty="0"/>
              <a:t>would you add anything else to those to define police accountability?</a:t>
            </a:r>
          </a:p>
          <a:p>
            <a:r>
              <a:rPr lang="en-GB" dirty="0"/>
              <a:t>(open to class)</a:t>
            </a:r>
          </a:p>
          <a:p>
            <a:endParaRPr lang="en-GB" dirty="0"/>
          </a:p>
          <a:p>
            <a:r>
              <a:rPr lang="en-GB" dirty="0"/>
              <a:t>“</a:t>
            </a:r>
            <a:r>
              <a:rPr lang="en-GB" b="0" i="0" dirty="0">
                <a:solidFill>
                  <a:srgbClr val="4D5156"/>
                </a:solidFill>
                <a:effectLst/>
                <a:latin typeface="Roboto" panose="02000000000000000000" pitchFamily="2" charset="0"/>
              </a:rPr>
              <a:t>Police accountability is a term used to describe the high expectation placed upon law enforcement agencies and individual officers to act in a responsible and legal manner while upholding the law and controlling crime”. (lawquestions.com, 2014)</a:t>
            </a:r>
          </a:p>
          <a:p>
            <a:endParaRPr lang="en-GB" b="0" i="0" dirty="0">
              <a:solidFill>
                <a:srgbClr val="4D5156"/>
              </a:solidFill>
              <a:effectLst/>
              <a:latin typeface="Roboto" panose="02000000000000000000" pitchFamily="2" charset="0"/>
            </a:endParaRPr>
          </a:p>
          <a:p>
            <a:r>
              <a:rPr lang="en-GB" b="0" i="0" dirty="0">
                <a:solidFill>
                  <a:srgbClr val="4D5156"/>
                </a:solidFill>
                <a:effectLst/>
                <a:latin typeface="Roboto" panose="02000000000000000000" pitchFamily="2" charset="0"/>
              </a:rPr>
              <a:t>Or</a:t>
            </a:r>
          </a:p>
          <a:p>
            <a:r>
              <a:rPr lang="en-GB" b="0" i="0" dirty="0">
                <a:solidFill>
                  <a:srgbClr val="212529"/>
                </a:solidFill>
                <a:effectLst/>
                <a:latin typeface="-apple-system"/>
              </a:rPr>
              <a:t>“ holding police responsible for what they do, organizationally and/or individually, by observing their policies and practices and what they claim authority to do as things that should be open to enquiry and that they should be prepared to justify” (law Teacher.</a:t>
            </a:r>
            <a:endParaRPr lang="en-GB" b="0" i="0" dirty="0">
              <a:solidFill>
                <a:srgbClr val="4D5156"/>
              </a:solidFill>
              <a:effectLst/>
              <a:latin typeface="Roboto" panose="02000000000000000000" pitchFamily="2" charset="0"/>
            </a:endParaRPr>
          </a:p>
          <a:p>
            <a:endParaRPr lang="en-GB" b="0" i="0" dirty="0">
              <a:solidFill>
                <a:srgbClr val="4D5156"/>
              </a:solidFill>
              <a:effectLst/>
              <a:latin typeface="Roboto" panose="02000000000000000000" pitchFamily="2" charset="0"/>
            </a:endParaRPr>
          </a:p>
          <a:p>
            <a:endParaRPr lang="en-GB" b="0" i="0" dirty="0">
              <a:solidFill>
                <a:srgbClr val="4D5156"/>
              </a:solidFill>
              <a:effectLst/>
              <a:latin typeface="Roboto" panose="02000000000000000000" pitchFamily="2" charset="0"/>
            </a:endParaRPr>
          </a:p>
          <a:p>
            <a:endParaRPr lang="en-GB" b="0" i="0" dirty="0">
              <a:solidFill>
                <a:srgbClr val="4D5156"/>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521161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policing system relies on policing by consent in ways that meet the differing needs and priorities of communities.</a:t>
            </a:r>
          </a:p>
          <a:p>
            <a:r>
              <a:rPr lang="en-GB" dirty="0"/>
              <a:t>Operational decisions are taken by Chief Constables, who are held to account through democratic scrutiny, which over time has taken various forms –</a:t>
            </a:r>
          </a:p>
          <a:p>
            <a:pPr marL="171450" indent="-171450">
              <a:buFont typeface="Arial" panose="020B0604020202020204" pitchFamily="34" charset="0"/>
              <a:buChar char="•"/>
            </a:pPr>
            <a:r>
              <a:rPr lang="en-GB" dirty="0"/>
              <a:t>watch committees – which were local govt bodies which oversaw policing from about 1835 until around 1968. The Municipal Corporation Act 1835 required each borough to establish a watch committee and to appoint a constable to preserve the peace</a:t>
            </a:r>
          </a:p>
          <a:p>
            <a:pPr marL="171450" indent="-171450">
              <a:buFont typeface="Arial" panose="020B0604020202020204" pitchFamily="34" charset="0"/>
              <a:buChar char="•"/>
            </a:pPr>
            <a:r>
              <a:rPr lang="en-GB" dirty="0"/>
              <a:t>police committees, </a:t>
            </a:r>
          </a:p>
          <a:p>
            <a:pPr marL="171450" indent="-171450">
              <a:buFont typeface="Arial" panose="020B0604020202020204" pitchFamily="34" charset="0"/>
              <a:buChar char="•"/>
            </a:pPr>
            <a:r>
              <a:rPr lang="en-GB" dirty="0"/>
              <a:t>The Police Act 1964 replaced the previous committees with police authorities which initially comprised of two thirds elected members of the county/borough and one third magistrate. They obviously developed overtime to the Police Authorities I remember and now today we have </a:t>
            </a:r>
          </a:p>
          <a:p>
            <a:pPr marL="171450" indent="-171450">
              <a:buFont typeface="Arial" panose="020B0604020202020204" pitchFamily="34" charset="0"/>
              <a:buChar char="•"/>
            </a:pPr>
            <a:r>
              <a:rPr lang="en-GB" dirty="0"/>
              <a:t>Police and Crime Commissioners. </a:t>
            </a:r>
          </a:p>
          <a:p>
            <a:r>
              <a:rPr lang="en-GB" dirty="0"/>
              <a:t>The changing forms of oversight are evidence of the difficult and continuing tensions in achieving democratic scrutiny that commands public trust and confidence in operational policing. </a:t>
            </a:r>
          </a:p>
          <a:p>
            <a:r>
              <a:rPr lang="en-GB" dirty="0"/>
              <a:t>Police and Crime Commissioners (PCCs) replaced Police Authorities in 2012 as ‘the voice of the public’ and as a means of improving the accountability and transparency of the police to their local communities.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88863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So who are the police currently accountable to?</a:t>
            </a:r>
          </a:p>
          <a:p>
            <a:endParaRPr lang="en-GB" dirty="0"/>
          </a:p>
          <a:p>
            <a:r>
              <a:rPr lang="en-GB" dirty="0"/>
              <a:t>Open up to class?</a:t>
            </a:r>
          </a:p>
          <a:p>
            <a:endParaRPr lang="en-GB" dirty="0"/>
          </a:p>
          <a:p>
            <a:r>
              <a:rPr lang="en-GB" dirty="0"/>
              <a:t>Victims &amp; witnesses</a:t>
            </a:r>
          </a:p>
          <a:p>
            <a:r>
              <a:rPr lang="en-GB" dirty="0"/>
              <a:t>Arrestees</a:t>
            </a:r>
          </a:p>
          <a:p>
            <a:r>
              <a:rPr lang="en-GB" dirty="0"/>
              <a:t>Individual complainants</a:t>
            </a:r>
          </a:p>
          <a:p>
            <a:r>
              <a:rPr lang="en-GB" dirty="0"/>
              <a:t>Those that are stop/searched</a:t>
            </a:r>
          </a:p>
          <a:p>
            <a:r>
              <a:rPr lang="en-GB" dirty="0"/>
              <a:t>Supervisors/managers</a:t>
            </a:r>
          </a:p>
          <a:p>
            <a:r>
              <a:rPr lang="en-GB" dirty="0"/>
              <a:t>Legislation – PACE 1984</a:t>
            </a:r>
          </a:p>
          <a:p>
            <a:r>
              <a:rPr lang="en-GB" dirty="0"/>
              <a:t>National Police Chief’s council</a:t>
            </a:r>
          </a:p>
          <a:p>
            <a:r>
              <a:rPr lang="en-GB" dirty="0"/>
              <a:t>Police &amp; Crime Commissioners</a:t>
            </a:r>
          </a:p>
          <a:p>
            <a:r>
              <a:rPr lang="en-GB" dirty="0"/>
              <a:t>Independent office of Police Complaints</a:t>
            </a:r>
          </a:p>
          <a:p>
            <a:r>
              <a:rPr lang="en-GB" dirty="0"/>
              <a:t>Home Office</a:t>
            </a:r>
          </a:p>
          <a:p>
            <a:r>
              <a:rPr lang="en-GB" dirty="0"/>
              <a:t>College of policing</a:t>
            </a:r>
          </a:p>
          <a:p>
            <a:r>
              <a:rPr lang="en-GB" dirty="0"/>
              <a:t>Criminal Justice process (CPS, Courts etc)</a:t>
            </a:r>
          </a:p>
          <a:p>
            <a:r>
              <a:rPr lang="en-GB" dirty="0"/>
              <a:t>HMICFRS</a:t>
            </a:r>
          </a:p>
          <a:p>
            <a:r>
              <a:rPr lang="en-GB" dirty="0"/>
              <a:t>Multi-Agency Partnerships</a:t>
            </a:r>
          </a:p>
          <a:p>
            <a:r>
              <a:rPr lang="en-GB" dirty="0"/>
              <a:t>Independent Advisory Groups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007136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600" dirty="0"/>
              <a:t>Financial</a:t>
            </a:r>
          </a:p>
          <a:p>
            <a:pPr marL="0" indent="0">
              <a:buNone/>
            </a:pPr>
            <a:r>
              <a:rPr lang="en-GB" sz="1600" dirty="0"/>
              <a:t>Not particularly controversial.</a:t>
            </a:r>
          </a:p>
          <a:p>
            <a:pPr algn="l"/>
            <a:r>
              <a:rPr lang="en-GB" sz="1600" b="0" i="0" dirty="0">
                <a:solidFill>
                  <a:srgbClr val="212529"/>
                </a:solidFill>
                <a:effectLst/>
                <a:latin typeface="-apple-system"/>
              </a:rPr>
              <a:t>Financial accountability of police to the Home Office (on behalf of the government) is not particularly controversial apart from when the community charge is increased!  : since the escalating costs of policing are recognized within the organisation, it is right for police personnel to show how the money is spent . Police services have large capital resources to direct. What does cause problems is trying to fit policing outcomes into the sort of profit and loss balance sheet to which accountants are accustomed. For example, the principles of effective management of these are perhaps not vastly different from the principles of any business, which would rely on for getting the best value for money from its shops, factories, warehouses and vehicles.</a:t>
            </a:r>
          </a:p>
          <a:p>
            <a:pPr algn="l"/>
            <a:r>
              <a:rPr lang="en-GB" sz="1600" b="0" i="0" dirty="0">
                <a:solidFill>
                  <a:srgbClr val="212529"/>
                </a:solidFill>
                <a:effectLst/>
                <a:latin typeface="-apple-system"/>
              </a:rPr>
              <a:t>Police services are now subject to much more harsh financial accountability than they have been in the past.</a:t>
            </a:r>
          </a:p>
          <a:p>
            <a:pPr marL="0" indent="0">
              <a:buNone/>
            </a:pPr>
            <a:endParaRPr lang="en-GB" dirty="0"/>
          </a:p>
          <a:p>
            <a:pPr marL="228600" indent="-228600">
              <a:buAutoNum type="arabicPeriod"/>
            </a:pPr>
            <a:r>
              <a:rPr lang="en-GB" dirty="0"/>
              <a:t>Individual</a:t>
            </a:r>
          </a:p>
          <a:p>
            <a:pPr algn="l"/>
            <a:r>
              <a:rPr lang="en-GB" b="0" i="0" dirty="0">
                <a:solidFill>
                  <a:srgbClr val="212529"/>
                </a:solidFill>
                <a:effectLst/>
                <a:latin typeface="-apple-system"/>
              </a:rPr>
              <a:t>Personal accountability concerns the way an individual officer behaves in carrying out their police duty. Individual officers would be, without a structural hierarchy, accountable for many of their activities to officers senior to them: ultimately, all officers answer to the chief officer of police for their actions. </a:t>
            </a:r>
          </a:p>
          <a:p>
            <a:pPr algn="l"/>
            <a:r>
              <a:rPr lang="en-GB" b="0" i="0" dirty="0">
                <a:solidFill>
                  <a:srgbClr val="212529"/>
                </a:solidFill>
                <a:effectLst/>
                <a:latin typeface="-apple-system"/>
              </a:rPr>
              <a:t>This accountability requirement is answered by having in place an acceptable system of recording and investigating complaints made against individual police officers and an effective restraint system when misconduct can be proven.</a:t>
            </a:r>
          </a:p>
          <a:p>
            <a:pPr algn="l"/>
            <a:r>
              <a:rPr lang="en-GB" b="0" i="0" dirty="0">
                <a:solidFill>
                  <a:srgbClr val="212529"/>
                </a:solidFill>
                <a:effectLst/>
                <a:latin typeface="-apple-system"/>
              </a:rPr>
              <a:t>Some academics will argue that to claim that the behaviour of individual officers is solely a matter of personal accountability is in many aspects too simplistic, as a sample of particular behaviour may signal some common problems within the police service itself. If a large number of allegations of particular types of misbehaviour are received against a number of officers, then this suggests a problem for the force itself, rather than the presence of a minority of miscreant individuals.</a:t>
            </a:r>
          </a:p>
          <a:p>
            <a:pPr marL="228600" indent="-228600">
              <a:buAutoNum type="arabicPeriod"/>
            </a:pPr>
            <a:endParaRPr lang="en-GB" dirty="0"/>
          </a:p>
          <a:p>
            <a:pPr marL="228600" indent="-228600">
              <a:buAutoNum type="arabicPeriod"/>
            </a:pPr>
            <a:r>
              <a:rPr lang="en-GB" dirty="0"/>
              <a:t>Operational Accountability</a:t>
            </a:r>
          </a:p>
          <a:p>
            <a:pPr marL="0" indent="0">
              <a:buNone/>
            </a:pPr>
            <a:r>
              <a:rPr lang="en-GB" b="0" i="0" dirty="0">
                <a:solidFill>
                  <a:srgbClr val="212529"/>
                </a:solidFill>
                <a:effectLst/>
                <a:latin typeface="-apple-system"/>
              </a:rPr>
              <a:t>Operational accountability covers a multitude of decisions concerning policy and strategic planning at organizational level, and operations carried out at local or station level. The chief officer is liable for the operational implementation of policing priorities, also answerable to the Home Office for implementation of national directives concerning policing priorities, and to HMICFRS for overall efficiency of policing </a:t>
            </a:r>
          </a:p>
          <a:p>
            <a:pPr marL="0" indent="0">
              <a:buNone/>
            </a:pPr>
            <a:r>
              <a:rPr lang="en-GB" b="0" i="0" dirty="0">
                <a:solidFill>
                  <a:srgbClr val="212529"/>
                </a:solidFill>
                <a:effectLst/>
                <a:latin typeface="-apple-system"/>
              </a:rPr>
              <a:t>Superimposed on this is the legal requirement of the Police and Criminal Evidence Act (PACE) 1984 [</a:t>
            </a:r>
            <a:r>
              <a:rPr lang="en-GB" b="0" i="0" u="sng" dirty="0">
                <a:solidFill>
                  <a:srgbClr val="003068"/>
                </a:solidFill>
                <a:effectLst/>
                <a:latin typeface="-apple-system"/>
                <a:hlinkClick r:id="rId3"/>
              </a:rPr>
              <a:t>1</a:t>
            </a:r>
            <a:r>
              <a:rPr lang="en-GB" b="0" i="0" dirty="0">
                <a:solidFill>
                  <a:srgbClr val="212529"/>
                </a:solidFill>
                <a:effectLst/>
                <a:latin typeface="-apple-system"/>
              </a:rPr>
              <a:t>]  and  the Crime and Disorder Act 1998 </a:t>
            </a:r>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645963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heard of the 12 Principles of Accountable Policing??</a:t>
            </a:r>
          </a:p>
          <a:p>
            <a:endParaRPr lang="en-GB" dirty="0"/>
          </a:p>
          <a:p>
            <a:r>
              <a:rPr lang="en-GB" dirty="0"/>
              <a:t>The principles were devised as a  result of a number of research  workshops that took place between The Police Foundation ( a UK Policing Think Tank)  academics and UK and N. Ireland police forces and were released or published by the Police Foundation in 2023.</a:t>
            </a:r>
          </a:p>
          <a:p>
            <a:endParaRPr lang="en-GB" dirty="0"/>
          </a:p>
          <a:p>
            <a:r>
              <a:rPr lang="en-GB" dirty="0"/>
              <a:t>This group suggests through their work that these principles underpin all accountability within policing – </a:t>
            </a:r>
            <a:r>
              <a:rPr lang="en-GB" dirty="0" err="1"/>
              <a:t>Uk</a:t>
            </a:r>
            <a:r>
              <a:rPr lang="en-GB" dirty="0"/>
              <a:t> based forces , private policing and transnational policing, and are intended to provide a practical baseline to inform  practice and the  structure of accountable policing.</a:t>
            </a:r>
          </a:p>
          <a:p>
            <a:endParaRPr lang="en-GB" dirty="0"/>
          </a:p>
          <a:p>
            <a:r>
              <a:rPr lang="en-GB" dirty="0"/>
              <a:t>Diagrammatically the 12 principles are introduced as follows:</a:t>
            </a:r>
          </a:p>
          <a:p>
            <a:r>
              <a:rPr lang="en-GB" dirty="0"/>
              <a:t>The first four principles – Universality, Independence, Compellability, Enforceability &amp; Redress and Legality are grouped under the heading of General principles – that underpin all accountability</a:t>
            </a:r>
          </a:p>
          <a:p>
            <a:r>
              <a:rPr lang="en-GB" dirty="0"/>
              <a:t>The next 3 of Constructiveness, Clarity and Transparency are grouped under the title of Conduct and describe the conduct of accountability and how it is to be done</a:t>
            </a:r>
          </a:p>
          <a:p>
            <a:r>
              <a:rPr lang="en-GB" dirty="0"/>
              <a:t>Then the next 2 – which are ‘Pluralism and Multi-level participation’, and ‘Recognition and reason’ are grouped together under the heading of Participation , and is about how it can be achieved</a:t>
            </a:r>
          </a:p>
          <a:p>
            <a:r>
              <a:rPr lang="en-GB" dirty="0"/>
              <a:t>And finally principle 11 which is in relation to committing to robust evidence and independent evaluation and 12  which is being a learning organisation are grouped under the heading of implementation &amp; evaluation and is about how to implement effective accountability and how to evaluate it.</a:t>
            </a:r>
          </a:p>
          <a:p>
            <a:endParaRPr lang="en-GB" dirty="0"/>
          </a:p>
          <a:p>
            <a:r>
              <a:rPr lang="en-GB" dirty="0"/>
              <a:t>The full document can be accessed via the link on screen but I have also put a copy on Moodle for you</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3578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authors claim that accountability of the police is central to the legitimacy within communities.</a:t>
            </a:r>
          </a:p>
          <a:p>
            <a:r>
              <a:rPr lang="en-GB" dirty="0"/>
              <a:t>They argue that the concept of accountable policing is therefore perceived as a range of features including good governance such as legal compliance, regulatory standards, transparency of decision making together with more sensitive and complex areas such as the correct processes for addressing misconduct and the position of the sworn constable and common law and the constant tensions around upholding the law versus the rights of citizens including proportionality, openness and restraint and all that that involves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116210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 Betterworks.com</a:t>
            </a:r>
          </a:p>
          <a:p>
            <a:endParaRPr lang="en-GB" dirty="0"/>
          </a:p>
          <a:p>
            <a:pPr algn="l" fontAlgn="base"/>
            <a:r>
              <a:rPr lang="en-GB" b="0" i="0" dirty="0">
                <a:solidFill>
                  <a:srgbClr val="333333"/>
                </a:solidFill>
                <a:effectLst/>
                <a:latin typeface="proxima-nova"/>
              </a:rPr>
              <a:t>Leadership accountability in the workplace is an overlooked but essential component of a healthy culture. But what is an accountable leader, and how do they drive business results?</a:t>
            </a:r>
          </a:p>
          <a:p>
            <a:pPr algn="l" fontAlgn="base"/>
            <a:r>
              <a:rPr lang="en-GB" b="0" i="0" dirty="0">
                <a:solidFill>
                  <a:srgbClr val="333333"/>
                </a:solidFill>
                <a:effectLst/>
                <a:latin typeface="proxima-nova"/>
              </a:rPr>
              <a:t>“Accountability” suggests that leaders are held accountable to someone or something. </a:t>
            </a:r>
          </a:p>
          <a:p>
            <a:pPr algn="l" fontAlgn="base"/>
            <a:r>
              <a:rPr lang="en-GB" b="0" i="0" dirty="0">
                <a:solidFill>
                  <a:srgbClr val="333333"/>
                </a:solidFill>
                <a:effectLst/>
                <a:latin typeface="proxima-nova"/>
              </a:rPr>
              <a:t>There are several measures of accountability. </a:t>
            </a:r>
          </a:p>
          <a:p>
            <a:pPr algn="l" fontAlgn="base"/>
            <a:r>
              <a:rPr lang="en-GB" b="0" i="0" dirty="0">
                <a:solidFill>
                  <a:srgbClr val="333333"/>
                </a:solidFill>
                <a:effectLst/>
                <a:latin typeface="proxima-nova"/>
              </a:rPr>
              <a:t>One is business performance, which most organisations prioritize. But leaders must also be accountable to company culture (stated mission, vision, values, and purpose), as well as to the workforce itself.</a:t>
            </a:r>
          </a:p>
          <a:p>
            <a:pPr algn="l" fontAlgn="base"/>
            <a:r>
              <a:rPr lang="en-GB" b="0" i="0" dirty="0">
                <a:solidFill>
                  <a:srgbClr val="333333"/>
                </a:solidFill>
                <a:effectLst/>
                <a:latin typeface="proxima-nova"/>
              </a:rPr>
              <a:t>For leaders to be accountable, they need to be committed to the business and its people. They must take their role as people leaders seriously, building trust among team members. </a:t>
            </a:r>
          </a:p>
          <a:p>
            <a:pPr algn="l" fontAlgn="base"/>
            <a:r>
              <a:rPr lang="en-GB" b="0" i="0" dirty="0">
                <a:solidFill>
                  <a:srgbClr val="333333"/>
                </a:solidFill>
                <a:effectLst/>
                <a:latin typeface="proxima-nova"/>
              </a:rPr>
              <a:t>Accountable leaders clearly communicate their goals and objectives and key results  to their teams to foster alignment and team focus. They accept responsibility when things go wrong and give credit for success where it’s due.</a:t>
            </a:r>
          </a:p>
          <a:p>
            <a:pPr algn="l" fontAlgn="base"/>
            <a:r>
              <a:rPr lang="en-GB" b="0" i="0" dirty="0">
                <a:solidFill>
                  <a:srgbClr val="333333"/>
                </a:solidFill>
                <a:effectLst/>
                <a:latin typeface="proxima-nova"/>
              </a:rPr>
              <a:t>Accountable leaders assess accountability in those below their level, too. Top-level leadership, for instance, must hold middle managers accountable for their own commitment to the business, the workforce, and company culture. By addressing leaders who aren’t accountable, they set standards for accountable leadership in the company.</a:t>
            </a:r>
          </a:p>
          <a:p>
            <a:pPr algn="l" fontAlgn="base"/>
            <a:r>
              <a:rPr lang="en-GB" b="0" i="0" dirty="0">
                <a:solidFill>
                  <a:srgbClr val="333333"/>
                </a:solidFill>
                <a:effectLst/>
                <a:latin typeface="proxima-nova"/>
              </a:rPr>
              <a:t>Accountable leaders also foster team accountability by developing teams who are capable of thinking critically about the company’s needs and how they can optimize their contributions. Owning mistakes is a key aspect of accountability, and it’s also the first step to learning from inevitable mistakes while continuing to move forward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629315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33333"/>
                </a:solidFill>
                <a:effectLst/>
                <a:latin typeface="proxima-nova"/>
              </a:rPr>
              <a:t>Why Is Accountability Important in Leadership?</a:t>
            </a:r>
          </a:p>
          <a:p>
            <a:pPr algn="l" fontAlgn="base"/>
            <a:r>
              <a:rPr lang="en-GB" b="0" i="0" dirty="0">
                <a:solidFill>
                  <a:srgbClr val="333333"/>
                </a:solidFill>
                <a:effectLst/>
                <a:latin typeface="proxima-nova"/>
              </a:rPr>
              <a:t>Leadership accountability is vital for keeping organizations on track, especially in a volatile and uncertain work climate. On the business side, there has to be strong accountability at the top to keep employees aligned with the business strategy across the organization. </a:t>
            </a:r>
          </a:p>
          <a:p>
            <a:pPr algn="l" fontAlgn="base"/>
            <a:r>
              <a:rPr lang="en-GB" b="0" i="0" dirty="0">
                <a:solidFill>
                  <a:srgbClr val="333333"/>
                </a:solidFill>
                <a:effectLst/>
                <a:latin typeface="proxima-nova"/>
              </a:rPr>
              <a:t>Accountability toward people and culture is equally important because these are each critical elements of driving business results. Lack of accountability damages the entire company culture, which affects the morale and motivation of individual workers.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93865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consider the following Question:</a:t>
            </a:r>
          </a:p>
          <a:p>
            <a:r>
              <a:rPr lang="en-GB" dirty="0"/>
              <a:t>What challenges does accountability pose or raise for you as leaders?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353499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a:t>
            </a:r>
          </a:p>
          <a:p>
            <a:r>
              <a:rPr lang="en-GB" dirty="0"/>
              <a:t>What challenges does accountability pose or raise for you as leaders?</a:t>
            </a:r>
          </a:p>
          <a:p>
            <a:r>
              <a:rPr lang="en-GB" dirty="0"/>
              <a:t>Answers via </a:t>
            </a:r>
            <a:r>
              <a:rPr lang="en-GB" dirty="0" err="1"/>
              <a:t>mentimeter</a:t>
            </a:r>
            <a:endParaRPr lang="en-GB" dirty="0"/>
          </a:p>
          <a:p>
            <a:endParaRPr lang="en-GB" dirty="0"/>
          </a:p>
          <a:p>
            <a:r>
              <a:rPr lang="en-GB" dirty="0"/>
              <a:t>Explore each one</a:t>
            </a:r>
          </a:p>
          <a:p>
            <a:endParaRPr lang="en-GB" dirty="0"/>
          </a:p>
          <a:p>
            <a:r>
              <a:rPr lang="en-GB" dirty="0"/>
              <a:t>Question: </a:t>
            </a:r>
          </a:p>
          <a:p>
            <a:r>
              <a:rPr lang="en-GB" dirty="0"/>
              <a:t>How can you resolve these challenges?</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82858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Question – why does Accountability matter?</a:t>
            </a:r>
          </a:p>
          <a:p>
            <a:endParaRPr lang="en-GB" dirty="0"/>
          </a:p>
          <a:p>
            <a:r>
              <a:rPr lang="en-GB" dirty="0"/>
              <a:t>Answers in chat box</a:t>
            </a:r>
          </a:p>
          <a:p>
            <a:endParaRPr lang="en-GB" dirty="0"/>
          </a:p>
          <a:p>
            <a:r>
              <a:rPr lang="en-GB" dirty="0"/>
              <a:t>Strong accountability matters because:</a:t>
            </a:r>
          </a:p>
          <a:p>
            <a:pPr marL="171450" indent="-171450">
              <a:buFont typeface="Arial" panose="020B0604020202020204" pitchFamily="34" charset="0"/>
              <a:buChar char="•"/>
            </a:pPr>
            <a:r>
              <a:rPr lang="en-GB" dirty="0"/>
              <a:t>When it works it benefits everyone</a:t>
            </a:r>
          </a:p>
          <a:p>
            <a:pPr marL="171450" indent="-171450">
              <a:buFont typeface="Arial" panose="020B0604020202020204" pitchFamily="34" charset="0"/>
              <a:buChar char="•"/>
            </a:pPr>
            <a:r>
              <a:rPr lang="en-GB" dirty="0"/>
              <a:t>It enables the community to know how the police are doing and how to resolve matters when things go wrong</a:t>
            </a:r>
          </a:p>
          <a:p>
            <a:pPr marL="171450" indent="-171450">
              <a:buFont typeface="Arial" panose="020B0604020202020204" pitchFamily="34" charset="0"/>
              <a:buChar char="•"/>
            </a:pPr>
            <a:r>
              <a:rPr lang="en-GB" dirty="0"/>
              <a:t>Ensures that the police act in the best interests of those that they serve</a:t>
            </a:r>
          </a:p>
          <a:p>
            <a:pPr marL="171450" indent="-171450">
              <a:buFont typeface="Arial" panose="020B0604020202020204" pitchFamily="34" charset="0"/>
              <a:buChar char="•"/>
            </a:pPr>
            <a:r>
              <a:rPr lang="en-GB" dirty="0"/>
              <a:t>Accountability is part of good governance and can increase trust and legitimacy of the state in the eyes of the public</a:t>
            </a:r>
          </a:p>
          <a:p>
            <a:pPr marL="171450" indent="-171450">
              <a:buFont typeface="Arial" panose="020B0604020202020204" pitchFamily="34" charset="0"/>
              <a:buChar char="•"/>
            </a:pPr>
            <a:r>
              <a:rPr lang="en-GB" dirty="0"/>
              <a:t>Enables a degree of feedback from the public that the service is meeting their needs</a:t>
            </a:r>
          </a:p>
          <a:p>
            <a:pPr marL="171450" indent="-171450">
              <a:buFont typeface="Arial" panose="020B0604020202020204" pitchFamily="34" charset="0"/>
              <a:buChar char="•"/>
            </a:pPr>
            <a:r>
              <a:rPr lang="en-GB" dirty="0"/>
              <a:t>Strong accountability can help the organisation</a:t>
            </a:r>
          </a:p>
          <a:p>
            <a:pPr marL="171450" indent="-171450">
              <a:buFont typeface="Arial" panose="020B0604020202020204" pitchFamily="34" charset="0"/>
              <a:buChar char="•"/>
            </a:pPr>
            <a:r>
              <a:rPr lang="en-GB" dirty="0"/>
              <a:t>Incentivises individuals to work in the best interests of the public</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907116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 how can strong accountability and a culture of accountability improve an organisation?</a:t>
            </a:r>
          </a:p>
          <a:p>
            <a:endParaRPr lang="en-GB" dirty="0"/>
          </a:p>
          <a:p>
            <a:r>
              <a:rPr lang="en-GB" dirty="0"/>
              <a:t>Answers in chat box</a:t>
            </a:r>
          </a:p>
          <a:p>
            <a:endParaRPr lang="en-GB" dirty="0"/>
          </a:p>
          <a:p>
            <a:r>
              <a:rPr lang="en-GB" dirty="0"/>
              <a:t>It is argued that effective accountability creates an environment that . </a:t>
            </a:r>
          </a:p>
          <a:p>
            <a:r>
              <a:rPr lang="en-GB" dirty="0"/>
              <a:t>• promotes learning – to ensure that successes are repeated and failures avoided in the future. The role of learning through accountability is increasingly recognised as a vital mechanism to drive improvement </a:t>
            </a:r>
          </a:p>
          <a:p>
            <a:r>
              <a:rPr lang="en-GB" dirty="0"/>
              <a:t>• generates incentives (rewards for good performance and sanctions when it is poor) – for individuals and organisations to act in citizens’ interests </a:t>
            </a:r>
          </a:p>
          <a:p>
            <a:r>
              <a:rPr lang="en-GB" dirty="0"/>
              <a:t>• enables desirable risk-taking and innovation – ultimately, appetite for risk and innovation comes down to organisational culture, where rewards go to those who recognise risk and the focus is on mitigating it </a:t>
            </a:r>
          </a:p>
          <a:p>
            <a:r>
              <a:rPr lang="en-GB" dirty="0"/>
              <a:t>• develops individuals – making them better able to achieve their goals and improve in their role. Those holding people to account should be providing advice and constructive challenge, clarifying questions of role and purpose, and helping to focus efforts.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868683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33333"/>
                </a:solidFill>
                <a:effectLst/>
                <a:latin typeface="proxima-nova"/>
              </a:rPr>
              <a:t>Source: </a:t>
            </a:r>
            <a:r>
              <a:rPr lang="en-GB" b="0" i="0" dirty="0" err="1">
                <a:solidFill>
                  <a:srgbClr val="333333"/>
                </a:solidFill>
                <a:effectLst/>
                <a:latin typeface="proxima-nova"/>
              </a:rPr>
              <a:t>Betterworks</a:t>
            </a:r>
            <a:r>
              <a:rPr lang="en-GB" b="0" i="0" dirty="0">
                <a:solidFill>
                  <a:srgbClr val="333333"/>
                </a:solidFill>
                <a:effectLst/>
                <a:latin typeface="proxima-nova"/>
              </a:rPr>
              <a:t>, 2021 </a:t>
            </a:r>
          </a:p>
          <a:p>
            <a:pPr algn="l" fontAlgn="base"/>
            <a:r>
              <a:rPr lang="en-GB" b="0" i="0" dirty="0">
                <a:solidFill>
                  <a:srgbClr val="333333"/>
                </a:solidFill>
                <a:effectLst/>
                <a:latin typeface="proxima-nova"/>
              </a:rPr>
              <a:t>It is argued that Culture plays a large part in defining leadership and setting expectations for accountability</a:t>
            </a:r>
          </a:p>
          <a:p>
            <a:pPr algn="l" fontAlgn="base"/>
            <a:r>
              <a:rPr lang="en-GB" b="0" i="0" dirty="0">
                <a:solidFill>
                  <a:srgbClr val="333333"/>
                </a:solidFill>
                <a:effectLst/>
                <a:latin typeface="proxima-nova"/>
              </a:rPr>
              <a:t>And that leaders must foster a strong leadership culture that drives accountability. This helps set expectations for leadership development. </a:t>
            </a:r>
          </a:p>
          <a:p>
            <a:pPr algn="l" fontAlgn="base"/>
            <a:r>
              <a:rPr lang="en-GB" b="0" i="0" dirty="0">
                <a:solidFill>
                  <a:srgbClr val="333333"/>
                </a:solidFill>
                <a:effectLst/>
                <a:latin typeface="proxima-nova"/>
              </a:rPr>
              <a:t>Some suggest that there are  three essential elements of a culture of accountability that can be developed within organisations.</a:t>
            </a:r>
          </a:p>
          <a:p>
            <a:pPr algn="l" fontAlgn="base"/>
            <a:r>
              <a:rPr lang="en-GB" b="1" i="0" dirty="0">
                <a:solidFill>
                  <a:srgbClr val="333333"/>
                </a:solidFill>
                <a:effectLst/>
                <a:latin typeface="proxima-nova"/>
              </a:rPr>
              <a:t>Strong organisational values</a:t>
            </a:r>
          </a:p>
          <a:p>
            <a:pPr algn="l" fontAlgn="base"/>
            <a:r>
              <a:rPr lang="en-GB" b="0" i="0" dirty="0">
                <a:solidFill>
                  <a:srgbClr val="333333"/>
                </a:solidFill>
                <a:effectLst/>
                <a:latin typeface="proxima-nova"/>
              </a:rPr>
              <a:t>Your organisation’s values should guide decision-making across the workforce. Make sure employees understand your values and how they translate to behaviours in their specific roles. While leaders must understand how to live the organisations values, these values need to be understood and lived by </a:t>
            </a:r>
            <a:r>
              <a:rPr lang="en-GB" b="0" i="1" dirty="0">
                <a:solidFill>
                  <a:srgbClr val="333333"/>
                </a:solidFill>
                <a:effectLst/>
                <a:latin typeface="proxima-nova"/>
              </a:rPr>
              <a:t>everyone</a:t>
            </a:r>
            <a:r>
              <a:rPr lang="en-GB" b="0" i="0" dirty="0">
                <a:solidFill>
                  <a:srgbClr val="333333"/>
                </a:solidFill>
                <a:effectLst/>
                <a:latin typeface="proxima-nova"/>
              </a:rPr>
              <a:t> to create and sustain a culture of accountability. </a:t>
            </a:r>
          </a:p>
          <a:p>
            <a:pPr algn="l" fontAlgn="base"/>
            <a:r>
              <a:rPr lang="en-GB" b="0" i="0" dirty="0">
                <a:solidFill>
                  <a:srgbClr val="333333"/>
                </a:solidFill>
                <a:effectLst/>
                <a:latin typeface="proxima-nova"/>
              </a:rPr>
              <a:t>When all employees recognize values in action — or their absence when they </a:t>
            </a:r>
            <a:r>
              <a:rPr lang="en-GB" b="0" i="1" dirty="0">
                <a:solidFill>
                  <a:srgbClr val="333333"/>
                </a:solidFill>
                <a:effectLst/>
                <a:latin typeface="proxima-nova"/>
              </a:rPr>
              <a:t>should</a:t>
            </a:r>
            <a:r>
              <a:rPr lang="en-GB" b="0" i="0" dirty="0">
                <a:solidFill>
                  <a:srgbClr val="333333"/>
                </a:solidFill>
                <a:effectLst/>
                <a:latin typeface="proxima-nova"/>
              </a:rPr>
              <a:t> be in action — leaders will feel more pressure to act in line with those values.</a:t>
            </a:r>
          </a:p>
          <a:p>
            <a:pPr algn="l" fontAlgn="base"/>
            <a:r>
              <a:rPr lang="en-GB" b="1" i="0" dirty="0">
                <a:solidFill>
                  <a:srgbClr val="333333"/>
                </a:solidFill>
                <a:effectLst/>
                <a:latin typeface="proxima-nova"/>
              </a:rPr>
              <a:t>A defined leadership model</a:t>
            </a:r>
          </a:p>
          <a:p>
            <a:pPr algn="l" fontAlgn="base"/>
            <a:r>
              <a:rPr lang="en-GB" b="0" i="0" dirty="0">
                <a:solidFill>
                  <a:srgbClr val="333333"/>
                </a:solidFill>
                <a:effectLst/>
                <a:latin typeface="proxima-nova"/>
              </a:rPr>
              <a:t>Some will argue that Leaders need a defined leadership model to be held accountable </a:t>
            </a:r>
            <a:r>
              <a:rPr lang="en-GB" b="0" i="1" dirty="0">
                <a:solidFill>
                  <a:srgbClr val="333333"/>
                </a:solidFill>
                <a:effectLst/>
                <a:latin typeface="proxima-nova"/>
              </a:rPr>
              <a:t>to</a:t>
            </a:r>
            <a:r>
              <a:rPr lang="en-GB" b="0" i="0" dirty="0">
                <a:solidFill>
                  <a:srgbClr val="333333"/>
                </a:solidFill>
                <a:effectLst/>
                <a:latin typeface="proxima-nova"/>
              </a:rPr>
              <a:t>, but many organisations fail to set clear expectations. Instead, they expect individuals to pick up on unspoken leadership expectations. But this often leaves leaders filling in the gaps from their personal experiences, resulting in several competing definitions of good leadership within the organisation and not clearly identifying expectations for behaviours</a:t>
            </a:r>
          </a:p>
          <a:p>
            <a:pPr algn="l" fontAlgn="base"/>
            <a:r>
              <a:rPr lang="en-GB" b="0" i="0" dirty="0">
                <a:solidFill>
                  <a:srgbClr val="333333"/>
                </a:solidFill>
                <a:effectLst/>
                <a:latin typeface="proxima-nova"/>
              </a:rPr>
              <a:t>. </a:t>
            </a:r>
          </a:p>
          <a:p>
            <a:pPr algn="l" fontAlgn="base"/>
            <a:r>
              <a:rPr lang="en-GB" b="1" i="0" dirty="0">
                <a:solidFill>
                  <a:srgbClr val="333333"/>
                </a:solidFill>
                <a:effectLst/>
                <a:latin typeface="proxima-nova"/>
              </a:rPr>
              <a:t>Team accountability</a:t>
            </a:r>
          </a:p>
          <a:p>
            <a:pPr algn="l" fontAlgn="base"/>
            <a:r>
              <a:rPr lang="en-GB" b="0" i="0" dirty="0">
                <a:solidFill>
                  <a:srgbClr val="333333"/>
                </a:solidFill>
                <a:effectLst/>
                <a:latin typeface="proxima-nova"/>
              </a:rPr>
              <a:t>Team accountability, by definition, relies on set expectations for team members regarding workflows, processes, and performance. When individuals feel accountable to others, they’re more likely to meet or exceed deadlines and contribute better overall results to the business.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4199719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benefits of accountability within teams?</a:t>
            </a:r>
          </a:p>
          <a:p>
            <a:endParaRPr lang="en-GB" dirty="0"/>
          </a:p>
          <a:p>
            <a:r>
              <a:rPr lang="en-GB" dirty="0"/>
              <a:t>Builds trust – allows people to count on each other</a:t>
            </a:r>
          </a:p>
          <a:p>
            <a:r>
              <a:rPr lang="en-GB" dirty="0"/>
              <a:t>Improves performance</a:t>
            </a:r>
          </a:p>
          <a:p>
            <a:r>
              <a:rPr lang="en-GB" dirty="0"/>
              <a:t>Strengthens culture – when organisational culture is embedded in honesty and integrity to enable people to acknowledge mistakes without fear of blame and to work with team to reflect, learn and move forward </a:t>
            </a:r>
          </a:p>
          <a:p>
            <a:r>
              <a:rPr lang="en-GB" dirty="0"/>
              <a:t>Better compliance – with regards to laws, regulations, standards and guidelines. Holding responsibility for decisions, behaviour and actions.</a:t>
            </a:r>
          </a:p>
          <a:p>
            <a:r>
              <a:rPr lang="en-GB" dirty="0"/>
              <a:t>Being accountable means working with integrity &amp; improving accountability reduces the risk of complaints or legal action</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0283350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groups – please consider the following questions</a:t>
            </a:r>
          </a:p>
          <a:p>
            <a:pPr marL="0" indent="0">
              <a:buNone/>
            </a:pPr>
            <a:r>
              <a:rPr lang="en-GB" dirty="0"/>
              <a:t>1. How effective do you feel the police accountability structures are today?  </a:t>
            </a:r>
          </a:p>
          <a:p>
            <a:pPr marL="0" indent="0">
              <a:buNone/>
            </a:pPr>
            <a:r>
              <a:rPr lang="en-GB" dirty="0"/>
              <a:t>2. What do you feel works well with regards to accountability?</a:t>
            </a:r>
          </a:p>
          <a:p>
            <a:pPr marL="0" indent="0">
              <a:buNone/>
            </a:pPr>
            <a:r>
              <a:rPr lang="en-GB" dirty="0"/>
              <a:t>3. What can be improved upon ?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918068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4. In light of recent events nationally where police accountability has been put very much in the spotlight – What else can policing do to provide the public with the necessary assurance that standards of accountability are being maintained.</a:t>
            </a:r>
          </a:p>
          <a:p>
            <a:pPr marL="0" indent="0">
              <a:buNone/>
            </a:pPr>
            <a:r>
              <a:rPr lang="en-GB" dirty="0"/>
              <a:t>5. With the recent increase in new officers under the 20,000 uplift – how do you as leaders promote accountability among your staff?</a:t>
            </a:r>
          </a:p>
          <a:p>
            <a:endParaRPr lang="en-GB" dirty="0"/>
          </a:p>
          <a:p>
            <a:r>
              <a:rPr lang="en-GB" dirty="0"/>
              <a:t>And come back to the group in 15mins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42019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Accountability is as much an attitude of mind and a matter of professional standards, culture and leadership as it is of structures and mechanisms.</a:t>
            </a:r>
          </a:p>
          <a:p>
            <a:r>
              <a:rPr lang="en-GB" dirty="0"/>
              <a:t>(source: Police foundation.org.uk, 2017)</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42655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time its useful to watch this </a:t>
            </a:r>
            <a:r>
              <a:rPr lang="en-GB" dirty="0" err="1"/>
              <a:t>youtube</a:t>
            </a:r>
            <a:r>
              <a:rPr lang="en-GB" dirty="0"/>
              <a:t> video which is one of a series of seminars hosted by the legal profession. This particular one looks at the role of oversight bodies that hold policing to account.</a:t>
            </a:r>
          </a:p>
          <a:p>
            <a:r>
              <a:rPr lang="en-GB" dirty="0"/>
              <a:t>One of the guest speakers is the CEO of the IOPC – who argues that a fundamental change in policing culture is required in order to address the issues around accountability that currently exists.</a:t>
            </a:r>
          </a:p>
          <a:p>
            <a:r>
              <a:rPr lang="en-GB" dirty="0"/>
              <a:t>Its about an hour long.</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139590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olice-foundation.org.uk/wp-content/uploads/2010/10/accountable_policing_FINAL.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cA9BJC1Lbf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dirty="0">
                <a:solidFill>
                  <a:srgbClr val="002060"/>
                </a:solidFill>
              </a:rPr>
              <a:t>Policing (Operational &amp; Strategic Leadership)</a:t>
            </a:r>
            <a:br>
              <a:rPr lang="en-GB" sz="4000" b="1" dirty="0">
                <a:solidFill>
                  <a:srgbClr val="002060"/>
                </a:solidFill>
              </a:rPr>
            </a:br>
            <a:r>
              <a:rPr lang="en-GB" sz="4000" b="1" dirty="0">
                <a:solidFill>
                  <a:srgbClr val="002060"/>
                </a:solidFill>
              </a:rPr>
              <a:t>Lesson: Accountability </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5263438" cy="3447098"/>
          </a:xfrm>
          <a:prstGeom prst="rect">
            <a:avLst/>
          </a:prstGeom>
          <a:noFill/>
        </p:spPr>
        <p:txBody>
          <a:bodyPr wrap="square" rtlCol="0">
            <a:spAutoFit/>
          </a:bodyPr>
          <a:lstStyle/>
          <a:p>
            <a:pPr algn="ctr"/>
            <a:r>
              <a:rPr lang="en-GB" sz="4000" b="1" dirty="0">
                <a:solidFill>
                  <a:schemeClr val="bg1"/>
                </a:solidFill>
              </a:rPr>
              <a:t>MSc </a:t>
            </a:r>
            <a:r>
              <a:rPr lang="en-GB" sz="4000" b="1" dirty="0" err="1">
                <a:solidFill>
                  <a:schemeClr val="bg1"/>
                </a:solidFill>
              </a:rPr>
              <a:t>Plismona</a:t>
            </a:r>
            <a:r>
              <a:rPr lang="en-GB" sz="4000" b="1" dirty="0">
                <a:solidFill>
                  <a:schemeClr val="bg1"/>
                </a:solidFill>
              </a:rPr>
              <a:t> (</a:t>
            </a:r>
            <a:r>
              <a:rPr lang="en-GB" sz="4000" b="1" dirty="0" err="1">
                <a:solidFill>
                  <a:schemeClr val="bg1"/>
                </a:solidFill>
              </a:rPr>
              <a:t>Arweinydd</a:t>
            </a:r>
            <a:r>
              <a:rPr lang="en-GB" sz="4000" b="1" dirty="0">
                <a:solidFill>
                  <a:schemeClr val="bg1"/>
                </a:solidFill>
              </a:rPr>
              <a:t> </a:t>
            </a:r>
            <a:r>
              <a:rPr lang="en-GB" sz="4000" b="1" dirty="0" err="1">
                <a:solidFill>
                  <a:schemeClr val="bg1"/>
                </a:solidFill>
              </a:rPr>
              <a:t>Weithredol</a:t>
            </a:r>
            <a:r>
              <a:rPr lang="en-GB" sz="4000" b="1" dirty="0">
                <a:solidFill>
                  <a:schemeClr val="bg1"/>
                </a:solidFill>
              </a:rPr>
              <a:t> a </a:t>
            </a:r>
            <a:r>
              <a:rPr lang="en-GB" sz="4000" b="1" dirty="0" err="1">
                <a:solidFill>
                  <a:schemeClr val="bg1"/>
                </a:solidFill>
              </a:rPr>
              <a:t>Strategol</a:t>
            </a:r>
            <a:r>
              <a:rPr lang="en-GB" sz="4000" b="1" dirty="0">
                <a:solidFill>
                  <a:schemeClr val="bg1"/>
                </a:solidFill>
              </a:rPr>
              <a:t>)</a:t>
            </a:r>
          </a:p>
          <a:p>
            <a:pPr algn="ctr"/>
            <a:r>
              <a:rPr lang="en-GB" sz="4000" b="1" dirty="0" err="1">
                <a:solidFill>
                  <a:schemeClr val="bg1"/>
                </a:solidFill>
              </a:rPr>
              <a:t>Gwers</a:t>
            </a:r>
            <a:r>
              <a:rPr lang="en-GB" sz="4000" b="1" dirty="0">
                <a:solidFill>
                  <a:schemeClr val="bg1"/>
                </a:solidFill>
              </a:rPr>
              <a:t>: </a:t>
            </a:r>
            <a:r>
              <a:rPr lang="en-GB" sz="4000" b="1" dirty="0" err="1">
                <a:solidFill>
                  <a:schemeClr val="bg1"/>
                </a:solidFill>
              </a:rPr>
              <a:t>Atebolrwydd</a:t>
            </a:r>
            <a:r>
              <a:rPr lang="en-GB" sz="4000" b="1" dirty="0">
                <a:solidFill>
                  <a:schemeClr val="bg1"/>
                </a:solidFill>
              </a:rPr>
              <a:t> </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r>
              <a:rPr lang="en-GB" dirty="0"/>
              <a:t>How do you define ‘Accountability’ and ‘Accountability within the Police service’</a:t>
            </a:r>
          </a:p>
          <a:p>
            <a:r>
              <a:rPr lang="en-GB" dirty="0"/>
              <a:t>Who are the police accountable to?</a:t>
            </a:r>
          </a:p>
          <a:p>
            <a:r>
              <a:rPr lang="en-GB" dirty="0"/>
              <a:t>What are the leadership challenges around ‘Accountability’?</a:t>
            </a:r>
          </a:p>
          <a:p>
            <a:r>
              <a:rPr lang="en-GB" dirty="0"/>
              <a:t>Creating a culture of accountability</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dirty="0">
                <a:solidFill>
                  <a:schemeClr val="bg1"/>
                </a:solidFill>
              </a:rPr>
              <a:t>Accountability</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idx="1"/>
          </p:nvPr>
        </p:nvSpPr>
        <p:spPr/>
        <p:txBody>
          <a:bodyPr/>
          <a:lstStyle/>
          <a:p>
            <a:pPr marL="0" indent="0">
              <a:buNone/>
            </a:pPr>
            <a:endParaRPr lang="en-GB" dirty="0"/>
          </a:p>
        </p:txBody>
      </p:sp>
      <p:sp>
        <p:nvSpPr>
          <p:cNvPr id="3" name="Rectangle 2">
            <a:extLst>
              <a:ext uri="{FF2B5EF4-FFF2-40B4-BE49-F238E27FC236}">
                <a16:creationId xmlns:a16="http://schemas.microsoft.com/office/drawing/2014/main" id="{F19999F7-0929-B0C3-014F-C80A5FA773CE}"/>
              </a:ext>
            </a:extLst>
          </p:cNvPr>
          <p:cNvSpPr/>
          <p:nvPr/>
        </p:nvSpPr>
        <p:spPr>
          <a:xfrm>
            <a:off x="4786741" y="1639189"/>
            <a:ext cx="3293920" cy="21015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ysClr val="windowText" lastClr="000000"/>
                </a:solidFill>
                <a:effectLst/>
                <a:latin typeface="Century Gothic" panose="020B0502020202020204" pitchFamily="34" charset="0"/>
              </a:rPr>
              <a:t>“Accountability is an acceptance of responsibility for honest and ethical conduct towards others” (Investopedia, 2023)</a:t>
            </a:r>
            <a:endParaRPr lang="en-GB" dirty="0">
              <a:solidFill>
                <a:sysClr val="windowText" lastClr="000000"/>
              </a:solidFill>
              <a:latin typeface="Century Gothic" panose="020B0502020202020204" pitchFamily="34" charset="0"/>
            </a:endParaRPr>
          </a:p>
        </p:txBody>
      </p:sp>
      <p:sp>
        <p:nvSpPr>
          <p:cNvPr id="4" name="Rectangle 3">
            <a:extLst>
              <a:ext uri="{FF2B5EF4-FFF2-40B4-BE49-F238E27FC236}">
                <a16:creationId xmlns:a16="http://schemas.microsoft.com/office/drawing/2014/main" id="{547E6269-3AF0-1902-A030-F27C2EB05BBA}"/>
              </a:ext>
            </a:extLst>
          </p:cNvPr>
          <p:cNvSpPr/>
          <p:nvPr/>
        </p:nvSpPr>
        <p:spPr>
          <a:xfrm>
            <a:off x="609600" y="1600201"/>
            <a:ext cx="2944091" cy="214052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“the fact of being responsible for what you do and able to give a satisfactory reason for it” (Cambridge dictionary , 2023)</a:t>
            </a:r>
          </a:p>
        </p:txBody>
      </p:sp>
      <p:sp>
        <p:nvSpPr>
          <p:cNvPr id="6" name="Rectangle 5">
            <a:extLst>
              <a:ext uri="{FF2B5EF4-FFF2-40B4-BE49-F238E27FC236}">
                <a16:creationId xmlns:a16="http://schemas.microsoft.com/office/drawing/2014/main" id="{E75FC086-9F23-D8EC-1246-445F3764966B}"/>
              </a:ext>
            </a:extLst>
          </p:cNvPr>
          <p:cNvSpPr/>
          <p:nvPr/>
        </p:nvSpPr>
        <p:spPr>
          <a:xfrm>
            <a:off x="2724149" y="3619039"/>
            <a:ext cx="3241963" cy="1789811"/>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ysClr val="windowText" lastClr="000000"/>
                </a:solidFill>
                <a:latin typeface="Bradley Hand ITC" panose="03070402050302030203" pitchFamily="66" charset="0"/>
              </a:rPr>
              <a:t>“implies a willingness to be judged on performance”</a:t>
            </a:r>
          </a:p>
        </p:txBody>
      </p:sp>
      <p:sp>
        <p:nvSpPr>
          <p:cNvPr id="7" name="Rectangle 6">
            <a:extLst>
              <a:ext uri="{FF2B5EF4-FFF2-40B4-BE49-F238E27FC236}">
                <a16:creationId xmlns:a16="http://schemas.microsoft.com/office/drawing/2014/main" id="{4A552D41-8D01-AE0A-217C-F1A44EAA46C0}"/>
              </a:ext>
            </a:extLst>
          </p:cNvPr>
          <p:cNvSpPr/>
          <p:nvPr/>
        </p:nvSpPr>
        <p:spPr>
          <a:xfrm>
            <a:off x="8210549" y="2670464"/>
            <a:ext cx="3241963" cy="2140525"/>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1" dirty="0">
                <a:solidFill>
                  <a:schemeClr val="tx1"/>
                </a:solidFill>
                <a:effectLst/>
                <a:latin typeface="Roboto" panose="02000000000000000000" pitchFamily="2" charset="0"/>
              </a:rPr>
              <a:t>Accountability is the obligation of an individual or organization to account for their actions and decisions and be answerable to others for the consequences (</a:t>
            </a:r>
            <a:r>
              <a:rPr lang="en-GB" b="0" i="1" dirty="0" err="1">
                <a:solidFill>
                  <a:schemeClr val="tx1"/>
                </a:solidFill>
                <a:effectLst/>
                <a:latin typeface="Roboto" panose="02000000000000000000" pitchFamily="2" charset="0"/>
              </a:rPr>
              <a:t>linkedin</a:t>
            </a:r>
            <a:r>
              <a:rPr lang="en-GB" b="0" i="1" dirty="0">
                <a:solidFill>
                  <a:schemeClr val="tx1"/>
                </a:solidFill>
                <a:effectLst/>
                <a:latin typeface="Roboto" panose="02000000000000000000" pitchFamily="2" charset="0"/>
              </a:rPr>
              <a:t>, 2023)</a:t>
            </a:r>
            <a:endParaRPr lang="en-GB" i="1" dirty="0">
              <a:solidFill>
                <a:schemeClr val="tx1"/>
              </a:solidFill>
            </a:endParaRPr>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barn(inVertical)">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76CCF-54EF-F075-E0EA-CD97BF3CD595}"/>
              </a:ext>
            </a:extLst>
          </p:cNvPr>
          <p:cNvSpPr>
            <a:spLocks noGrp="1"/>
          </p:cNvSpPr>
          <p:nvPr>
            <p:ph type="title"/>
          </p:nvPr>
        </p:nvSpPr>
        <p:spPr>
          <a:solidFill>
            <a:srgbClr val="002060"/>
          </a:solidFill>
        </p:spPr>
        <p:txBody>
          <a:bodyPr/>
          <a:lstStyle/>
          <a:p>
            <a:r>
              <a:rPr lang="en-GB" dirty="0">
                <a:solidFill>
                  <a:schemeClr val="bg1"/>
                </a:solidFill>
              </a:rPr>
              <a:t>Accountability v Responsibility</a:t>
            </a:r>
          </a:p>
        </p:txBody>
      </p:sp>
      <p:pic>
        <p:nvPicPr>
          <p:cNvPr id="6" name="Content Placeholder 5" descr="Table&#10;&#10;Description automatically generated">
            <a:extLst>
              <a:ext uri="{FF2B5EF4-FFF2-40B4-BE49-F238E27FC236}">
                <a16:creationId xmlns:a16="http://schemas.microsoft.com/office/drawing/2014/main" id="{FEBF8FD3-1D1A-5397-5811-9BF78A7755F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25158" y="1600200"/>
            <a:ext cx="4953684" cy="3989388"/>
          </a:xfrm>
        </p:spPr>
      </p:pic>
      <p:pic>
        <p:nvPicPr>
          <p:cNvPr id="7" name="Content Placeholder 6">
            <a:extLst>
              <a:ext uri="{FF2B5EF4-FFF2-40B4-BE49-F238E27FC236}">
                <a16:creationId xmlns:a16="http://schemas.microsoft.com/office/drawing/2014/main" id="{CD9062EC-E887-1B32-4CCA-34B81B5C3F03}"/>
              </a:ext>
            </a:extLst>
          </p:cNvPr>
          <p:cNvPicPr>
            <a:picLocks noGrp="1" noChangeAspect="1"/>
          </p:cNvPicPr>
          <p:nvPr>
            <p:ph sz="half" idx="2"/>
          </p:nvPr>
        </p:nvPicPr>
        <p:blipFill>
          <a:blip r:embed="rId4"/>
          <a:stretch>
            <a:fillRect/>
          </a:stretch>
        </p:blipFill>
        <p:spPr>
          <a:xfrm>
            <a:off x="6096000" y="1978004"/>
            <a:ext cx="5929068" cy="2901991"/>
          </a:xfrm>
          <a:prstGeom prst="rect">
            <a:avLst/>
          </a:prstGeom>
        </p:spPr>
      </p:pic>
    </p:spTree>
    <p:extLst>
      <p:ext uri="{BB962C8B-B14F-4D97-AF65-F5344CB8AC3E}">
        <p14:creationId xmlns:p14="http://schemas.microsoft.com/office/powerpoint/2010/main" val="249756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94177-5D31-1243-B619-1219086A5334}"/>
              </a:ext>
            </a:extLst>
          </p:cNvPr>
          <p:cNvSpPr>
            <a:spLocks noGrp="1"/>
          </p:cNvSpPr>
          <p:nvPr>
            <p:ph type="title"/>
          </p:nvPr>
        </p:nvSpPr>
        <p:spPr>
          <a:solidFill>
            <a:srgbClr val="002060"/>
          </a:solidFill>
        </p:spPr>
        <p:txBody>
          <a:bodyPr>
            <a:normAutofit/>
          </a:bodyPr>
          <a:lstStyle/>
          <a:p>
            <a:r>
              <a:rPr lang="en-GB" dirty="0">
                <a:solidFill>
                  <a:schemeClr val="bg1"/>
                </a:solidFill>
              </a:rPr>
              <a:t>‘Accountability’ in Policing</a:t>
            </a:r>
          </a:p>
        </p:txBody>
      </p:sp>
      <p:pic>
        <p:nvPicPr>
          <p:cNvPr id="5" name="Content Placeholder 4">
            <a:extLst>
              <a:ext uri="{FF2B5EF4-FFF2-40B4-BE49-F238E27FC236}">
                <a16:creationId xmlns:a16="http://schemas.microsoft.com/office/drawing/2014/main" id="{7FA7177A-1203-1EFB-4222-3E069CA584FA}"/>
              </a:ext>
            </a:extLst>
          </p:cNvPr>
          <p:cNvPicPr>
            <a:picLocks noGrp="1" noChangeAspect="1"/>
          </p:cNvPicPr>
          <p:nvPr>
            <p:ph sz="half" idx="1"/>
          </p:nvPr>
        </p:nvPicPr>
        <p:blipFill>
          <a:blip r:embed="rId3"/>
          <a:stretch>
            <a:fillRect/>
          </a:stretch>
        </p:blipFill>
        <p:spPr>
          <a:xfrm>
            <a:off x="609600" y="1600201"/>
            <a:ext cx="4782788" cy="2482206"/>
          </a:xfrm>
          <a:prstGeom prst="rect">
            <a:avLst/>
          </a:prstGeom>
        </p:spPr>
      </p:pic>
      <p:sp>
        <p:nvSpPr>
          <p:cNvPr id="4" name="Content Placeholder 3">
            <a:extLst>
              <a:ext uri="{FF2B5EF4-FFF2-40B4-BE49-F238E27FC236}">
                <a16:creationId xmlns:a16="http://schemas.microsoft.com/office/drawing/2014/main" id="{479A28CD-08F5-CBCC-0CDF-2AF50079E2F7}"/>
              </a:ext>
            </a:extLst>
          </p:cNvPr>
          <p:cNvSpPr>
            <a:spLocks noGrp="1"/>
          </p:cNvSpPr>
          <p:nvPr>
            <p:ph sz="half" idx="2"/>
          </p:nvPr>
        </p:nvSpPr>
        <p:spPr>
          <a:xfrm>
            <a:off x="6197599" y="1464649"/>
            <a:ext cx="5240421" cy="1828799"/>
          </a:xfrm>
          <a:solidFill>
            <a:schemeClr val="accent1">
              <a:lumMod val="20000"/>
              <a:lumOff val="80000"/>
            </a:schemeClr>
          </a:solidFill>
        </p:spPr>
        <p:txBody>
          <a:bodyPr>
            <a:normAutofit fontScale="77500" lnSpcReduction="20000"/>
          </a:bodyPr>
          <a:lstStyle/>
          <a:p>
            <a:pPr marL="0" indent="0" algn="ctr">
              <a:buNone/>
            </a:pPr>
            <a:r>
              <a:rPr lang="en-GB" b="0" i="0" dirty="0">
                <a:solidFill>
                  <a:srgbClr val="4D5156"/>
                </a:solidFill>
                <a:effectLst/>
                <a:latin typeface="Roboto" panose="02000000000000000000" pitchFamily="2" charset="0"/>
              </a:rPr>
              <a:t>“</a:t>
            </a:r>
            <a:r>
              <a:rPr lang="en-GB" b="0" i="1" dirty="0">
                <a:solidFill>
                  <a:srgbClr val="4D5156"/>
                </a:solidFill>
                <a:effectLst/>
                <a:latin typeface="Roboto" panose="02000000000000000000" pitchFamily="2" charset="0"/>
              </a:rPr>
              <a:t>Police accountability is a term used to describe the high expectation placed upon law enforcement agencies and individual officers to act in a responsible and legal manner while upholding the law and controlling crime</a:t>
            </a:r>
            <a:r>
              <a:rPr lang="en-GB" b="0" i="0" dirty="0">
                <a:solidFill>
                  <a:srgbClr val="4D5156"/>
                </a:solidFill>
                <a:effectLst/>
                <a:latin typeface="Roboto" panose="02000000000000000000" pitchFamily="2" charset="0"/>
              </a:rPr>
              <a:t>.” </a:t>
            </a:r>
            <a:endParaRPr lang="en-GB" dirty="0"/>
          </a:p>
        </p:txBody>
      </p:sp>
      <p:sp>
        <p:nvSpPr>
          <p:cNvPr id="6" name="Rectangle 5">
            <a:extLst>
              <a:ext uri="{FF2B5EF4-FFF2-40B4-BE49-F238E27FC236}">
                <a16:creationId xmlns:a16="http://schemas.microsoft.com/office/drawing/2014/main" id="{94002992-7676-4035-4944-5F4133EEACC0}"/>
              </a:ext>
            </a:extLst>
          </p:cNvPr>
          <p:cNvSpPr/>
          <p:nvPr/>
        </p:nvSpPr>
        <p:spPr>
          <a:xfrm>
            <a:off x="6197600" y="3340460"/>
            <a:ext cx="5240421" cy="24822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i="0" dirty="0">
                <a:solidFill>
                  <a:srgbClr val="212529"/>
                </a:solidFill>
                <a:effectLst/>
                <a:latin typeface="-apple-system"/>
              </a:rPr>
              <a:t>Accountability in definition would constitute  holding police responsible for what they do, organisationally and/or individually, by observing their policies and practices and what they claim authority to do as things that should be open to enquiry and that they should be prepared to justify</a:t>
            </a:r>
            <a:endParaRPr lang="en-GB" sz="2000" dirty="0"/>
          </a:p>
        </p:txBody>
      </p:sp>
    </p:spTree>
    <p:extLst>
      <p:ext uri="{BB962C8B-B14F-4D97-AF65-F5344CB8AC3E}">
        <p14:creationId xmlns:p14="http://schemas.microsoft.com/office/powerpoint/2010/main" val="339353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A90C-EE0B-0211-2572-DAD1A65C8563}"/>
              </a:ext>
            </a:extLst>
          </p:cNvPr>
          <p:cNvSpPr>
            <a:spLocks noGrp="1"/>
          </p:cNvSpPr>
          <p:nvPr>
            <p:ph type="title"/>
          </p:nvPr>
        </p:nvSpPr>
        <p:spPr>
          <a:solidFill>
            <a:srgbClr val="002060"/>
          </a:solidFill>
        </p:spPr>
        <p:txBody>
          <a:bodyPr/>
          <a:lstStyle/>
          <a:p>
            <a:r>
              <a:rPr lang="en-GB" dirty="0">
                <a:solidFill>
                  <a:schemeClr val="bg1"/>
                </a:solidFill>
              </a:rPr>
              <a:t>Police Accountability </a:t>
            </a:r>
          </a:p>
        </p:txBody>
      </p:sp>
      <p:sp>
        <p:nvSpPr>
          <p:cNvPr id="3" name="Content Placeholder 2">
            <a:extLst>
              <a:ext uri="{FF2B5EF4-FFF2-40B4-BE49-F238E27FC236}">
                <a16:creationId xmlns:a16="http://schemas.microsoft.com/office/drawing/2014/main" id="{5B7EAB46-0E79-CA8C-3450-675CB4117816}"/>
              </a:ext>
            </a:extLst>
          </p:cNvPr>
          <p:cNvSpPr>
            <a:spLocks noGrp="1"/>
          </p:cNvSpPr>
          <p:nvPr>
            <p:ph idx="1"/>
          </p:nvPr>
        </p:nvSpPr>
        <p:spPr/>
        <p:txBody>
          <a:bodyPr/>
          <a:lstStyle/>
          <a:p>
            <a:r>
              <a:rPr lang="en-GB" dirty="0"/>
              <a:t>Policing by consent</a:t>
            </a:r>
          </a:p>
          <a:p>
            <a:r>
              <a:rPr lang="en-GB" dirty="0"/>
              <a:t>“Watch” Committees</a:t>
            </a:r>
          </a:p>
          <a:p>
            <a:r>
              <a:rPr lang="en-GB" dirty="0"/>
              <a:t>Police Committees</a:t>
            </a:r>
          </a:p>
          <a:p>
            <a:r>
              <a:rPr lang="en-GB" dirty="0"/>
              <a:t>Police Authorities</a:t>
            </a:r>
          </a:p>
          <a:p>
            <a:r>
              <a:rPr lang="en-GB" dirty="0"/>
              <a:t>Police &amp; Crime Commissioners</a:t>
            </a:r>
          </a:p>
        </p:txBody>
      </p:sp>
      <p:pic>
        <p:nvPicPr>
          <p:cNvPr id="4" name="Picture 3">
            <a:extLst>
              <a:ext uri="{FF2B5EF4-FFF2-40B4-BE49-F238E27FC236}">
                <a16:creationId xmlns:a16="http://schemas.microsoft.com/office/drawing/2014/main" id="{0EB215E6-DD01-F3B4-A77D-661592FC99E6}"/>
              </a:ext>
            </a:extLst>
          </p:cNvPr>
          <p:cNvPicPr>
            <a:picLocks noChangeAspect="1"/>
          </p:cNvPicPr>
          <p:nvPr/>
        </p:nvPicPr>
        <p:blipFill>
          <a:blip r:embed="rId3"/>
          <a:stretch>
            <a:fillRect/>
          </a:stretch>
        </p:blipFill>
        <p:spPr>
          <a:xfrm>
            <a:off x="7324725" y="2043853"/>
            <a:ext cx="3895725" cy="2770293"/>
          </a:xfrm>
          <a:prstGeom prst="rect">
            <a:avLst/>
          </a:prstGeom>
        </p:spPr>
      </p:pic>
    </p:spTree>
    <p:extLst>
      <p:ext uri="{BB962C8B-B14F-4D97-AF65-F5344CB8AC3E}">
        <p14:creationId xmlns:p14="http://schemas.microsoft.com/office/powerpoint/2010/main" val="199869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C15B4-EC63-09B3-2D5E-4AD31FD3E45F}"/>
              </a:ext>
            </a:extLst>
          </p:cNvPr>
          <p:cNvSpPr>
            <a:spLocks noGrp="1"/>
          </p:cNvSpPr>
          <p:nvPr>
            <p:ph type="title"/>
          </p:nvPr>
        </p:nvSpPr>
        <p:spPr>
          <a:solidFill>
            <a:srgbClr val="002060"/>
          </a:solidFill>
        </p:spPr>
        <p:txBody>
          <a:bodyPr/>
          <a:lstStyle/>
          <a:p>
            <a:r>
              <a:rPr lang="en-GB" dirty="0">
                <a:solidFill>
                  <a:schemeClr val="bg1"/>
                </a:solidFill>
              </a:rPr>
              <a:t>Who are the Police accountable to?</a:t>
            </a:r>
          </a:p>
        </p:txBody>
      </p:sp>
      <p:sp>
        <p:nvSpPr>
          <p:cNvPr id="3" name="Content Placeholder 2">
            <a:extLst>
              <a:ext uri="{FF2B5EF4-FFF2-40B4-BE49-F238E27FC236}">
                <a16:creationId xmlns:a16="http://schemas.microsoft.com/office/drawing/2014/main" id="{537B432B-1F2C-EF28-3C20-734238C88517}"/>
              </a:ext>
            </a:extLst>
          </p:cNvPr>
          <p:cNvSpPr>
            <a:spLocks noGrp="1"/>
          </p:cNvSpPr>
          <p:nvPr>
            <p:ph sz="half" idx="1"/>
          </p:nvPr>
        </p:nvSpPr>
        <p:spPr/>
        <p:txBody>
          <a:bodyPr/>
          <a:lstStyle/>
          <a:p>
            <a:pPr marL="0" indent="0">
              <a:buNone/>
            </a:pPr>
            <a:endParaRPr lang="en-GB" dirty="0"/>
          </a:p>
          <a:p>
            <a:pPr marL="0" indent="0">
              <a:buNone/>
            </a:pPr>
            <a:r>
              <a:rPr lang="en-GB" dirty="0"/>
              <a:t>Use the chat on Teams to propose your answers</a:t>
            </a:r>
          </a:p>
        </p:txBody>
      </p:sp>
      <p:pic>
        <p:nvPicPr>
          <p:cNvPr id="5" name="Content Placeholder 4">
            <a:extLst>
              <a:ext uri="{FF2B5EF4-FFF2-40B4-BE49-F238E27FC236}">
                <a16:creationId xmlns:a16="http://schemas.microsoft.com/office/drawing/2014/main" id="{0FE96D8D-1CC0-2EF5-D81B-62162CCB0F75}"/>
              </a:ext>
            </a:extLst>
          </p:cNvPr>
          <p:cNvPicPr>
            <a:picLocks noGrp="1" noChangeAspect="1"/>
          </p:cNvPicPr>
          <p:nvPr>
            <p:ph sz="half" idx="2"/>
          </p:nvPr>
        </p:nvPicPr>
        <p:blipFill>
          <a:blip r:embed="rId2"/>
          <a:stretch>
            <a:fillRect/>
          </a:stretch>
        </p:blipFill>
        <p:spPr>
          <a:xfrm>
            <a:off x="6111025" y="2103120"/>
            <a:ext cx="5442857" cy="3048000"/>
          </a:xfrm>
          <a:prstGeom prst="rect">
            <a:avLst/>
          </a:prstGeom>
        </p:spPr>
      </p:pic>
    </p:spTree>
    <p:extLst>
      <p:ext uri="{BB962C8B-B14F-4D97-AF65-F5344CB8AC3E}">
        <p14:creationId xmlns:p14="http://schemas.microsoft.com/office/powerpoint/2010/main" val="3482158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CBF5-1689-A6DF-FC61-B201CACF967D}"/>
              </a:ext>
            </a:extLst>
          </p:cNvPr>
          <p:cNvSpPr>
            <a:spLocks noGrp="1"/>
          </p:cNvSpPr>
          <p:nvPr>
            <p:ph type="title"/>
          </p:nvPr>
        </p:nvSpPr>
        <p:spPr>
          <a:solidFill>
            <a:srgbClr val="002060"/>
          </a:solidFill>
        </p:spPr>
        <p:txBody>
          <a:bodyPr/>
          <a:lstStyle/>
          <a:p>
            <a:r>
              <a:rPr lang="en-GB" dirty="0">
                <a:solidFill>
                  <a:schemeClr val="bg1"/>
                </a:solidFill>
              </a:rPr>
              <a:t>Who are the police accountable to?</a:t>
            </a:r>
          </a:p>
        </p:txBody>
      </p:sp>
      <p:graphicFrame>
        <p:nvGraphicFramePr>
          <p:cNvPr id="5" name="Content Placeholder 4">
            <a:extLst>
              <a:ext uri="{FF2B5EF4-FFF2-40B4-BE49-F238E27FC236}">
                <a16:creationId xmlns:a16="http://schemas.microsoft.com/office/drawing/2014/main" id="{73A24980-0956-1718-F69A-A96FA5CCA8A8}"/>
              </a:ext>
            </a:extLst>
          </p:cNvPr>
          <p:cNvGraphicFramePr>
            <a:graphicFrameLocks noGrp="1"/>
          </p:cNvGraphicFramePr>
          <p:nvPr>
            <p:ph idx="1"/>
            <p:extLst>
              <p:ext uri="{D42A27DB-BD31-4B8C-83A1-F6EECF244321}">
                <p14:modId xmlns:p14="http://schemas.microsoft.com/office/powerpoint/2010/main" val="161948664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1222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0865A-C113-54EA-0758-7DE4E1E0C0BD}"/>
              </a:ext>
            </a:extLst>
          </p:cNvPr>
          <p:cNvSpPr>
            <a:spLocks noGrp="1"/>
          </p:cNvSpPr>
          <p:nvPr>
            <p:ph type="title"/>
          </p:nvPr>
        </p:nvSpPr>
        <p:spPr>
          <a:solidFill>
            <a:srgbClr val="002060"/>
          </a:solidFill>
        </p:spPr>
        <p:txBody>
          <a:bodyPr/>
          <a:lstStyle/>
          <a:p>
            <a:r>
              <a:rPr lang="en-GB" dirty="0">
                <a:solidFill>
                  <a:schemeClr val="bg1"/>
                </a:solidFill>
              </a:rPr>
              <a:t>3 Areas of Accountability</a:t>
            </a:r>
          </a:p>
        </p:txBody>
      </p:sp>
      <p:graphicFrame>
        <p:nvGraphicFramePr>
          <p:cNvPr id="6" name="Content Placeholder 5">
            <a:extLst>
              <a:ext uri="{FF2B5EF4-FFF2-40B4-BE49-F238E27FC236}">
                <a16:creationId xmlns:a16="http://schemas.microsoft.com/office/drawing/2014/main" id="{65771B48-A357-F90A-74D2-37D35E503A3E}"/>
              </a:ext>
            </a:extLst>
          </p:cNvPr>
          <p:cNvGraphicFramePr>
            <a:graphicFrameLocks noGrp="1"/>
          </p:cNvGraphicFramePr>
          <p:nvPr>
            <p:ph idx="1"/>
            <p:extLst>
              <p:ext uri="{D42A27DB-BD31-4B8C-83A1-F6EECF244321}">
                <p14:modId xmlns:p14="http://schemas.microsoft.com/office/powerpoint/2010/main" val="144929631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7399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A71E3-7BF9-A957-3FC9-DE78B84D7716}"/>
              </a:ext>
            </a:extLst>
          </p:cNvPr>
          <p:cNvSpPr>
            <a:spLocks noGrp="1"/>
          </p:cNvSpPr>
          <p:nvPr>
            <p:ph type="title"/>
          </p:nvPr>
        </p:nvSpPr>
        <p:spPr>
          <a:xfrm>
            <a:off x="609600" y="274638"/>
            <a:ext cx="3257550" cy="2563812"/>
          </a:xfrm>
          <a:solidFill>
            <a:srgbClr val="002060"/>
          </a:solidFill>
        </p:spPr>
        <p:txBody>
          <a:bodyPr>
            <a:normAutofit/>
          </a:bodyPr>
          <a:lstStyle/>
          <a:p>
            <a:r>
              <a:rPr lang="en-GB" sz="2800" dirty="0">
                <a:solidFill>
                  <a:schemeClr val="bg1"/>
                </a:solidFill>
              </a:rPr>
              <a:t>The 12 Principles of Accountable Policing</a:t>
            </a:r>
          </a:p>
        </p:txBody>
      </p:sp>
      <p:pic>
        <p:nvPicPr>
          <p:cNvPr id="5" name="Content Placeholder 4">
            <a:extLst>
              <a:ext uri="{FF2B5EF4-FFF2-40B4-BE49-F238E27FC236}">
                <a16:creationId xmlns:a16="http://schemas.microsoft.com/office/drawing/2014/main" id="{03B5C949-C248-ADA3-FEEF-ED7D3C55F3B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43500" y="274638"/>
            <a:ext cx="6694897" cy="6346030"/>
          </a:xfrm>
        </p:spPr>
      </p:pic>
      <p:sp>
        <p:nvSpPr>
          <p:cNvPr id="7" name="TextBox 6">
            <a:extLst>
              <a:ext uri="{FF2B5EF4-FFF2-40B4-BE49-F238E27FC236}">
                <a16:creationId xmlns:a16="http://schemas.microsoft.com/office/drawing/2014/main" id="{B524D886-BC26-9277-7FCD-5D18ADAC7649}"/>
              </a:ext>
            </a:extLst>
          </p:cNvPr>
          <p:cNvSpPr txBox="1"/>
          <p:nvPr/>
        </p:nvSpPr>
        <p:spPr>
          <a:xfrm>
            <a:off x="353603" y="3619500"/>
            <a:ext cx="4370797" cy="1477328"/>
          </a:xfrm>
          <a:prstGeom prst="rect">
            <a:avLst/>
          </a:prstGeom>
          <a:noFill/>
        </p:spPr>
        <p:txBody>
          <a:bodyPr wrap="square">
            <a:spAutoFit/>
          </a:bodyPr>
          <a:lstStyle/>
          <a:p>
            <a:r>
              <a:rPr lang="en-GB" dirty="0">
                <a:hlinkClick r:id="rId4"/>
              </a:rPr>
              <a:t>https://www.police-foundation.org.uk/wp-content/uploads/2010/10/accountable_policing_FINAL.pdf</a:t>
            </a:r>
            <a:endParaRPr lang="en-GB" dirty="0"/>
          </a:p>
          <a:p>
            <a:endParaRPr lang="en-GB" dirty="0"/>
          </a:p>
        </p:txBody>
      </p:sp>
    </p:spTree>
    <p:extLst>
      <p:ext uri="{BB962C8B-B14F-4D97-AF65-F5344CB8AC3E}">
        <p14:creationId xmlns:p14="http://schemas.microsoft.com/office/powerpoint/2010/main" val="1686568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C6173-046C-69BC-5C8B-7859C8B80BD5}"/>
              </a:ext>
            </a:extLst>
          </p:cNvPr>
          <p:cNvSpPr>
            <a:spLocks noGrp="1"/>
          </p:cNvSpPr>
          <p:nvPr>
            <p:ph type="title"/>
          </p:nvPr>
        </p:nvSpPr>
        <p:spPr>
          <a:solidFill>
            <a:srgbClr val="002060"/>
          </a:solidFill>
        </p:spPr>
        <p:txBody>
          <a:bodyPr>
            <a:normAutofit fontScale="90000"/>
          </a:bodyPr>
          <a:lstStyle/>
          <a:p>
            <a:r>
              <a:rPr lang="en-GB" dirty="0">
                <a:solidFill>
                  <a:schemeClr val="bg1"/>
                </a:solidFill>
              </a:rPr>
              <a:t>The 12 Principles – </a:t>
            </a:r>
            <a:br>
              <a:rPr lang="en-GB" dirty="0">
                <a:solidFill>
                  <a:schemeClr val="bg1"/>
                </a:solidFill>
              </a:rPr>
            </a:br>
            <a:r>
              <a:rPr lang="en-GB" sz="3100" i="1" dirty="0">
                <a:solidFill>
                  <a:schemeClr val="bg1"/>
                </a:solidFill>
              </a:rPr>
              <a:t>The Police Foundation, 2023</a:t>
            </a:r>
          </a:p>
        </p:txBody>
      </p:sp>
      <p:sp>
        <p:nvSpPr>
          <p:cNvPr id="3" name="Content Placeholder 2">
            <a:extLst>
              <a:ext uri="{FF2B5EF4-FFF2-40B4-BE49-F238E27FC236}">
                <a16:creationId xmlns:a16="http://schemas.microsoft.com/office/drawing/2014/main" id="{79C623D6-4AE1-E0EE-A44C-8D73A52F432C}"/>
              </a:ext>
            </a:extLst>
          </p:cNvPr>
          <p:cNvSpPr>
            <a:spLocks noGrp="1"/>
          </p:cNvSpPr>
          <p:nvPr>
            <p:ph sz="half" idx="1"/>
          </p:nvPr>
        </p:nvSpPr>
        <p:spPr/>
        <p:txBody>
          <a:bodyPr/>
          <a:lstStyle/>
          <a:p>
            <a:r>
              <a:rPr lang="en-GB" dirty="0"/>
              <a:t>Central to legitimacy within communities</a:t>
            </a:r>
          </a:p>
          <a:p>
            <a:r>
              <a:rPr lang="en-GB" dirty="0"/>
              <a:t>Perceived as a range of features – good governance</a:t>
            </a:r>
          </a:p>
          <a:p>
            <a:r>
              <a:rPr lang="en-GB" dirty="0"/>
              <a:t>Sworn PC  &amp; Common law</a:t>
            </a:r>
          </a:p>
          <a:p>
            <a:r>
              <a:rPr lang="en-GB" dirty="0"/>
              <a:t>Upholding the law v rights of citizens</a:t>
            </a:r>
          </a:p>
        </p:txBody>
      </p:sp>
      <p:pic>
        <p:nvPicPr>
          <p:cNvPr id="6" name="Content Placeholder 5">
            <a:extLst>
              <a:ext uri="{FF2B5EF4-FFF2-40B4-BE49-F238E27FC236}">
                <a16:creationId xmlns:a16="http://schemas.microsoft.com/office/drawing/2014/main" id="{7B5ACEB8-66EF-4C72-8FCE-8B7313494E1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486651" y="1600201"/>
            <a:ext cx="3867150" cy="4236173"/>
          </a:xfrm>
        </p:spPr>
      </p:pic>
    </p:spTree>
    <p:extLst>
      <p:ext uri="{BB962C8B-B14F-4D97-AF65-F5344CB8AC3E}">
        <p14:creationId xmlns:p14="http://schemas.microsoft.com/office/powerpoint/2010/main" val="1739001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5FF7A-AC8C-48C1-07CA-9A86A228350C}"/>
              </a:ext>
            </a:extLst>
          </p:cNvPr>
          <p:cNvSpPr>
            <a:spLocks noGrp="1"/>
          </p:cNvSpPr>
          <p:nvPr>
            <p:ph type="title"/>
          </p:nvPr>
        </p:nvSpPr>
        <p:spPr>
          <a:solidFill>
            <a:srgbClr val="002060"/>
          </a:solidFill>
        </p:spPr>
        <p:txBody>
          <a:bodyPr>
            <a:normAutofit fontScale="90000"/>
          </a:bodyPr>
          <a:lstStyle/>
          <a:p>
            <a:r>
              <a:rPr lang="en-GB" dirty="0">
                <a:solidFill>
                  <a:schemeClr val="bg1"/>
                </a:solidFill>
              </a:rPr>
              <a:t>What does it mean to be accountable as a leader?</a:t>
            </a:r>
          </a:p>
        </p:txBody>
      </p:sp>
      <p:sp>
        <p:nvSpPr>
          <p:cNvPr id="3" name="Content Placeholder 2">
            <a:extLst>
              <a:ext uri="{FF2B5EF4-FFF2-40B4-BE49-F238E27FC236}">
                <a16:creationId xmlns:a16="http://schemas.microsoft.com/office/drawing/2014/main" id="{41DE4C00-31AB-9106-0E5B-F77F77A0A9AE}"/>
              </a:ext>
            </a:extLst>
          </p:cNvPr>
          <p:cNvSpPr>
            <a:spLocks noGrp="1"/>
          </p:cNvSpPr>
          <p:nvPr>
            <p:ph sz="half" idx="1"/>
          </p:nvPr>
        </p:nvSpPr>
        <p:spPr/>
        <p:txBody>
          <a:bodyPr/>
          <a:lstStyle/>
          <a:p>
            <a:r>
              <a:rPr lang="en-GB" dirty="0"/>
              <a:t>Measures of accountability : performance, culture, commitment, communication</a:t>
            </a:r>
          </a:p>
          <a:p>
            <a:r>
              <a:rPr lang="en-GB" dirty="0"/>
              <a:t>Holding others to account</a:t>
            </a:r>
          </a:p>
          <a:p>
            <a:r>
              <a:rPr lang="en-GB" dirty="0"/>
              <a:t>Accept responsibility when things go wrong</a:t>
            </a:r>
          </a:p>
          <a:p>
            <a:r>
              <a:rPr lang="en-GB" dirty="0"/>
              <a:t>Nurture team accountability</a:t>
            </a:r>
          </a:p>
        </p:txBody>
      </p:sp>
      <p:sp>
        <p:nvSpPr>
          <p:cNvPr id="5" name="Content Placeholder 4">
            <a:extLst>
              <a:ext uri="{FF2B5EF4-FFF2-40B4-BE49-F238E27FC236}">
                <a16:creationId xmlns:a16="http://schemas.microsoft.com/office/drawing/2014/main" id="{E30F3A36-852F-93EC-11A9-8E849D5348A0}"/>
              </a:ext>
            </a:extLst>
          </p:cNvPr>
          <p:cNvSpPr>
            <a:spLocks noGrp="1"/>
          </p:cNvSpPr>
          <p:nvPr>
            <p:ph sz="half" idx="2"/>
          </p:nvPr>
        </p:nvSpPr>
        <p:spPr/>
        <p:txBody>
          <a:bodyPr/>
          <a:lstStyle/>
          <a:p>
            <a:endParaRPr lang="en-GB" dirty="0"/>
          </a:p>
        </p:txBody>
      </p:sp>
      <p:pic>
        <p:nvPicPr>
          <p:cNvPr id="4" name="Picture 3">
            <a:extLst>
              <a:ext uri="{FF2B5EF4-FFF2-40B4-BE49-F238E27FC236}">
                <a16:creationId xmlns:a16="http://schemas.microsoft.com/office/drawing/2014/main" id="{FC68EBC7-8A3D-0BD1-D85E-B070A450C1CB}"/>
              </a:ext>
            </a:extLst>
          </p:cNvPr>
          <p:cNvPicPr>
            <a:picLocks noChangeAspect="1"/>
          </p:cNvPicPr>
          <p:nvPr/>
        </p:nvPicPr>
        <p:blipFill>
          <a:blip r:embed="rId3"/>
          <a:stretch>
            <a:fillRect/>
          </a:stretch>
        </p:blipFill>
        <p:spPr>
          <a:xfrm>
            <a:off x="7009314" y="1714035"/>
            <a:ext cx="3761372" cy="3761372"/>
          </a:xfrm>
          <a:prstGeom prst="rect">
            <a:avLst/>
          </a:prstGeom>
        </p:spPr>
      </p:pic>
    </p:spTree>
    <p:extLst>
      <p:ext uri="{BB962C8B-B14F-4D97-AF65-F5344CB8AC3E}">
        <p14:creationId xmlns:p14="http://schemas.microsoft.com/office/powerpoint/2010/main" val="329673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5B9C-45A1-CE4E-DB0F-50536AB229AC}"/>
              </a:ext>
            </a:extLst>
          </p:cNvPr>
          <p:cNvSpPr>
            <a:spLocks noGrp="1"/>
          </p:cNvSpPr>
          <p:nvPr>
            <p:ph type="title"/>
          </p:nvPr>
        </p:nvSpPr>
        <p:spPr>
          <a:solidFill>
            <a:srgbClr val="002060"/>
          </a:solidFill>
        </p:spPr>
        <p:txBody>
          <a:bodyPr>
            <a:normAutofit fontScale="90000"/>
          </a:bodyPr>
          <a:lstStyle/>
          <a:p>
            <a:r>
              <a:rPr lang="en-GB" dirty="0">
                <a:solidFill>
                  <a:schemeClr val="bg1"/>
                </a:solidFill>
              </a:rPr>
              <a:t>Why is accountability important in Leadership?</a:t>
            </a:r>
          </a:p>
        </p:txBody>
      </p:sp>
      <p:pic>
        <p:nvPicPr>
          <p:cNvPr id="5" name="Content Placeholder 4">
            <a:extLst>
              <a:ext uri="{FF2B5EF4-FFF2-40B4-BE49-F238E27FC236}">
                <a16:creationId xmlns:a16="http://schemas.microsoft.com/office/drawing/2014/main" id="{8A059D6A-6933-5D7F-3AFF-5D27F4801C6E}"/>
              </a:ext>
            </a:extLst>
          </p:cNvPr>
          <p:cNvPicPr>
            <a:picLocks noGrp="1" noChangeAspect="1"/>
          </p:cNvPicPr>
          <p:nvPr>
            <p:ph sz="half" idx="1"/>
          </p:nvPr>
        </p:nvPicPr>
        <p:blipFill>
          <a:blip r:embed="rId3"/>
          <a:stretch>
            <a:fillRect/>
          </a:stretch>
        </p:blipFill>
        <p:spPr>
          <a:xfrm>
            <a:off x="1044575" y="1970881"/>
            <a:ext cx="4514850" cy="3248025"/>
          </a:xfrm>
          <a:prstGeom prst="rect">
            <a:avLst/>
          </a:prstGeom>
        </p:spPr>
      </p:pic>
      <p:sp>
        <p:nvSpPr>
          <p:cNvPr id="4" name="Content Placeholder 3">
            <a:extLst>
              <a:ext uri="{FF2B5EF4-FFF2-40B4-BE49-F238E27FC236}">
                <a16:creationId xmlns:a16="http://schemas.microsoft.com/office/drawing/2014/main" id="{D0FEB8AF-B2DC-7059-5DEA-A32B5544E86A}"/>
              </a:ext>
            </a:extLst>
          </p:cNvPr>
          <p:cNvSpPr>
            <a:spLocks noGrp="1"/>
          </p:cNvSpPr>
          <p:nvPr>
            <p:ph sz="half" idx="2"/>
          </p:nvPr>
        </p:nvSpPr>
        <p:spPr/>
        <p:txBody>
          <a:bodyPr/>
          <a:lstStyle/>
          <a:p>
            <a:pPr>
              <a:buFont typeface="Wingdings" panose="05000000000000000000" pitchFamily="2" charset="2"/>
              <a:buChar char="q"/>
            </a:pPr>
            <a:r>
              <a:rPr lang="en-GB" dirty="0"/>
              <a:t>Keep organisation ’on track’</a:t>
            </a:r>
          </a:p>
          <a:p>
            <a:pPr>
              <a:buFont typeface="Wingdings" panose="05000000000000000000" pitchFamily="2" charset="2"/>
              <a:buChar char="q"/>
            </a:pPr>
            <a:r>
              <a:rPr lang="en-GB" dirty="0"/>
              <a:t>Keep staff aligned to strategic objectives</a:t>
            </a:r>
          </a:p>
          <a:p>
            <a:pPr>
              <a:buFont typeface="Wingdings" panose="05000000000000000000" pitchFamily="2" charset="2"/>
              <a:buChar char="q"/>
            </a:pPr>
            <a:r>
              <a:rPr lang="en-GB" dirty="0"/>
              <a:t>Culture</a:t>
            </a:r>
          </a:p>
          <a:p>
            <a:pPr>
              <a:buFont typeface="Wingdings" panose="05000000000000000000" pitchFamily="2" charset="2"/>
              <a:buChar char="q"/>
            </a:pPr>
            <a:r>
              <a:rPr lang="en-GB" dirty="0"/>
              <a:t>Morale &amp; motivation</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362303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96619-97BC-35C8-82AE-07BC8535038E}"/>
              </a:ext>
            </a:extLst>
          </p:cNvPr>
          <p:cNvSpPr>
            <a:spLocks noGrp="1"/>
          </p:cNvSpPr>
          <p:nvPr>
            <p:ph type="title"/>
          </p:nvPr>
        </p:nvSpPr>
        <p:spPr>
          <a:solidFill>
            <a:srgbClr val="002060"/>
          </a:solidFill>
        </p:spPr>
        <p:txBody>
          <a:bodyPr>
            <a:normAutofit/>
          </a:bodyPr>
          <a:lstStyle/>
          <a:p>
            <a:r>
              <a:rPr lang="en-GB" dirty="0">
                <a:solidFill>
                  <a:schemeClr val="bg1"/>
                </a:solidFill>
              </a:rPr>
              <a:t>Leadership challenges </a:t>
            </a:r>
          </a:p>
        </p:txBody>
      </p:sp>
      <p:pic>
        <p:nvPicPr>
          <p:cNvPr id="6" name="Content Placeholder 5">
            <a:extLst>
              <a:ext uri="{FF2B5EF4-FFF2-40B4-BE49-F238E27FC236}">
                <a16:creationId xmlns:a16="http://schemas.microsoft.com/office/drawing/2014/main" id="{000DBD10-8231-333E-F9C7-66D020B783B9}"/>
              </a:ext>
            </a:extLst>
          </p:cNvPr>
          <p:cNvPicPr>
            <a:picLocks noGrp="1" noChangeAspect="1"/>
          </p:cNvPicPr>
          <p:nvPr>
            <p:ph sz="half" idx="1"/>
          </p:nvPr>
        </p:nvPicPr>
        <p:blipFill>
          <a:blip r:embed="rId3"/>
          <a:stretch>
            <a:fillRect/>
          </a:stretch>
        </p:blipFill>
        <p:spPr>
          <a:xfrm>
            <a:off x="719122" y="2067995"/>
            <a:ext cx="5275279" cy="2991685"/>
          </a:xfrm>
          <a:prstGeom prst="rect">
            <a:avLst/>
          </a:prstGeom>
        </p:spPr>
      </p:pic>
      <p:sp>
        <p:nvSpPr>
          <p:cNvPr id="5" name="Content Placeholder 4">
            <a:extLst>
              <a:ext uri="{FF2B5EF4-FFF2-40B4-BE49-F238E27FC236}">
                <a16:creationId xmlns:a16="http://schemas.microsoft.com/office/drawing/2014/main" id="{65BC35EF-061D-1168-39E0-D8F66D23EA20}"/>
              </a:ext>
            </a:extLst>
          </p:cNvPr>
          <p:cNvSpPr>
            <a:spLocks noGrp="1"/>
          </p:cNvSpPr>
          <p:nvPr>
            <p:ph sz="half" idx="2"/>
          </p:nvPr>
        </p:nvSpPr>
        <p:spPr/>
        <p:txBody>
          <a:bodyPr/>
          <a:lstStyle/>
          <a:p>
            <a:pPr marL="0" indent="0">
              <a:buNone/>
            </a:pPr>
            <a:endParaRPr lang="en-GB" dirty="0"/>
          </a:p>
          <a:p>
            <a:pPr marL="0" indent="0" algn="ctr">
              <a:buNone/>
            </a:pPr>
            <a:r>
              <a:rPr lang="en-GB" dirty="0"/>
              <a:t>What challenges does accountability pose for you as a leader?</a:t>
            </a:r>
          </a:p>
          <a:p>
            <a:endParaRPr lang="en-GB" dirty="0"/>
          </a:p>
        </p:txBody>
      </p:sp>
    </p:spTree>
    <p:extLst>
      <p:ext uri="{BB962C8B-B14F-4D97-AF65-F5344CB8AC3E}">
        <p14:creationId xmlns:p14="http://schemas.microsoft.com/office/powerpoint/2010/main" val="2973502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96619-97BC-35C8-82AE-07BC8535038E}"/>
              </a:ext>
            </a:extLst>
          </p:cNvPr>
          <p:cNvSpPr>
            <a:spLocks noGrp="1"/>
          </p:cNvSpPr>
          <p:nvPr>
            <p:ph type="title"/>
          </p:nvPr>
        </p:nvSpPr>
        <p:spPr>
          <a:solidFill>
            <a:srgbClr val="002060"/>
          </a:solidFill>
        </p:spPr>
        <p:txBody>
          <a:bodyPr>
            <a:normAutofit fontScale="90000"/>
          </a:bodyPr>
          <a:lstStyle/>
          <a:p>
            <a:r>
              <a:rPr lang="en-GB" dirty="0">
                <a:solidFill>
                  <a:schemeClr val="bg1"/>
                </a:solidFill>
              </a:rPr>
              <a:t>Leadership challenges around Accountability</a:t>
            </a:r>
          </a:p>
        </p:txBody>
      </p:sp>
      <p:sp>
        <p:nvSpPr>
          <p:cNvPr id="3" name="Content Placeholder 2">
            <a:extLst>
              <a:ext uri="{FF2B5EF4-FFF2-40B4-BE49-F238E27FC236}">
                <a16:creationId xmlns:a16="http://schemas.microsoft.com/office/drawing/2014/main" id="{A6AC729E-D525-A3CC-712E-980637976E6E}"/>
              </a:ext>
            </a:extLst>
          </p:cNvPr>
          <p:cNvSpPr>
            <a:spLocks noGrp="1"/>
          </p:cNvSpPr>
          <p:nvPr>
            <p:ph sz="half" idx="1"/>
          </p:nvPr>
        </p:nvSpPr>
        <p:spPr/>
        <p:txBody>
          <a:bodyPr/>
          <a:lstStyle/>
          <a:p>
            <a:pPr marL="0" indent="0" algn="ctr">
              <a:buNone/>
            </a:pPr>
            <a:r>
              <a:rPr lang="en-GB" dirty="0"/>
              <a:t>What challenges does accountability pose for you as a leader?</a:t>
            </a:r>
          </a:p>
        </p:txBody>
      </p:sp>
      <p:sp>
        <p:nvSpPr>
          <p:cNvPr id="5" name="Content Placeholder 4">
            <a:extLst>
              <a:ext uri="{FF2B5EF4-FFF2-40B4-BE49-F238E27FC236}">
                <a16:creationId xmlns:a16="http://schemas.microsoft.com/office/drawing/2014/main" id="{87FA7215-6E04-14A8-E7CE-C252D0D28111}"/>
              </a:ext>
            </a:extLst>
          </p:cNvPr>
          <p:cNvSpPr>
            <a:spLocks noGrp="1"/>
          </p:cNvSpPr>
          <p:nvPr>
            <p:ph sz="half" idx="2"/>
          </p:nvPr>
        </p:nvSpPr>
        <p:spPr>
          <a:ln>
            <a:solidFill>
              <a:schemeClr val="tx1"/>
            </a:solidFill>
          </a:ln>
        </p:spPr>
        <p:txBody>
          <a:bodyPr/>
          <a:lstStyle/>
          <a:p>
            <a:endParaRPr lang="en-GB" dirty="0"/>
          </a:p>
          <a:p>
            <a:pPr marL="0" indent="0">
              <a:buNone/>
            </a:pPr>
            <a:r>
              <a:rPr lang="en-GB" dirty="0"/>
              <a:t>Answers via </a:t>
            </a:r>
            <a:r>
              <a:rPr lang="en-GB" dirty="0" err="1"/>
              <a:t>Mentimeter</a:t>
            </a:r>
            <a:endParaRPr lang="en-GB" dirty="0"/>
          </a:p>
          <a:p>
            <a:pPr marL="0" indent="0">
              <a:buNone/>
            </a:pPr>
            <a:endParaRPr lang="en-GB" dirty="0"/>
          </a:p>
          <a:p>
            <a:pPr marL="0" indent="0">
              <a:buNone/>
            </a:pPr>
            <a:r>
              <a:rPr lang="en-GB" dirty="0"/>
              <a:t>Code: </a:t>
            </a:r>
            <a:r>
              <a:rPr lang="en-GB" sz="3200" b="1" dirty="0"/>
              <a:t>7761 8944</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BAE3D24E-6A8A-A8B2-6F72-2801D27F9B2B}"/>
              </a:ext>
            </a:extLst>
          </p:cNvPr>
          <p:cNvPicPr>
            <a:picLocks noChangeAspect="1"/>
          </p:cNvPicPr>
          <p:nvPr/>
        </p:nvPicPr>
        <p:blipFill>
          <a:blip r:embed="rId3"/>
          <a:stretch>
            <a:fillRect/>
          </a:stretch>
        </p:blipFill>
        <p:spPr>
          <a:xfrm>
            <a:off x="1044575" y="3055591"/>
            <a:ext cx="4514850" cy="2533650"/>
          </a:xfrm>
          <a:prstGeom prst="rect">
            <a:avLst/>
          </a:prstGeom>
        </p:spPr>
      </p:pic>
      <p:pic>
        <p:nvPicPr>
          <p:cNvPr id="6" name="Picture 5">
            <a:extLst>
              <a:ext uri="{FF2B5EF4-FFF2-40B4-BE49-F238E27FC236}">
                <a16:creationId xmlns:a16="http://schemas.microsoft.com/office/drawing/2014/main" id="{3E95C329-4866-7655-C3F7-FF0DD1E1A0D5}"/>
              </a:ext>
            </a:extLst>
          </p:cNvPr>
          <p:cNvPicPr>
            <a:picLocks noChangeAspect="1"/>
          </p:cNvPicPr>
          <p:nvPr/>
        </p:nvPicPr>
        <p:blipFill>
          <a:blip r:embed="rId4"/>
          <a:stretch>
            <a:fillRect/>
          </a:stretch>
        </p:blipFill>
        <p:spPr>
          <a:xfrm>
            <a:off x="8318182" y="3731881"/>
            <a:ext cx="2505075" cy="1828800"/>
          </a:xfrm>
          <a:prstGeom prst="rect">
            <a:avLst/>
          </a:prstGeom>
        </p:spPr>
      </p:pic>
    </p:spTree>
    <p:extLst>
      <p:ext uri="{BB962C8B-B14F-4D97-AF65-F5344CB8AC3E}">
        <p14:creationId xmlns:p14="http://schemas.microsoft.com/office/powerpoint/2010/main" val="1666906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8F33-A627-09F5-2D89-A7FFDFC3E543}"/>
              </a:ext>
            </a:extLst>
          </p:cNvPr>
          <p:cNvSpPr>
            <a:spLocks noGrp="1"/>
          </p:cNvSpPr>
          <p:nvPr>
            <p:ph type="title"/>
          </p:nvPr>
        </p:nvSpPr>
        <p:spPr>
          <a:solidFill>
            <a:srgbClr val="002060"/>
          </a:solidFill>
        </p:spPr>
        <p:txBody>
          <a:bodyPr/>
          <a:lstStyle/>
          <a:p>
            <a:r>
              <a:rPr lang="en-GB" dirty="0">
                <a:solidFill>
                  <a:schemeClr val="bg1"/>
                </a:solidFill>
              </a:rPr>
              <a:t>Why does accountability matter?</a:t>
            </a:r>
          </a:p>
        </p:txBody>
      </p:sp>
      <p:pic>
        <p:nvPicPr>
          <p:cNvPr id="5" name="Content Placeholder 4">
            <a:extLst>
              <a:ext uri="{FF2B5EF4-FFF2-40B4-BE49-F238E27FC236}">
                <a16:creationId xmlns:a16="http://schemas.microsoft.com/office/drawing/2014/main" id="{3EF2797D-360D-4475-CF26-B9278E08B992}"/>
              </a:ext>
            </a:extLst>
          </p:cNvPr>
          <p:cNvPicPr>
            <a:picLocks noGrp="1" noChangeAspect="1"/>
          </p:cNvPicPr>
          <p:nvPr>
            <p:ph sz="half" idx="1"/>
          </p:nvPr>
        </p:nvPicPr>
        <p:blipFill>
          <a:blip r:embed="rId3"/>
          <a:stretch>
            <a:fillRect/>
          </a:stretch>
        </p:blipFill>
        <p:spPr>
          <a:xfrm>
            <a:off x="1044575" y="2328069"/>
            <a:ext cx="4514850" cy="2533650"/>
          </a:xfrm>
          <a:prstGeom prst="rect">
            <a:avLst/>
          </a:prstGeom>
        </p:spPr>
      </p:pic>
      <p:sp>
        <p:nvSpPr>
          <p:cNvPr id="4" name="Content Placeholder 3">
            <a:extLst>
              <a:ext uri="{FF2B5EF4-FFF2-40B4-BE49-F238E27FC236}">
                <a16:creationId xmlns:a16="http://schemas.microsoft.com/office/drawing/2014/main" id="{43A723AF-0A9D-991D-C1BA-FDF4F2C86C2C}"/>
              </a:ext>
            </a:extLst>
          </p:cNvPr>
          <p:cNvSpPr>
            <a:spLocks noGrp="1"/>
          </p:cNvSpPr>
          <p:nvPr>
            <p:ph sz="half" idx="2"/>
          </p:nvPr>
        </p:nvSpPr>
        <p:spPr/>
        <p:txBody>
          <a:bodyPr>
            <a:normAutofit lnSpcReduction="10000"/>
          </a:bodyPr>
          <a:lstStyle/>
          <a:p>
            <a:r>
              <a:rPr lang="en-GB" dirty="0"/>
              <a:t>When it works it benefits everyone</a:t>
            </a:r>
          </a:p>
          <a:p>
            <a:r>
              <a:rPr lang="en-GB" dirty="0"/>
              <a:t>How to resolve matters when things go wrong</a:t>
            </a:r>
          </a:p>
          <a:p>
            <a:r>
              <a:rPr lang="en-GB" dirty="0"/>
              <a:t>Best interest of individuals</a:t>
            </a:r>
          </a:p>
          <a:p>
            <a:r>
              <a:rPr lang="en-GB" dirty="0"/>
              <a:t>Good governance – increase trust and legitimacy</a:t>
            </a:r>
          </a:p>
          <a:p>
            <a:r>
              <a:rPr lang="en-GB" dirty="0"/>
              <a:t>Feedback</a:t>
            </a:r>
          </a:p>
          <a:p>
            <a:r>
              <a:rPr lang="en-GB" dirty="0"/>
              <a:t>Helps the organisation</a:t>
            </a:r>
          </a:p>
          <a:p>
            <a:endParaRPr lang="en-GB" dirty="0"/>
          </a:p>
          <a:p>
            <a:endParaRPr lang="en-GB" dirty="0"/>
          </a:p>
        </p:txBody>
      </p:sp>
    </p:spTree>
    <p:extLst>
      <p:ext uri="{BB962C8B-B14F-4D97-AF65-F5344CB8AC3E}">
        <p14:creationId xmlns:p14="http://schemas.microsoft.com/office/powerpoint/2010/main" val="3688427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DC394-FF79-250A-77EA-96A1DE5866F4}"/>
              </a:ext>
            </a:extLst>
          </p:cNvPr>
          <p:cNvSpPr>
            <a:spLocks noGrp="1"/>
          </p:cNvSpPr>
          <p:nvPr>
            <p:ph type="title"/>
          </p:nvPr>
        </p:nvSpPr>
        <p:spPr>
          <a:solidFill>
            <a:srgbClr val="002060"/>
          </a:solidFill>
        </p:spPr>
        <p:txBody>
          <a:bodyPr/>
          <a:lstStyle/>
          <a:p>
            <a:r>
              <a:rPr lang="en-GB" dirty="0">
                <a:solidFill>
                  <a:schemeClr val="bg1"/>
                </a:solidFill>
              </a:rPr>
              <a:t>How accountability improves organisations</a:t>
            </a:r>
          </a:p>
        </p:txBody>
      </p:sp>
      <p:sp>
        <p:nvSpPr>
          <p:cNvPr id="3" name="Content Placeholder 2">
            <a:extLst>
              <a:ext uri="{FF2B5EF4-FFF2-40B4-BE49-F238E27FC236}">
                <a16:creationId xmlns:a16="http://schemas.microsoft.com/office/drawing/2014/main" id="{B8400A2D-5CCD-9A72-DE04-01199D66DD42}"/>
              </a:ext>
            </a:extLst>
          </p:cNvPr>
          <p:cNvSpPr>
            <a:spLocks noGrp="1"/>
          </p:cNvSpPr>
          <p:nvPr>
            <p:ph sz="half" idx="1"/>
          </p:nvPr>
        </p:nvSpPr>
        <p:spPr/>
        <p:txBody>
          <a:bodyPr/>
          <a:lstStyle/>
          <a:p>
            <a:r>
              <a:rPr lang="en-GB" dirty="0"/>
              <a:t>Promotes learning</a:t>
            </a:r>
          </a:p>
          <a:p>
            <a:r>
              <a:rPr lang="en-GB" dirty="0"/>
              <a:t>Generates incentives or sanctions</a:t>
            </a:r>
          </a:p>
          <a:p>
            <a:r>
              <a:rPr lang="en-GB" dirty="0"/>
              <a:t>Enables risk-taking &amp; innovation</a:t>
            </a:r>
          </a:p>
          <a:p>
            <a:r>
              <a:rPr lang="en-GB" dirty="0"/>
              <a:t>Develops individuals</a:t>
            </a:r>
          </a:p>
        </p:txBody>
      </p:sp>
      <p:pic>
        <p:nvPicPr>
          <p:cNvPr id="5" name="Content Placeholder 4">
            <a:extLst>
              <a:ext uri="{FF2B5EF4-FFF2-40B4-BE49-F238E27FC236}">
                <a16:creationId xmlns:a16="http://schemas.microsoft.com/office/drawing/2014/main" id="{3B52E6E0-C57B-873C-46A6-12537A3BF692}"/>
              </a:ext>
            </a:extLst>
          </p:cNvPr>
          <p:cNvPicPr>
            <a:picLocks noGrp="1" noChangeAspect="1"/>
          </p:cNvPicPr>
          <p:nvPr>
            <p:ph sz="half" idx="2"/>
          </p:nvPr>
        </p:nvPicPr>
        <p:blipFill>
          <a:blip r:embed="rId3"/>
          <a:stretch>
            <a:fillRect/>
          </a:stretch>
        </p:blipFill>
        <p:spPr>
          <a:xfrm>
            <a:off x="6632575" y="2099469"/>
            <a:ext cx="4514850" cy="2990850"/>
          </a:xfrm>
          <a:prstGeom prst="rect">
            <a:avLst/>
          </a:prstGeom>
        </p:spPr>
      </p:pic>
    </p:spTree>
    <p:extLst>
      <p:ext uri="{BB962C8B-B14F-4D97-AF65-F5344CB8AC3E}">
        <p14:creationId xmlns:p14="http://schemas.microsoft.com/office/powerpoint/2010/main" val="70028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D8853-BE0A-51AC-4492-4C5B9A20A5D6}"/>
              </a:ext>
            </a:extLst>
          </p:cNvPr>
          <p:cNvSpPr>
            <a:spLocks noGrp="1"/>
          </p:cNvSpPr>
          <p:nvPr>
            <p:ph type="title"/>
          </p:nvPr>
        </p:nvSpPr>
        <p:spPr>
          <a:solidFill>
            <a:srgbClr val="002060"/>
          </a:solidFill>
        </p:spPr>
        <p:txBody>
          <a:bodyPr/>
          <a:lstStyle/>
          <a:p>
            <a:r>
              <a:rPr lang="en-GB" dirty="0">
                <a:solidFill>
                  <a:schemeClr val="bg1"/>
                </a:solidFill>
              </a:rPr>
              <a:t>A culture of accountability</a:t>
            </a:r>
          </a:p>
        </p:txBody>
      </p:sp>
      <p:graphicFrame>
        <p:nvGraphicFramePr>
          <p:cNvPr id="6" name="Content Placeholder 5">
            <a:extLst>
              <a:ext uri="{FF2B5EF4-FFF2-40B4-BE49-F238E27FC236}">
                <a16:creationId xmlns:a16="http://schemas.microsoft.com/office/drawing/2014/main" id="{94994DEB-33BA-5BFE-453F-CAA459604529}"/>
              </a:ext>
            </a:extLst>
          </p:cNvPr>
          <p:cNvGraphicFramePr>
            <a:graphicFrameLocks noGrp="1"/>
          </p:cNvGraphicFramePr>
          <p:nvPr>
            <p:ph idx="1"/>
            <p:extLst>
              <p:ext uri="{D42A27DB-BD31-4B8C-83A1-F6EECF244321}">
                <p14:modId xmlns:p14="http://schemas.microsoft.com/office/powerpoint/2010/main" val="114800773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05526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6AA1-E2E0-6BD6-8277-EB8EA3590138}"/>
              </a:ext>
            </a:extLst>
          </p:cNvPr>
          <p:cNvSpPr>
            <a:spLocks noGrp="1"/>
          </p:cNvSpPr>
          <p:nvPr>
            <p:ph type="title"/>
          </p:nvPr>
        </p:nvSpPr>
        <p:spPr>
          <a:solidFill>
            <a:srgbClr val="002060"/>
          </a:solidFill>
        </p:spPr>
        <p:txBody>
          <a:bodyPr/>
          <a:lstStyle/>
          <a:p>
            <a:r>
              <a:rPr lang="en-GB" dirty="0">
                <a:solidFill>
                  <a:schemeClr val="bg1"/>
                </a:solidFill>
              </a:rPr>
              <a:t>Accountability within Teams</a:t>
            </a:r>
          </a:p>
        </p:txBody>
      </p:sp>
      <p:pic>
        <p:nvPicPr>
          <p:cNvPr id="5" name="Content Placeholder 4">
            <a:extLst>
              <a:ext uri="{FF2B5EF4-FFF2-40B4-BE49-F238E27FC236}">
                <a16:creationId xmlns:a16="http://schemas.microsoft.com/office/drawing/2014/main" id="{F0A11712-19D5-97EB-D1AD-77EA31F5CC57}"/>
              </a:ext>
            </a:extLst>
          </p:cNvPr>
          <p:cNvPicPr>
            <a:picLocks noGrp="1" noChangeAspect="1"/>
          </p:cNvPicPr>
          <p:nvPr>
            <p:ph sz="half" idx="1"/>
          </p:nvPr>
        </p:nvPicPr>
        <p:blipFill>
          <a:blip r:embed="rId3"/>
          <a:stretch>
            <a:fillRect/>
          </a:stretch>
        </p:blipFill>
        <p:spPr>
          <a:xfrm>
            <a:off x="609600" y="1941115"/>
            <a:ext cx="5302686" cy="2975769"/>
          </a:xfrm>
          <a:prstGeom prst="rect">
            <a:avLst/>
          </a:prstGeom>
        </p:spPr>
      </p:pic>
      <p:sp>
        <p:nvSpPr>
          <p:cNvPr id="4" name="Content Placeholder 3">
            <a:extLst>
              <a:ext uri="{FF2B5EF4-FFF2-40B4-BE49-F238E27FC236}">
                <a16:creationId xmlns:a16="http://schemas.microsoft.com/office/drawing/2014/main" id="{E59AEBA1-319F-B408-BA0F-8F30368141E0}"/>
              </a:ext>
            </a:extLst>
          </p:cNvPr>
          <p:cNvSpPr>
            <a:spLocks noGrp="1"/>
          </p:cNvSpPr>
          <p:nvPr>
            <p:ph sz="half" idx="2"/>
          </p:nvPr>
        </p:nvSpPr>
        <p:spPr/>
        <p:txBody>
          <a:bodyPr/>
          <a:lstStyle/>
          <a:p>
            <a:r>
              <a:rPr lang="en-GB" dirty="0"/>
              <a:t>Builds trust</a:t>
            </a:r>
          </a:p>
          <a:p>
            <a:r>
              <a:rPr lang="en-GB" dirty="0"/>
              <a:t>Improves performance</a:t>
            </a:r>
          </a:p>
          <a:p>
            <a:r>
              <a:rPr lang="en-GB" dirty="0"/>
              <a:t>Strengthens culture</a:t>
            </a:r>
          </a:p>
          <a:p>
            <a:r>
              <a:rPr lang="en-GB" dirty="0"/>
              <a:t>Better compliance</a:t>
            </a:r>
          </a:p>
        </p:txBody>
      </p:sp>
    </p:spTree>
    <p:extLst>
      <p:ext uri="{BB962C8B-B14F-4D97-AF65-F5344CB8AC3E}">
        <p14:creationId xmlns:p14="http://schemas.microsoft.com/office/powerpoint/2010/main" val="142363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C6EE-1220-4124-C19E-3FF82D32C023}"/>
              </a:ext>
            </a:extLst>
          </p:cNvPr>
          <p:cNvSpPr>
            <a:spLocks noGrp="1"/>
          </p:cNvSpPr>
          <p:nvPr>
            <p:ph type="title"/>
          </p:nvPr>
        </p:nvSpPr>
        <p:spPr>
          <a:solidFill>
            <a:srgbClr val="002060"/>
          </a:solidFill>
        </p:spPr>
        <p:txBody>
          <a:bodyPr/>
          <a:lstStyle/>
          <a:p>
            <a:r>
              <a:rPr lang="en-GB" dirty="0">
                <a:solidFill>
                  <a:schemeClr val="bg1"/>
                </a:solidFill>
              </a:rPr>
              <a:t>Discussions</a:t>
            </a:r>
          </a:p>
        </p:txBody>
      </p:sp>
      <p:sp>
        <p:nvSpPr>
          <p:cNvPr id="3" name="Content Placeholder 2">
            <a:extLst>
              <a:ext uri="{FF2B5EF4-FFF2-40B4-BE49-F238E27FC236}">
                <a16:creationId xmlns:a16="http://schemas.microsoft.com/office/drawing/2014/main" id="{19423893-C8A9-D06F-1280-ADBAAF106AD4}"/>
              </a:ext>
            </a:extLst>
          </p:cNvPr>
          <p:cNvSpPr>
            <a:spLocks noGrp="1"/>
          </p:cNvSpPr>
          <p:nvPr>
            <p:ph sz="half" idx="1"/>
          </p:nvPr>
        </p:nvSpPr>
        <p:spPr/>
        <p:txBody>
          <a:bodyPr>
            <a:normAutofit/>
          </a:bodyPr>
          <a:lstStyle/>
          <a:p>
            <a:pPr marL="514350" indent="-514350">
              <a:buFont typeface="+mj-lt"/>
              <a:buAutoNum type="arabicPeriod"/>
            </a:pPr>
            <a:r>
              <a:rPr lang="en-GB" dirty="0"/>
              <a:t>How effective are the police accountability structures today?</a:t>
            </a:r>
          </a:p>
          <a:p>
            <a:pPr marL="514350" indent="-514350">
              <a:buFont typeface="+mj-lt"/>
              <a:buAutoNum type="arabicPeriod"/>
            </a:pPr>
            <a:r>
              <a:rPr lang="en-GB" dirty="0"/>
              <a:t>What works well?</a:t>
            </a:r>
          </a:p>
          <a:p>
            <a:pPr marL="514350" indent="-514350">
              <a:buFont typeface="+mj-lt"/>
              <a:buAutoNum type="arabicPeriod"/>
            </a:pPr>
            <a:r>
              <a:rPr lang="en-GB" dirty="0"/>
              <a:t>What can be improved ? </a:t>
            </a:r>
          </a:p>
        </p:txBody>
      </p:sp>
      <p:pic>
        <p:nvPicPr>
          <p:cNvPr id="5" name="Content Placeholder 4">
            <a:extLst>
              <a:ext uri="{FF2B5EF4-FFF2-40B4-BE49-F238E27FC236}">
                <a16:creationId xmlns:a16="http://schemas.microsoft.com/office/drawing/2014/main" id="{D1E5A3AB-FCAB-8B84-BDF2-CE1302809E70}"/>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85559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C6EE-1220-4124-C19E-3FF82D32C023}"/>
              </a:ext>
            </a:extLst>
          </p:cNvPr>
          <p:cNvSpPr>
            <a:spLocks noGrp="1"/>
          </p:cNvSpPr>
          <p:nvPr>
            <p:ph type="title"/>
          </p:nvPr>
        </p:nvSpPr>
        <p:spPr>
          <a:solidFill>
            <a:srgbClr val="002060"/>
          </a:solidFill>
        </p:spPr>
        <p:txBody>
          <a:bodyPr/>
          <a:lstStyle/>
          <a:p>
            <a:r>
              <a:rPr lang="en-GB" dirty="0">
                <a:solidFill>
                  <a:schemeClr val="bg1"/>
                </a:solidFill>
              </a:rPr>
              <a:t>Discussions</a:t>
            </a:r>
          </a:p>
        </p:txBody>
      </p:sp>
      <p:sp>
        <p:nvSpPr>
          <p:cNvPr id="3" name="Content Placeholder 2">
            <a:extLst>
              <a:ext uri="{FF2B5EF4-FFF2-40B4-BE49-F238E27FC236}">
                <a16:creationId xmlns:a16="http://schemas.microsoft.com/office/drawing/2014/main" id="{19423893-C8A9-D06F-1280-ADBAAF106AD4}"/>
              </a:ext>
            </a:extLst>
          </p:cNvPr>
          <p:cNvSpPr>
            <a:spLocks noGrp="1"/>
          </p:cNvSpPr>
          <p:nvPr>
            <p:ph sz="half" idx="1"/>
          </p:nvPr>
        </p:nvSpPr>
        <p:spPr/>
        <p:txBody>
          <a:bodyPr>
            <a:normAutofit/>
          </a:bodyPr>
          <a:lstStyle/>
          <a:p>
            <a:pPr marL="514350" indent="-514350">
              <a:buFont typeface="+mj-lt"/>
              <a:buAutoNum type="arabicPeriod"/>
            </a:pPr>
            <a:r>
              <a:rPr lang="en-GB" dirty="0"/>
              <a:t>What else can provide the public with the necessary assurance that ethical standards are being maintained.</a:t>
            </a:r>
          </a:p>
          <a:p>
            <a:pPr marL="514350" indent="-514350">
              <a:buFont typeface="+mj-lt"/>
              <a:buAutoNum type="arabicPeriod"/>
            </a:pPr>
            <a:r>
              <a:rPr lang="en-GB" dirty="0"/>
              <a:t>How do you promote accountability amongst your staff?</a:t>
            </a:r>
          </a:p>
        </p:txBody>
      </p:sp>
      <p:pic>
        <p:nvPicPr>
          <p:cNvPr id="5" name="Content Placeholder 4">
            <a:extLst>
              <a:ext uri="{FF2B5EF4-FFF2-40B4-BE49-F238E27FC236}">
                <a16:creationId xmlns:a16="http://schemas.microsoft.com/office/drawing/2014/main" id="{D1E5A3AB-FCAB-8B84-BDF2-CE1302809E70}"/>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2080294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ADA173-8C84-4CB3-406D-68F40FCB036C}"/>
              </a:ext>
            </a:extLst>
          </p:cNvPr>
          <p:cNvSpPr txBox="1"/>
          <p:nvPr/>
        </p:nvSpPr>
        <p:spPr>
          <a:xfrm>
            <a:off x="2679031" y="1336119"/>
            <a:ext cx="6833937" cy="3139321"/>
          </a:xfrm>
          <a:prstGeom prst="rect">
            <a:avLst/>
          </a:prstGeom>
          <a:solidFill>
            <a:schemeClr val="accent5">
              <a:lumMod val="20000"/>
              <a:lumOff val="80000"/>
            </a:schemeClr>
          </a:solidFill>
        </p:spPr>
        <p:txBody>
          <a:bodyPr wrap="square">
            <a:spAutoFit/>
          </a:bodyPr>
          <a:lstStyle/>
          <a:p>
            <a:pPr algn="ctr"/>
            <a:r>
              <a:rPr lang="en-GB" sz="2800" i="1" dirty="0"/>
              <a:t>“</a:t>
            </a:r>
            <a:r>
              <a:rPr lang="en-GB" sz="3600" i="1" dirty="0"/>
              <a:t>Accountability is as much an attitude of mind and a matter of professional standards, culture and leadership as it is of structures and mechanisms”</a:t>
            </a:r>
          </a:p>
          <a:p>
            <a:pPr algn="ctr"/>
            <a:r>
              <a:rPr lang="en-GB" i="1" dirty="0"/>
              <a:t>(policefoundation.org.uk, 2017)</a:t>
            </a:r>
          </a:p>
        </p:txBody>
      </p:sp>
    </p:spTree>
    <p:extLst>
      <p:ext uri="{BB962C8B-B14F-4D97-AF65-F5344CB8AC3E}">
        <p14:creationId xmlns:p14="http://schemas.microsoft.com/office/powerpoint/2010/main" val="1716353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CBAF-09E7-7629-9256-9E45944405AC}"/>
              </a:ext>
            </a:extLst>
          </p:cNvPr>
          <p:cNvSpPr>
            <a:spLocks noGrp="1"/>
          </p:cNvSpPr>
          <p:nvPr>
            <p:ph type="title"/>
          </p:nvPr>
        </p:nvSpPr>
        <p:spPr>
          <a:solidFill>
            <a:srgbClr val="002060"/>
          </a:solidFill>
        </p:spPr>
        <p:txBody>
          <a:bodyPr>
            <a:normAutofit fontScale="90000"/>
          </a:bodyPr>
          <a:lstStyle/>
          <a:p>
            <a:r>
              <a:rPr lang="en-GB" dirty="0">
                <a:solidFill>
                  <a:schemeClr val="bg1"/>
                </a:solidFill>
              </a:rPr>
              <a:t>Accountability – The Role of Oversight Bodies</a:t>
            </a:r>
          </a:p>
        </p:txBody>
      </p:sp>
      <p:sp>
        <p:nvSpPr>
          <p:cNvPr id="3" name="Content Placeholder 2">
            <a:extLst>
              <a:ext uri="{FF2B5EF4-FFF2-40B4-BE49-F238E27FC236}">
                <a16:creationId xmlns:a16="http://schemas.microsoft.com/office/drawing/2014/main" id="{C57261E7-40D0-4A4C-8044-FEFDD848BD0A}"/>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YouTube link: </a:t>
            </a:r>
            <a:r>
              <a:rPr lang="en-GB" dirty="0">
                <a:hlinkClick r:id="rId3"/>
              </a:rPr>
              <a:t>https://www.youtube.com/watch?v=cA9BJC1Lbfg</a:t>
            </a:r>
            <a:endParaRPr lang="en-GB" dirty="0"/>
          </a:p>
          <a:p>
            <a:pPr marL="0" indent="0">
              <a:buNone/>
            </a:pPr>
            <a:endParaRPr lang="en-GB" dirty="0"/>
          </a:p>
        </p:txBody>
      </p:sp>
    </p:spTree>
    <p:extLst>
      <p:ext uri="{BB962C8B-B14F-4D97-AF65-F5344CB8AC3E}">
        <p14:creationId xmlns:p14="http://schemas.microsoft.com/office/powerpoint/2010/main" val="582225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r>
              <a:rPr lang="en-GB" dirty="0"/>
              <a:t>How do you define ‘Accountability’ and ‘Accountability within the Police service’</a:t>
            </a:r>
          </a:p>
          <a:p>
            <a:r>
              <a:rPr lang="en-GB" dirty="0"/>
              <a:t>Who are the police accountable to?</a:t>
            </a:r>
          </a:p>
          <a:p>
            <a:r>
              <a:rPr lang="en-GB" dirty="0"/>
              <a:t>What are the leadership challenges around ‘Accountability’?</a:t>
            </a:r>
          </a:p>
          <a:p>
            <a:r>
              <a:rPr lang="en-GB" dirty="0"/>
              <a:t>Creating a culture of accountability</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3114071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a:t>
            </a:r>
            <a:r>
              <a:rPr lang="en-GB" dirty="0" err="1">
                <a:solidFill>
                  <a:schemeClr val="bg1"/>
                </a:solidFill>
              </a:rPr>
              <a:t>cwestyniau</a:t>
            </a:r>
            <a:r>
              <a:rPr lang="en-GB" dirty="0">
                <a:solidFill>
                  <a:schemeClr val="bg1"/>
                </a:solidFill>
              </a:rPr>
              <a:t>?</a:t>
            </a:r>
          </a:p>
        </p:txBody>
      </p:sp>
      <p:pic>
        <p:nvPicPr>
          <p:cNvPr id="6" name="Content Placeholder 5">
            <a:extLst>
              <a:ext uri="{FF2B5EF4-FFF2-40B4-BE49-F238E27FC236}">
                <a16:creationId xmlns:a16="http://schemas.microsoft.com/office/drawing/2014/main" id="{54308AE0-F303-45D4-283F-74C82B831DE7}"/>
              </a:ext>
            </a:extLst>
          </p:cNvPr>
          <p:cNvPicPr>
            <a:picLocks noGrp="1" noChangeAspect="1"/>
          </p:cNvPicPr>
          <p:nvPr>
            <p:ph idx="1"/>
          </p:nvPr>
        </p:nvPicPr>
        <p:blipFill>
          <a:blip r:embed="rId2"/>
          <a:stretch>
            <a:fillRect/>
          </a:stretch>
        </p:blipFill>
        <p:spPr>
          <a:xfrm>
            <a:off x="3838575" y="2291556"/>
            <a:ext cx="4514850" cy="253365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742</TotalTime>
  <Words>3679</Words>
  <Application>Microsoft Office PowerPoint</Application>
  <PresentationFormat>Widescreen</PresentationFormat>
  <Paragraphs>313</Paragraphs>
  <Slides>25</Slides>
  <Notes>22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-apple-system</vt:lpstr>
      <vt:lpstr>Arial</vt:lpstr>
      <vt:lpstr>Bradley Hand ITC</vt:lpstr>
      <vt:lpstr>Calibri</vt:lpstr>
      <vt:lpstr>Century Gothic</vt:lpstr>
      <vt:lpstr>Myriad Pro</vt:lpstr>
      <vt:lpstr>Noto Sans</vt:lpstr>
      <vt:lpstr>proxima-nova</vt:lpstr>
      <vt:lpstr>Roboto</vt:lpstr>
      <vt:lpstr>Wingdings</vt:lpstr>
      <vt:lpstr>Theme1.thmx first page pp</vt:lpstr>
      <vt:lpstr> MSc  Policing (Operational &amp; Strategic Leadership) Lesson: Accountability   </vt:lpstr>
      <vt:lpstr>Lesson Outcomes</vt:lpstr>
      <vt:lpstr>Accountability</vt:lpstr>
      <vt:lpstr>Accountability v Responsibility</vt:lpstr>
      <vt:lpstr>‘Accountability’ in Policing</vt:lpstr>
      <vt:lpstr>Police Accountability </vt:lpstr>
      <vt:lpstr>Who are the Police accountable to?</vt:lpstr>
      <vt:lpstr>Who are the police accountable to?</vt:lpstr>
      <vt:lpstr>3 Areas of Accountability</vt:lpstr>
      <vt:lpstr>The 12 Principles of Accountable Policing</vt:lpstr>
      <vt:lpstr>The 12 Principles –  The Police Foundation, 2023</vt:lpstr>
      <vt:lpstr>What does it mean to be accountable as a leader?</vt:lpstr>
      <vt:lpstr>Why is accountability important in Leadership?</vt:lpstr>
      <vt:lpstr>Leadership challenges </vt:lpstr>
      <vt:lpstr>Leadership challenges around Accountability</vt:lpstr>
      <vt:lpstr>Why does accountability matter?</vt:lpstr>
      <vt:lpstr>How accountability improves organisations</vt:lpstr>
      <vt:lpstr>A culture of accountability</vt:lpstr>
      <vt:lpstr>Accountability within Teams</vt:lpstr>
      <vt:lpstr>Discussions</vt:lpstr>
      <vt:lpstr>Discussions</vt:lpstr>
      <vt:lpstr>PowerPoint Presentation</vt:lpstr>
      <vt:lpstr>Accountability – The Role of Oversight Bodies</vt:lpstr>
      <vt:lpstr>Lesson Outcomes</vt:lpstr>
      <vt:lpstr>Questions/cwestyniau?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26</cp:revision>
  <dcterms:created xsi:type="dcterms:W3CDTF">2021-10-13T07:56:41Z</dcterms:created>
  <dcterms:modified xsi:type="dcterms:W3CDTF">2025-02-18T15:37:23Z</dcterms:modified>
</cp:coreProperties>
</file>