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0" r:id="rId3"/>
    <p:sldId id="281" r:id="rId4"/>
    <p:sldId id="300" r:id="rId5"/>
    <p:sldId id="301" r:id="rId6"/>
    <p:sldId id="302" r:id="rId7"/>
    <p:sldId id="303" r:id="rId8"/>
    <p:sldId id="304" r:id="rId9"/>
    <p:sldId id="285" r:id="rId10"/>
    <p:sldId id="286" r:id="rId11"/>
    <p:sldId id="287" r:id="rId12"/>
    <p:sldId id="291" r:id="rId13"/>
    <p:sldId id="288" r:id="rId14"/>
    <p:sldId id="289" r:id="rId15"/>
    <p:sldId id="282" r:id="rId16"/>
    <p:sldId id="290" r:id="rId17"/>
    <p:sldId id="292" r:id="rId18"/>
    <p:sldId id="293" r:id="rId19"/>
    <p:sldId id="277" r:id="rId20"/>
    <p:sldId id="283" r:id="rId21"/>
    <p:sldId id="258" r:id="rId22"/>
    <p:sldId id="259" r:id="rId23"/>
    <p:sldId id="262" r:id="rId24"/>
    <p:sldId id="267" r:id="rId25"/>
    <p:sldId id="270" r:id="rId26"/>
    <p:sldId id="306" r:id="rId27"/>
    <p:sldId id="298" r:id="rId28"/>
    <p:sldId id="299" r:id="rId29"/>
    <p:sldId id="294" r:id="rId30"/>
    <p:sldId id="279"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30" d="100"/>
          <a:sy n="130" d="100"/>
        </p:scale>
        <p:origin x="-568"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printerSettings" Target="printerSettings/printerSettings1.bin"/><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presProps" Target="presProps.xml"/><Relationship Id="rId34" Type="http://schemas.openxmlformats.org/officeDocument/2006/relationships/viewProps" Target="viewProps.xml"/><Relationship Id="rId35" Type="http://schemas.openxmlformats.org/officeDocument/2006/relationships/theme" Target="theme/theme1.xml"/><Relationship Id="rId3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3200400"/>
            <a:ext cx="7543800" cy="1524000"/>
          </a:xfrm>
        </p:spPr>
        <p:txBody>
          <a:bodyPr>
            <a:noAutofit/>
          </a:bodyPr>
          <a:lstStyle>
            <a:lvl1pPr>
              <a:defRPr sz="8000"/>
            </a:lvl1pPr>
          </a:lstStyle>
          <a:p>
            <a:r>
              <a:rPr lang="cy-GB" smtClean="0"/>
              <a:t>Click to edit Master title style</a:t>
            </a:r>
            <a:endParaRPr lang="en-US" dirty="0"/>
          </a:p>
        </p:txBody>
      </p:sp>
      <p:sp>
        <p:nvSpPr>
          <p:cNvPr id="3" name="Subtitle 2"/>
          <p:cNvSpPr>
            <a:spLocks noGrp="1"/>
          </p:cNvSpPr>
          <p:nvPr>
            <p:ph type="subTitle" idx="1"/>
          </p:nvPr>
        </p:nvSpPr>
        <p:spPr>
          <a:xfrm>
            <a:off x="762000" y="4724400"/>
            <a:ext cx="6858000" cy="990600"/>
          </a:xfrm>
        </p:spPr>
        <p:txBody>
          <a:bodyPr anchor="t" anchorCtr="0">
            <a:normAutofit/>
          </a:bodyPr>
          <a:lstStyle>
            <a:lvl1pPr marL="0" indent="0" algn="l">
              <a:buNone/>
              <a:defRPr sz="28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dirty="0"/>
          </a:p>
        </p:txBody>
      </p:sp>
      <p:sp>
        <p:nvSpPr>
          <p:cNvPr id="4" name="Date Placeholder 3"/>
          <p:cNvSpPr>
            <a:spLocks noGrp="1"/>
          </p:cNvSpPr>
          <p:nvPr>
            <p:ph type="dt" sz="half" idx="10"/>
          </p:nvPr>
        </p:nvSpPr>
        <p:spPr/>
        <p:txBody>
          <a:bodyPr/>
          <a:lstStyle/>
          <a:p>
            <a:fld id="{3F150D65-C64D-44FB-9152-4CC2DE0C9198}" type="datetime1">
              <a:rPr lang="en-US" smtClean="0"/>
              <a:pPr/>
              <a:t>05/10/18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EBEB0A-9E3D-4B14-9782-E2AE3DA60D96}" type="slidenum">
              <a:rPr lang="en-US" smtClean="0"/>
              <a:pPr/>
              <a:t>‹#›</a:t>
            </a:fld>
            <a:endParaRPr lang="en-US"/>
          </a:p>
        </p:txBody>
      </p:sp>
      <p:sp>
        <p:nvSpPr>
          <p:cNvPr id="7" name="Rectangle 6"/>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0FFE64A4-35FB-42B6-9183-2C0CE0E36649}" type="datetime1">
              <a:rPr lang="en-US" smtClean="0"/>
              <a:pPr/>
              <a:t>05/10/18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EBEB0A-9E3D-4B14-9782-E2AE3DA60D96}"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2000" y="3276600"/>
            <a:ext cx="7543800" cy="1676400"/>
          </a:xfrm>
        </p:spPr>
        <p:txBody>
          <a:bodyPr anchor="b" anchorCtr="0"/>
          <a:lstStyle>
            <a:lvl1pPr algn="l">
              <a:defRPr sz="5400" b="0" cap="all"/>
            </a:lvl1pPr>
          </a:lstStyle>
          <a:p>
            <a:r>
              <a:rPr lang="cy-GB" smtClean="0"/>
              <a:t>Click to edit Master title style</a:t>
            </a:r>
            <a:endParaRPr lang="en-US" dirty="0"/>
          </a:p>
        </p:txBody>
      </p:sp>
      <p:sp>
        <p:nvSpPr>
          <p:cNvPr id="3" name="Text Placeholder 2"/>
          <p:cNvSpPr>
            <a:spLocks noGrp="1"/>
          </p:cNvSpPr>
          <p:nvPr>
            <p:ph type="body" idx="1"/>
          </p:nvPr>
        </p:nvSpPr>
        <p:spPr>
          <a:xfrm>
            <a:off x="762000" y="4953000"/>
            <a:ext cx="6858000" cy="914400"/>
          </a:xfrm>
        </p:spPr>
        <p:txBody>
          <a:bodyPr anchor="t" anchorCtr="0">
            <a:normAutofit/>
          </a:bodyPr>
          <a:lstStyle>
            <a:lvl1pPr marL="0" indent="0">
              <a:buNone/>
              <a:defRPr sz="2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2A2683B9-6ECA-47FA-93CF-B124A0FAC208}" type="datetime1">
              <a:rPr lang="en-US" smtClean="0"/>
              <a:pPr/>
              <a:t>05/10/18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EBEB0A-9E3D-4B14-9782-E2AE3DA60D96}" type="slidenum">
              <a:rPr lang="en-US" smtClean="0"/>
              <a:pPr/>
              <a:t>‹#›</a:t>
            </a:fld>
            <a:endParaRPr lang="en-US"/>
          </a:p>
        </p:txBody>
      </p:sp>
      <p:sp>
        <p:nvSpPr>
          <p:cNvPr id="8" name="Rectangle 7"/>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7620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4" name="Content Placeholder 3"/>
          <p:cNvSpPr>
            <a:spLocks noGrp="1"/>
          </p:cNvSpPr>
          <p:nvPr>
            <p:ph sz="half" idx="2"/>
          </p:nvPr>
        </p:nvSpPr>
        <p:spPr>
          <a:xfrm>
            <a:off x="46482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Date Placeholder 4"/>
          <p:cNvSpPr>
            <a:spLocks noGrp="1"/>
          </p:cNvSpPr>
          <p:nvPr>
            <p:ph type="dt" sz="half" idx="10"/>
          </p:nvPr>
        </p:nvSpPr>
        <p:spPr/>
        <p:txBody>
          <a:bodyPr/>
          <a:lstStyle/>
          <a:p>
            <a:fld id="{305FF66B-9476-4BB3-85E9-E01854F07F90}" type="datetime1">
              <a:rPr lang="en-US" smtClean="0"/>
              <a:pPr/>
              <a:t>05/10/18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EBEB0A-9E3D-4B14-9782-E2AE3DA60D96}"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dirty="0"/>
          </a:p>
        </p:txBody>
      </p:sp>
      <p:sp>
        <p:nvSpPr>
          <p:cNvPr id="3" name="Text Placeholder 2"/>
          <p:cNvSpPr>
            <a:spLocks noGrp="1"/>
          </p:cNvSpPr>
          <p:nvPr>
            <p:ph type="body" idx="1"/>
          </p:nvPr>
        </p:nvSpPr>
        <p:spPr>
          <a:xfrm>
            <a:off x="7589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7589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5" name="Text Placeholder 4"/>
          <p:cNvSpPr>
            <a:spLocks noGrp="1"/>
          </p:cNvSpPr>
          <p:nvPr>
            <p:ph type="body" sz="quarter" idx="3"/>
          </p:nvPr>
        </p:nvSpPr>
        <p:spPr>
          <a:xfrm>
            <a:off x="46451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1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Date Placeholder 6"/>
          <p:cNvSpPr>
            <a:spLocks noGrp="1"/>
          </p:cNvSpPr>
          <p:nvPr>
            <p:ph type="dt" sz="half" idx="10"/>
          </p:nvPr>
        </p:nvSpPr>
        <p:spPr/>
        <p:txBody>
          <a:bodyPr/>
          <a:lstStyle/>
          <a:p>
            <a:fld id="{56B23FBD-8F7D-4F85-8085-67BFDB05CB71}" type="datetime1">
              <a:rPr lang="en-US" smtClean="0"/>
              <a:pPr/>
              <a:t>05/10/18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FEBEB0A-9E3D-4B14-9782-E2AE3DA60D96}" type="slidenum">
              <a:rPr lang="en-US" smtClean="0"/>
              <a:pPr/>
              <a:t>‹#›</a:t>
            </a:fld>
            <a:endParaRPr lang="en-US"/>
          </a:p>
        </p:txBody>
      </p:sp>
      <p:cxnSp>
        <p:nvCxnSpPr>
          <p:cNvPr id="11" name="Straight Connector 10"/>
          <p:cNvCxnSpPr/>
          <p:nvPr/>
        </p:nvCxnSpPr>
        <p:spPr>
          <a:xfrm>
            <a:off x="7589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6451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dirty="0"/>
          </a:p>
        </p:txBody>
      </p:sp>
      <p:sp>
        <p:nvSpPr>
          <p:cNvPr id="3" name="Date Placeholder 2"/>
          <p:cNvSpPr>
            <a:spLocks noGrp="1"/>
          </p:cNvSpPr>
          <p:nvPr>
            <p:ph type="dt" sz="half" idx="10"/>
          </p:nvPr>
        </p:nvSpPr>
        <p:spPr/>
        <p:txBody>
          <a:bodyPr/>
          <a:lstStyle/>
          <a:p>
            <a:fld id="{465D789A-1220-4441-8676-44A034051BFD}" type="datetime1">
              <a:rPr lang="en-US" smtClean="0"/>
              <a:pPr/>
              <a:t>05/10/18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FEBEB0A-9E3D-4B14-9782-E2AE3DA60D96}"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98A266-E364-4B5E-98DD-432668182E1E}" type="datetime1">
              <a:rPr lang="en-US" smtClean="0"/>
              <a:pPr/>
              <a:t>05/10/18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FEBEB0A-9E3D-4B14-9782-E2AE3DA60D96}"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2000" y="4572000"/>
            <a:ext cx="6784848" cy="1600200"/>
          </a:xfrm>
        </p:spPr>
        <p:txBody>
          <a:bodyPr anchor="b">
            <a:normAutofit/>
          </a:bodyPr>
          <a:lstStyle>
            <a:lvl1pPr algn="l">
              <a:defRPr sz="5400" b="0"/>
            </a:lvl1pPr>
          </a:lstStyle>
          <a:p>
            <a:r>
              <a:rPr lang="cy-GB" smtClean="0"/>
              <a:t>Click to edit Master title style</a:t>
            </a:r>
            <a:endParaRPr lang="en-US"/>
          </a:p>
        </p:txBody>
      </p:sp>
      <p:sp>
        <p:nvSpPr>
          <p:cNvPr id="3" name="Content Placeholder 2"/>
          <p:cNvSpPr>
            <a:spLocks noGrp="1"/>
          </p:cNvSpPr>
          <p:nvPr>
            <p:ph idx="1"/>
          </p:nvPr>
        </p:nvSpPr>
        <p:spPr>
          <a:xfrm>
            <a:off x="3710866" y="457200"/>
            <a:ext cx="4594934" cy="4114799"/>
          </a:xfrm>
        </p:spPr>
        <p:txBody>
          <a:bodyP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4" name="Text Placeholder 3"/>
          <p:cNvSpPr>
            <a:spLocks noGrp="1"/>
          </p:cNvSpPr>
          <p:nvPr>
            <p:ph type="body" sz="half" idx="2"/>
          </p:nvPr>
        </p:nvSpPr>
        <p:spPr>
          <a:xfrm>
            <a:off x="762001" y="457200"/>
            <a:ext cx="2673657" cy="4114800"/>
          </a:xfrm>
        </p:spPr>
        <p:txBody>
          <a:bodyPr>
            <a:normAutofit/>
          </a:bodyPr>
          <a:lstStyle>
            <a:lvl1pPr marL="0" indent="0">
              <a:buNone/>
              <a:defRPr sz="21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493F2040-9975-4642-A906-1DF87F8BE202}" type="datetime1">
              <a:rPr lang="en-US" smtClean="0"/>
              <a:pPr/>
              <a:t>05/10/18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EBEB0A-9E3D-4B14-9782-E2AE3DA60D96}" type="slidenum">
              <a:rPr lang="en-US" smtClean="0"/>
              <a:pPr/>
              <a:t>‹#›</a:t>
            </a:fld>
            <a:endParaRPr lang="en-US"/>
          </a:p>
        </p:txBody>
      </p:sp>
      <p:cxnSp>
        <p:nvCxnSpPr>
          <p:cNvPr id="10" name="Straight Connector 9"/>
          <p:cNvCxnSpPr/>
          <p:nvPr/>
        </p:nvCxnSpPr>
        <p:spPr>
          <a:xfrm rot="5400000">
            <a:off x="1677194" y="2514600"/>
            <a:ext cx="3810000" cy="1588"/>
          </a:xfrm>
          <a:prstGeom prst="line">
            <a:avLst/>
          </a:prstGeom>
          <a:ln>
            <a:solidFill>
              <a:schemeClr val="tx2">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952" y="4572000"/>
            <a:ext cx="6784848" cy="1600200"/>
          </a:xfrm>
        </p:spPr>
        <p:txBody>
          <a:bodyPr anchor="b">
            <a:normAutofit/>
          </a:bodyPr>
          <a:lstStyle>
            <a:lvl1pPr algn="l">
              <a:defRPr sz="5400" b="0"/>
            </a:lvl1pPr>
          </a:lstStyle>
          <a:p>
            <a:r>
              <a:rPr lang="cy-GB" smtClean="0"/>
              <a:t>Click to edit Master title style</a:t>
            </a:r>
            <a:endParaRPr lang="en-US" dirty="0"/>
          </a:p>
        </p:txBody>
      </p:sp>
      <p:sp>
        <p:nvSpPr>
          <p:cNvPr id="3" name="Picture Placeholder 2"/>
          <p:cNvSpPr>
            <a:spLocks noGrp="1"/>
          </p:cNvSpPr>
          <p:nvPr>
            <p:ph type="pic" idx="1"/>
          </p:nvPr>
        </p:nvSpPr>
        <p:spPr>
          <a:xfrm>
            <a:off x="777240" y="457200"/>
            <a:ext cx="7543800" cy="2895600"/>
          </a:xfrm>
          <a:ln w="6350">
            <a:solidFill>
              <a:schemeClr val="tx2"/>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y-GB" smtClean="0"/>
              <a:t>Drag picture to placeholder or click icon to add</a:t>
            </a:r>
            <a:endParaRPr lang="en-US"/>
          </a:p>
        </p:txBody>
      </p:sp>
      <p:sp>
        <p:nvSpPr>
          <p:cNvPr id="4" name="Text Placeholder 3"/>
          <p:cNvSpPr>
            <a:spLocks noGrp="1"/>
          </p:cNvSpPr>
          <p:nvPr>
            <p:ph type="body" sz="half" idx="2"/>
          </p:nvPr>
        </p:nvSpPr>
        <p:spPr>
          <a:xfrm>
            <a:off x="850392" y="3505200"/>
            <a:ext cx="7391400" cy="804862"/>
          </a:xfrm>
        </p:spPr>
        <p:txBody>
          <a:bodyPr anchor="t" anchorCtr="0">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51E52B4A-BA08-4841-AB08-A0D822ABC34D}" type="datetime1">
              <a:rPr lang="en-US" smtClean="0"/>
              <a:pPr/>
              <a:t>05/10/18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EBEB0A-9E3D-4B14-9782-E2AE3DA60D96}"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dirty="0"/>
          </a:p>
        </p:txBody>
      </p:sp>
      <p:sp>
        <p:nvSpPr>
          <p:cNvPr id="3" name="Vertical Text Placeholder 2"/>
          <p:cNvSpPr>
            <a:spLocks noGrp="1"/>
          </p:cNvSpPr>
          <p:nvPr>
            <p:ph type="body" orient="vert" idx="1"/>
          </p:nvPr>
        </p:nvSpPr>
        <p:spPr>
          <a:xfrm>
            <a:off x="914400" y="685800"/>
            <a:ext cx="7239000" cy="3886200"/>
          </a:xfrm>
        </p:spPr>
        <p:txBody>
          <a:bodyPr vert="eaVert" anchor="t" anchorCtr="0"/>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42635EB0-D091-417E-ACD5-D65E1C7D8524}" type="datetime1">
              <a:rPr lang="en-US" smtClean="0"/>
              <a:pPr/>
              <a:t>05/10/18</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FEBEB0A-9E3D-4B14-9782-E2AE3DA60D96}"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2000" y="685801"/>
            <a:ext cx="1828800" cy="5410199"/>
          </a:xfrm>
        </p:spPr>
        <p:txBody>
          <a:bodyPr vert="eaVert"/>
          <a:lstStyle/>
          <a:p>
            <a:r>
              <a:rPr lang="cy-GB" smtClean="0"/>
              <a:t>Click to edit Master title style</a:t>
            </a:r>
            <a:endParaRPr lang="en-US" dirty="0"/>
          </a:p>
        </p:txBody>
      </p:sp>
      <p:sp>
        <p:nvSpPr>
          <p:cNvPr id="3" name="Vertical Text Placeholder 2"/>
          <p:cNvSpPr>
            <a:spLocks noGrp="1"/>
          </p:cNvSpPr>
          <p:nvPr>
            <p:ph type="body" orient="vert" idx="1"/>
          </p:nvPr>
        </p:nvSpPr>
        <p:spPr>
          <a:xfrm>
            <a:off x="2590800" y="685801"/>
            <a:ext cx="5715000" cy="4876800"/>
          </a:xfrm>
        </p:spPr>
        <p:txBody>
          <a:bodyPr vert="eaVert" anchor="t" anchorCtr="0"/>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7FCA09F9-C7D6-4C52-A7E8-5101239A0BA2}" type="datetime1">
              <a:rPr lang="en-US" smtClean="0"/>
              <a:pPr/>
              <a:t>05/10/18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EBEB0A-9E3D-4B14-9782-E2AE3DA60D96}"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2000" y="4572000"/>
            <a:ext cx="6781800" cy="1600200"/>
          </a:xfrm>
          <a:prstGeom prst="rect">
            <a:avLst/>
          </a:prstGeom>
        </p:spPr>
        <p:txBody>
          <a:bodyPr vert="horz" lIns="91440" tIns="45720" rIns="91440" bIns="45720" rtlCol="0" anchor="b" anchorCtr="0">
            <a:normAutofit/>
          </a:bodyPr>
          <a:lstStyle/>
          <a:p>
            <a:r>
              <a:rPr lang="cy-GB" smtClean="0"/>
              <a:t>Click to edit Master title style</a:t>
            </a:r>
            <a:endParaRPr lang="en-US" dirty="0"/>
          </a:p>
        </p:txBody>
      </p:sp>
      <p:sp>
        <p:nvSpPr>
          <p:cNvPr id="3" name="Text Placeholder 2"/>
          <p:cNvSpPr>
            <a:spLocks noGrp="1"/>
          </p:cNvSpPr>
          <p:nvPr>
            <p:ph type="body" idx="1"/>
          </p:nvPr>
        </p:nvSpPr>
        <p:spPr>
          <a:xfrm>
            <a:off x="762000" y="685800"/>
            <a:ext cx="7543800" cy="3886200"/>
          </a:xfrm>
          <a:prstGeom prst="rect">
            <a:avLst/>
          </a:prstGeom>
        </p:spPr>
        <p:txBody>
          <a:bodyPr vert="horz" lIns="91440" tIns="45720" rIns="91440" bIns="45720" rtlCol="0" anchor="ctr" anchorCtr="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4" name="Date Placeholder 3"/>
          <p:cNvSpPr>
            <a:spLocks noGrp="1"/>
          </p:cNvSpPr>
          <p:nvPr>
            <p:ph type="dt" sz="half" idx="2"/>
          </p:nvPr>
        </p:nvSpPr>
        <p:spPr>
          <a:xfrm>
            <a:off x="6248400" y="6208776"/>
            <a:ext cx="2133600" cy="365125"/>
          </a:xfrm>
          <a:prstGeom prst="rect">
            <a:avLst/>
          </a:prstGeom>
        </p:spPr>
        <p:txBody>
          <a:bodyPr vert="horz" lIns="91440" tIns="45720" rIns="91440" bIns="45720" rtlCol="0" anchor="ctr"/>
          <a:lstStyle>
            <a:lvl1pPr algn="r">
              <a:defRPr sz="1200" b="1">
                <a:solidFill>
                  <a:schemeClr val="tx2">
                    <a:lumMod val="90000"/>
                    <a:lumOff val="10000"/>
                  </a:schemeClr>
                </a:solidFill>
                <a:latin typeface="+mn-lt"/>
              </a:defRPr>
            </a:lvl1pPr>
          </a:lstStyle>
          <a:p>
            <a:fld id="{75D48070-6A81-47D0-9810-1540B9FEFF61}" type="datetime1">
              <a:rPr lang="en-US" smtClean="0"/>
              <a:pPr/>
              <a:t>05/10/18</a:t>
            </a:fld>
            <a:endParaRPr lang="en-US"/>
          </a:p>
        </p:txBody>
      </p:sp>
      <p:sp>
        <p:nvSpPr>
          <p:cNvPr id="5" name="Footer Placeholder 4"/>
          <p:cNvSpPr>
            <a:spLocks noGrp="1"/>
          </p:cNvSpPr>
          <p:nvPr>
            <p:ph type="ftr" sz="quarter" idx="3"/>
          </p:nvPr>
        </p:nvSpPr>
        <p:spPr>
          <a:xfrm>
            <a:off x="761999" y="6208776"/>
            <a:ext cx="4873869" cy="365125"/>
          </a:xfrm>
          <a:prstGeom prst="rect">
            <a:avLst/>
          </a:prstGeom>
        </p:spPr>
        <p:txBody>
          <a:bodyPr vert="horz" lIns="91440" tIns="45720" rIns="91440" bIns="45720" rtlCol="0" anchor="ctr"/>
          <a:lstStyle>
            <a:lvl1pPr algn="l">
              <a:defRPr sz="1200" b="1">
                <a:solidFill>
                  <a:schemeClr val="tx2">
                    <a:lumMod val="90000"/>
                    <a:lumOff val="10000"/>
                  </a:schemeClr>
                </a:solidFill>
              </a:defRPr>
            </a:lvl1pPr>
          </a:lstStyle>
          <a:p>
            <a:endParaRPr lang="en-US" dirty="0"/>
          </a:p>
        </p:txBody>
      </p:sp>
      <p:sp>
        <p:nvSpPr>
          <p:cNvPr id="6" name="Slide Number Placeholder 5"/>
          <p:cNvSpPr>
            <a:spLocks noGrp="1"/>
          </p:cNvSpPr>
          <p:nvPr>
            <p:ph type="sldNum" sz="quarter" idx="4"/>
          </p:nvPr>
        </p:nvSpPr>
        <p:spPr>
          <a:xfrm>
            <a:off x="7620000" y="5687568"/>
            <a:ext cx="762000" cy="365125"/>
          </a:xfrm>
          <a:prstGeom prst="rect">
            <a:avLst/>
          </a:prstGeom>
        </p:spPr>
        <p:txBody>
          <a:bodyPr vert="horz" lIns="91440" tIns="45720" rIns="91440" bIns="45720" rtlCol="0" anchor="ctr"/>
          <a:lstStyle>
            <a:lvl1pPr algn="r">
              <a:defRPr sz="2400">
                <a:solidFill>
                  <a:schemeClr val="tx1">
                    <a:lumMod val="85000"/>
                    <a:lumOff val="15000"/>
                  </a:schemeClr>
                </a:solidFill>
                <a:latin typeface="+mj-lt"/>
              </a:defRPr>
            </a:lvl1pPr>
          </a:lstStyle>
          <a:p>
            <a:fld id="{BFEBEB0A-9E3D-4B14-9782-E2AE3DA60D96}" type="slidenum">
              <a:rPr lang="en-US" smtClean="0"/>
              <a:pPr/>
              <a:t>‹#›</a:t>
            </a:fld>
            <a:endParaRPr lang="en-US" dirty="0"/>
          </a:p>
        </p:txBody>
      </p:sp>
      <p:sp>
        <p:nvSpPr>
          <p:cNvPr id="8" name="Rectangle 7"/>
          <p:cNvSpPr/>
          <p:nvPr/>
        </p:nvSpPr>
        <p:spPr>
          <a:xfrm>
            <a:off x="777240" y="0"/>
            <a:ext cx="7543800" cy="381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0.jpg"/><Relationship Id="rId3" Type="http://schemas.openxmlformats.org/officeDocument/2006/relationships/image" Target="../media/image11.jp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2.jpg"/><Relationship Id="rId3" Type="http://schemas.openxmlformats.org/officeDocument/2006/relationships/image" Target="../media/image13.jp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faculty.gvc.edu/swinzenburg/sitcoms_excerpt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Introduction</a:t>
            </a:r>
            <a:endParaRPr lang="en-US" dirty="0"/>
          </a:p>
        </p:txBody>
      </p:sp>
      <p:sp>
        <p:nvSpPr>
          <p:cNvPr id="3" name="Subtitle 2"/>
          <p:cNvSpPr>
            <a:spLocks noGrp="1"/>
          </p:cNvSpPr>
          <p:nvPr>
            <p:ph type="subTitle" idx="1"/>
          </p:nvPr>
        </p:nvSpPr>
        <p:spPr/>
        <p:txBody>
          <a:bodyPr/>
          <a:lstStyle/>
          <a:p>
            <a:r>
              <a:rPr lang="en-US" dirty="0" smtClean="0"/>
              <a:t>Religion, Media and Popular Culture: from manuscripts to Disney</a:t>
            </a:r>
            <a:endParaRPr lang="en-US" dirty="0"/>
          </a:p>
        </p:txBody>
      </p:sp>
    </p:spTree>
    <p:extLst>
      <p:ext uri="{BB962C8B-B14F-4D97-AF65-F5344CB8AC3E}">
        <p14:creationId xmlns:p14="http://schemas.microsoft.com/office/powerpoint/2010/main" val="2843924456"/>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from the Oxford English Dictionary</a:t>
            </a:r>
            <a:endParaRPr lang="en-US" dirty="0"/>
          </a:p>
        </p:txBody>
      </p:sp>
      <p:sp>
        <p:nvSpPr>
          <p:cNvPr id="3" name="Content Placeholder 2"/>
          <p:cNvSpPr>
            <a:spLocks noGrp="1"/>
          </p:cNvSpPr>
          <p:nvPr>
            <p:ph idx="1"/>
          </p:nvPr>
        </p:nvSpPr>
        <p:spPr>
          <a:xfrm>
            <a:off x="762000" y="508000"/>
            <a:ext cx="7543800" cy="4332111"/>
          </a:xfrm>
        </p:spPr>
        <p:txBody>
          <a:bodyPr>
            <a:normAutofit lnSpcReduction="10000"/>
          </a:bodyPr>
          <a:lstStyle/>
          <a:p>
            <a:endParaRPr lang="en-US" dirty="0" smtClean="0"/>
          </a:p>
          <a:p>
            <a:r>
              <a:rPr lang="en-US" dirty="0" smtClean="0"/>
              <a:t>Religion??</a:t>
            </a:r>
          </a:p>
          <a:p>
            <a:r>
              <a:rPr lang="en-US" dirty="0" smtClean="0"/>
              <a:t>Spirituality??</a:t>
            </a:r>
          </a:p>
          <a:p>
            <a:r>
              <a:rPr lang="en-US" dirty="0" smtClean="0"/>
              <a:t>Media: “</a:t>
            </a:r>
            <a:r>
              <a:rPr lang="en-GB" dirty="0"/>
              <a:t>The main means of mass communication (broadcasting, publishing, and the Internet) regarded </a:t>
            </a:r>
            <a:r>
              <a:rPr lang="en-GB" dirty="0" smtClean="0"/>
              <a:t>collectively”.</a:t>
            </a:r>
            <a:endParaRPr lang="en-US" dirty="0" smtClean="0"/>
          </a:p>
          <a:p>
            <a:r>
              <a:rPr lang="en-US" dirty="0" smtClean="0"/>
              <a:t>Culture: “</a:t>
            </a:r>
            <a:r>
              <a:rPr lang="en-GB" dirty="0" smtClean="0"/>
              <a:t>The </a:t>
            </a:r>
            <a:r>
              <a:rPr lang="en-GB" dirty="0"/>
              <a:t>ideas, customs, and social behaviour of a particular people or </a:t>
            </a:r>
            <a:r>
              <a:rPr lang="en-GB" dirty="0" smtClean="0"/>
              <a:t>society”. “The </a:t>
            </a:r>
            <a:r>
              <a:rPr lang="en-GB" dirty="0"/>
              <a:t>attitudes and behaviour characteristic of a particular social </a:t>
            </a:r>
            <a:r>
              <a:rPr lang="en-GB" dirty="0" smtClean="0"/>
              <a:t>group”.</a:t>
            </a:r>
            <a:endParaRPr lang="en-GB" dirty="0"/>
          </a:p>
          <a:p>
            <a:r>
              <a:rPr lang="en-GB" dirty="0" smtClean="0"/>
              <a:t>Popular Culture: “</a:t>
            </a:r>
            <a:r>
              <a:rPr lang="en-GB" dirty="0"/>
              <a:t>Culture based on the tastes of ordinary people rather than an educated </a:t>
            </a:r>
            <a:r>
              <a:rPr lang="en-GB" dirty="0" smtClean="0"/>
              <a:t>elite”.</a:t>
            </a:r>
            <a:endParaRPr lang="en-GB" dirty="0"/>
          </a:p>
          <a:p>
            <a:endParaRPr lang="en-GB" dirty="0"/>
          </a:p>
          <a:p>
            <a:endParaRPr lang="en-US" dirty="0"/>
          </a:p>
        </p:txBody>
      </p:sp>
    </p:spTree>
    <p:extLst>
      <p:ext uri="{BB962C8B-B14F-4D97-AF65-F5344CB8AC3E}">
        <p14:creationId xmlns:p14="http://schemas.microsoft.com/office/powerpoint/2010/main" val="692876215"/>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Popular Culture</a:t>
            </a:r>
            <a:endParaRPr lang="en-US" dirty="0"/>
          </a:p>
        </p:txBody>
      </p:sp>
      <p:sp>
        <p:nvSpPr>
          <p:cNvPr id="3" name="Content Placeholder 2"/>
          <p:cNvSpPr>
            <a:spLocks noGrp="1"/>
          </p:cNvSpPr>
          <p:nvPr>
            <p:ph idx="1"/>
          </p:nvPr>
        </p:nvSpPr>
        <p:spPr/>
        <p:txBody>
          <a:bodyPr>
            <a:normAutofit/>
          </a:bodyPr>
          <a:lstStyle/>
          <a:p>
            <a:r>
              <a:rPr lang="en-GB" dirty="0" smtClean="0"/>
              <a:t>Done </a:t>
            </a:r>
            <a:r>
              <a:rPr lang="en-GB" dirty="0"/>
              <a:t>by the masses.  </a:t>
            </a:r>
            <a:r>
              <a:rPr lang="en-GB" dirty="0" smtClean="0"/>
              <a:t>1960s.  ‘Teenager</a:t>
            </a:r>
            <a:r>
              <a:rPr lang="en-GB" dirty="0"/>
              <a:t>’.  Baby-boomers.  Mass communication.  Music.  Fans. </a:t>
            </a:r>
            <a:r>
              <a:rPr lang="en-GB" dirty="0" smtClean="0"/>
              <a:t> Gangs.  Fashion.  Education</a:t>
            </a:r>
            <a:r>
              <a:rPr lang="en-GB" dirty="0"/>
              <a:t>.  Ability.  Self confidence.  Mass production.  Disposable society.  Credit culture.  Popular knowledge. </a:t>
            </a:r>
            <a:r>
              <a:rPr lang="en-GB" dirty="0" smtClean="0"/>
              <a:t>Trends</a:t>
            </a:r>
            <a:r>
              <a:rPr lang="en-GB" dirty="0"/>
              <a:t>.  This-worldly. </a:t>
            </a:r>
            <a:r>
              <a:rPr lang="en-GB" dirty="0" smtClean="0"/>
              <a:t>American </a:t>
            </a:r>
            <a:r>
              <a:rPr lang="en-GB" dirty="0"/>
              <a:t>Dream.  </a:t>
            </a:r>
            <a:endParaRPr lang="en-GB" dirty="0" smtClean="0"/>
          </a:p>
          <a:p>
            <a:endParaRPr lang="en-GB" dirty="0"/>
          </a:p>
          <a:p>
            <a:r>
              <a:rPr lang="en-GB" dirty="0" smtClean="0"/>
              <a:t>Entertainment</a:t>
            </a:r>
            <a:r>
              <a:rPr lang="en-GB" dirty="0"/>
              <a:t>, leisure, fashion, music, games and linguistic conventions</a:t>
            </a:r>
            <a:r>
              <a:rPr lang="en-GB" dirty="0" smtClean="0"/>
              <a:t>, viewing trends </a:t>
            </a:r>
            <a:r>
              <a:rPr lang="en-GB" dirty="0" err="1" smtClean="0"/>
              <a:t>eg</a:t>
            </a:r>
            <a:r>
              <a:rPr lang="en-GB" dirty="0" smtClean="0"/>
              <a:t> </a:t>
            </a:r>
            <a:r>
              <a:rPr lang="en-GB" dirty="0"/>
              <a:t>Netflix, YouTube.  </a:t>
            </a:r>
          </a:p>
          <a:p>
            <a:endParaRPr lang="en-US" dirty="0"/>
          </a:p>
        </p:txBody>
      </p:sp>
    </p:spTree>
    <p:extLst>
      <p:ext uri="{BB962C8B-B14F-4D97-AF65-F5344CB8AC3E}">
        <p14:creationId xmlns:p14="http://schemas.microsoft.com/office/powerpoint/2010/main" val="1382980673"/>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j</a:t>
            </a:r>
            <a:r>
              <a:rPr lang="en-US" dirty="0" smtClean="0"/>
              <a:t>ournalism or entertainment?</a:t>
            </a:r>
            <a:endParaRPr lang="en-US" dirty="0"/>
          </a:p>
        </p:txBody>
      </p:sp>
      <p:sp>
        <p:nvSpPr>
          <p:cNvPr id="3" name="Content Placeholder 2"/>
          <p:cNvSpPr>
            <a:spLocks noGrp="1"/>
          </p:cNvSpPr>
          <p:nvPr>
            <p:ph idx="1"/>
          </p:nvPr>
        </p:nvSpPr>
        <p:spPr/>
        <p:txBody>
          <a:bodyPr/>
          <a:lstStyle/>
          <a:p>
            <a:r>
              <a:rPr lang="en-GB" dirty="0"/>
              <a:t>Important early studies of religion and media focused on news, journalists, and news audiences. </a:t>
            </a:r>
            <a:endParaRPr lang="en-GB" dirty="0" smtClean="0"/>
          </a:p>
          <a:p>
            <a:r>
              <a:rPr lang="en-GB" dirty="0"/>
              <a:t>Important questions here involved whether and how reporters' own ideas relate to the way in which religion is represented to news audiences, and implications for public understanding of religion. </a:t>
            </a:r>
          </a:p>
          <a:p>
            <a:r>
              <a:rPr lang="en-GB" dirty="0"/>
              <a:t>Should journalism and entertainment be divided?</a:t>
            </a:r>
          </a:p>
          <a:p>
            <a:endParaRPr lang="en-GB" dirty="0"/>
          </a:p>
        </p:txBody>
      </p:sp>
    </p:spTree>
    <p:extLst>
      <p:ext uri="{BB962C8B-B14F-4D97-AF65-F5344CB8AC3E}">
        <p14:creationId xmlns:p14="http://schemas.microsoft.com/office/powerpoint/2010/main" val="3137781807"/>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Contemporary work on media and religion has moved beyond questions of </a:t>
            </a:r>
            <a:r>
              <a:rPr lang="en-GB" dirty="0" smtClean="0"/>
              <a:t>instrumentalism </a:t>
            </a:r>
            <a:r>
              <a:rPr lang="en-GB" dirty="0"/>
              <a:t>to questions of the role that media </a:t>
            </a:r>
            <a:r>
              <a:rPr lang="en-GB" dirty="0" smtClean="0"/>
              <a:t>might </a:t>
            </a:r>
            <a:r>
              <a:rPr lang="en-GB" dirty="0"/>
              <a:t>play at the centre of the construction, reconstruction, maintenance, or decline of the range of institutional, collective, individual, and interactive practices that might be labelled “religion”. </a:t>
            </a:r>
            <a:r>
              <a:rPr lang="en-GB" dirty="0" smtClean="0"/>
              <a:t> </a:t>
            </a:r>
            <a:r>
              <a:rPr lang="en-GB" dirty="0" err="1" smtClean="0"/>
              <a:t>Eg</a:t>
            </a:r>
            <a:r>
              <a:rPr lang="en-GB" dirty="0" smtClean="0"/>
              <a:t> with NRMs.</a:t>
            </a:r>
            <a:endParaRPr lang="en-GB" dirty="0"/>
          </a:p>
          <a:p>
            <a:endParaRPr lang="en-US" dirty="0"/>
          </a:p>
        </p:txBody>
      </p:sp>
    </p:spTree>
    <p:extLst>
      <p:ext uri="{BB962C8B-B14F-4D97-AF65-F5344CB8AC3E}">
        <p14:creationId xmlns:p14="http://schemas.microsoft.com/office/powerpoint/2010/main" val="283227773"/>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The whole broad sphere of entertainment media in a wide variety of sources, channels, and guises and interconnected with commercial and commodity culture has the capacity to support and encourage the development of new and reconstructed religious forms. </a:t>
            </a:r>
            <a:endParaRPr lang="en-GB" dirty="0" smtClean="0"/>
          </a:p>
          <a:p>
            <a:r>
              <a:rPr lang="en-GB" dirty="0"/>
              <a:t>Work has increasingly focused on audiences and their reception of media messages and participation in mediated experiences of “the religious”. </a:t>
            </a:r>
            <a:endParaRPr lang="en-GB" dirty="0" smtClean="0"/>
          </a:p>
          <a:p>
            <a:r>
              <a:rPr lang="en-GB" dirty="0" smtClean="0"/>
              <a:t>The experience of watching a film?</a:t>
            </a:r>
            <a:endParaRPr lang="en-US" dirty="0"/>
          </a:p>
        </p:txBody>
      </p:sp>
    </p:spTree>
    <p:extLst>
      <p:ext uri="{BB962C8B-B14F-4D97-AF65-F5344CB8AC3E}">
        <p14:creationId xmlns:p14="http://schemas.microsoft.com/office/powerpoint/2010/main" val="3308990218"/>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dirty="0" smtClean="0"/>
              <a:t>Authority.  Autonomy.  the Individual. </a:t>
            </a:r>
          </a:p>
          <a:p>
            <a:r>
              <a:rPr lang="en-US" dirty="0" smtClean="0"/>
              <a:t>From the media exercising control </a:t>
            </a:r>
            <a:r>
              <a:rPr lang="en-GB" dirty="0" smtClean="0"/>
              <a:t>to a </a:t>
            </a:r>
            <a:r>
              <a:rPr lang="en-GB" dirty="0"/>
              <a:t>much more of an open marketplace of media sources of religion. </a:t>
            </a:r>
            <a:endParaRPr lang="en-US" dirty="0" smtClean="0"/>
          </a:p>
          <a:p>
            <a:r>
              <a:rPr lang="en-US" dirty="0"/>
              <a:t>This has led to </a:t>
            </a:r>
            <a:r>
              <a:rPr lang="en-GB" dirty="0"/>
              <a:t>the further development of trends in media studies toward greater attention to audience practice and audience reception.  Not just what it is in itself but what are its effects?</a:t>
            </a:r>
          </a:p>
          <a:p>
            <a:r>
              <a:rPr lang="en-GB" dirty="0" smtClean="0"/>
              <a:t>Film.</a:t>
            </a:r>
            <a:endParaRPr lang="en-US" dirty="0" smtClean="0"/>
          </a:p>
        </p:txBody>
      </p:sp>
    </p:spTree>
    <p:extLst>
      <p:ext uri="{BB962C8B-B14F-4D97-AF65-F5344CB8AC3E}">
        <p14:creationId xmlns:p14="http://schemas.microsoft.com/office/powerpoint/2010/main" val="3066754209"/>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Most work in this area has focused on youth and youth cultures, places where the intersection between media and religion seems to be particularly significant. </a:t>
            </a:r>
          </a:p>
          <a:p>
            <a:r>
              <a:rPr lang="en-GB" dirty="0"/>
              <a:t>Youth are relatively heavier users of media and relatively less interested in religion than others.  The ‘</a:t>
            </a:r>
            <a:r>
              <a:rPr lang="en-GB" dirty="0" err="1"/>
              <a:t>nones</a:t>
            </a:r>
            <a:r>
              <a:rPr lang="en-GB" dirty="0"/>
              <a:t>’.</a:t>
            </a:r>
          </a:p>
          <a:p>
            <a:r>
              <a:rPr lang="en-GB" dirty="0"/>
              <a:t>Religion fulfilled needs but other things can fulfil needs too.  Ritual.  Community.  Knowledge even. </a:t>
            </a:r>
            <a:endParaRPr lang="en-US" dirty="0"/>
          </a:p>
        </p:txBody>
      </p:sp>
    </p:spTree>
    <p:extLst>
      <p:ext uri="{BB962C8B-B14F-4D97-AF65-F5344CB8AC3E}">
        <p14:creationId xmlns:p14="http://schemas.microsoft.com/office/powerpoint/2010/main" val="1662419206"/>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8778" y="116632"/>
            <a:ext cx="7543800" cy="2593975"/>
          </a:xfrm>
        </p:spPr>
        <p:txBody>
          <a:bodyPr/>
          <a:lstStyle/>
          <a:p>
            <a:pPr algn="ctr"/>
            <a:r>
              <a:rPr lang="en-GB" dirty="0" smtClean="0"/>
              <a:t>Advances in TV</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35395" y="3213389"/>
            <a:ext cx="4381500" cy="2628900"/>
          </a:xfrm>
          <a:prstGeom prst="rect">
            <a:avLst/>
          </a:prstGeom>
          <a:ln>
            <a:noFill/>
          </a:ln>
          <a:effectLst>
            <a:softEdge rad="112500"/>
          </a:effectLst>
        </p:spPr>
      </p:pic>
    </p:spTree>
    <p:extLst>
      <p:ext uri="{BB962C8B-B14F-4D97-AF65-F5344CB8AC3E}">
        <p14:creationId xmlns:p14="http://schemas.microsoft.com/office/powerpoint/2010/main" val="2690288698"/>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Very early TV</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348560" y="1600200"/>
            <a:ext cx="3837279" cy="48006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682537366"/>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Early TV</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31474" y="1600200"/>
            <a:ext cx="3871451" cy="4800600"/>
          </a:xfrm>
          <a:prstGeom prst="rect">
            <a:avLst/>
          </a:prstGeom>
          <a:ln>
            <a:noFill/>
          </a:ln>
          <a:effectLst>
            <a:softEdge rad="112500"/>
          </a:effectLst>
        </p:spPr>
      </p:pic>
    </p:spTree>
    <p:extLst>
      <p:ext uri="{BB962C8B-B14F-4D97-AF65-F5344CB8AC3E}">
        <p14:creationId xmlns:p14="http://schemas.microsoft.com/office/powerpoint/2010/main" val="890316997"/>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Open University TV 1970s</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82168" y="1639824"/>
            <a:ext cx="7370064" cy="4721352"/>
          </a:xfrm>
        </p:spPr>
      </p:pic>
    </p:spTree>
    <p:extLst>
      <p:ext uri="{BB962C8B-B14F-4D97-AF65-F5344CB8AC3E}">
        <p14:creationId xmlns:p14="http://schemas.microsoft.com/office/powerpoint/2010/main" val="3256398794"/>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3D TV</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600200"/>
            <a:ext cx="6858000" cy="4800600"/>
          </a:xfrm>
        </p:spPr>
      </p:pic>
    </p:spTree>
    <p:extLst>
      <p:ext uri="{BB962C8B-B14F-4D97-AF65-F5344CB8AC3E}">
        <p14:creationId xmlns:p14="http://schemas.microsoft.com/office/powerpoint/2010/main" val="3153381577"/>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Pink TV</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60095" y="1600200"/>
            <a:ext cx="5414210" cy="48006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284141273"/>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lithium-iphone-live-tv-640x407.jpg"/>
          <p:cNvPicPr>
            <a:picLocks noGrp="1" noChangeAspect="1"/>
          </p:cNvPicPr>
          <p:nvPr>
            <p:ph idx="1"/>
          </p:nvPr>
        </p:nvPicPr>
        <p:blipFill>
          <a:blip r:embed="rId2">
            <a:extLst>
              <a:ext uri="{28A0092B-C50C-407E-A947-70E740481C1C}">
                <a14:useLocalDpi xmlns:a14="http://schemas.microsoft.com/office/drawing/2010/main" val="0"/>
              </a:ext>
            </a:extLst>
          </a:blip>
          <a:srcRect t="9497" b="9497"/>
          <a:stretch>
            <a:fillRect/>
          </a:stretch>
        </p:blipFill>
        <p:spPr/>
      </p:pic>
    </p:spTree>
    <p:extLst>
      <p:ext uri="{BB962C8B-B14F-4D97-AF65-F5344CB8AC3E}">
        <p14:creationId xmlns:p14="http://schemas.microsoft.com/office/powerpoint/2010/main" val="3831998399"/>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10000"/>
          </a:bodyPr>
          <a:lstStyle/>
          <a:p>
            <a:r>
              <a:rPr lang="en-GB" dirty="0"/>
              <a:t>Susan Love Brown  (1992, 90</a:t>
            </a:r>
            <a:r>
              <a:rPr lang="en-GB" dirty="0" smtClean="0"/>
              <a:t>): in </a:t>
            </a:r>
            <a:r>
              <a:rPr lang="en-GB" dirty="0"/>
              <a:t>1946, 8,000 households had televisions.  In 1948 this had risen to 100,000.  In 1950 the figure was 3.9million.  By 1959 it was 50 million.  Several months’ salaries at first.  </a:t>
            </a:r>
          </a:p>
          <a:p>
            <a:r>
              <a:rPr lang="en-GB" dirty="0"/>
              <a:t>UK: Black and white, small screen.  3 channels 1970s,  4</a:t>
            </a:r>
            <a:r>
              <a:rPr lang="en-GB" baseline="30000" dirty="0"/>
              <a:t>th</a:t>
            </a:r>
            <a:r>
              <a:rPr lang="en-GB" dirty="0"/>
              <a:t> channel added 1982 – S4C (Welsh language channel).  Channel 4 came the next day to England.  ITV, 1955 commercial TV network (ITV, lower class of content!), regional and national.  BBC1: News, conservative comedy, documentaries.  BBC2 documentaries, Open University.  </a:t>
            </a:r>
          </a:p>
          <a:p>
            <a:r>
              <a:rPr lang="en-GB" dirty="0"/>
              <a:t>Parts of the day no transmission.  Transmission usually ending by midnight, except occasionally some obscure TV programmes by the Open University relating to their courses, early 1970s, BBC2.  </a:t>
            </a:r>
          </a:p>
          <a:p>
            <a:endParaRPr lang="en-GB" dirty="0"/>
          </a:p>
        </p:txBody>
      </p:sp>
    </p:spTree>
    <p:extLst>
      <p:ext uri="{BB962C8B-B14F-4D97-AF65-F5344CB8AC3E}">
        <p14:creationId xmlns:p14="http://schemas.microsoft.com/office/powerpoint/2010/main" val="2987283685"/>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err="1" smtClean="0"/>
              <a:t>Winzenburg</a:t>
            </a:r>
            <a:r>
              <a:rPr lang="en-GB" dirty="0" smtClean="0"/>
              <a:t> (2004): “Television </a:t>
            </a:r>
            <a:r>
              <a:rPr lang="en-GB" dirty="0"/>
              <a:t>is a cultural reference point for most of us…”</a:t>
            </a:r>
            <a:endParaRPr lang="en-GB" b="1" dirty="0"/>
          </a:p>
          <a:p>
            <a:r>
              <a:rPr lang="en-GB" dirty="0" smtClean="0"/>
              <a:t>Ellen Goodman: “All </a:t>
            </a:r>
            <a:r>
              <a:rPr lang="en-GB" dirty="0"/>
              <a:t>history begins with television”.  And </a:t>
            </a:r>
            <a:r>
              <a:rPr lang="en-GB" b="1" dirty="0"/>
              <a:t>“</a:t>
            </a:r>
            <a:r>
              <a:rPr lang="en-GB" dirty="0"/>
              <a:t>We compare ourselves to those on TV, we change how we dress and cut our hair and talk based on the latest television trend. Viewers pick up catch phrases and turn them into </a:t>
            </a:r>
            <a:r>
              <a:rPr lang="en-GB" dirty="0" err="1"/>
              <a:t>sidesplitting</a:t>
            </a:r>
            <a:r>
              <a:rPr lang="en-GB" dirty="0"/>
              <a:t> party parodies that in turn become part of our culture</a:t>
            </a:r>
            <a:r>
              <a:rPr lang="en-GB" dirty="0" smtClean="0"/>
              <a:t>…”</a:t>
            </a:r>
            <a:endParaRPr lang="en-GB" dirty="0"/>
          </a:p>
          <a:p>
            <a:pPr marL="114300" indent="0">
              <a:buNone/>
            </a:pPr>
            <a:endParaRPr lang="en-GB" dirty="0"/>
          </a:p>
        </p:txBody>
      </p:sp>
    </p:spTree>
    <p:extLst>
      <p:ext uri="{BB962C8B-B14F-4D97-AF65-F5344CB8AC3E}">
        <p14:creationId xmlns:p14="http://schemas.microsoft.com/office/powerpoint/2010/main" val="1065487008"/>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a:t>Daniel Stout: ‘Media play a central role in contemporary religion, and conversely, religion is essential to understanding media’s place in society’ (Stout, 2012, preface).  </a:t>
            </a:r>
          </a:p>
          <a:p>
            <a:r>
              <a:rPr lang="en-GB" dirty="0"/>
              <a:t>‘The fact that religion has been largely overlooked in media studies is no small matter because it has resulted in inadequate models of mass communication and insufficient theorizing about how individuals experience media today’ (Stout, 2012, preface).  </a:t>
            </a:r>
          </a:p>
          <a:p>
            <a:r>
              <a:rPr lang="en-GB" dirty="0"/>
              <a:t>‘Religion is part of culture and history and students of mass communication should not be afraid to explore it from a scholarly perspective’ (Stout, 2012, preface).  </a:t>
            </a:r>
          </a:p>
          <a:p>
            <a:endParaRPr lang="en-GB" dirty="0"/>
          </a:p>
        </p:txBody>
      </p:sp>
    </p:spTree>
    <p:extLst>
      <p:ext uri="{BB962C8B-B14F-4D97-AF65-F5344CB8AC3E}">
        <p14:creationId xmlns:p14="http://schemas.microsoft.com/office/powerpoint/2010/main" val="1350941154"/>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188640"/>
            <a:ext cx="8028384" cy="6264696"/>
          </a:xfrm>
        </p:spPr>
        <p:txBody>
          <a:bodyPr>
            <a:normAutofit/>
          </a:bodyPr>
          <a:lstStyle/>
          <a:p>
            <a:r>
              <a:rPr lang="en-GB" sz="2100" b="1" dirty="0">
                <a:latin typeface="Trebuchet MS" pitchFamily="34" charset="0"/>
              </a:rPr>
              <a:t>Carlos Valle (1992</a:t>
            </a:r>
            <a:r>
              <a:rPr lang="en-GB" sz="2100" b="1" dirty="0" smtClean="0">
                <a:latin typeface="Trebuchet MS" pitchFamily="34" charset="0"/>
              </a:rPr>
              <a:t>)</a:t>
            </a:r>
            <a:r>
              <a:rPr lang="en-GB" sz="2100" dirty="0" smtClean="0">
                <a:latin typeface="Trebuchet MS" pitchFamily="34" charset="0"/>
              </a:rPr>
              <a:t>:</a:t>
            </a:r>
          </a:p>
          <a:p>
            <a:pPr indent="0">
              <a:buNone/>
            </a:pPr>
            <a:endParaRPr lang="en-GB" sz="2100" dirty="0">
              <a:latin typeface="Trebuchet MS" pitchFamily="34" charset="0"/>
            </a:endParaRPr>
          </a:p>
          <a:p>
            <a:pPr marL="342900" lvl="0" indent="-342900">
              <a:buFont typeface="Arial" pitchFamily="34" charset="0"/>
              <a:buChar char="•"/>
            </a:pPr>
            <a:r>
              <a:rPr lang="en-GB" sz="2100" dirty="0">
                <a:latin typeface="Trebuchet MS" pitchFamily="34" charset="0"/>
              </a:rPr>
              <a:t>we are living in a religiously plural society</a:t>
            </a:r>
          </a:p>
          <a:p>
            <a:pPr marL="342900" indent="-342900">
              <a:buFont typeface="Arial" pitchFamily="34" charset="0"/>
              <a:buChar char="•"/>
            </a:pPr>
            <a:r>
              <a:rPr lang="en-GB" sz="2100" dirty="0">
                <a:latin typeface="Trebuchet MS" pitchFamily="34" charset="0"/>
              </a:rPr>
              <a:t>the media has increasingly become the route through which we learn about most things, including religion (may now be the Internet?). </a:t>
            </a:r>
            <a:endParaRPr lang="en-GB" sz="2100" dirty="0" smtClean="0">
              <a:latin typeface="Trebuchet MS" pitchFamily="34" charset="0"/>
            </a:endParaRPr>
          </a:p>
          <a:p>
            <a:pPr marL="342900" indent="-342900">
              <a:buFont typeface="Arial" pitchFamily="34" charset="0"/>
              <a:buChar char="•"/>
            </a:pPr>
            <a:r>
              <a:rPr lang="en-GB" sz="2100" dirty="0" smtClean="0">
                <a:latin typeface="Trebuchet MS" pitchFamily="34" charset="0"/>
              </a:rPr>
              <a:t>The </a:t>
            </a:r>
            <a:r>
              <a:rPr lang="en-GB" sz="2100" dirty="0">
                <a:latin typeface="Trebuchet MS" pitchFamily="34" charset="0"/>
              </a:rPr>
              <a:t>nature of the media makes it “an endless attempt to excite our senses”.</a:t>
            </a:r>
          </a:p>
          <a:p>
            <a:pPr marL="342900" lvl="0" indent="-342900">
              <a:buFont typeface="Arial" pitchFamily="34" charset="0"/>
              <a:buChar char="•"/>
            </a:pPr>
            <a:r>
              <a:rPr lang="en-GB" sz="2100" dirty="0">
                <a:latin typeface="Trebuchet MS" pitchFamily="34" charset="0"/>
              </a:rPr>
              <a:t>That “the biggest criticism levelled by people of religion is that media are usurping religion's place in society”.  And that “For some people, for example, television has come to be a kind of religion”.</a:t>
            </a:r>
          </a:p>
          <a:p>
            <a:endParaRPr lang="en-GB" dirty="0"/>
          </a:p>
        </p:txBody>
      </p:sp>
    </p:spTree>
    <p:extLst>
      <p:ext uri="{BB962C8B-B14F-4D97-AF65-F5344CB8AC3E}">
        <p14:creationId xmlns:p14="http://schemas.microsoft.com/office/powerpoint/2010/main" val="3976618122"/>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685800"/>
            <a:ext cx="7543800" cy="2785533"/>
          </a:xfrm>
        </p:spPr>
        <p:txBody>
          <a:bodyPr/>
          <a:lstStyle/>
          <a:p>
            <a:r>
              <a:rPr lang="en-GB" dirty="0" smtClean="0">
                <a:latin typeface="Trebuchet MS" pitchFamily="34" charset="0"/>
              </a:rPr>
              <a:t>The </a:t>
            </a:r>
            <a:r>
              <a:rPr lang="en-GB" dirty="0">
                <a:latin typeface="Trebuchet MS" pitchFamily="34" charset="0"/>
              </a:rPr>
              <a:t>Media can generate conflict and fear</a:t>
            </a:r>
            <a:r>
              <a:rPr lang="en-GB" dirty="0" smtClean="0">
                <a:latin typeface="Trebuchet MS" pitchFamily="34" charset="0"/>
              </a:rPr>
              <a:t>. </a:t>
            </a:r>
            <a:endParaRPr lang="en-GB" dirty="0">
              <a:latin typeface="Trebuchet MS" pitchFamily="34" charset="0"/>
            </a:endParaRPr>
          </a:p>
          <a:p>
            <a:r>
              <a:rPr lang="en-GB" dirty="0" smtClean="0">
                <a:latin typeface="Trebuchet MS" pitchFamily="34" charset="0"/>
              </a:rPr>
              <a:t>The </a:t>
            </a:r>
            <a:r>
              <a:rPr lang="en-GB" dirty="0">
                <a:latin typeface="Trebuchet MS" pitchFamily="34" charset="0"/>
              </a:rPr>
              <a:t>Media can elevate or </a:t>
            </a:r>
            <a:r>
              <a:rPr lang="en-GB" dirty="0" smtClean="0">
                <a:latin typeface="Trebuchet MS" pitchFamily="34" charset="0"/>
              </a:rPr>
              <a:t>destroy</a:t>
            </a:r>
            <a:endParaRPr lang="en-GB" dirty="0">
              <a:latin typeface="Trebuchet MS" pitchFamily="34" charset="0"/>
            </a:endParaRPr>
          </a:p>
          <a:p>
            <a:r>
              <a:rPr lang="en-GB" dirty="0" smtClean="0">
                <a:latin typeface="Trebuchet MS" pitchFamily="34" charset="0"/>
              </a:rPr>
              <a:t>Media </a:t>
            </a:r>
            <a:r>
              <a:rPr lang="en-GB" dirty="0">
                <a:latin typeface="Trebuchet MS" pitchFamily="34" charset="0"/>
              </a:rPr>
              <a:t>and popular culture are inextricably </a:t>
            </a:r>
            <a:r>
              <a:rPr lang="en-GB" dirty="0" smtClean="0">
                <a:latin typeface="Trebuchet MS" pitchFamily="34" charset="0"/>
              </a:rPr>
              <a:t>linked</a:t>
            </a:r>
          </a:p>
          <a:p>
            <a:r>
              <a:rPr lang="en-GB" dirty="0" smtClean="0">
                <a:latin typeface="Trebuchet MS" pitchFamily="34" charset="0"/>
              </a:rPr>
              <a:t>Media and popular culture shapes our moral code? </a:t>
            </a:r>
            <a:endParaRPr lang="en-GB" dirty="0">
              <a:latin typeface="Trebuchet MS" pitchFamily="34" charset="0"/>
            </a:endParaRPr>
          </a:p>
          <a:p>
            <a:endParaRPr lang="en-US" dirty="0"/>
          </a:p>
        </p:txBody>
      </p:sp>
      <p:pic>
        <p:nvPicPr>
          <p:cNvPr id="5" name="Picture 4" descr="springfirled wifi.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70111" y="3142075"/>
            <a:ext cx="5573889" cy="3715926"/>
          </a:xfrm>
          <a:prstGeom prst="rect">
            <a:avLst/>
          </a:prstGeom>
        </p:spPr>
      </p:pic>
    </p:spTree>
    <p:extLst>
      <p:ext uri="{BB962C8B-B14F-4D97-AF65-F5344CB8AC3E}">
        <p14:creationId xmlns:p14="http://schemas.microsoft.com/office/powerpoint/2010/main" val="3808404260"/>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Thinking about religion and media</a:t>
            </a:r>
            <a:r>
              <a:rPr lang="mr-IN" dirty="0" smtClean="0"/>
              <a:t>…</a:t>
            </a:r>
            <a:endParaRPr lang="en-GB" dirty="0"/>
          </a:p>
        </p:txBody>
      </p:sp>
      <p:sp>
        <p:nvSpPr>
          <p:cNvPr id="3" name="Content Placeholder 2"/>
          <p:cNvSpPr>
            <a:spLocks noGrp="1"/>
          </p:cNvSpPr>
          <p:nvPr>
            <p:ph idx="1"/>
          </p:nvPr>
        </p:nvSpPr>
        <p:spPr/>
        <p:txBody>
          <a:bodyPr/>
          <a:lstStyle/>
          <a:p>
            <a:r>
              <a:rPr lang="en-GB" dirty="0" smtClean="0"/>
              <a:t>How do religious groups use media?</a:t>
            </a:r>
          </a:p>
          <a:p>
            <a:r>
              <a:rPr lang="en-GB" dirty="0" smtClean="0"/>
              <a:t>How are religious groups/ traditions shaped by their engagement with media?</a:t>
            </a:r>
          </a:p>
          <a:p>
            <a:r>
              <a:rPr lang="en-GB" dirty="0" smtClean="0"/>
              <a:t>How are religious groups/ traditions portrayed in the media?</a:t>
            </a:r>
          </a:p>
          <a:p>
            <a:r>
              <a:rPr lang="en-GB" dirty="0" smtClean="0"/>
              <a:t>How do these groups/ institutions  attempt to control media content?</a:t>
            </a:r>
            <a:endParaRPr lang="en-GB" dirty="0"/>
          </a:p>
        </p:txBody>
      </p:sp>
    </p:spTree>
    <p:extLst>
      <p:ext uri="{BB962C8B-B14F-4D97-AF65-F5344CB8AC3E}">
        <p14:creationId xmlns:p14="http://schemas.microsoft.com/office/powerpoint/2010/main" val="100551372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smtClean="0"/>
              <a:t>What counts as ‘religious’? How do we indentify ‘religious’ themes as they appear in popular media and entertainment?</a:t>
            </a:r>
          </a:p>
          <a:p>
            <a:r>
              <a:rPr lang="en-GB" dirty="0"/>
              <a:t>Media, mediation aren’t ‘new’: people everywhere at all times have relied on some form of mediation or other to communicate/ express/ enact religion.</a:t>
            </a:r>
          </a:p>
          <a:p>
            <a:r>
              <a:rPr lang="en-GB" dirty="0"/>
              <a:t>Without media and processes of mediation, no religion would be able to manifest or reveal itself in the first </a:t>
            </a:r>
            <a:r>
              <a:rPr lang="en-GB" dirty="0" smtClean="0"/>
              <a:t>place.</a:t>
            </a:r>
            <a:endParaRPr lang="en-GB" dirty="0"/>
          </a:p>
          <a:p>
            <a:pPr lvl="0"/>
            <a:r>
              <a:rPr lang="en-GB" dirty="0"/>
              <a:t>Religion has always been publicly mediated</a:t>
            </a:r>
          </a:p>
          <a:p>
            <a:endParaRPr lang="en-GB" dirty="0" smtClean="0"/>
          </a:p>
        </p:txBody>
      </p:sp>
    </p:spTree>
    <p:extLst>
      <p:ext uri="{BB962C8B-B14F-4D97-AF65-F5344CB8AC3E}">
        <p14:creationId xmlns:p14="http://schemas.microsoft.com/office/powerpoint/2010/main" val="22453022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Media traditionally used in religion</a:t>
            </a:r>
            <a:endParaRPr lang="en-GB" dirty="0"/>
          </a:p>
        </p:txBody>
      </p:sp>
      <p:sp>
        <p:nvSpPr>
          <p:cNvPr id="3" name="Content Placeholder 2"/>
          <p:cNvSpPr>
            <a:spLocks noGrp="1"/>
          </p:cNvSpPr>
          <p:nvPr>
            <p:ph idx="1"/>
          </p:nvPr>
        </p:nvSpPr>
        <p:spPr/>
        <p:txBody>
          <a:bodyPr>
            <a:normAutofit lnSpcReduction="10000"/>
          </a:bodyPr>
          <a:lstStyle/>
          <a:p>
            <a:r>
              <a:rPr lang="en-GB" dirty="0" smtClean="0"/>
              <a:t>Manuscripts; scrolls, poetry and prose, hymns, chants, dance, drama, theatre, ritual, music, sculpture, painting, murals, frescoes, sacred structures/buildings</a:t>
            </a:r>
          </a:p>
          <a:p>
            <a:endParaRPr lang="en-GB" dirty="0" smtClean="0"/>
          </a:p>
          <a:p>
            <a:r>
              <a:rPr lang="en-GB" dirty="0"/>
              <a:t>15</a:t>
            </a:r>
            <a:r>
              <a:rPr lang="en-GB" baseline="30000" dirty="0"/>
              <a:t>th</a:t>
            </a:r>
            <a:r>
              <a:rPr lang="en-GB" dirty="0"/>
              <a:t> century: the printing press was invented</a:t>
            </a:r>
          </a:p>
          <a:p>
            <a:r>
              <a:rPr lang="en-GB" dirty="0"/>
              <a:t>17</a:t>
            </a:r>
            <a:r>
              <a:rPr lang="en-GB" baseline="30000" dirty="0"/>
              <a:t>th</a:t>
            </a:r>
            <a:r>
              <a:rPr lang="en-GB" dirty="0"/>
              <a:t> century: the first newspapers emerged (limited circulation until the 1800s)</a:t>
            </a:r>
          </a:p>
          <a:p>
            <a:r>
              <a:rPr lang="en-GB" dirty="0"/>
              <a:t>20</a:t>
            </a:r>
            <a:r>
              <a:rPr lang="en-GB" baseline="30000" dirty="0"/>
              <a:t>th</a:t>
            </a:r>
            <a:r>
              <a:rPr lang="en-GB" dirty="0"/>
              <a:t> century:  the term ‘mass media’ came into use, referring mainly to print </a:t>
            </a:r>
            <a:r>
              <a:rPr lang="en-GB" dirty="0" smtClean="0"/>
              <a:t>media.  </a:t>
            </a:r>
          </a:p>
          <a:p>
            <a:r>
              <a:rPr lang="en-GB" dirty="0" smtClean="0"/>
              <a:t>Social media - sharing via computer</a:t>
            </a:r>
            <a:endParaRPr lang="en-GB" dirty="0"/>
          </a:p>
          <a:p>
            <a:endParaRPr lang="en-GB" dirty="0"/>
          </a:p>
        </p:txBody>
      </p:sp>
    </p:spTree>
    <p:extLst>
      <p:ext uri="{BB962C8B-B14F-4D97-AF65-F5344CB8AC3E}">
        <p14:creationId xmlns:p14="http://schemas.microsoft.com/office/powerpoint/2010/main" val="28242684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media ‘revolution’</a:t>
            </a:r>
            <a:endParaRPr lang="en-GB" dirty="0"/>
          </a:p>
        </p:txBody>
      </p:sp>
      <p:sp>
        <p:nvSpPr>
          <p:cNvPr id="3" name="Content Placeholder 2"/>
          <p:cNvSpPr>
            <a:spLocks noGrp="1"/>
          </p:cNvSpPr>
          <p:nvPr>
            <p:ph idx="1"/>
          </p:nvPr>
        </p:nvSpPr>
        <p:spPr/>
        <p:txBody>
          <a:bodyPr>
            <a:normAutofit fontScale="85000" lnSpcReduction="20000"/>
          </a:bodyPr>
          <a:lstStyle/>
          <a:p>
            <a:endParaRPr lang="en-GB" dirty="0" smtClean="0"/>
          </a:p>
          <a:p>
            <a:r>
              <a:rPr lang="en-GB" dirty="0" smtClean="0"/>
              <a:t>Increasing technological sophistication meant that mass media acquired a global reach </a:t>
            </a:r>
          </a:p>
          <a:p>
            <a:r>
              <a:rPr lang="en-GB" dirty="0" smtClean="0"/>
              <a:t>They enabled the instant relaying of messages across the globe</a:t>
            </a:r>
          </a:p>
          <a:p>
            <a:r>
              <a:rPr lang="en-GB" dirty="0" smtClean="0"/>
              <a:t>The wide reach and the instantaneity of modern media had major implications for religion </a:t>
            </a:r>
          </a:p>
          <a:p>
            <a:r>
              <a:rPr lang="en-GB" dirty="0"/>
              <a:t>Media targeting smaller, specialist audiences</a:t>
            </a:r>
          </a:p>
          <a:p>
            <a:r>
              <a:rPr lang="en-GB" dirty="0"/>
              <a:t>Narrower, niche markets</a:t>
            </a:r>
          </a:p>
          <a:p>
            <a:r>
              <a:rPr lang="en-GB" dirty="0"/>
              <a:t>Blurred lines between ‘consumption’ and ‘production’ </a:t>
            </a:r>
          </a:p>
          <a:p>
            <a:r>
              <a:rPr lang="en-GB" dirty="0"/>
              <a:t>Examples: multiple TV channels (satellite and cable); specialist magazines; the multiplex cinema; the internet; new social network </a:t>
            </a:r>
            <a:r>
              <a:rPr lang="en-GB" dirty="0" smtClean="0"/>
              <a:t>media</a:t>
            </a:r>
          </a:p>
          <a:p>
            <a:r>
              <a:rPr lang="en-GB" dirty="0" smtClean="0"/>
              <a:t>Immediate responses possible.  </a:t>
            </a:r>
            <a:endParaRPr lang="en-GB" dirty="0"/>
          </a:p>
          <a:p>
            <a:endParaRPr lang="en-GB" dirty="0" smtClean="0"/>
          </a:p>
        </p:txBody>
      </p:sp>
    </p:spTree>
    <p:extLst>
      <p:ext uri="{BB962C8B-B14F-4D97-AF65-F5344CB8AC3E}">
        <p14:creationId xmlns:p14="http://schemas.microsoft.com/office/powerpoint/2010/main" val="29803117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Religion in new forms of media</a:t>
            </a:r>
            <a:endParaRPr lang="en-GB" dirty="0"/>
          </a:p>
        </p:txBody>
      </p:sp>
      <p:sp>
        <p:nvSpPr>
          <p:cNvPr id="3" name="Content Placeholder 2"/>
          <p:cNvSpPr>
            <a:spLocks noGrp="1"/>
          </p:cNvSpPr>
          <p:nvPr>
            <p:ph idx="1"/>
          </p:nvPr>
        </p:nvSpPr>
        <p:spPr/>
        <p:txBody>
          <a:bodyPr>
            <a:normAutofit/>
          </a:bodyPr>
          <a:lstStyle/>
          <a:p>
            <a:r>
              <a:rPr lang="en-GB" dirty="0" smtClean="0"/>
              <a:t>The structure of a medium can shape expression and experience</a:t>
            </a:r>
          </a:p>
          <a:p>
            <a:pPr lvl="1"/>
            <a:r>
              <a:rPr lang="en-GB" dirty="0" smtClean="0"/>
              <a:t>The way particular media are structured often has an inherent logic which alters socio-religious consciousness, engagement, meaning, and practice</a:t>
            </a:r>
          </a:p>
          <a:p>
            <a:r>
              <a:rPr lang="en-GB" dirty="0" smtClean="0"/>
              <a:t>Religious groups’ engagement with media may not be straightforward: it can entail a process of negotiation, struggle, resistance</a:t>
            </a:r>
          </a:p>
          <a:p>
            <a:r>
              <a:rPr lang="en-GB" dirty="0" smtClean="0"/>
              <a:t>Can media spark a return to the religious? DIY religion?</a:t>
            </a:r>
            <a:endParaRPr lang="en-GB" dirty="0"/>
          </a:p>
        </p:txBody>
      </p:sp>
    </p:spTree>
    <p:extLst>
      <p:ext uri="{BB962C8B-B14F-4D97-AF65-F5344CB8AC3E}">
        <p14:creationId xmlns:p14="http://schemas.microsoft.com/office/powerpoint/2010/main" val="28519666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Once, research into religion and popular culture were not linked.  They were seen as incompatible, separate, one serious and one not.  </a:t>
            </a:r>
            <a:endParaRPr lang="en-US" dirty="0"/>
          </a:p>
        </p:txBody>
      </p:sp>
    </p:spTree>
    <p:extLst>
      <p:ext uri="{BB962C8B-B14F-4D97-AF65-F5344CB8AC3E}">
        <p14:creationId xmlns:p14="http://schemas.microsoft.com/office/powerpoint/2010/main" val="2825962912"/>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2000 &amp; 2001</a:t>
            </a:r>
            <a:endParaRPr lang="en-US" dirty="0"/>
          </a:p>
        </p:txBody>
      </p:sp>
      <p:pic>
        <p:nvPicPr>
          <p:cNvPr id="5" name="Content Placeholder 4" descr="god in the details 1.jpg"/>
          <p:cNvPicPr>
            <a:picLocks noGrp="1" noChangeAspect="1"/>
          </p:cNvPicPr>
          <p:nvPr>
            <p:ph sz="half" idx="1"/>
          </p:nvPr>
        </p:nvPicPr>
        <p:blipFill>
          <a:blip r:embed="rId2">
            <a:extLst>
              <a:ext uri="{28A0092B-C50C-407E-A947-70E740481C1C}">
                <a14:useLocalDpi xmlns:a14="http://schemas.microsoft.com/office/drawing/2010/main" val="0"/>
              </a:ext>
            </a:extLst>
          </a:blip>
          <a:srcRect l="-15555" r="-15555"/>
          <a:stretch>
            <a:fillRect/>
          </a:stretch>
        </p:blipFill>
        <p:spPr>
          <a:xfrm>
            <a:off x="393099" y="540744"/>
            <a:ext cx="4587306" cy="4724925"/>
          </a:xfrm>
        </p:spPr>
      </p:pic>
      <p:pic>
        <p:nvPicPr>
          <p:cNvPr id="6" name="Content Placeholder 5" descr="god in the details.jpg"/>
          <p:cNvPicPr>
            <a:picLocks noGrp="1" noChangeAspect="1"/>
          </p:cNvPicPr>
          <p:nvPr>
            <p:ph sz="half" idx="2"/>
          </p:nvPr>
        </p:nvPicPr>
        <p:blipFill>
          <a:blip r:embed="rId3">
            <a:extLst>
              <a:ext uri="{28A0092B-C50C-407E-A947-70E740481C1C}">
                <a14:useLocalDpi xmlns:a14="http://schemas.microsoft.com/office/drawing/2010/main" val="0"/>
              </a:ext>
            </a:extLst>
          </a:blip>
          <a:srcRect l="-14725" r="-14725"/>
          <a:stretch>
            <a:fillRect/>
          </a:stretch>
        </p:blipFill>
        <p:spPr>
          <a:xfrm>
            <a:off x="4232708" y="540744"/>
            <a:ext cx="4663878" cy="4803794"/>
          </a:xfrm>
        </p:spPr>
      </p:pic>
    </p:spTree>
    <p:extLst>
      <p:ext uri="{BB962C8B-B14F-4D97-AF65-F5344CB8AC3E}">
        <p14:creationId xmlns:p14="http://schemas.microsoft.com/office/powerpoint/2010/main" val="38811246"/>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2000/2005 &amp; 2017</a:t>
            </a:r>
            <a:endParaRPr lang="en-US" dirty="0"/>
          </a:p>
        </p:txBody>
      </p:sp>
      <p:pic>
        <p:nvPicPr>
          <p:cNvPr id="5" name="Content Placeholder 4" descr="rel and pop cult 1.jpg"/>
          <p:cNvPicPr>
            <a:picLocks noGrp="1" noChangeAspect="1"/>
          </p:cNvPicPr>
          <p:nvPr>
            <p:ph sz="half" idx="1"/>
          </p:nvPr>
        </p:nvPicPr>
        <p:blipFill>
          <a:blip r:embed="rId2">
            <a:extLst>
              <a:ext uri="{28A0092B-C50C-407E-A947-70E740481C1C}">
                <a14:useLocalDpi xmlns:a14="http://schemas.microsoft.com/office/drawing/2010/main" val="0"/>
              </a:ext>
            </a:extLst>
          </a:blip>
          <a:srcRect l="-22093" r="-22093"/>
          <a:stretch>
            <a:fillRect/>
          </a:stretch>
        </p:blipFill>
        <p:spPr>
          <a:xfrm>
            <a:off x="0" y="609601"/>
            <a:ext cx="4601037" cy="4739068"/>
          </a:xfrm>
        </p:spPr>
      </p:pic>
      <p:pic>
        <p:nvPicPr>
          <p:cNvPr id="6" name="Content Placeholder 5" descr="rel and pop cult 2.jpg"/>
          <p:cNvPicPr>
            <a:picLocks noGrp="1" noChangeAspect="1"/>
          </p:cNvPicPr>
          <p:nvPr>
            <p:ph sz="half" idx="2"/>
          </p:nvPr>
        </p:nvPicPr>
        <p:blipFill>
          <a:blip r:embed="rId3">
            <a:extLst>
              <a:ext uri="{28A0092B-C50C-407E-A947-70E740481C1C}">
                <a14:useLocalDpi xmlns:a14="http://schemas.microsoft.com/office/drawing/2010/main" val="0"/>
              </a:ext>
            </a:extLst>
          </a:blip>
          <a:srcRect l="-22525" r="-22525"/>
          <a:stretch>
            <a:fillRect/>
          </a:stretch>
        </p:blipFill>
        <p:spPr>
          <a:xfrm>
            <a:off x="4419600" y="609601"/>
            <a:ext cx="4601037" cy="4739068"/>
          </a:xfrm>
        </p:spPr>
      </p:pic>
    </p:spTree>
    <p:extLst>
      <p:ext uri="{BB962C8B-B14F-4D97-AF65-F5344CB8AC3E}">
        <p14:creationId xmlns:p14="http://schemas.microsoft.com/office/powerpoint/2010/main" val="1552152231"/>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marL="0" indent="0">
              <a:buNone/>
            </a:pPr>
            <a:r>
              <a:rPr lang="en-US" dirty="0" smtClean="0"/>
              <a:t>McCarthy’s key points:</a:t>
            </a:r>
          </a:p>
          <a:p>
            <a:pPr fontAlgn="base"/>
            <a:r>
              <a:rPr lang="en-GB" dirty="0" smtClean="0"/>
              <a:t>Religion </a:t>
            </a:r>
            <a:r>
              <a:rPr lang="en-GB" dirty="0"/>
              <a:t>and popular culture exchange ideas.</a:t>
            </a:r>
          </a:p>
          <a:p>
            <a:pPr fontAlgn="base"/>
            <a:r>
              <a:rPr lang="en-GB" dirty="0"/>
              <a:t>Religion and popular culture give feedback to one another in some way.  </a:t>
            </a:r>
          </a:p>
          <a:p>
            <a:pPr fontAlgn="base"/>
            <a:r>
              <a:rPr lang="en-GB" dirty="0"/>
              <a:t>Religion expresses itself in popular culture</a:t>
            </a:r>
          </a:p>
          <a:p>
            <a:pPr fontAlgn="base"/>
            <a:r>
              <a:rPr lang="en-GB" dirty="0"/>
              <a:t>Popular culture expresses itself through religious memes</a:t>
            </a:r>
          </a:p>
          <a:p>
            <a:pPr fontAlgn="base"/>
            <a:r>
              <a:rPr lang="en-GB" dirty="0"/>
              <a:t>Religion reacts to popular culture’s representations</a:t>
            </a:r>
          </a:p>
          <a:p>
            <a:pPr fontAlgn="base"/>
            <a:r>
              <a:rPr lang="en-GB" dirty="0"/>
              <a:t>Popular culture reacts to religion. </a:t>
            </a:r>
            <a:endParaRPr lang="en-GB" dirty="0" smtClean="0"/>
          </a:p>
          <a:p>
            <a:pPr fontAlgn="base"/>
            <a:endParaRPr lang="en-GB" dirty="0"/>
          </a:p>
          <a:p>
            <a:pPr marL="0" indent="0" fontAlgn="base">
              <a:buNone/>
            </a:pPr>
            <a:r>
              <a:rPr lang="en-GB" dirty="0" smtClean="0"/>
              <a:t>But sometimes, a cigar is just a cigar</a:t>
            </a:r>
            <a:r>
              <a:rPr lang="mr-IN" dirty="0" smtClean="0"/>
              <a:t>…</a:t>
            </a:r>
            <a:r>
              <a:rPr lang="cy-GB" dirty="0" smtClean="0"/>
              <a:t> ;-) </a:t>
            </a:r>
            <a:endParaRPr lang="en-GB" dirty="0"/>
          </a:p>
          <a:p>
            <a:endParaRPr lang="en-US" dirty="0"/>
          </a:p>
        </p:txBody>
      </p:sp>
    </p:spTree>
    <p:extLst>
      <p:ext uri="{BB962C8B-B14F-4D97-AF65-F5344CB8AC3E}">
        <p14:creationId xmlns:p14="http://schemas.microsoft.com/office/powerpoint/2010/main" val="3115771406"/>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62500" lnSpcReduction="20000"/>
          </a:bodyPr>
          <a:lstStyle/>
          <a:p>
            <a:r>
              <a:rPr lang="en-GB" dirty="0">
                <a:solidFill>
                  <a:schemeClr val="accent1"/>
                </a:solidFill>
              </a:rPr>
              <a:t>Brown, Susan Love (1992) ‘Baby Boomers, American Character, and the New Age: A Synthesis’, in Lewis, James R &amp; J Gordon Melton </a:t>
            </a:r>
            <a:r>
              <a:rPr lang="en-GB" dirty="0" err="1">
                <a:solidFill>
                  <a:schemeClr val="accent1"/>
                </a:solidFill>
              </a:rPr>
              <a:t>eds</a:t>
            </a:r>
            <a:r>
              <a:rPr lang="en-GB" dirty="0">
                <a:solidFill>
                  <a:schemeClr val="accent1"/>
                </a:solidFill>
              </a:rPr>
              <a:t>, </a:t>
            </a:r>
            <a:r>
              <a:rPr lang="en-GB" i="1" dirty="0">
                <a:solidFill>
                  <a:schemeClr val="accent1"/>
                </a:solidFill>
              </a:rPr>
              <a:t>Perspectives on the New Age</a:t>
            </a:r>
            <a:r>
              <a:rPr lang="en-GB" dirty="0">
                <a:solidFill>
                  <a:schemeClr val="accent1"/>
                </a:solidFill>
              </a:rPr>
              <a:t>, Albany: State University of New York Press. </a:t>
            </a:r>
          </a:p>
          <a:p>
            <a:r>
              <a:rPr lang="en-GB" dirty="0">
                <a:solidFill>
                  <a:schemeClr val="accent1"/>
                </a:solidFill>
              </a:rPr>
              <a:t>Hoover, Stewart M (2006) </a:t>
            </a:r>
            <a:r>
              <a:rPr lang="en-GB" i="1" dirty="0">
                <a:solidFill>
                  <a:schemeClr val="accent1"/>
                </a:solidFill>
              </a:rPr>
              <a:t>Religion in the Media Age </a:t>
            </a:r>
            <a:r>
              <a:rPr lang="en-GB" dirty="0" err="1">
                <a:solidFill>
                  <a:schemeClr val="accent1"/>
                </a:solidFill>
              </a:rPr>
              <a:t>Routledge</a:t>
            </a:r>
            <a:r>
              <a:rPr lang="en-GB" dirty="0">
                <a:solidFill>
                  <a:schemeClr val="accent1"/>
                </a:solidFill>
              </a:rPr>
              <a:t>: Abingdon.</a:t>
            </a:r>
          </a:p>
          <a:p>
            <a:r>
              <a:rPr lang="en-GB" dirty="0">
                <a:solidFill>
                  <a:schemeClr val="accent1"/>
                </a:solidFill>
              </a:rPr>
              <a:t>Lynch, Gordon (2005) </a:t>
            </a:r>
            <a:r>
              <a:rPr lang="en-GB" i="1" dirty="0">
                <a:solidFill>
                  <a:schemeClr val="accent1"/>
                </a:solidFill>
              </a:rPr>
              <a:t>Understanding Theology and Popular Culture, </a:t>
            </a:r>
            <a:r>
              <a:rPr lang="en-GB" dirty="0">
                <a:solidFill>
                  <a:schemeClr val="accent1"/>
                </a:solidFill>
              </a:rPr>
              <a:t>Oxford: Blackwell.</a:t>
            </a:r>
          </a:p>
          <a:p>
            <a:r>
              <a:rPr lang="en-GB" dirty="0">
                <a:solidFill>
                  <a:schemeClr val="accent1"/>
                </a:solidFill>
              </a:rPr>
              <a:t>Lynch, Gordon and </a:t>
            </a:r>
            <a:r>
              <a:rPr lang="en-GB" dirty="0" err="1">
                <a:solidFill>
                  <a:schemeClr val="accent1"/>
                </a:solidFill>
              </a:rPr>
              <a:t>Joylon</a:t>
            </a:r>
            <a:r>
              <a:rPr lang="en-GB" dirty="0">
                <a:solidFill>
                  <a:schemeClr val="accent1"/>
                </a:solidFill>
              </a:rPr>
              <a:t> Mitchell </a:t>
            </a:r>
            <a:r>
              <a:rPr lang="en-GB" dirty="0" err="1">
                <a:solidFill>
                  <a:schemeClr val="accent1"/>
                </a:solidFill>
              </a:rPr>
              <a:t>eds</a:t>
            </a:r>
            <a:r>
              <a:rPr lang="en-GB" dirty="0">
                <a:solidFill>
                  <a:schemeClr val="accent1"/>
                </a:solidFill>
              </a:rPr>
              <a:t> (2012) </a:t>
            </a:r>
            <a:r>
              <a:rPr lang="en-GB" i="1" dirty="0">
                <a:solidFill>
                  <a:schemeClr val="accent1"/>
                </a:solidFill>
              </a:rPr>
              <a:t>Religion, Media and Culture: A Reader </a:t>
            </a:r>
            <a:r>
              <a:rPr lang="en-GB" dirty="0">
                <a:solidFill>
                  <a:schemeClr val="accent1"/>
                </a:solidFill>
              </a:rPr>
              <a:t>London: </a:t>
            </a:r>
            <a:r>
              <a:rPr lang="en-GB" dirty="0" err="1">
                <a:solidFill>
                  <a:schemeClr val="accent1"/>
                </a:solidFill>
              </a:rPr>
              <a:t>Routledge</a:t>
            </a:r>
            <a:r>
              <a:rPr lang="en-GB" dirty="0">
                <a:solidFill>
                  <a:schemeClr val="accent1"/>
                </a:solidFill>
              </a:rPr>
              <a:t>.</a:t>
            </a:r>
          </a:p>
          <a:p>
            <a:r>
              <a:rPr lang="en-GB" dirty="0">
                <a:solidFill>
                  <a:schemeClr val="accent1"/>
                </a:solidFill>
              </a:rPr>
              <a:t>Hoover, Stewart M and Lynn Schofield Clark </a:t>
            </a:r>
            <a:r>
              <a:rPr lang="en-GB" dirty="0" err="1">
                <a:solidFill>
                  <a:schemeClr val="accent1"/>
                </a:solidFill>
              </a:rPr>
              <a:t>eds</a:t>
            </a:r>
            <a:r>
              <a:rPr lang="en-GB" dirty="0">
                <a:solidFill>
                  <a:schemeClr val="accent1"/>
                </a:solidFill>
              </a:rPr>
              <a:t> (2002) </a:t>
            </a:r>
            <a:r>
              <a:rPr lang="en-GB" i="1" dirty="0">
                <a:solidFill>
                  <a:schemeClr val="accent1"/>
                </a:solidFill>
              </a:rPr>
              <a:t>Practicing Religion in the Age of the Media: Explorations in media religion, and culture</a:t>
            </a:r>
            <a:r>
              <a:rPr lang="en-GB" dirty="0">
                <a:solidFill>
                  <a:schemeClr val="accent1"/>
                </a:solidFill>
              </a:rPr>
              <a:t>, New York: Columbia University Press.  </a:t>
            </a:r>
          </a:p>
          <a:p>
            <a:r>
              <a:rPr lang="en-GB" dirty="0">
                <a:solidFill>
                  <a:schemeClr val="accent1"/>
                </a:solidFill>
              </a:rPr>
              <a:t>Postman, Neil (1985) </a:t>
            </a:r>
            <a:r>
              <a:rPr lang="en-GB" i="1" dirty="0">
                <a:solidFill>
                  <a:schemeClr val="accent1"/>
                </a:solidFill>
              </a:rPr>
              <a:t>Amusing Ourselves to Death</a:t>
            </a:r>
            <a:r>
              <a:rPr lang="en-GB" dirty="0">
                <a:solidFill>
                  <a:schemeClr val="accent1"/>
                </a:solidFill>
              </a:rPr>
              <a:t>, London: Methuen, cited in Lynch, Gordon (2005) </a:t>
            </a:r>
            <a:r>
              <a:rPr lang="en-GB" i="1" dirty="0">
                <a:solidFill>
                  <a:schemeClr val="accent1"/>
                </a:solidFill>
              </a:rPr>
              <a:t>Understanding Theology and Popular Culture, </a:t>
            </a:r>
            <a:r>
              <a:rPr lang="en-GB" dirty="0">
                <a:solidFill>
                  <a:schemeClr val="accent1"/>
                </a:solidFill>
              </a:rPr>
              <a:t>Oxford: Blackwell.</a:t>
            </a:r>
          </a:p>
          <a:p>
            <a:pPr fontAlgn="base"/>
            <a:r>
              <a:rPr lang="en-GB" dirty="0">
                <a:solidFill>
                  <a:schemeClr val="accent1"/>
                </a:solidFill>
              </a:rPr>
              <a:t>Stout, Daniel (2012) A </a:t>
            </a:r>
            <a:r>
              <a:rPr lang="en-GB" i="1" dirty="0">
                <a:solidFill>
                  <a:schemeClr val="accent1"/>
                </a:solidFill>
              </a:rPr>
              <a:t>Media and Religion: Foundations of an Emerging Field</a:t>
            </a:r>
            <a:r>
              <a:rPr lang="en-GB" dirty="0">
                <a:solidFill>
                  <a:schemeClr val="accent1"/>
                </a:solidFill>
              </a:rPr>
              <a:t>, Abingdon: </a:t>
            </a:r>
            <a:r>
              <a:rPr lang="en-GB" dirty="0" err="1">
                <a:solidFill>
                  <a:schemeClr val="accent1"/>
                </a:solidFill>
              </a:rPr>
              <a:t>Routledge</a:t>
            </a:r>
            <a:r>
              <a:rPr lang="en-GB" dirty="0" smtClean="0">
                <a:solidFill>
                  <a:schemeClr val="accent1"/>
                </a:solidFill>
              </a:rPr>
              <a:t>.</a:t>
            </a:r>
          </a:p>
          <a:p>
            <a:pPr fontAlgn="base"/>
            <a:r>
              <a:rPr lang="en-GB" dirty="0"/>
              <a:t>Stephen </a:t>
            </a:r>
            <a:r>
              <a:rPr lang="en-GB" dirty="0" err="1"/>
              <a:t>Winzenburg</a:t>
            </a:r>
            <a:r>
              <a:rPr lang="en-GB" dirty="0"/>
              <a:t>, 2004, “TV’S Most Influential Sitcoms” </a:t>
            </a:r>
            <a:r>
              <a:rPr lang="en-GB" u="sng" dirty="0">
                <a:hlinkClick r:id="rId2"/>
              </a:rPr>
              <a:t>http://faculty.gvc.edu/swinzenburg/sitcoms_excerpts.pdf</a:t>
            </a:r>
            <a:endParaRPr lang="en-GB" u="sng" dirty="0"/>
          </a:p>
          <a:p>
            <a:pPr fontAlgn="base"/>
            <a:endParaRPr lang="en-GB" b="1" dirty="0">
              <a:solidFill>
                <a:schemeClr val="accent1"/>
              </a:solidFill>
            </a:endParaRPr>
          </a:p>
          <a:p>
            <a:endParaRPr lang="en-US" dirty="0"/>
          </a:p>
        </p:txBody>
      </p:sp>
    </p:spTree>
    <p:extLst>
      <p:ext uri="{BB962C8B-B14F-4D97-AF65-F5344CB8AC3E}">
        <p14:creationId xmlns:p14="http://schemas.microsoft.com/office/powerpoint/2010/main" val="3182852695"/>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ewsprint">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NewsPrint">
      <a:majorFont>
        <a:latin typeface="Impact"/>
        <a:ea typeface=""/>
        <a:cs typeface=""/>
        <a:font script="Jpan" typeface="HGP創英角ｺﾞｼｯｸUB"/>
        <a:font script="Hang" typeface="HY견고딕"/>
        <a:font script="Hans" typeface="微软雅黑"/>
        <a:font script="Hant" typeface="微軟正黑體"/>
        <a:font script="Arab" typeface="Tahoma"/>
        <a:font script="Hebr" typeface="To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NewsPrint">
      <a:fillStyleLst>
        <a:solidFill>
          <a:schemeClr val="phClr"/>
        </a:solidFill>
        <a:gradFill rotWithShape="1">
          <a:gsLst>
            <a:gs pos="0">
              <a:schemeClr val="phClr">
                <a:tint val="37000"/>
                <a:hueMod val="100000"/>
                <a:satMod val="200000"/>
                <a:lumMod val="88000"/>
              </a:schemeClr>
            </a:gs>
            <a:gs pos="100000">
              <a:schemeClr val="phClr">
                <a:tint val="53000"/>
                <a:shade val="100000"/>
                <a:hueMod val="100000"/>
                <a:satMod val="350000"/>
                <a:lumMod val="79000"/>
              </a:schemeClr>
            </a:gs>
          </a:gsLst>
          <a:lin ang="5400000" scaled="1"/>
        </a:gradFill>
        <a:gradFill rotWithShape="1">
          <a:gsLst>
            <a:gs pos="0">
              <a:schemeClr val="phClr">
                <a:tint val="83000"/>
                <a:shade val="100000"/>
                <a:alpha val="100000"/>
                <a:hueMod val="100000"/>
                <a:satMod val="220000"/>
                <a:lumMod val="90000"/>
              </a:schemeClr>
            </a:gs>
            <a:gs pos="76000">
              <a:schemeClr val="phClr">
                <a:shade val="100000"/>
              </a:schemeClr>
            </a:gs>
            <a:gs pos="100000">
              <a:schemeClr val="phClr">
                <a:shade val="93000"/>
                <a:alpha val="100000"/>
                <a:satMod val="100000"/>
                <a:lumMod val="93000"/>
              </a:schemeClr>
            </a:gs>
          </a:gsLst>
          <a:path path="circle">
            <a:fillToRect l="15000" t="15000" r="100000" b="100000"/>
          </a:path>
        </a:gradFill>
      </a:fillStyleLst>
      <a:lnStyleLst>
        <a:ln w="15875" cap="flat" cmpd="sng" algn="ctr">
          <a:solidFill>
            <a:schemeClr val="phClr"/>
          </a:solidFill>
          <a:prstDash val="solid"/>
        </a:ln>
        <a:ln w="22225" cap="flat" cmpd="sng" algn="ctr">
          <a:solidFill>
            <a:schemeClr val="phClr"/>
          </a:solidFill>
          <a:prstDash val="solid"/>
        </a:ln>
        <a:ln w="34925" cap="flat" cmpd="sng" algn="ctr">
          <a:solidFill>
            <a:schemeClr val="phClr"/>
          </a:solidFill>
          <a:prstDash val="solid"/>
        </a:ln>
      </a:lnStyleLst>
      <a:effectStyleLst>
        <a:effectStyle>
          <a:effectLst>
            <a:outerShdw blurRad="50800" dist="12700" dir="5280000" rotWithShape="0">
              <a:srgbClr val="000000">
                <a:alpha val="40000"/>
              </a:srgbClr>
            </a:outerShdw>
          </a:effectLst>
        </a:effectStyle>
        <a:effectStyle>
          <a:effectLst>
            <a:outerShdw blurRad="38100" dist="38100" dir="5400000" rotWithShape="0">
              <a:srgbClr val="000000">
                <a:alpha val="35000"/>
              </a:srgbClr>
            </a:outerShdw>
          </a:effectLst>
        </a:effectStyle>
        <a:effectStyle>
          <a:effectLst>
            <a:outerShdw blurRad="38100" dist="38100" dir="5400000" rotWithShape="0">
              <a:srgbClr val="000000">
                <a:alpha val="35000"/>
              </a:srgbClr>
            </a:outerShdw>
          </a:effectLst>
          <a:scene3d>
            <a:camera prst="orthographicFront">
              <a:rot lat="0" lon="0" rev="0"/>
            </a:camera>
            <a:lightRig rig="brightRoom" dir="tl"/>
          </a:scene3d>
          <a:sp3d contourW="12700">
            <a:bevelT w="31750" h="12700"/>
            <a:contourClr>
              <a:schemeClr val="phClr"/>
            </a:contourClr>
          </a:sp3d>
        </a:effectStyle>
      </a:effectStyleLst>
      <a:bgFillStyleLst>
        <a:solidFill>
          <a:schemeClr val="phClr"/>
        </a:solidFill>
        <a:gradFill rotWithShape="1">
          <a:gsLst>
            <a:gs pos="0">
              <a:schemeClr val="phClr">
                <a:tint val="93000"/>
              </a:schemeClr>
            </a:gs>
            <a:gs pos="100000">
              <a:schemeClr val="phClr">
                <a:shade val="55000"/>
              </a:schemeClr>
            </a:gs>
          </a:gsLst>
          <a:lin ang="5400000" scaled="1"/>
        </a:gradFill>
        <a:blipFill rotWithShape="1">
          <a:blip xmlns:r="http://schemas.openxmlformats.org/officeDocument/2006/relationships" r:embed="rId1">
            <a:duotone>
              <a:schemeClr val="phClr">
                <a:shade val="20000"/>
                <a:satMod val="350000"/>
                <a:lumMod val="125000"/>
              </a:schemeClr>
              <a:schemeClr val="phClr">
                <a:tint val="90000"/>
                <a:satMod val="25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Newsprint.thmx</Template>
  <TotalTime>197</TotalTime>
  <Words>1663</Words>
  <Application>Microsoft Macintosh PowerPoint</Application>
  <PresentationFormat>On-screen Show (4:3)</PresentationFormat>
  <Paragraphs>103</Paragraphs>
  <Slides>30</Slides>
  <Notes>0</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Newsprint</vt:lpstr>
      <vt:lpstr>Introduction</vt:lpstr>
      <vt:lpstr>from the Oxford English Dictionary</vt:lpstr>
      <vt:lpstr>Popular Culture</vt:lpstr>
      <vt:lpstr>journalism or entertainment?</vt:lpstr>
      <vt:lpstr>PowerPoint Presentation</vt:lpstr>
      <vt:lpstr>PowerPoint Presentation</vt:lpstr>
      <vt:lpstr>PowerPoint Presentation</vt:lpstr>
      <vt:lpstr>PowerPoint Presentation</vt:lpstr>
      <vt:lpstr>Advances in TV</vt:lpstr>
      <vt:lpstr>Very early TV</vt:lpstr>
      <vt:lpstr>Early TV</vt:lpstr>
      <vt:lpstr>Open University TV 1970s</vt:lpstr>
      <vt:lpstr>3D TV</vt:lpstr>
      <vt:lpstr>Pink TV</vt:lpstr>
      <vt:lpstr>PowerPoint Presentation</vt:lpstr>
      <vt:lpstr>PowerPoint Presentation</vt:lpstr>
      <vt:lpstr>PowerPoint Presentation</vt:lpstr>
      <vt:lpstr>PowerPoint Presentation</vt:lpstr>
      <vt:lpstr>PowerPoint Presentation</vt:lpstr>
      <vt:lpstr>PowerPoint Presentation</vt:lpstr>
      <vt:lpstr>Thinking about religion and media…</vt:lpstr>
      <vt:lpstr>PowerPoint Presentation</vt:lpstr>
      <vt:lpstr>Media traditionally used in religion</vt:lpstr>
      <vt:lpstr>The media ‘revolution’</vt:lpstr>
      <vt:lpstr>Religion in new forms of media</vt:lpstr>
      <vt:lpstr>PowerPoint Presentation</vt:lpstr>
      <vt:lpstr>2000 &amp; 2001</vt:lpstr>
      <vt:lpstr>2000/2005 &amp; 2017</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Overview</dc:title>
  <dc:creator>Sarah</dc:creator>
  <cp:lastModifiedBy>Sarah</cp:lastModifiedBy>
  <cp:revision>14</cp:revision>
  <dcterms:created xsi:type="dcterms:W3CDTF">2018-10-04T20:08:28Z</dcterms:created>
  <dcterms:modified xsi:type="dcterms:W3CDTF">2018-10-04T23:28:52Z</dcterms:modified>
</cp:coreProperties>
</file>