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256" r:id="rId2"/>
    <p:sldId id="257" r:id="rId3"/>
    <p:sldId id="258" r:id="rId4"/>
    <p:sldId id="259" r:id="rId5"/>
    <p:sldId id="260" r:id="rId6"/>
    <p:sldId id="261" r:id="rId7"/>
    <p:sldId id="262" r:id="rId8"/>
    <p:sldId id="264" r:id="rId9"/>
    <p:sldId id="265" r:id="rId10"/>
    <p:sldId id="263"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4"/>
    <p:restoredTop sz="94626"/>
  </p:normalViewPr>
  <p:slideViewPr>
    <p:cSldViewPr snapToGrid="0" snapToObjects="1">
      <p:cViewPr varScale="1">
        <p:scale>
          <a:sx n="79" d="100"/>
          <a:sy n="79" d="100"/>
        </p:scale>
        <p:origin x="17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dirty="0"/>
          </a:p>
        </p:txBody>
      </p:sp>
      <p:sp>
        <p:nvSpPr>
          <p:cNvPr id="4" name="Date Placeholder 3"/>
          <p:cNvSpPr>
            <a:spLocks noGrp="1"/>
          </p:cNvSpPr>
          <p:nvPr>
            <p:ph type="dt" sz="half" idx="10"/>
          </p:nvPr>
        </p:nvSpPr>
        <p:spPr/>
        <p:txBody>
          <a:bodyPr/>
          <a:lstStyle/>
          <a:p>
            <a:fld id="{73A35223-2AC7-E84A-B20A-27E90041DE96}" type="datetimeFigureOut">
              <a:rPr lang="en-US" smtClean="0"/>
              <a:t>4/16/2016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164085-A5C3-7348-979A-2B9C52A86930}" type="slidenum">
              <a:rPr lang="en-US" smtClean="0"/>
              <a:t>‹#›</a:t>
            </a:fld>
            <a:endParaRPr lang="en-US"/>
          </a:p>
        </p:txBody>
      </p:sp>
    </p:spTree>
    <p:extLst>
      <p:ext uri="{BB962C8B-B14F-4D97-AF65-F5344CB8AC3E}">
        <p14:creationId xmlns:p14="http://schemas.microsoft.com/office/powerpoint/2010/main" val="14657504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smtClean="0"/>
              <a:t>Click to edit Master title style</a:t>
            </a:r>
            <a:endParaRPr lang="en-US" dirty="0"/>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73A35223-2AC7-E84A-B20A-27E90041DE96}" type="datetimeFigureOut">
              <a:rPr lang="en-US" smtClean="0"/>
              <a:t>4/16/2016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164085-A5C3-7348-979A-2B9C52A86930}" type="slidenum">
              <a:rPr lang="en-US" smtClean="0"/>
              <a:t>‹#›</a:t>
            </a:fld>
            <a:endParaRPr lang="en-US"/>
          </a:p>
        </p:txBody>
      </p:sp>
    </p:spTree>
    <p:extLst>
      <p:ext uri="{BB962C8B-B14F-4D97-AF65-F5344CB8AC3E}">
        <p14:creationId xmlns:p14="http://schemas.microsoft.com/office/powerpoint/2010/main" val="10823773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73A35223-2AC7-E84A-B20A-27E90041DE96}" type="datetimeFigureOut">
              <a:rPr lang="en-US" smtClean="0"/>
              <a:t>4/16/2016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164085-A5C3-7348-979A-2B9C52A86930}" type="slidenum">
              <a:rPr lang="en-US" smtClean="0"/>
              <a:t>‹#›</a:t>
            </a:fld>
            <a:endParaRPr lang="en-US"/>
          </a:p>
        </p:txBody>
      </p:sp>
    </p:spTree>
    <p:extLst>
      <p:ext uri="{BB962C8B-B14F-4D97-AF65-F5344CB8AC3E}">
        <p14:creationId xmlns:p14="http://schemas.microsoft.com/office/powerpoint/2010/main" val="1829208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Date Placeholder 4"/>
          <p:cNvSpPr>
            <a:spLocks noGrp="1"/>
          </p:cNvSpPr>
          <p:nvPr>
            <p:ph type="dt" sz="half" idx="10"/>
          </p:nvPr>
        </p:nvSpPr>
        <p:spPr/>
        <p:txBody>
          <a:bodyPr/>
          <a:lstStyle/>
          <a:p>
            <a:fld id="{73A35223-2AC7-E84A-B20A-27E90041DE96}" type="datetimeFigureOut">
              <a:rPr lang="en-US" smtClean="0"/>
              <a:t>4/16/2016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164085-A5C3-7348-979A-2B9C52A86930}" type="slidenum">
              <a:rPr lang="en-US" smtClean="0"/>
              <a:t>‹#›</a:t>
            </a:fld>
            <a:endParaRPr lang="en-US"/>
          </a:p>
        </p:txBody>
      </p:sp>
    </p:spTree>
    <p:extLst>
      <p:ext uri="{BB962C8B-B14F-4D97-AF65-F5344CB8AC3E}">
        <p14:creationId xmlns:p14="http://schemas.microsoft.com/office/powerpoint/2010/main" val="13013749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6"/>
          <p:cNvSpPr>
            <a:spLocks noGrp="1"/>
          </p:cNvSpPr>
          <p:nvPr>
            <p:ph type="dt" sz="half" idx="10"/>
          </p:nvPr>
        </p:nvSpPr>
        <p:spPr/>
        <p:txBody>
          <a:bodyPr/>
          <a:lstStyle/>
          <a:p>
            <a:fld id="{73A35223-2AC7-E84A-B20A-27E90041DE96}" type="datetimeFigureOut">
              <a:rPr lang="en-US" smtClean="0"/>
              <a:t>4/16/2016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7164085-A5C3-7348-979A-2B9C52A86930}" type="slidenum">
              <a:rPr lang="en-US" smtClean="0"/>
              <a:t>‹#›</a:t>
            </a:fld>
            <a:endParaRPr lang="en-US"/>
          </a:p>
        </p:txBody>
      </p:sp>
    </p:spTree>
    <p:extLst>
      <p:ext uri="{BB962C8B-B14F-4D97-AF65-F5344CB8AC3E}">
        <p14:creationId xmlns:p14="http://schemas.microsoft.com/office/powerpoint/2010/main" val="884786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smtClean="0"/>
              <a:t>Click to edit Master title style</a:t>
            </a:r>
            <a:endParaRPr lang="en-US" dirty="0"/>
          </a:p>
        </p:txBody>
      </p:sp>
      <p:sp>
        <p:nvSpPr>
          <p:cNvPr id="3" name="Date Placeholder 2"/>
          <p:cNvSpPr>
            <a:spLocks noGrp="1"/>
          </p:cNvSpPr>
          <p:nvPr>
            <p:ph type="dt" sz="half" idx="10"/>
          </p:nvPr>
        </p:nvSpPr>
        <p:spPr/>
        <p:txBody>
          <a:bodyPr/>
          <a:lstStyle/>
          <a:p>
            <a:fld id="{73A35223-2AC7-E84A-B20A-27E90041DE96}" type="datetimeFigureOut">
              <a:rPr lang="en-US" smtClean="0"/>
              <a:t>4/16/2016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7164085-A5C3-7348-979A-2B9C52A86930}" type="slidenum">
              <a:rPr lang="en-US" smtClean="0"/>
              <a:t>‹#›</a:t>
            </a:fld>
            <a:endParaRPr lang="en-US"/>
          </a:p>
        </p:txBody>
      </p:sp>
    </p:spTree>
    <p:extLst>
      <p:ext uri="{BB962C8B-B14F-4D97-AF65-F5344CB8AC3E}">
        <p14:creationId xmlns:p14="http://schemas.microsoft.com/office/powerpoint/2010/main" val="10014994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3A35223-2AC7-E84A-B20A-27E90041DE96}" type="datetimeFigureOut">
              <a:rPr lang="en-US" smtClean="0"/>
              <a:t>4/16/2016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7164085-A5C3-7348-979A-2B9C52A86930}" type="slidenum">
              <a:rPr lang="en-US" smtClean="0"/>
              <a:t>‹#›</a:t>
            </a:fld>
            <a:endParaRPr lang="en-US"/>
          </a:p>
        </p:txBody>
      </p:sp>
    </p:spTree>
    <p:extLst>
      <p:ext uri="{BB962C8B-B14F-4D97-AF65-F5344CB8AC3E}">
        <p14:creationId xmlns:p14="http://schemas.microsoft.com/office/powerpoint/2010/main" val="2239771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73A35223-2AC7-E84A-B20A-27E90041DE96}" type="datetimeFigureOut">
              <a:rPr lang="en-US" smtClean="0"/>
              <a:t>4/16/2016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164085-A5C3-7348-979A-2B9C52A86930}" type="slidenum">
              <a:rPr lang="en-US" smtClean="0"/>
              <a:t>‹#›</a:t>
            </a:fld>
            <a:endParaRPr lang="en-US"/>
          </a:p>
        </p:txBody>
      </p:sp>
    </p:spTree>
    <p:extLst>
      <p:ext uri="{BB962C8B-B14F-4D97-AF65-F5344CB8AC3E}">
        <p14:creationId xmlns:p14="http://schemas.microsoft.com/office/powerpoint/2010/main" val="19930306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smtClean="0"/>
              <a:t>Drag picture to placeholder or click icon to add</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73A35223-2AC7-E84A-B20A-27E90041DE96}" type="datetimeFigureOut">
              <a:rPr lang="en-US" smtClean="0"/>
              <a:t>4/16/2016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164085-A5C3-7348-979A-2B9C52A86930}" type="slidenum">
              <a:rPr lang="en-US" smtClean="0"/>
              <a:t>‹#›</a:t>
            </a:fld>
            <a:endParaRPr lang="en-US"/>
          </a:p>
        </p:txBody>
      </p:sp>
    </p:spTree>
    <p:extLst>
      <p:ext uri="{BB962C8B-B14F-4D97-AF65-F5344CB8AC3E}">
        <p14:creationId xmlns:p14="http://schemas.microsoft.com/office/powerpoint/2010/main" val="4167296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73A35223-2AC7-E84A-B20A-27E90041DE96}" type="datetimeFigureOut">
              <a:rPr lang="en-US" smtClean="0"/>
              <a:t>4/16/2016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164085-A5C3-7348-979A-2B9C52A86930}" type="slidenum">
              <a:rPr lang="en-US" smtClean="0"/>
              <a:t>‹#›</a:t>
            </a:fld>
            <a:endParaRPr lang="en-US"/>
          </a:p>
        </p:txBody>
      </p:sp>
    </p:spTree>
    <p:extLst>
      <p:ext uri="{BB962C8B-B14F-4D97-AF65-F5344CB8AC3E}">
        <p14:creationId xmlns:p14="http://schemas.microsoft.com/office/powerpoint/2010/main" val="10312395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smtClean="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73A35223-2AC7-E84A-B20A-27E90041DE96}" type="datetimeFigureOut">
              <a:rPr lang="en-US" smtClean="0"/>
              <a:t>4/16/2016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164085-A5C3-7348-979A-2B9C52A86930}"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85025363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73A35223-2AC7-E84A-B20A-27E90041DE96}" type="datetimeFigureOut">
              <a:rPr lang="en-US" smtClean="0"/>
              <a:t>4/16/2016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164085-A5C3-7348-979A-2B9C52A86930}" type="slidenum">
              <a:rPr lang="en-US" smtClean="0"/>
              <a:t>‹#›</a:t>
            </a:fld>
            <a:endParaRPr lang="en-US"/>
          </a:p>
        </p:txBody>
      </p:sp>
    </p:spTree>
    <p:extLst>
      <p:ext uri="{BB962C8B-B14F-4D97-AF65-F5344CB8AC3E}">
        <p14:creationId xmlns:p14="http://schemas.microsoft.com/office/powerpoint/2010/main" val="16495508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73A35223-2AC7-E84A-B20A-27E90041DE96}" type="datetimeFigureOut">
              <a:rPr lang="en-US" smtClean="0"/>
              <a:t>4/16/2016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164085-A5C3-7348-979A-2B9C52A86930}"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1347368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73A35223-2AC7-E84A-B20A-27E90041DE96}" type="datetimeFigureOut">
              <a:rPr lang="en-US" smtClean="0"/>
              <a:t>4/16/2016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164085-A5C3-7348-979A-2B9C52A86930}" type="slidenum">
              <a:rPr lang="en-US" smtClean="0"/>
              <a:t>‹#›</a:t>
            </a:fld>
            <a:endParaRPr lang="en-US"/>
          </a:p>
        </p:txBody>
      </p:sp>
    </p:spTree>
    <p:extLst>
      <p:ext uri="{BB962C8B-B14F-4D97-AF65-F5344CB8AC3E}">
        <p14:creationId xmlns:p14="http://schemas.microsoft.com/office/powerpoint/2010/main" val="51256096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73A35223-2AC7-E84A-B20A-27E90041DE96}" type="datetimeFigureOut">
              <a:rPr lang="en-US" smtClean="0"/>
              <a:t>4/16/2016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164085-A5C3-7348-979A-2B9C52A86930}" type="slidenum">
              <a:rPr lang="en-US" smtClean="0"/>
              <a:t>‹#›</a:t>
            </a:fld>
            <a:endParaRPr lang="en-US"/>
          </a:p>
        </p:txBody>
      </p:sp>
    </p:spTree>
    <p:extLst>
      <p:ext uri="{BB962C8B-B14F-4D97-AF65-F5344CB8AC3E}">
        <p14:creationId xmlns:p14="http://schemas.microsoft.com/office/powerpoint/2010/main" val="105514660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73A35223-2AC7-E84A-B20A-27E90041DE96}" type="datetimeFigureOut">
              <a:rPr lang="en-US" smtClean="0"/>
              <a:t>4/16/2016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164085-A5C3-7348-979A-2B9C52A86930}" type="slidenum">
              <a:rPr lang="en-US" smtClean="0"/>
              <a:t>‹#›</a:t>
            </a:fld>
            <a:endParaRPr lang="en-US"/>
          </a:p>
        </p:txBody>
      </p:sp>
    </p:spTree>
    <p:extLst>
      <p:ext uri="{BB962C8B-B14F-4D97-AF65-F5344CB8AC3E}">
        <p14:creationId xmlns:p14="http://schemas.microsoft.com/office/powerpoint/2010/main" val="20764833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73A35223-2AC7-E84A-B20A-27E90041DE96}" type="datetimeFigureOut">
              <a:rPr lang="en-US" smtClean="0"/>
              <a:t>4/16/2016</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27164085-A5C3-7348-979A-2B9C52A86930}" type="slidenum">
              <a:rPr lang="en-US" smtClean="0"/>
              <a:t>‹#›</a:t>
            </a:fld>
            <a:endParaRPr lang="en-US"/>
          </a:p>
        </p:txBody>
      </p:sp>
    </p:spTree>
    <p:extLst>
      <p:ext uri="{BB962C8B-B14F-4D97-AF65-F5344CB8AC3E}">
        <p14:creationId xmlns:p14="http://schemas.microsoft.com/office/powerpoint/2010/main" val="124063690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www.theguardian.com/environment/2013/jun/15/transition-towns-way-forward" TargetMode="External"/><Relationship Id="rId2" Type="http://schemas.openxmlformats.org/officeDocument/2006/relationships/hyperlink" Target="http://www.transitionnetwork.org/"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www.iscvt.org/impact/definition-sustainable-community/" TargetMode="External"/><Relationship Id="rId2" Type="http://schemas.openxmlformats.org/officeDocument/2006/relationships/hyperlink" Target="http://www.communities.gov.uk/index.asp?id=1139866" TargetMode="External"/><Relationship Id="rId1" Type="http://schemas.openxmlformats.org/officeDocument/2006/relationships/slideLayout" Target="../slideLayouts/slideLayout2.xml"/><Relationship Id="rId6" Type="http://schemas.openxmlformats.org/officeDocument/2006/relationships/hyperlink" Target="http://uwtsd.hosted.panopto.com/Panopto/Pages/Viewer.aspx?id=74ac4b65-3c5d-489a-8c41-072968a2f8b3" TargetMode="External"/><Relationship Id="rId5" Type="http://schemas.openxmlformats.org/officeDocument/2006/relationships/hyperlink" Target="http://www.transitionnetwork.org/" TargetMode="External"/><Relationship Id="rId4" Type="http://schemas.openxmlformats.org/officeDocument/2006/relationships/hyperlink" Target="http://www.infed.org/communities/sustainable_communities.h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Sustainable Communities </a:t>
            </a:r>
            <a:endParaRPr lang="en-US" dirty="0"/>
          </a:p>
        </p:txBody>
      </p:sp>
      <p:sp>
        <p:nvSpPr>
          <p:cNvPr id="3" name="Subtitle 2"/>
          <p:cNvSpPr>
            <a:spLocks noGrp="1"/>
          </p:cNvSpPr>
          <p:nvPr>
            <p:ph type="subTitle" idx="1"/>
          </p:nvPr>
        </p:nvSpPr>
        <p:spPr/>
        <p:txBody>
          <a:bodyPr/>
          <a:lstStyle/>
          <a:p>
            <a:r>
              <a:rPr lang="en-GB" altLang="en-US" dirty="0"/>
              <a:t>SJEQ7004</a:t>
            </a:r>
          </a:p>
          <a:p>
            <a:r>
              <a:rPr lang="en-GB" altLang="en-US" dirty="0"/>
              <a:t>Sustainable Communities: Equality in Action </a:t>
            </a:r>
          </a:p>
          <a:p>
            <a:endParaRPr lang="en-US" dirty="0"/>
          </a:p>
        </p:txBody>
      </p:sp>
    </p:spTree>
    <p:extLst>
      <p:ext uri="{BB962C8B-B14F-4D97-AF65-F5344CB8AC3E}">
        <p14:creationId xmlns:p14="http://schemas.microsoft.com/office/powerpoint/2010/main" val="47813460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0"/>
            <a:r>
              <a:rPr lang="en-GB" dirty="0"/>
              <a:t>What is a Sustainable </a:t>
            </a:r>
            <a:r>
              <a:rPr lang="en-GB" dirty="0" smtClean="0"/>
              <a:t>Community? </a:t>
            </a:r>
            <a:r>
              <a:rPr lang="en-US" dirty="0"/>
              <a:t/>
            </a:r>
            <a:br>
              <a:rPr lang="en-US" dirty="0"/>
            </a:br>
            <a:endParaRPr lang="en-US" dirty="0"/>
          </a:p>
        </p:txBody>
      </p:sp>
      <p:sp>
        <p:nvSpPr>
          <p:cNvPr id="3" name="Content Placeholder 2"/>
          <p:cNvSpPr>
            <a:spLocks noGrp="1"/>
          </p:cNvSpPr>
          <p:nvPr>
            <p:ph idx="1"/>
          </p:nvPr>
        </p:nvSpPr>
        <p:spPr>
          <a:xfrm>
            <a:off x="677334" y="1593322"/>
            <a:ext cx="8596668" cy="3880773"/>
          </a:xfrm>
        </p:spPr>
        <p:txBody>
          <a:bodyPr/>
          <a:lstStyle/>
          <a:p>
            <a:r>
              <a:rPr lang="en-US" dirty="0" smtClean="0"/>
              <a:t>Work in small groups, and discuss what you understand as a a Sustainable community.</a:t>
            </a:r>
            <a:endParaRPr lang="en-US" dirty="0"/>
          </a:p>
        </p:txBody>
      </p:sp>
    </p:spTree>
    <p:extLst>
      <p:ext uri="{BB962C8B-B14F-4D97-AF65-F5344CB8AC3E}">
        <p14:creationId xmlns:p14="http://schemas.microsoft.com/office/powerpoint/2010/main" val="210795165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a Sustainable Community? </a:t>
            </a:r>
            <a:r>
              <a:rPr lang="en-US" dirty="0"/>
              <a:t/>
            </a:r>
            <a:br>
              <a:rPr lang="en-US" dirty="0"/>
            </a:br>
            <a:endParaRPr lang="en-US" dirty="0"/>
          </a:p>
        </p:txBody>
      </p:sp>
      <p:sp>
        <p:nvSpPr>
          <p:cNvPr id="3" name="Content Placeholder 2"/>
          <p:cNvSpPr>
            <a:spLocks noGrp="1"/>
          </p:cNvSpPr>
          <p:nvPr>
            <p:ph idx="1"/>
          </p:nvPr>
        </p:nvSpPr>
        <p:spPr>
          <a:xfrm>
            <a:off x="677334" y="1397001"/>
            <a:ext cx="8596668" cy="4644362"/>
          </a:xfrm>
        </p:spPr>
        <p:txBody>
          <a:bodyPr/>
          <a:lstStyle/>
          <a:p>
            <a:r>
              <a:rPr lang="en-GB" dirty="0"/>
              <a:t>The </a:t>
            </a:r>
            <a:r>
              <a:rPr lang="en-GB" dirty="0" smtClean="0"/>
              <a:t>Institute </a:t>
            </a:r>
            <a:r>
              <a:rPr lang="en-GB" dirty="0"/>
              <a:t>of </a:t>
            </a:r>
            <a:r>
              <a:rPr lang="en-GB" dirty="0" smtClean="0"/>
              <a:t>Sustainable Communities </a:t>
            </a:r>
            <a:r>
              <a:rPr lang="en-GB" dirty="0"/>
              <a:t>(</a:t>
            </a:r>
            <a:r>
              <a:rPr lang="en-GB" dirty="0" smtClean="0"/>
              <a:t>2016) </a:t>
            </a:r>
            <a:r>
              <a:rPr lang="en-GB" dirty="0"/>
              <a:t>defines a sustainable community as: </a:t>
            </a:r>
            <a:endParaRPr lang="en-US" dirty="0"/>
          </a:p>
          <a:p>
            <a:endParaRPr lang="en-US" dirty="0"/>
          </a:p>
          <a:p>
            <a:pPr lvl="1"/>
            <a:r>
              <a:rPr lang="en-GB" dirty="0"/>
              <a:t>A sustainable community is one that is economically, environmentally, and socially healthy and resilient. It meets challenges through integrated solutions rather than through fragmented approaches that meet one of those goals at the expense of the others. And it takes a long-term perspective—one that's focused on both the present and future, well beyond the next budget or election cycle.</a:t>
            </a:r>
            <a:endParaRPr lang="en-US" dirty="0"/>
          </a:p>
          <a:p>
            <a:endParaRPr lang="en-US" dirty="0"/>
          </a:p>
          <a:p>
            <a:endParaRPr lang="en-US" dirty="0"/>
          </a:p>
        </p:txBody>
      </p:sp>
    </p:spTree>
    <p:extLst>
      <p:ext uri="{BB962C8B-B14F-4D97-AF65-F5344CB8AC3E}">
        <p14:creationId xmlns:p14="http://schemas.microsoft.com/office/powerpoint/2010/main" val="169646796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a Sustainable Community? </a:t>
            </a:r>
            <a:r>
              <a:rPr lang="en-US" dirty="0"/>
              <a:t/>
            </a:r>
            <a:br>
              <a:rPr lang="en-US" dirty="0"/>
            </a:br>
            <a:endParaRPr lang="en-US" dirty="0"/>
          </a:p>
        </p:txBody>
      </p:sp>
      <p:sp>
        <p:nvSpPr>
          <p:cNvPr id="3" name="Content Placeholder 2"/>
          <p:cNvSpPr>
            <a:spLocks noGrp="1"/>
          </p:cNvSpPr>
          <p:nvPr>
            <p:ph idx="1"/>
          </p:nvPr>
        </p:nvSpPr>
        <p:spPr/>
        <p:txBody>
          <a:bodyPr/>
          <a:lstStyle/>
          <a:p>
            <a:r>
              <a:rPr lang="en-GB" dirty="0"/>
              <a:t>As a result, a sustainable community manages its human, natural, and financial resources to meet current needs while ensuring that adequate resources are equitably available for future generations. It seeks:</a:t>
            </a:r>
            <a:endParaRPr lang="en-US" dirty="0"/>
          </a:p>
          <a:p>
            <a:pPr lvl="1"/>
            <a:r>
              <a:rPr lang="en-GB" dirty="0"/>
              <a:t>A better quality of life for the whole community without compromising the wellbeing of other communities.</a:t>
            </a:r>
            <a:endParaRPr lang="en-US" dirty="0"/>
          </a:p>
          <a:p>
            <a:pPr lvl="1"/>
            <a:r>
              <a:rPr lang="en-GB" dirty="0"/>
              <a:t>Healthy ecosystems.</a:t>
            </a:r>
            <a:endParaRPr lang="en-US" dirty="0"/>
          </a:p>
          <a:p>
            <a:pPr lvl="1"/>
            <a:r>
              <a:rPr lang="en-GB" dirty="0"/>
              <a:t>Effective governance supported by meaningful and broad-based citizen participation. </a:t>
            </a:r>
            <a:endParaRPr lang="en-US" dirty="0"/>
          </a:p>
          <a:p>
            <a:pPr lvl="1"/>
            <a:r>
              <a:rPr lang="en-GB" dirty="0"/>
              <a:t>Economic security. </a:t>
            </a:r>
            <a:endParaRPr lang="en-US" dirty="0"/>
          </a:p>
          <a:p>
            <a:endParaRPr lang="en-US" dirty="0"/>
          </a:p>
        </p:txBody>
      </p:sp>
    </p:spTree>
    <p:extLst>
      <p:ext uri="{BB962C8B-B14F-4D97-AF65-F5344CB8AC3E}">
        <p14:creationId xmlns:p14="http://schemas.microsoft.com/office/powerpoint/2010/main" val="113132416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a Sustainable Community? </a:t>
            </a:r>
            <a:r>
              <a:rPr lang="en-US" dirty="0"/>
              <a:t/>
            </a:r>
            <a:br>
              <a:rPr lang="en-US" dirty="0"/>
            </a:br>
            <a:endParaRPr lang="en-US" dirty="0"/>
          </a:p>
        </p:txBody>
      </p:sp>
      <p:sp>
        <p:nvSpPr>
          <p:cNvPr id="3" name="Content Placeholder 2"/>
          <p:cNvSpPr>
            <a:spLocks noGrp="1"/>
          </p:cNvSpPr>
          <p:nvPr>
            <p:ph idx="1"/>
          </p:nvPr>
        </p:nvSpPr>
        <p:spPr/>
        <p:txBody>
          <a:bodyPr/>
          <a:lstStyle/>
          <a:p>
            <a:r>
              <a:rPr lang="en-GB" dirty="0"/>
              <a:t>A sustainable community's success depends upon its members' commitment and involvement through:</a:t>
            </a:r>
            <a:endParaRPr lang="en-US" dirty="0"/>
          </a:p>
          <a:p>
            <a:pPr lvl="1"/>
            <a:r>
              <a:rPr lang="en-GB" b="1" dirty="0"/>
              <a:t>Active, organized, and informed citizenship. </a:t>
            </a:r>
            <a:endParaRPr lang="en-US" dirty="0"/>
          </a:p>
          <a:p>
            <a:pPr lvl="1"/>
            <a:r>
              <a:rPr lang="en-GB" b="1" dirty="0"/>
              <a:t>Inspiring, effective, and responsive leadership.</a:t>
            </a:r>
            <a:endParaRPr lang="en-US" dirty="0"/>
          </a:p>
          <a:p>
            <a:pPr lvl="1"/>
            <a:r>
              <a:rPr lang="en-GB" b="1" dirty="0"/>
              <a:t>Responsible, caring, and healthy community institutions, services, and businesses. </a:t>
            </a:r>
            <a:endParaRPr lang="en-US" dirty="0"/>
          </a:p>
          <a:p>
            <a:endParaRPr lang="en-US" dirty="0"/>
          </a:p>
        </p:txBody>
      </p:sp>
    </p:spTree>
    <p:extLst>
      <p:ext uri="{BB962C8B-B14F-4D97-AF65-F5344CB8AC3E}">
        <p14:creationId xmlns:p14="http://schemas.microsoft.com/office/powerpoint/2010/main" val="89573265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Healthy Climate and Environment</a:t>
            </a:r>
            <a:r>
              <a:rPr lang="en-US" dirty="0"/>
              <a:t/>
            </a:r>
            <a:br>
              <a:rPr lang="en-US" dirty="0"/>
            </a:br>
            <a:endParaRPr lang="en-US" dirty="0"/>
          </a:p>
        </p:txBody>
      </p:sp>
      <p:sp>
        <p:nvSpPr>
          <p:cNvPr id="3" name="Content Placeholder 2"/>
          <p:cNvSpPr>
            <a:spLocks noGrp="1"/>
          </p:cNvSpPr>
          <p:nvPr>
            <p:ph idx="1"/>
          </p:nvPr>
        </p:nvSpPr>
        <p:spPr/>
        <p:txBody>
          <a:bodyPr/>
          <a:lstStyle/>
          <a:p>
            <a:pPr lvl="0"/>
            <a:r>
              <a:rPr lang="en-GB" dirty="0" smtClean="0"/>
              <a:t>Protection </a:t>
            </a:r>
            <a:r>
              <a:rPr lang="en-GB" dirty="0"/>
              <a:t>and enhancement of local and regional ecosystems and biological diversity.</a:t>
            </a:r>
            <a:endParaRPr lang="en-US" dirty="0"/>
          </a:p>
          <a:p>
            <a:pPr lvl="0"/>
            <a:r>
              <a:rPr lang="en-GB" dirty="0"/>
              <a:t>Conservation of water, land, energy, and </a:t>
            </a:r>
            <a:r>
              <a:rPr lang="en-GB" dirty="0" err="1"/>
              <a:t>nonrenewable</a:t>
            </a:r>
            <a:r>
              <a:rPr lang="en-GB" dirty="0"/>
              <a:t> resources. </a:t>
            </a:r>
            <a:endParaRPr lang="en-US" dirty="0"/>
          </a:p>
          <a:p>
            <a:pPr lvl="0"/>
            <a:r>
              <a:rPr lang="en-GB" dirty="0"/>
              <a:t>Utilization of prevention strategies and appropriate technology to minimize pollution. </a:t>
            </a:r>
            <a:endParaRPr lang="en-US" dirty="0"/>
          </a:p>
          <a:p>
            <a:pPr lvl="0"/>
            <a:r>
              <a:rPr lang="en-GB" dirty="0"/>
              <a:t>Use of renewable resources no faster than their rate of renewal. </a:t>
            </a:r>
            <a:endParaRPr lang="en-US" dirty="0"/>
          </a:p>
          <a:p>
            <a:pPr lvl="0"/>
            <a:r>
              <a:rPr lang="en-GB" dirty="0"/>
              <a:t>Infrastructure that improves access to services and markets without damaging the environment. </a:t>
            </a:r>
            <a:endParaRPr lang="en-US" dirty="0"/>
          </a:p>
          <a:p>
            <a:endParaRPr lang="en-US" dirty="0"/>
          </a:p>
        </p:txBody>
      </p:sp>
    </p:spTree>
    <p:extLst>
      <p:ext uri="{BB962C8B-B14F-4D97-AF65-F5344CB8AC3E}">
        <p14:creationId xmlns:p14="http://schemas.microsoft.com/office/powerpoint/2010/main" val="76455433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Social Wellbeing</a:t>
            </a:r>
            <a:r>
              <a:rPr lang="en-US" dirty="0"/>
              <a:t/>
            </a:r>
            <a:br>
              <a:rPr lang="en-US" dirty="0"/>
            </a:br>
            <a:endParaRPr lang="en-US" dirty="0"/>
          </a:p>
        </p:txBody>
      </p:sp>
      <p:sp>
        <p:nvSpPr>
          <p:cNvPr id="3" name="Content Placeholder 2"/>
          <p:cNvSpPr>
            <a:spLocks noGrp="1"/>
          </p:cNvSpPr>
          <p:nvPr>
            <p:ph idx="1"/>
          </p:nvPr>
        </p:nvSpPr>
        <p:spPr/>
        <p:txBody>
          <a:bodyPr/>
          <a:lstStyle/>
          <a:p>
            <a:pPr lvl="0"/>
            <a:r>
              <a:rPr lang="en-GB" dirty="0" smtClean="0"/>
              <a:t>Satisfaction </a:t>
            </a:r>
            <a:r>
              <a:rPr lang="en-GB" dirty="0"/>
              <a:t>of basic human needs for clean air and water and locally sourced nutritious, uncontaminated food. </a:t>
            </a:r>
            <a:endParaRPr lang="en-US" dirty="0"/>
          </a:p>
          <a:p>
            <a:endParaRPr lang="en-US" dirty="0"/>
          </a:p>
        </p:txBody>
      </p:sp>
    </p:spTree>
    <p:extLst>
      <p:ext uri="{BB962C8B-B14F-4D97-AF65-F5344CB8AC3E}">
        <p14:creationId xmlns:p14="http://schemas.microsoft.com/office/powerpoint/2010/main" val="68106237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Economic Security</a:t>
            </a:r>
            <a:r>
              <a:rPr lang="en-US" dirty="0"/>
              <a:t/>
            </a:r>
            <a:br>
              <a:rPr lang="en-US" dirty="0"/>
            </a:br>
            <a:endParaRPr lang="en-US" dirty="0"/>
          </a:p>
        </p:txBody>
      </p:sp>
      <p:sp>
        <p:nvSpPr>
          <p:cNvPr id="3" name="Content Placeholder 2"/>
          <p:cNvSpPr>
            <a:spLocks noGrp="1"/>
          </p:cNvSpPr>
          <p:nvPr>
            <p:ph idx="1"/>
          </p:nvPr>
        </p:nvSpPr>
        <p:spPr/>
        <p:txBody>
          <a:bodyPr/>
          <a:lstStyle/>
          <a:p>
            <a:pPr lvl="0"/>
            <a:r>
              <a:rPr lang="en-GB" dirty="0" smtClean="0"/>
              <a:t>Community </a:t>
            </a:r>
            <a:r>
              <a:rPr lang="en-GB" dirty="0"/>
              <a:t>members equitably benefit from of a strong and healthy community-</a:t>
            </a:r>
            <a:r>
              <a:rPr lang="en-GB" dirty="0" err="1"/>
              <a:t>centered</a:t>
            </a:r>
            <a:r>
              <a:rPr lang="en-GB" dirty="0"/>
              <a:t> economy. </a:t>
            </a:r>
            <a:endParaRPr lang="en-US" dirty="0"/>
          </a:p>
          <a:p>
            <a:pPr lvl="0"/>
            <a:r>
              <a:rPr lang="en-GB" dirty="0"/>
              <a:t>Diverse and financially viable economic base. </a:t>
            </a:r>
            <a:endParaRPr lang="en-US" dirty="0"/>
          </a:p>
          <a:p>
            <a:pPr lvl="0"/>
            <a:r>
              <a:rPr lang="en-GB" dirty="0"/>
              <a:t>Reinvestment of resources in the local economy. </a:t>
            </a:r>
            <a:endParaRPr lang="en-US" dirty="0"/>
          </a:p>
          <a:p>
            <a:pPr lvl="0"/>
            <a:r>
              <a:rPr lang="en-GB" dirty="0"/>
              <a:t>Maximization of local ownership of businesses. </a:t>
            </a:r>
            <a:endParaRPr lang="en-US" dirty="0"/>
          </a:p>
          <a:p>
            <a:pPr lvl="0"/>
            <a:r>
              <a:rPr lang="en-GB" dirty="0"/>
              <a:t>Meaningful employment opportunities for all citizens. </a:t>
            </a:r>
            <a:endParaRPr lang="en-US" dirty="0"/>
          </a:p>
          <a:p>
            <a:pPr lvl="0"/>
            <a:r>
              <a:rPr lang="en-GB" dirty="0"/>
              <a:t>Responsive and accessible job training and education programs that enable the workforce adjust to future needs. </a:t>
            </a:r>
            <a:endParaRPr lang="en-US" dirty="0"/>
          </a:p>
          <a:p>
            <a:pPr lvl="0"/>
            <a:r>
              <a:rPr lang="en-GB" dirty="0"/>
              <a:t>Businesses that enhance community sustainability. </a:t>
            </a:r>
            <a:endParaRPr lang="en-US" dirty="0"/>
          </a:p>
          <a:p>
            <a:endParaRPr lang="en-US" dirty="0"/>
          </a:p>
        </p:txBody>
      </p:sp>
    </p:spTree>
    <p:extLst>
      <p:ext uri="{BB962C8B-B14F-4D97-AF65-F5344CB8AC3E}">
        <p14:creationId xmlns:p14="http://schemas.microsoft.com/office/powerpoint/2010/main" val="72465915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Group Activity: Critical analysis </a:t>
            </a:r>
            <a:endParaRPr lang="en-US" dirty="0"/>
          </a:p>
        </p:txBody>
      </p:sp>
      <p:sp>
        <p:nvSpPr>
          <p:cNvPr id="3" name="Content Placeholder 2"/>
          <p:cNvSpPr>
            <a:spLocks noGrp="1"/>
          </p:cNvSpPr>
          <p:nvPr>
            <p:ph idx="1"/>
          </p:nvPr>
        </p:nvSpPr>
        <p:spPr/>
        <p:txBody>
          <a:bodyPr/>
          <a:lstStyle/>
          <a:p>
            <a:r>
              <a:rPr lang="en-GB" dirty="0"/>
              <a:t>Each person/ or three small groups—choose one topic (decide between you): </a:t>
            </a:r>
            <a:r>
              <a:rPr lang="en-GB" dirty="0">
                <a:solidFill>
                  <a:schemeClr val="accent1"/>
                </a:solidFill>
              </a:rPr>
              <a:t>Healthy ecosystems, social well-being, economic security. </a:t>
            </a:r>
            <a:r>
              <a:rPr lang="en-GB" dirty="0"/>
              <a:t>Think about a community you  know are familiar with…</a:t>
            </a:r>
            <a:endParaRPr lang="en-US" dirty="0"/>
          </a:p>
          <a:p>
            <a:pPr lvl="1"/>
            <a:r>
              <a:rPr lang="en-GB" dirty="0"/>
              <a:t>Do you think these aims are achievable in a community?</a:t>
            </a:r>
            <a:endParaRPr lang="en-US" dirty="0"/>
          </a:p>
          <a:p>
            <a:pPr lvl="1"/>
            <a:r>
              <a:rPr lang="en-GB" dirty="0"/>
              <a:t>If so how can it be achieved? </a:t>
            </a:r>
            <a:endParaRPr lang="en-US" dirty="0"/>
          </a:p>
          <a:p>
            <a:pPr lvl="1"/>
            <a:r>
              <a:rPr lang="en-GB" dirty="0"/>
              <a:t>What are the challenges?   </a:t>
            </a:r>
            <a:endParaRPr lang="en-US" dirty="0"/>
          </a:p>
          <a:p>
            <a:pPr lvl="1"/>
            <a:r>
              <a:rPr lang="en-US" dirty="0" smtClean="0"/>
              <a:t>Consider the definitions of sustainability we discussed earlier, how does the model espoused  stand up to green theoretical perspectives?  </a:t>
            </a:r>
            <a:endParaRPr lang="en-US" dirty="0"/>
          </a:p>
        </p:txBody>
      </p:sp>
    </p:spTree>
    <p:extLst>
      <p:ext uri="{BB962C8B-B14F-4D97-AF65-F5344CB8AC3E}">
        <p14:creationId xmlns:p14="http://schemas.microsoft.com/office/powerpoint/2010/main" val="89385931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Social Wellbeing</a:t>
            </a:r>
            <a:endParaRPr lang="en-US" dirty="0"/>
          </a:p>
        </p:txBody>
      </p:sp>
      <p:sp>
        <p:nvSpPr>
          <p:cNvPr id="3" name="Content Placeholder 2"/>
          <p:cNvSpPr>
            <a:spLocks noGrp="1"/>
          </p:cNvSpPr>
          <p:nvPr>
            <p:ph idx="1"/>
          </p:nvPr>
        </p:nvSpPr>
        <p:spPr/>
        <p:txBody>
          <a:bodyPr/>
          <a:lstStyle/>
          <a:p>
            <a:pPr lvl="0"/>
            <a:r>
              <a:rPr lang="en-GB" dirty="0"/>
              <a:t>Affordable provision of quality health prevention, care, and treatment services for all community members. </a:t>
            </a:r>
            <a:endParaRPr lang="en-US" dirty="0"/>
          </a:p>
          <a:p>
            <a:pPr lvl="0"/>
            <a:r>
              <a:rPr lang="en-GB" dirty="0"/>
              <a:t>Safe and healthy housing accessible to all. </a:t>
            </a:r>
            <a:endParaRPr lang="en-US" dirty="0"/>
          </a:p>
          <a:p>
            <a:pPr lvl="0"/>
            <a:r>
              <a:rPr lang="en-GB" dirty="0"/>
              <a:t>Equitable access to quality education services, formal and informal. </a:t>
            </a:r>
            <a:endParaRPr lang="en-US" dirty="0"/>
          </a:p>
          <a:p>
            <a:pPr lvl="0"/>
            <a:r>
              <a:rPr lang="en-GB" dirty="0"/>
              <a:t>The basic human rights of all community members are respected and defended against injustices including exploitation and psychological and physical harm. </a:t>
            </a:r>
            <a:endParaRPr lang="en-US" dirty="0"/>
          </a:p>
          <a:p>
            <a:pPr lvl="0"/>
            <a:r>
              <a:rPr lang="en-GB" dirty="0"/>
              <a:t>Protection, enhancement, and appreciation of community manifestations of cultural diversity, treasures, customs, and traditions.</a:t>
            </a:r>
            <a:endParaRPr lang="en-US" dirty="0"/>
          </a:p>
          <a:p>
            <a:endParaRPr lang="en-US" dirty="0"/>
          </a:p>
        </p:txBody>
      </p:sp>
    </p:spTree>
    <p:extLst>
      <p:ext uri="{BB962C8B-B14F-4D97-AF65-F5344CB8AC3E}">
        <p14:creationId xmlns:p14="http://schemas.microsoft.com/office/powerpoint/2010/main" val="164475191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Equality / Inclusion Central to sustainability ?</a:t>
            </a:r>
            <a:r>
              <a:rPr lang="en-US" dirty="0"/>
              <a:t/>
            </a:r>
            <a:br>
              <a:rPr lang="en-US" dirty="0"/>
            </a:br>
            <a:endParaRPr lang="en-US" dirty="0"/>
          </a:p>
        </p:txBody>
      </p:sp>
      <p:sp>
        <p:nvSpPr>
          <p:cNvPr id="3" name="Content Placeholder 2"/>
          <p:cNvSpPr>
            <a:spLocks noGrp="1"/>
          </p:cNvSpPr>
          <p:nvPr>
            <p:ph idx="1"/>
          </p:nvPr>
        </p:nvSpPr>
        <p:spPr/>
        <p:txBody>
          <a:bodyPr/>
          <a:lstStyle/>
          <a:p>
            <a:endParaRPr lang="en-US" dirty="0"/>
          </a:p>
          <a:p>
            <a:r>
              <a:rPr lang="en-GB" b="1" dirty="0"/>
              <a:t>Social Justice, </a:t>
            </a:r>
            <a:r>
              <a:rPr lang="en-GB" b="1" dirty="0" smtClean="0"/>
              <a:t>Education?</a:t>
            </a:r>
            <a:endParaRPr lang="en-US" dirty="0"/>
          </a:p>
          <a:p>
            <a:pPr lvl="1"/>
            <a:r>
              <a:rPr lang="en-GB" dirty="0" smtClean="0"/>
              <a:t>View </a:t>
            </a:r>
            <a:r>
              <a:rPr lang="en-GB" dirty="0"/>
              <a:t>Transitions </a:t>
            </a:r>
            <a:r>
              <a:rPr lang="en-GB" dirty="0" smtClean="0"/>
              <a:t> </a:t>
            </a:r>
            <a:r>
              <a:rPr lang="en-GB" dirty="0"/>
              <a:t>video: </a:t>
            </a:r>
            <a:r>
              <a:rPr lang="en-GB" u="sng" dirty="0">
                <a:hlinkClick r:id="rId2"/>
              </a:rPr>
              <a:t>http://www.transitionnetwork.org/</a:t>
            </a:r>
            <a:endParaRPr lang="en-US" dirty="0"/>
          </a:p>
          <a:p>
            <a:r>
              <a:rPr lang="en-GB" dirty="0"/>
              <a:t> </a:t>
            </a:r>
            <a:endParaRPr lang="en-US" dirty="0"/>
          </a:p>
          <a:p>
            <a:r>
              <a:rPr lang="en-GB" dirty="0"/>
              <a:t>Why is inclusion viewed as central??</a:t>
            </a:r>
            <a:endParaRPr lang="en-US" dirty="0"/>
          </a:p>
          <a:p>
            <a:pPr lvl="1"/>
            <a:r>
              <a:rPr lang="en-GB" dirty="0"/>
              <a:t>Read the article </a:t>
            </a:r>
            <a:endParaRPr lang="en-US" dirty="0"/>
          </a:p>
          <a:p>
            <a:r>
              <a:rPr lang="en-GB" u="sng" dirty="0">
                <a:hlinkClick r:id="rId3"/>
              </a:rPr>
              <a:t>http://www.theguardian.com/environment/2013/jun/15/transition-towns-way-forward</a:t>
            </a:r>
            <a:endParaRPr lang="en-US" dirty="0"/>
          </a:p>
        </p:txBody>
      </p:sp>
    </p:spTree>
    <p:extLst>
      <p:ext uri="{BB962C8B-B14F-4D97-AF65-F5344CB8AC3E}">
        <p14:creationId xmlns:p14="http://schemas.microsoft.com/office/powerpoint/2010/main" val="65340228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References / Links </a:t>
            </a:r>
            <a:endParaRPr lang="en-US" dirty="0"/>
          </a:p>
        </p:txBody>
      </p:sp>
      <p:sp>
        <p:nvSpPr>
          <p:cNvPr id="3" name="Content Placeholder 2"/>
          <p:cNvSpPr>
            <a:spLocks noGrp="1"/>
          </p:cNvSpPr>
          <p:nvPr>
            <p:ph idx="1"/>
          </p:nvPr>
        </p:nvSpPr>
        <p:spPr/>
        <p:txBody>
          <a:bodyPr>
            <a:normAutofit fontScale="92500" lnSpcReduction="10000"/>
          </a:bodyPr>
          <a:lstStyle/>
          <a:p>
            <a:endParaRPr lang="en-US" dirty="0" smtClean="0"/>
          </a:p>
          <a:p>
            <a:r>
              <a:rPr lang="en-GB" dirty="0" smtClean="0"/>
              <a:t>Geographical Association and and Academy for Sustainable Communities (March 2005). </a:t>
            </a:r>
            <a:r>
              <a:rPr lang="en-US" dirty="0"/>
              <a:t>Accessed March 2016 Available </a:t>
            </a:r>
            <a:r>
              <a:rPr lang="en-US" dirty="0" smtClean="0"/>
              <a:t>From: </a:t>
            </a:r>
            <a:r>
              <a:rPr lang="en-GB" u="sng" dirty="0" smtClean="0">
                <a:hlinkClick r:id="rId2"/>
              </a:rPr>
              <a:t>www.communities.gov.uk/index.asp?id=1139866</a:t>
            </a:r>
            <a:r>
              <a:rPr lang="en-GB" dirty="0" smtClean="0"/>
              <a:t> </a:t>
            </a:r>
            <a:endParaRPr lang="en-US" dirty="0" smtClean="0"/>
          </a:p>
          <a:p>
            <a:r>
              <a:rPr lang="en-US" dirty="0" smtClean="0"/>
              <a:t>Institute of Sustainable Communities (2016) </a:t>
            </a:r>
            <a:r>
              <a:rPr lang="en-US" dirty="0" smtClean="0">
                <a:hlinkClick r:id="rId3"/>
              </a:rPr>
              <a:t>http</a:t>
            </a:r>
            <a:r>
              <a:rPr lang="en-US" dirty="0">
                <a:hlinkClick r:id="rId3"/>
              </a:rPr>
              <a:t>://www.iscvt.org/impact/definition-sustainable-community</a:t>
            </a:r>
            <a:r>
              <a:rPr lang="en-US" dirty="0" smtClean="0">
                <a:hlinkClick r:id="rId3"/>
              </a:rPr>
              <a:t>/</a:t>
            </a:r>
            <a:r>
              <a:rPr lang="en-US" dirty="0" smtClean="0"/>
              <a:t> </a:t>
            </a:r>
          </a:p>
          <a:p>
            <a:r>
              <a:rPr lang="en-US" dirty="0"/>
              <a:t>Smith, Mark K. (2008) 'Sustainable communities and </a:t>
            </a:r>
            <a:r>
              <a:rPr lang="en-US" dirty="0" err="1"/>
              <a:t>neighbourhoods</a:t>
            </a:r>
            <a:r>
              <a:rPr lang="en-US" dirty="0"/>
              <a:t>. Theory, policy and practice', </a:t>
            </a:r>
            <a:r>
              <a:rPr lang="en-US" i="1" dirty="0"/>
              <a:t>the </a:t>
            </a:r>
            <a:r>
              <a:rPr lang="en-US" i="1" dirty="0" err="1"/>
              <a:t>encyclopaedia</a:t>
            </a:r>
            <a:r>
              <a:rPr lang="en-US" i="1" dirty="0"/>
              <a:t> of informal education</a:t>
            </a:r>
            <a:r>
              <a:rPr lang="en-US" dirty="0" smtClean="0"/>
              <a:t>. Accessed March 2016 Available From: [</a:t>
            </a:r>
            <a:r>
              <a:rPr lang="en-US" dirty="0" smtClean="0">
                <a:hlinkClick r:id="rId4"/>
              </a:rPr>
              <a:t>www.infed.org/communities/sustainable_communities.htm</a:t>
            </a:r>
            <a:r>
              <a:rPr lang="en-US" dirty="0">
                <a:hlinkClick r:id="rId4"/>
              </a:rPr>
              <a:t>].</a:t>
            </a:r>
            <a:endParaRPr lang="en-US" dirty="0" smtClean="0"/>
          </a:p>
          <a:p>
            <a:r>
              <a:rPr lang="en-US" dirty="0" smtClean="0"/>
              <a:t>Transition Movement: </a:t>
            </a:r>
            <a:r>
              <a:rPr lang="en-US" dirty="0" smtClean="0">
                <a:hlinkClick r:id="rId5"/>
              </a:rPr>
              <a:t>http://www.transitionnetwork.org</a:t>
            </a:r>
            <a:r>
              <a:rPr lang="en-US" dirty="0" smtClean="0">
                <a:hlinkClick r:id="rId5"/>
              </a:rPr>
              <a:t>/</a:t>
            </a:r>
            <a:endParaRPr lang="en-US" dirty="0" smtClean="0"/>
          </a:p>
          <a:p>
            <a:r>
              <a:rPr lang="en-US">
                <a:hlinkClick r:id="rId6"/>
              </a:rPr>
              <a:t>http</a:t>
            </a:r>
            <a:r>
              <a:rPr lang="en-US">
                <a:hlinkClick r:id="rId6"/>
              </a:rPr>
              <a:t>://</a:t>
            </a:r>
            <a:r>
              <a:rPr lang="en-US" smtClean="0">
                <a:hlinkClick r:id="rId6"/>
              </a:rPr>
              <a:t>uwtsd.hosted.panopto.com/Panopto/Pages/Viewer.aspx?id=74ac4b65-3c5d-489a-8c41-072968a2f8b3</a:t>
            </a:r>
            <a:r>
              <a:rPr lang="en-US" smtClean="0"/>
              <a:t> </a:t>
            </a:r>
            <a:endParaRPr lang="en-US" dirty="0"/>
          </a:p>
        </p:txBody>
      </p:sp>
    </p:spTree>
    <p:extLst>
      <p:ext uri="{BB962C8B-B14F-4D97-AF65-F5344CB8AC3E}">
        <p14:creationId xmlns:p14="http://schemas.microsoft.com/office/powerpoint/2010/main" val="2128264922"/>
      </p:ext>
    </p:extLst>
  </p:cSld>
  <p:clrMapOvr>
    <a:masterClrMapping/>
  </p:clrMapOvr>
  <p:timing>
    <p:tnLst>
      <p:par>
        <p:cTn id="1" dur="indefinite" restart="never" nodeType="tmRoot"/>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127</TotalTime>
  <Words>652</Words>
  <Application>Microsoft Office PowerPoint</Application>
  <PresentationFormat>Widescreen</PresentationFormat>
  <Paragraphs>63</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Trebuchet MS</vt:lpstr>
      <vt:lpstr>Wingdings 3</vt:lpstr>
      <vt:lpstr>Facet</vt:lpstr>
      <vt:lpstr>Sustainable Communities </vt:lpstr>
      <vt:lpstr>What is a Sustainable Community?  </vt:lpstr>
      <vt:lpstr>What is a Sustainable Community?  </vt:lpstr>
      <vt:lpstr>What is a Sustainable Community?  </vt:lpstr>
      <vt:lpstr>What is a Sustainable Community?  </vt:lpstr>
      <vt:lpstr>A Healthy Climate and Environment </vt:lpstr>
      <vt:lpstr>Social Wellbeing </vt:lpstr>
      <vt:lpstr>Economic Security </vt:lpstr>
      <vt:lpstr>Group Activity: Critical analysis </vt:lpstr>
      <vt:lpstr>Social Wellbeing</vt:lpstr>
      <vt:lpstr>Equality / Inclusion Central to sustainability ? </vt:lpstr>
      <vt:lpstr>References / Links </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Sustainable Communities </dc:title>
  <dc:creator>P Welton</dc:creator>
  <cp:lastModifiedBy>Nicola Welton</cp:lastModifiedBy>
  <cp:revision>5</cp:revision>
  <dcterms:created xsi:type="dcterms:W3CDTF">2016-04-14T10:09:08Z</dcterms:created>
  <dcterms:modified xsi:type="dcterms:W3CDTF">2016-04-16T13:54:34Z</dcterms:modified>
</cp:coreProperties>
</file>